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3"/>
  </p:notesMasterIdLst>
  <p:sldIdLst>
    <p:sldId id="684" r:id="rId2"/>
    <p:sldId id="596" r:id="rId3"/>
    <p:sldId id="604" r:id="rId4"/>
    <p:sldId id="607" r:id="rId5"/>
    <p:sldId id="608" r:id="rId6"/>
    <p:sldId id="614" r:id="rId7"/>
    <p:sldId id="624" r:id="rId8"/>
    <p:sldId id="626" r:id="rId9"/>
    <p:sldId id="627" r:id="rId10"/>
    <p:sldId id="633" r:id="rId11"/>
    <p:sldId id="635" r:id="rId12"/>
    <p:sldId id="638" r:id="rId13"/>
    <p:sldId id="640" r:id="rId14"/>
    <p:sldId id="641" r:id="rId15"/>
    <p:sldId id="642" r:id="rId16"/>
    <p:sldId id="644" r:id="rId17"/>
    <p:sldId id="647" r:id="rId18"/>
    <p:sldId id="710" r:id="rId19"/>
    <p:sldId id="655" r:id="rId20"/>
    <p:sldId id="659" r:id="rId21"/>
    <p:sldId id="662" r:id="rId2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D3"/>
    <a:srgbClr val="3333CC"/>
    <a:srgbClr val="0066FF"/>
    <a:srgbClr val="0066CC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0712" autoAdjust="0"/>
  </p:normalViewPr>
  <p:slideViewPr>
    <p:cSldViewPr>
      <p:cViewPr varScale="1">
        <p:scale>
          <a:sx n="131" d="100"/>
          <a:sy n="131" d="100"/>
        </p:scale>
        <p:origin x="3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4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AECF2-4ECE-4B77-9B63-89B555F968CE}" type="datetimeFigureOut">
              <a:rPr lang="en-US" smtClean="0"/>
              <a:pPr/>
              <a:t>12/3/18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33131-76A5-42A0-BF8E-B774CBD27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86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33131-76A5-42A0-BF8E-B774CBD27D9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57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33131-76A5-42A0-BF8E-B774CBD27D9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00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33131-76A5-42A0-BF8E-B774CBD27D9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17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33131-76A5-42A0-BF8E-B774CBD27D9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4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33131-76A5-42A0-BF8E-B774CBD27D9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85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33131-76A5-42A0-BF8E-B774CBD27D9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17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33131-76A5-42A0-BF8E-B774CBD27D9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9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4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4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3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2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6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9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D701F-107A-4495-8369-668AFAEB2A32}" type="datetimeFigureOut">
              <a:rPr lang="en-US" smtClean="0"/>
              <a:pPr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1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40000" y="2540000"/>
            <a:ext cx="1905" cy="1905"/>
          </a:xfrm>
          <a:prstGeom prst="rect">
            <a:avLst/>
          </a:prstGeom>
        </p:spPr>
      </p:pic>
      <p:sp>
        <p:nvSpPr>
          <p:cNvPr id="6" name="Subtitle 9"/>
          <p:cNvSpPr txBox="1">
            <a:spLocks/>
          </p:cNvSpPr>
          <p:nvPr/>
        </p:nvSpPr>
        <p:spPr>
          <a:xfrm>
            <a:off x="1219200" y="3429000"/>
            <a:ext cx="69342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itle 6"/>
          <p:cNvSpPr>
            <a:spLocks noGrp="1"/>
          </p:cNvSpPr>
          <p:nvPr>
            <p:ph type="ctrTitle"/>
          </p:nvPr>
        </p:nvSpPr>
        <p:spPr>
          <a:xfrm>
            <a:off x="685800" y="63500"/>
            <a:ext cx="7772400" cy="2895600"/>
          </a:xfrm>
        </p:spPr>
        <p:txBody>
          <a:bodyPr>
            <a:normAutofit/>
          </a:bodyPr>
          <a:lstStyle/>
          <a:p>
            <a:r>
              <a:rPr lang="en-US" altLang="zh-CN" dirty="0"/>
              <a:t>Module</a:t>
            </a:r>
            <a:r>
              <a:rPr lang="zh-CN" altLang="en-US" dirty="0"/>
              <a:t> </a:t>
            </a:r>
            <a:r>
              <a:rPr lang="en-US" altLang="zh-CN" dirty="0"/>
              <a:t>2.1: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Pandas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200" y="6477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849406-04EE-5140-805D-755EDECBDE39}"/>
              </a:ext>
            </a:extLst>
          </p:cNvPr>
          <p:cNvSpPr/>
          <p:nvPr/>
        </p:nvSpPr>
        <p:spPr>
          <a:xfrm>
            <a:off x="2426995" y="5435600"/>
            <a:ext cx="45186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/>
              <a:t>Dennis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J.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Zhang</a:t>
            </a:r>
          </a:p>
          <a:p>
            <a:pPr algn="ctr"/>
            <a:r>
              <a:rPr lang="en-US" altLang="zh-CN" sz="2400" b="1" dirty="0"/>
              <a:t>Washington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University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St.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Louis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5BFF49-6B66-ED43-92A0-722E31387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599" y="1932987"/>
            <a:ext cx="5105400" cy="33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8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3479" y="0"/>
            <a:ext cx="349882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Built in Functions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I compute the average score on the final?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7761993" cy="259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191000"/>
            <a:ext cx="4495800" cy="23106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53200" y="4876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Built in mean() method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572000" y="4800600"/>
            <a:ext cx="1905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943600" y="50292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15200" y="1143000"/>
            <a:ext cx="0" cy="228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315200" y="342900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315200" y="114300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0" y="1143000"/>
            <a:ext cx="0" cy="228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67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3479" y="0"/>
            <a:ext cx="349882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Built in Functions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can actually get all key stats for </a:t>
            </a:r>
            <a:r>
              <a:rPr lang="en-US" i="1" dirty="0"/>
              <a:t>numeric </a:t>
            </a:r>
            <a:r>
              <a:rPr lang="en-US" dirty="0"/>
              <a:t>columns at once with the describe() method: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7761993" cy="259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333436"/>
            <a:ext cx="5266847" cy="25002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" y="46482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summary_df</a:t>
            </a:r>
            <a:r>
              <a:rPr lang="en-US" dirty="0"/>
              <a:t> is a </a:t>
            </a:r>
            <a:r>
              <a:rPr lang="en-US" dirty="0" err="1"/>
              <a:t>dataframe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20780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3479" y="0"/>
            <a:ext cx="349882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Built in Functions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useful built in methods: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7761993" cy="259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191000"/>
            <a:ext cx="5346700" cy="1473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3400" y="6096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value_count</a:t>
            </a:r>
            <a:r>
              <a:rPr lang="en-US" b="1" dirty="0"/>
              <a:t>(): </a:t>
            </a:r>
            <a:r>
              <a:rPr lang="en-US" dirty="0"/>
              <a:t>Gives a count of the number of times each unique value </a:t>
            </a:r>
            <a:r>
              <a:rPr lang="en-US" dirty="0" err="1"/>
              <a:t>apears</a:t>
            </a:r>
            <a:r>
              <a:rPr lang="en-US" dirty="0"/>
              <a:t> in the column.  Returns a series where indices are the unique column values.</a:t>
            </a:r>
          </a:p>
        </p:txBody>
      </p:sp>
    </p:spTree>
    <p:extLst>
      <p:ext uri="{BB962C8B-B14F-4D97-AF65-F5344CB8AC3E}">
        <p14:creationId xmlns:p14="http://schemas.microsoft.com/office/powerpoint/2010/main" val="2119565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3479" y="0"/>
            <a:ext cx="349882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Built in Functions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useful built in methods: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7761993" cy="2590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3400" y="60960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unique(): </a:t>
            </a:r>
            <a:r>
              <a:rPr lang="en-US" dirty="0"/>
              <a:t>Returns an array of all of the unique values.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114800"/>
            <a:ext cx="4385590" cy="186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8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2533" y="0"/>
            <a:ext cx="454072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Creating New Columns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38200"/>
            <a:ext cx="6705600" cy="27075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" y="36576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create a useless new column of all 1s: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191000"/>
            <a:ext cx="7354354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1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2533" y="0"/>
            <a:ext cx="454072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Creating New Columns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38200"/>
            <a:ext cx="6705600" cy="27075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" y="36576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also create column as function of other column. The Final was worth 36 points, let’s create a column for each student’s percentage.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419600"/>
            <a:ext cx="8077200" cy="219226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7162800" y="2057400"/>
            <a:ext cx="0" cy="144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162800" y="350520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62800" y="205740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67600" y="2057400"/>
            <a:ext cx="0" cy="144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543800" y="2286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482" y="2187520"/>
            <a:ext cx="469900" cy="2032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7543800" y="255916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540" y="2460577"/>
            <a:ext cx="4699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76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4743" y="0"/>
            <a:ext cx="355630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Deleting Columns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500"/>
            <a:ext cx="9144000" cy="468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02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6486" y="0"/>
            <a:ext cx="359282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The Drop Method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3800"/>
            <a:ext cx="9144000" cy="7025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2590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List of column of index label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2057400" y="2960132"/>
            <a:ext cx="990600" cy="697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52800" y="4800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axis = 1 – delete specified columns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axis = 0 – delete specified rows 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181600" y="4038600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43400" y="2362200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inplace</a:t>
            </a:r>
            <a:r>
              <a:rPr lang="en-US" dirty="0"/>
              <a:t> = True– change </a:t>
            </a:r>
            <a:r>
              <a:rPr lang="en-US" dirty="0" err="1"/>
              <a:t>df_grades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inplace</a:t>
            </a:r>
            <a:r>
              <a:rPr lang="en-US" dirty="0"/>
              <a:t> = False – return </a:t>
            </a:r>
            <a:r>
              <a:rPr lang="en-US" dirty="0" err="1"/>
              <a:t>dataframe</a:t>
            </a:r>
            <a:r>
              <a:rPr lang="en-US" dirty="0"/>
              <a:t> with specified columns deleted, do not change </a:t>
            </a:r>
            <a:r>
              <a:rPr lang="en-US" dirty="0" err="1"/>
              <a:t>df_grades</a:t>
            </a:r>
            <a:r>
              <a:rPr lang="en-US" dirty="0"/>
              <a:t> 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400800" y="33528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21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6132" y="0"/>
            <a:ext cx="389353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Sorting </a:t>
            </a:r>
            <a:r>
              <a:rPr lang="en-US" sz="3600" b="1" dirty="0" err="1">
                <a:solidFill>
                  <a:schemeClr val="bg1"/>
                </a:solidFill>
              </a:rPr>
              <a:t>Dataframes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800"/>
            <a:ext cx="9144000" cy="420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41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8484" y="0"/>
            <a:ext cx="388880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Parking Ticket Data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79" y="914400"/>
            <a:ext cx="6694221" cy="4191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38600" y="44196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columns are stored as strings!</a:t>
            </a:r>
          </a:p>
        </p:txBody>
      </p:sp>
    </p:spTree>
    <p:extLst>
      <p:ext uri="{BB962C8B-B14F-4D97-AF65-F5344CB8AC3E}">
        <p14:creationId xmlns:p14="http://schemas.microsoft.com/office/powerpoint/2010/main" val="413333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67" y="0"/>
            <a:ext cx="156582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Pandas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will use pandas to:</a:t>
            </a:r>
          </a:p>
          <a:p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Read in data from Excel.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Manipulate data in spreadsheet.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Visualize data (we will also use another Python package called </a:t>
            </a:r>
            <a:r>
              <a:rPr lang="en-US" sz="2000" dirty="0" err="1"/>
              <a:t>ggplot</a:t>
            </a:r>
            <a:r>
              <a:rPr lang="en-US" sz="2000" dirty="0"/>
              <a:t> to do this).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Filter and aggregate data from spreadsheet using SQL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5899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1179" y="0"/>
            <a:ext cx="468341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Converting to </a:t>
            </a:r>
            <a:r>
              <a:rPr lang="en-US" sz="3600" b="1" dirty="0" err="1">
                <a:solidFill>
                  <a:schemeClr val="bg1"/>
                </a:solidFill>
              </a:rPr>
              <a:t>Datetime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914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 2: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8077200" cy="49705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95800" y="26670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Wrap column in </a:t>
            </a:r>
            <a:r>
              <a:rPr lang="en-US" dirty="0" err="1"/>
              <a:t>to_datetime</a:t>
            </a:r>
            <a:r>
              <a:rPr lang="en-US" dirty="0"/>
              <a:t>() built in function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324600" y="3352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09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9540" y="0"/>
            <a:ext cx="436670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Timestamp Attributes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838200"/>
            <a:ext cx="6032500" cy="33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7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65796" y="0"/>
            <a:ext cx="539417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Reading in Data From Excel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47800"/>
            <a:ext cx="7632700" cy="2247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914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have the following data saved in the file “</a:t>
            </a:r>
            <a:r>
              <a:rPr lang="en-US" dirty="0" err="1"/>
              <a:t>Grades_Short.csv</a:t>
            </a:r>
            <a:r>
              <a:rPr lang="en-US" dirty="0"/>
              <a:t>”: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4191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see how we read this data into pandas: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953000"/>
            <a:ext cx="7899400" cy="13335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76200" y="57912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29200" y="388620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Reading the data into a variable called </a:t>
            </a:r>
            <a:r>
              <a:rPr lang="en-US" b="1" dirty="0" err="1"/>
              <a:t>df_grades</a:t>
            </a:r>
            <a:r>
              <a:rPr lang="en-US" b="1" dirty="0"/>
              <a:t>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53200" y="6324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 to file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010400" y="6019800"/>
            <a:ext cx="76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43000" y="6324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Built in </a:t>
            </a:r>
            <a:r>
              <a:rPr lang="en-US" dirty="0" err="1"/>
              <a:t>read_csv</a:t>
            </a:r>
            <a:r>
              <a:rPr lang="en-US" dirty="0"/>
              <a:t> method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276600" y="60960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98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0286" y="0"/>
            <a:ext cx="388519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The head() Method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914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</a:t>
            </a:r>
            <a:r>
              <a:rPr lang="en-US" b="1" dirty="0"/>
              <a:t>head() </a:t>
            </a:r>
            <a:r>
              <a:rPr lang="en-US" dirty="0"/>
              <a:t>method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3886200"/>
            <a:ext cx="83058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If the data is really large you don’t want to print out the entire </a:t>
            </a:r>
            <a:r>
              <a:rPr lang="en-US" dirty="0" err="1"/>
              <a:t>dataframe</a:t>
            </a:r>
            <a:r>
              <a:rPr lang="en-US" dirty="0"/>
              <a:t> to your output.</a:t>
            </a:r>
            <a:endParaRPr lang="en-US" b="1" dirty="0"/>
          </a:p>
          <a:p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</a:t>
            </a:r>
            <a:r>
              <a:rPr lang="en-US" b="1" dirty="0"/>
              <a:t>head(n) </a:t>
            </a:r>
            <a:r>
              <a:rPr lang="en-US" dirty="0"/>
              <a:t>method outputs the first n rows of the data frame. If n is not supplied, the default is the first 5 rows.</a:t>
            </a:r>
          </a:p>
          <a:p>
            <a:pPr marL="285750" indent="-285750">
              <a:buFont typeface="Arial"/>
              <a:buChar char="•"/>
            </a:pPr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 like to run the head() method after I read in the </a:t>
            </a:r>
            <a:r>
              <a:rPr lang="en-US" dirty="0" err="1"/>
              <a:t>dataframe</a:t>
            </a:r>
            <a:r>
              <a:rPr lang="en-US" dirty="0"/>
              <a:t> to check that everything got read in correctly.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There is also a </a:t>
            </a:r>
            <a:r>
              <a:rPr lang="en-US" b="1" dirty="0"/>
              <a:t>tail(n) </a:t>
            </a:r>
            <a:r>
              <a:rPr lang="en-US" dirty="0"/>
              <a:t>method that returns the last n rows of the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524000"/>
            <a:ext cx="7010400" cy="240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2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99310" y="0"/>
            <a:ext cx="292715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Basic Features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66800"/>
            <a:ext cx="6577724" cy="5334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4572000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= string</a:t>
            </a:r>
          </a:p>
          <a:p>
            <a:endParaRPr lang="en-US" dirty="0"/>
          </a:p>
          <a:p>
            <a:r>
              <a:rPr lang="en-US" dirty="0"/>
              <a:t>float64 = decimal</a:t>
            </a:r>
          </a:p>
          <a:p>
            <a:endParaRPr lang="en-US" dirty="0"/>
          </a:p>
          <a:p>
            <a:r>
              <a:rPr lang="en-US" dirty="0"/>
              <a:t>int64 = integer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209800" y="4789460"/>
            <a:ext cx="45720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>
            <a:off x="2209800" y="4472464"/>
            <a:ext cx="4648200" cy="917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209800" y="5638800"/>
            <a:ext cx="4648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010400" y="3733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Think of this as a list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38200" y="3962400"/>
            <a:ext cx="60960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27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8140" y="0"/>
            <a:ext cx="54095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Selecting Multiple Columns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066800"/>
            <a:ext cx="7315200" cy="543332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057446" y="1077940"/>
            <a:ext cx="0" cy="228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7446" y="3363940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57446" y="1077940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590846" y="1077940"/>
            <a:ext cx="0" cy="228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89882" y="1096660"/>
            <a:ext cx="0" cy="228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89882" y="3382660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489882" y="1096660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23282" y="1096660"/>
            <a:ext cx="0" cy="228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14800" y="472440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List of strings, which correspond to column names.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You can select as many column as you want.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Column don’t have to be contiguous.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124200" y="4038600"/>
            <a:ext cx="2362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61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8615" y="0"/>
            <a:ext cx="308855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Slicing a Series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143000"/>
            <a:ext cx="3987800" cy="2628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" y="19050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Slice/index through the index, which is usually numbers</a:t>
            </a: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>
            <a:off x="2362200" y="2366665"/>
            <a:ext cx="304800" cy="300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05" y="5181600"/>
            <a:ext cx="1625600" cy="889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64" y="4495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Picking out single element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352" y="5181600"/>
            <a:ext cx="2844800" cy="1524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48000" y="4495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Contiguous slice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72200" y="4648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Arbitrary slice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600" y="5181600"/>
            <a:ext cx="28575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06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1592" y="0"/>
            <a:ext cx="406260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Slicing a Data Frame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66800"/>
            <a:ext cx="7696200" cy="247267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3400" y="38100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Pick a single value out.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5029200"/>
            <a:ext cx="5943600" cy="11811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914400" y="1371600"/>
            <a:ext cx="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447800" y="1371600"/>
            <a:ext cx="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14400" y="1752600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4400" y="1371600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43400" y="44196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label (number)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8000" y="4114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name (string)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86400" y="48006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934200" y="48006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627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1592" y="0"/>
            <a:ext cx="406260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Slicing a Data Frame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66800"/>
            <a:ext cx="7696200" cy="247267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3400" y="38100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Pick out contiguous chunk: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1371600"/>
            <a:ext cx="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410200" y="1371600"/>
            <a:ext cx="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14400" y="2286000"/>
            <a:ext cx="449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4400" y="1371600"/>
            <a:ext cx="449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572000"/>
            <a:ext cx="6162359" cy="18923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34000" y="38862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Endpoints are inclusive!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105400" y="42672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781800" y="4267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8638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BF232@WKKQXNNFUVWZY5H8" val="4888"/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hello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83091</TotalTime>
  <Words>546</Words>
  <Application>Microsoft Macintosh PowerPoint</Application>
  <PresentationFormat>On-screen Show (4:3)</PresentationFormat>
  <Paragraphs>89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Arial</vt:lpstr>
      <vt:lpstr>Office Theme</vt:lpstr>
      <vt:lpstr>Module 2.1:  Basic Pandas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yth</dc:title>
  <dc:creator>Jake Feldman</dc:creator>
  <cp:lastModifiedBy>Zhang, Dennis</cp:lastModifiedBy>
  <cp:revision>834</cp:revision>
  <dcterms:created xsi:type="dcterms:W3CDTF">2015-04-30T01:39:07Z</dcterms:created>
  <dcterms:modified xsi:type="dcterms:W3CDTF">2018-12-03T17:32:18Z</dcterms:modified>
</cp:coreProperties>
</file>