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244a3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7244a3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7244a3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7244a3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7244a3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7244a3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7244a3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7244a3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7244a3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7244a3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244a3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7244a3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244a3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7244a3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7244a3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7244a3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244a3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244a3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7244a3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7244a3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68d7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68d7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7244a3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7244a3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7244a3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7244a3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7244a3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7244a3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244a32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7244a3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7244a3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7244a3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6d32933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6d32933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6d32933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6d32933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968d72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968d72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968d725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968d725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7244a32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7244a32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244a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244a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7244a32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7244a32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7244a32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7244a32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7244a32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7244a32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7244a3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7244a3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7244a3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7244a3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7244a3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7244a3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7244a32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7244a3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7244a32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7244a32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7244a32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7244a32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7244a32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7244a32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6d32933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6d32933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1ac961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1ac961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46cfa4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46cfa4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6d32933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6d32933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d32933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d3293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d32933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d32933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244a3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244a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7244a3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7244a3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7244a3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7244a3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Six: Regression and Gradient Descent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Least Squares Generalization</a:t>
            </a:r>
            <a:endParaRPr sz="3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50" y="175247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Least Squares Generalization</a:t>
            </a:r>
            <a:endParaRPr sz="3600"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52001" l="0" r="0" t="0"/>
          <a:stretch/>
        </p:blipFill>
        <p:spPr>
          <a:xfrm>
            <a:off x="1803500" y="1927500"/>
            <a:ext cx="5431475" cy="15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of Linear Regression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38" y="173907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Fitting Polynomial with Linear Model</a:t>
            </a:r>
            <a:endParaRPr sz="3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600" y="1735025"/>
            <a:ext cx="4568084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</a:t>
            </a:r>
            <a:endParaRPr sz="3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50" y="1725725"/>
            <a:ext cx="53663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Regression-Based Models</a:t>
            </a:r>
            <a:endParaRPr sz="36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Generalized linear models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Foundation on which linear regression can be applied to modeling categorical response variables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 of y is a function of the mean value of y, not a constant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regression: models the probability of some event occurring as a linear function of a set of predictor variables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Poisson regression: models the data that exhibit a Poisson distribution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Log-linear models  (for categorical data)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Approximate discrete multidimensional prob. distributions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useful for data compression and smoothing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trees and model trees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Trees to predict continuous values rather than class labels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Regression Trees &amp; Model Trees</a:t>
            </a:r>
            <a:endParaRPr sz="36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tree: proposed in CART system (Breiman et al. 1984)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CART: Classification And Regression Trees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leaf stores a continuous-valued prediction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the average value of the predicted attribute for the training instances that reach the leaf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tree: proposed by Quinlan (1992)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leaf holds a regression model—a multivariate linear equation for the predicted attribute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more general case than regression tree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and model trees tend to be more accurate than linear regression when instances are not represented well by simple linear models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Evaluating Regression Models</a:t>
            </a:r>
            <a:endParaRPr sz="36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13" y="1775150"/>
            <a:ext cx="53939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</a:t>
            </a:r>
            <a:endParaRPr sz="36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2024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1d Fit</a:t>
            </a:r>
            <a:endParaRPr sz="36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9865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Review of </a:t>
            </a:r>
            <a:r>
              <a:rPr lang="en" sz="4800"/>
              <a:t>Lecture Five</a:t>
            </a:r>
            <a:endParaRPr sz="48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 Classification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2d Fit</a:t>
            </a:r>
            <a:endParaRPr sz="36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0333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Beyond 2d Fit </a:t>
            </a:r>
            <a:endParaRPr sz="3600"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1933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Complexity</a:t>
            </a:r>
            <a:endParaRPr/>
          </a:p>
        </p:txBody>
      </p:sp>
      <p:pic>
        <p:nvPicPr>
          <p:cNvPr descr="Image result for bias variance tradeoff site:edu"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56" y="1967125"/>
            <a:ext cx="4043544" cy="25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http://www.cs.cornell.edu/courses/cs4780/2015fa/web/lecturenotes/lecturenote12.html</a:t>
            </a:r>
            <a:endParaRPr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  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http://www.cs.cornell.edu/courses/cs4780/2015fa/web/lecturenotes/lecturenote12.html</a:t>
            </a:r>
            <a:endParaRPr sz="700"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75" y="1898650"/>
            <a:ext cx="3141125" cy="2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  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75" y="179522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 sz="3600"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825" y="1732400"/>
            <a:ext cx="53663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25" y="1885700"/>
            <a:ext cx="5334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 sz="3600"/>
          </a:p>
        </p:txBody>
      </p:sp>
      <p:cxnSp>
        <p:nvCxnSpPr>
          <p:cNvPr id="226" name="Google Shape;226;p39"/>
          <p:cNvCxnSpPr/>
          <p:nvPr/>
        </p:nvCxnSpPr>
        <p:spPr>
          <a:xfrm rot="10800000">
            <a:off x="3798875" y="2931775"/>
            <a:ext cx="124800" cy="66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is a Vector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13" y="2377150"/>
            <a:ext cx="4217674" cy="2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Gradient vector points in the direction of the steepest ascent of function 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10184" l="0" r="0" t="16388"/>
          <a:stretch/>
        </p:blipFill>
        <p:spPr>
          <a:xfrm>
            <a:off x="1607400" y="2314600"/>
            <a:ext cx="5929199" cy="2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Lecture Six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Discuss Code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163" y="1732400"/>
            <a:ext cx="553558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913" y="1745775"/>
            <a:ext cx="570806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25" y="1725725"/>
            <a:ext cx="55073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75" y="1759150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735025"/>
            <a:ext cx="550128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735025"/>
            <a:ext cx="554568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81" name="Google Shape;2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375" y="1745775"/>
            <a:ext cx="548525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pic>
        <p:nvPicPr>
          <p:cNvPr id="287" name="Google Shape;2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75" y="1741700"/>
            <a:ext cx="524065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Stochastic Gradient Descent</a:t>
            </a:r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25" y="1739100"/>
            <a:ext cx="55073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04" name="Google Shape;304;p52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of Linear Regression?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two types of Regularization. What’s the intuition of each type?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getting trapped in a local minima a problem in Gradient Descent?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Numeric Prediction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(Numerical) prediction is similar to classification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a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model to predict value for a given input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Prediction is different from classification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refers to predicting categorical class label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 models continuous-valued functions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Major method for prediction: regression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the relationship between one or more independent or predictor variables and a dependent or response variable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Regression analysis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and multiple 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Non-linear 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regression methods: generalized linear model, Poisson regression, log-linear models, regression trees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Simple linear regression: </a:t>
            </a:r>
            <a:r>
              <a:rPr lang="en" sz="1400"/>
              <a:t>involves a response variable y and a single predictor variable x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y = w</a:t>
            </a:r>
            <a:r>
              <a:rPr baseline="-25000" lang="en" sz="1400"/>
              <a:t>0</a:t>
            </a:r>
            <a:r>
              <a:rPr lang="en" sz="1400"/>
              <a:t> + w</a:t>
            </a:r>
            <a:r>
              <a:rPr baseline="-25000" lang="en" sz="1400"/>
              <a:t>1</a:t>
            </a:r>
            <a:r>
              <a:rPr lang="en" sz="1400"/>
              <a:t>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r>
              <a:rPr lang="en" sz="1400"/>
              <a:t>: Use data to estimate weights (parameters) w</a:t>
            </a:r>
            <a:r>
              <a:rPr baseline="-25000" lang="en" sz="1400"/>
              <a:t>0</a:t>
            </a:r>
            <a:r>
              <a:rPr lang="en" sz="1400"/>
              <a:t> and w</a:t>
            </a:r>
            <a:r>
              <a:rPr baseline="-25000" lang="en" sz="1400"/>
              <a:t>1 </a:t>
            </a:r>
            <a:r>
              <a:rPr lang="en" sz="1400"/>
              <a:t>such that prediction error is minimized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50" y="2324150"/>
            <a:ext cx="6137700" cy="24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0" y="1661550"/>
            <a:ext cx="56232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32673" l="0" r="0" t="0"/>
          <a:stretch/>
        </p:blipFill>
        <p:spPr>
          <a:xfrm>
            <a:off x="1782725" y="1797850"/>
            <a:ext cx="5463250" cy="22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</a:t>
            </a:r>
            <a:r>
              <a:rPr lang="en" sz="3600"/>
              <a:t> Linear Regression</a:t>
            </a:r>
            <a:endParaRPr sz="3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925" y="1735025"/>
            <a:ext cx="522548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