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Roboto-regular.fntdata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Roboto-italic.fntdata"/><Relationship Id="rId23" Type="http://schemas.openxmlformats.org/officeDocument/2006/relationships/slide" Target="slides/slide19.xml"/><Relationship Id="rId45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af9ff8c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af9ff8c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af9ff8c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af9ff8c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af9ff8c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af9ff8c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af9ff8c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af9ff8c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af9ff8c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af9ff8c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af9ff8c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af9ff8c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af9ff8c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af9ff8c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af9ff8c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af9ff8c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af9ff8c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af9ff8c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af9ff8c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af9ff8c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968d72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968d72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af9ff8c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af9ff8c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af9ff8c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af9ff8c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af9ff8c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af9ff8c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af9ff8c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af9ff8c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af9ff8c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1af9ff8c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af9ff8c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af9ff8c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af9ff8c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1af9ff8c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af9ff8c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1af9ff8c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1af9ff8c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1af9ff8c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af9ff8c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1af9ff8c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7244a3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7244a3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1af9ff8c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1af9ff8c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1af9ff8c8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1af9ff8c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1af9ff8c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1af9ff8c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1af9ff8c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1af9ff8c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1af9ff8c8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1af9ff8c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af9ff8c8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af9ff8c8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af9ff8c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af9ff8c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af9ff8c8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af9ff8c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7244a32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7244a32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b46cfa44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b46cfa44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750a026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750a026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750a02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750a02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af9ff8c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af9ff8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af9ff8c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af9ff8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af9ff8c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af9ff8c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af9ff8c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af9ff8c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Machine Learning Applications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Lecture Eight: Association Rule Mining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Dr. Aleksandar Velkoski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Association Rules - Basic Concepts</a:t>
            </a:r>
            <a:endParaRPr sz="36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188" y="1772525"/>
            <a:ext cx="5529513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Support and Confidence - Example</a:t>
            </a:r>
            <a:endParaRPr sz="3600"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2525"/>
            <a:ext cx="8839197" cy="307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Lift (Improvement)</a:t>
            </a:r>
            <a:endParaRPr sz="360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725" y="1739100"/>
            <a:ext cx="5668557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Steps in Association Rule Discovery</a:t>
            </a:r>
            <a:endParaRPr sz="3600"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688" y="1732400"/>
            <a:ext cx="604252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Many Itemsets are there?</a:t>
            </a:r>
            <a:endParaRPr sz="3600"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300" y="1739100"/>
            <a:ext cx="5441309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Solution: The Apriori Principle </a:t>
            </a:r>
            <a:endParaRPr sz="3600"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388" y="1712325"/>
            <a:ext cx="6091118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</a:t>
            </a:r>
            <a:r>
              <a:rPr lang="en" sz="3600"/>
              <a:t>Apriori</a:t>
            </a:r>
            <a:r>
              <a:rPr lang="en" sz="3600"/>
              <a:t> Principle </a:t>
            </a:r>
            <a:endParaRPr sz="3600"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500" y="1705650"/>
            <a:ext cx="5612898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Support-Based Pruning</a:t>
            </a:r>
            <a:endParaRPr sz="3600"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313" y="1698950"/>
            <a:ext cx="6881284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</a:t>
            </a:r>
            <a:r>
              <a:rPr lang="en" sz="3600"/>
              <a:t>Apriori</a:t>
            </a:r>
            <a:r>
              <a:rPr lang="en" sz="3600"/>
              <a:t> Algorithm </a:t>
            </a:r>
            <a:endParaRPr sz="3600"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625" y="1752450"/>
            <a:ext cx="4750743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</a:t>
            </a:r>
            <a:r>
              <a:rPr lang="en" sz="3600"/>
              <a:t>Apriori</a:t>
            </a:r>
            <a:r>
              <a:rPr lang="en" sz="3600"/>
              <a:t> Algorithm - An Example </a:t>
            </a:r>
            <a:endParaRPr sz="3600"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875" y="1752450"/>
            <a:ext cx="4918256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/>
              <a:t>Review of Lecture Seven</a:t>
            </a:r>
            <a:endParaRPr sz="4000"/>
          </a:p>
        </p:txBody>
      </p:sp>
      <p:sp>
        <p:nvSpPr>
          <p:cNvPr id="74" name="Google Shape;74;p14"/>
          <p:cNvSpPr txBox="1"/>
          <p:nvPr/>
        </p:nvSpPr>
        <p:spPr>
          <a:xfrm>
            <a:off x="238250" y="1274950"/>
            <a:ext cx="4204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Clustering </a:t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Principal Component Analysis</a:t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Code</a:t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</a:t>
            </a:r>
            <a:r>
              <a:rPr lang="en" sz="3600"/>
              <a:t>Apriori</a:t>
            </a:r>
            <a:r>
              <a:rPr lang="en" sz="3600"/>
              <a:t> Algorithm - An Example </a:t>
            </a:r>
            <a:endParaRPr sz="3600"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500" y="1725700"/>
            <a:ext cx="6745006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Rules from Frequent Itemsets</a:t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825" y="1692250"/>
            <a:ext cx="6214242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Rules from Frequent Itemsets</a:t>
            </a:r>
            <a:endParaRPr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713" y="1761775"/>
            <a:ext cx="4850565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Frequent Patterns w/o </a:t>
            </a:r>
            <a:r>
              <a:rPr lang="en" sz="3000"/>
              <a:t>Candidate</a:t>
            </a:r>
            <a:r>
              <a:rPr lang="en" sz="3000"/>
              <a:t> Generation</a:t>
            </a:r>
            <a:endParaRPr sz="3000"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63" y="1759175"/>
            <a:ext cx="5393970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FP-Growth: FP-Tree from Database</a:t>
            </a:r>
            <a:endParaRPr sz="3000"/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888" y="1779225"/>
            <a:ext cx="5658116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FP-Tree Construction - Example</a:t>
            </a:r>
            <a:endParaRPr sz="3000"/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375" y="1732375"/>
            <a:ext cx="5329255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FP-Tree Construction - Example</a:t>
            </a:r>
            <a:endParaRPr sz="3000"/>
          </a:p>
        </p:txBody>
      </p:sp>
      <p:pic>
        <p:nvPicPr>
          <p:cNvPr id="218" name="Google Shape;2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550" y="1752450"/>
            <a:ext cx="6604808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FP-Tree Construction - Example</a:t>
            </a:r>
            <a:endParaRPr sz="3000"/>
          </a:p>
        </p:txBody>
      </p:sp>
      <p:pic>
        <p:nvPicPr>
          <p:cNvPr id="224" name="Google Shape;2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838" y="1745775"/>
            <a:ext cx="571423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FP-Growth Summary</a:t>
            </a:r>
            <a:endParaRPr sz="3000"/>
          </a:p>
        </p:txBody>
      </p:sp>
      <p:pic>
        <p:nvPicPr>
          <p:cNvPr id="230" name="Google Shape;2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625" y="1705650"/>
            <a:ext cx="6084747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Extensions: Multi-Level Rules</a:t>
            </a:r>
            <a:endParaRPr sz="3000"/>
          </a:p>
        </p:txBody>
      </p:sp>
      <p:pic>
        <p:nvPicPr>
          <p:cNvPr id="236" name="Google Shape;2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025" y="1685575"/>
            <a:ext cx="5645842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Lecture Eight</a:t>
            </a:r>
            <a:endParaRPr sz="4800"/>
          </a:p>
        </p:txBody>
      </p:sp>
      <p:sp>
        <p:nvSpPr>
          <p:cNvPr id="80" name="Google Shape;80;p15"/>
          <p:cNvSpPr txBox="1"/>
          <p:nvPr/>
        </p:nvSpPr>
        <p:spPr>
          <a:xfrm>
            <a:off x="238250" y="1274950"/>
            <a:ext cx="4204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Association Rule Mining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Code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Extensions: Multi-Level Rules</a:t>
            </a:r>
            <a:endParaRPr sz="3000"/>
          </a:p>
        </p:txBody>
      </p:sp>
      <p:pic>
        <p:nvPicPr>
          <p:cNvPr id="242" name="Google Shape;2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850" y="1748425"/>
            <a:ext cx="5112211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Extensions: Quantitative Rules</a:t>
            </a:r>
            <a:endParaRPr sz="3000"/>
          </a:p>
        </p:txBody>
      </p:sp>
      <p:pic>
        <p:nvPicPr>
          <p:cNvPr id="248" name="Google Shape;2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888" y="1739100"/>
            <a:ext cx="571423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Associations in Text Mining</a:t>
            </a:r>
            <a:endParaRPr sz="3000"/>
          </a:p>
        </p:txBody>
      </p:sp>
      <p:pic>
        <p:nvPicPr>
          <p:cNvPr id="254" name="Google Shape;2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850" y="1779225"/>
            <a:ext cx="4938190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Associations in Web Mining</a:t>
            </a:r>
            <a:endParaRPr sz="3000"/>
          </a:p>
        </p:txBody>
      </p:sp>
      <p:pic>
        <p:nvPicPr>
          <p:cNvPr id="260" name="Google Shape;2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213" y="1725725"/>
            <a:ext cx="5431486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Sequential Patterns</a:t>
            </a:r>
            <a:endParaRPr sz="3000"/>
          </a:p>
        </p:txBody>
      </p:sp>
      <p:pic>
        <p:nvPicPr>
          <p:cNvPr id="266" name="Google Shape;26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150" y="1739100"/>
            <a:ext cx="5823697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Sequential Patterns - Example</a:t>
            </a:r>
            <a:endParaRPr sz="3000"/>
          </a:p>
        </p:txBody>
      </p:sp>
      <p:pic>
        <p:nvPicPr>
          <p:cNvPr id="272" name="Google Shape;2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113" y="1745775"/>
            <a:ext cx="4435786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Sequential Patterns - Cases and Parameters</a:t>
            </a:r>
            <a:endParaRPr sz="3000"/>
          </a:p>
        </p:txBody>
      </p:sp>
      <p:pic>
        <p:nvPicPr>
          <p:cNvPr id="278" name="Google Shape;2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113" y="1759150"/>
            <a:ext cx="5551766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Sequential Patterns - Cases and Parameters</a:t>
            </a:r>
            <a:endParaRPr sz="3000"/>
          </a:p>
        </p:txBody>
      </p:sp>
      <p:pic>
        <p:nvPicPr>
          <p:cNvPr id="284" name="Google Shape;28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150" y="1692250"/>
            <a:ext cx="6133690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Wrapping-up the Lecture 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295" name="Google Shape;295;p51"/>
          <p:cNvSpPr txBox="1"/>
          <p:nvPr>
            <p:ph type="title"/>
          </p:nvPr>
        </p:nvSpPr>
        <p:spPr>
          <a:xfrm>
            <a:off x="4860199" y="712150"/>
            <a:ext cx="4045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Rule Mining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Market Basket Analysis</a:t>
            </a:r>
            <a:endParaRPr sz="36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100" y="1712350"/>
            <a:ext cx="5409694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Format of Association Rules</a:t>
            </a:r>
            <a:endParaRPr sz="36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113" y="1719025"/>
            <a:ext cx="5551766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Association Rules - Basic Concepts</a:t>
            </a:r>
            <a:endParaRPr sz="36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575" y="2066775"/>
            <a:ext cx="1837050" cy="13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2625" y="1745750"/>
            <a:ext cx="5167300" cy="32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Association Rules - Basic Concepts</a:t>
            </a:r>
            <a:endParaRPr sz="36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750" y="1712325"/>
            <a:ext cx="5590410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Association Rules - Basic Concepts</a:t>
            </a:r>
            <a:endParaRPr sz="36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563" y="1745775"/>
            <a:ext cx="5606783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