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1" r:id="rId6"/>
    <p:sldId id="323" r:id="rId7"/>
    <p:sldId id="320" r:id="rId8"/>
    <p:sldId id="319" r:id="rId9"/>
    <p:sldId id="318" r:id="rId10"/>
    <p:sldId id="316" r:id="rId11"/>
    <p:sldId id="315" r:id="rId12"/>
    <p:sldId id="314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7040322" cy="5253089"/>
          </a:xfrm>
        </p:spPr>
        <p:txBody>
          <a:bodyPr/>
          <a:lstStyle/>
          <a:p>
            <a:r>
              <a:rPr lang="en-US" dirty="0"/>
              <a:t>System Administration: Initial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Christian, Christopher, Mason, </a:t>
            </a:r>
            <a:r>
              <a:rPr lang="en-US" sz="2400" dirty="0" err="1"/>
              <a:t>Mckay</a:t>
            </a:r>
            <a:r>
              <a:rPr lang="en-US" sz="2400" dirty="0"/>
              <a:t>, and Stuart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 </a:t>
            </a:r>
          </a:p>
          <a:p>
            <a:pPr marL="0" indent="0">
              <a:buNone/>
            </a:pPr>
            <a:r>
              <a:rPr lang="en-US" sz="2400" dirty="0"/>
              <a:t>Spicy Cluck Co. needs a new regional office in Provo, Utah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Solution: </a:t>
            </a:r>
          </a:p>
          <a:p>
            <a:pPr marL="0" indent="0">
              <a:buNone/>
            </a:pPr>
            <a:r>
              <a:rPr lang="en-US" sz="2400" dirty="0"/>
              <a:t>We’ve thoroughly designed a system that will meet all company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86A0-F22A-329E-6303-4B33509E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13" y="1843936"/>
            <a:ext cx="7527472" cy="51940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latin typeface="+mn-lt"/>
              </a:rPr>
              <a:t>Technology List</a:t>
            </a:r>
            <a:br>
              <a:rPr lang="en-US" sz="2700" b="1" dirty="0">
                <a:latin typeface="+mn-lt"/>
              </a:rPr>
            </a:br>
            <a:br>
              <a:rPr lang="en-US" sz="2200" dirty="0">
                <a:latin typeface="+mn-lt"/>
              </a:rPr>
            </a:br>
            <a:r>
              <a:rPr lang="en-US" sz="2000" b="1" dirty="0">
                <a:latin typeface="+mn-lt"/>
              </a:rPr>
              <a:t>Router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Firewall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DNS</a:t>
            </a:r>
            <a:r>
              <a:rPr lang="en-US" sz="2000" dirty="0">
                <a:latin typeface="+mn-lt"/>
              </a:rPr>
              <a:t> (BIND)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IDS/IPS/SIEM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Wazuh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Web Server</a:t>
            </a:r>
            <a:r>
              <a:rPr lang="en-US" sz="2000" dirty="0">
                <a:latin typeface="+mn-lt"/>
              </a:rPr>
              <a:t> (Apache)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VPN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File Server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TrueNAS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 (MySQL)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Backup and Restore Solution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Duplicati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DHCP Server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Metric Server</a:t>
            </a:r>
            <a:r>
              <a:rPr lang="en-US" sz="2000" dirty="0">
                <a:latin typeface="+mn-lt"/>
              </a:rPr>
              <a:t> (Node exporter, Prometheus, Grafana)</a:t>
            </a:r>
            <a:br>
              <a:rPr lang="en-US" sz="3100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8ABA1-59DB-0AE1-BDAC-B69560F0CC74}"/>
              </a:ext>
            </a:extLst>
          </p:cNvPr>
          <p:cNvSpPr txBox="1">
            <a:spLocks/>
          </p:cNvSpPr>
          <p:nvPr/>
        </p:nvSpPr>
        <p:spPr>
          <a:xfrm>
            <a:off x="5249837" y="-4082793"/>
            <a:ext cx="6043016" cy="4904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Architecture (1 of 2)</a:t>
            </a:r>
          </a:p>
        </p:txBody>
      </p:sp>
    </p:spTree>
    <p:extLst>
      <p:ext uri="{BB962C8B-B14F-4D97-AF65-F5344CB8AC3E}">
        <p14:creationId xmlns:p14="http://schemas.microsoft.com/office/powerpoint/2010/main" val="32176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33" y="165303"/>
            <a:ext cx="5348257" cy="4904141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 (2 of 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76BFFF5E-647D-0B2C-E3EE-A9778C5C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5" y="2161795"/>
            <a:ext cx="6302286" cy="371888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41BD8A-0A6C-408B-A5E3-3512424B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76" y="1872289"/>
            <a:ext cx="4629522" cy="42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8" y="4923254"/>
            <a:ext cx="9923770" cy="1438762"/>
          </a:xfrm>
        </p:spPr>
        <p:txBody>
          <a:bodyPr/>
          <a:lstStyle/>
          <a:p>
            <a:r>
              <a:rPr lang="en-US" dirty="0"/>
              <a:t>Configuration Plans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8F79-EC92-D00B-EE5D-3D47840D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53" y="763678"/>
            <a:ext cx="6277851" cy="392484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59E22-760E-0E02-7838-C369D522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2802"/>
              </p:ext>
            </p:extLst>
          </p:nvPr>
        </p:nvGraphicFramePr>
        <p:xfrm>
          <a:off x="8488513" y="763678"/>
          <a:ext cx="2641600" cy="50520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005587407"/>
                    </a:ext>
                  </a:extLst>
                </a:gridCol>
              </a:tblGrid>
              <a:tr h="7537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Firewall Rules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>
                        <a:effectLst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WAN → Web Server TCP 443/80,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Web Server TCP 22/3389, Deny all else,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Web Servers → Database TCP 3306,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Database TCP 3306,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Deny all else,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File Server TCP 445/139,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202 → File Server TCP 445/139,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SIEM TCP 514/443,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SIEM → all servers for log collection, Deny all else,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Backup TCP 22/873/445, Deny all else,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all servers (necessary ports only),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Admin → VPN TCP 1194, Deny all else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013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all servers (necessary ports only), Deny all other access</a:t>
                      </a:r>
                    </a:p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79139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202 → DNS TCP/UDP 53, Allow VLAN 202 → Web TCP 80/443, Deny inter-VLAN traffic</a:t>
                      </a:r>
                    </a:p>
                    <a:p>
                      <a:pPr algn="l" fontAlgn="b">
                        <a:buNone/>
                      </a:pPr>
                      <a:endParaRPr lang="en-US" sz="1000" u="none" strike="noStrike" dirty="0">
                        <a:effectLst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201 → all servers (necessary ports only), Deny all other access</a:t>
                      </a:r>
                    </a:p>
                    <a:p>
                      <a:pPr algn="l" fontAlgn="b">
                        <a:buNone/>
                      </a:pPr>
                      <a:endParaRPr lang="en-US" sz="1000" u="none" strike="noStrike" dirty="0">
                        <a:effectLst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Allow VLAN 202 → DNS TCP/UDP 53, Allow VLAN 202 → Web TCP 80/443, Deny inter-VLAN traffic</a:t>
                      </a:r>
                    </a:p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182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Implementation Strategy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Timeline: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27 Sep Milestone 1: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18 Oct Milestone 2: VM &amp;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15 Nov Milestone 3: AD, LDAP,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29 Nov Milestone 4: Systems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 Dec Milestone 5: Backups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17 Dec Milestone 6: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CD92-A0A4-725C-A904-94E0FD886D7A}"/>
              </a:ext>
            </a:extLst>
          </p:cNvPr>
          <p:cNvSpPr txBox="1"/>
          <p:nvPr/>
        </p:nvSpPr>
        <p:spPr>
          <a:xfrm>
            <a:off x="6096000" y="1931437"/>
            <a:ext cx="63982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Responsibilities: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Come to class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Do your fair share of work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Triple check rubrics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If the group asks you to do something, get it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Testing &amp; Validation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sz="2800" dirty="0"/>
              <a:t>Verify logins, DNS resolution, DHCP leases, GPO enforcement, firewall rules, web server and VPM accessibility, DB and backup functionality.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>
            <a:normAutofit/>
          </a:bodyPr>
          <a:lstStyle/>
          <a:p>
            <a:r>
              <a:rPr lang="en-US" sz="2800" dirty="0"/>
              <a:t>Success = Services are all running properly. All users can access exactly what they should be able to access.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Risks &amp; Mitigation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Potential Challenges: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Lack of knowledge</a:t>
            </a:r>
          </a:p>
          <a:p>
            <a:pPr marL="0" indent="0">
              <a:buNone/>
            </a:pPr>
            <a:r>
              <a:rPr lang="en-US" dirty="0"/>
              <a:t>Hardware failure/inadequacy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/>
              <a:t>Lack of 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1231" y="2150094"/>
            <a:ext cx="6085857" cy="4119463"/>
          </a:xfrm>
        </p:spPr>
        <p:txBody>
          <a:bodyPr/>
          <a:lstStyle/>
          <a:p>
            <a:r>
              <a:rPr lang="en-US" dirty="0"/>
              <a:t>Mitigation Techniques:</a:t>
            </a:r>
          </a:p>
          <a:p>
            <a:r>
              <a:rPr lang="en-US" dirty="0"/>
              <a:t>Ask Google, Chat, or each other.</a:t>
            </a:r>
          </a:p>
          <a:p>
            <a:r>
              <a:rPr lang="en-US" dirty="0"/>
              <a:t>Get an extra of everything. Be prepared to take a surprise trip back to surplus.</a:t>
            </a:r>
          </a:p>
          <a:p>
            <a:r>
              <a:rPr lang="en-US" dirty="0"/>
              <a:t>Get ahead of the milestones.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Expected Outcomes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>
            <a:normAutofit/>
          </a:bodyPr>
          <a:lstStyle/>
          <a:p>
            <a:r>
              <a:rPr lang="en-US" sz="2800" dirty="0"/>
              <a:t>Spicy Cluck Co. will be well connected. All employees will have access to exactly what they need, and we will do well too.</a:t>
            </a:r>
          </a:p>
        </p:txBody>
      </p:sp>
      <p:pic>
        <p:nvPicPr>
          <p:cNvPr id="1026" name="Picture 2" descr="A+ Wall Art">
            <a:extLst>
              <a:ext uri="{FF2B5EF4-FFF2-40B4-BE49-F238E27FC236}">
                <a16:creationId xmlns:a16="http://schemas.microsoft.com/office/drawing/2014/main" id="{6251BB8D-898A-6036-186D-C0CD0AED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9" y="2052736"/>
            <a:ext cx="1685393" cy="21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al Networking: Not Just ...">
            <a:extLst>
              <a:ext uri="{FF2B5EF4-FFF2-40B4-BE49-F238E27FC236}">
                <a16:creationId xmlns:a16="http://schemas.microsoft.com/office/drawing/2014/main" id="{A6ADCE27-1AA5-6A4D-3CBA-05A65DF1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05" y="4278680"/>
            <a:ext cx="3758295" cy="21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{715F7B65-8A8A-4D10-BBA7-09628BCE974B}TF3977e381-cba5-49b1-ba43-b5d865517af907ebbda9_win32-372d4d6ae720</Template>
  <TotalTime>71</TotalTime>
  <Words>550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Tisa Offc Serif Pro</vt:lpstr>
      <vt:lpstr>Univers Light</vt:lpstr>
      <vt:lpstr>Custom</vt:lpstr>
      <vt:lpstr>System Administration: Initial Design  Christian, Christopher, Mason, Mckay, and Stuart</vt:lpstr>
      <vt:lpstr>Overview</vt:lpstr>
      <vt:lpstr>Technology List  Router (OPNSense) Firewall (OPNSense) DNS (BIND) IDS/IPS/SIEM (Wazuh) Web Server (Apache) VPN (OPNSense) File Server (TrueNAS) Database (MySQL) Backup and Restore Solution (Duplicati) DHCP Server (OPNSense) Metric Server (Node exporter, Prometheus, Grafana) </vt:lpstr>
      <vt:lpstr>System Architecture (2 of 2)         </vt:lpstr>
      <vt:lpstr>Configuration Plans</vt:lpstr>
      <vt:lpstr>Implementation Strategy</vt:lpstr>
      <vt:lpstr>Testing &amp; Validation</vt:lpstr>
      <vt:lpstr>Risks &amp; Mitigation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christianb.r.taylor@gmail.com</dc:creator>
  <cp:lastModifiedBy>Mckay Jessop</cp:lastModifiedBy>
  <cp:revision>2</cp:revision>
  <dcterms:created xsi:type="dcterms:W3CDTF">2025-09-23T07:40:31Z</dcterms:created>
  <dcterms:modified xsi:type="dcterms:W3CDTF">2025-09-23T19:55:02Z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