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22" r:id="rId5"/>
    <p:sldId id="321" r:id="rId6"/>
    <p:sldId id="323" r:id="rId7"/>
    <p:sldId id="320" r:id="rId8"/>
    <p:sldId id="319" r:id="rId9"/>
    <p:sldId id="318" r:id="rId10"/>
    <p:sldId id="316" r:id="rId11"/>
    <p:sldId id="315" r:id="rId12"/>
    <p:sldId id="314" r:id="rId13"/>
    <p:sldId id="31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8BF"/>
    <a:srgbClr val="586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5388" autoAdjust="0"/>
  </p:normalViewPr>
  <p:slideViewPr>
    <p:cSldViewPr snapToGrid="0">
      <p:cViewPr>
        <p:scale>
          <a:sx n="52" d="100"/>
          <a:sy n="52" d="100"/>
        </p:scale>
        <p:origin x="1872" y="629"/>
      </p:cViewPr>
      <p:guideLst/>
    </p:cSldViewPr>
  </p:slideViewPr>
  <p:outlineViewPr>
    <p:cViewPr>
      <p:scale>
        <a:sx n="33" d="100"/>
        <a:sy n="33" d="100"/>
      </p:scale>
      <p:origin x="0" y="-7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A50702-3C68-4B14-B819-72B57D27F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F4880-E690-44D0-8356-A9E7BDBAB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6205E-B305-4B90-9534-3C5E99A0275E}" type="datetimeFigureOut">
              <a:rPr lang="en-US" smtClean="0"/>
              <a:t>9/23/2025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4ACF6-39FD-4B08-A7D5-5BFDC37B4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C9FD2-2C57-4DE7-8EA4-86DEE80B98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C623C-86E0-4A85-83FB-F4A716956F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5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722F1-E430-42A1-A473-1759336AECCE}" type="datetimeFigureOut">
              <a:rPr lang="en-US" smtClean="0"/>
              <a:t>9/23/2025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D7554-D10C-4E29-B8E6-BB7111FA61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4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5" y="690511"/>
            <a:ext cx="518582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8455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68814" y="2057400"/>
            <a:ext cx="3091027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able Placeholder 13">
            <a:extLst>
              <a:ext uri="{FF2B5EF4-FFF2-40B4-BE49-F238E27FC236}">
                <a16:creationId xmlns:a16="http://schemas.microsoft.com/office/drawing/2014/main" id="{EA708189-1532-1BDD-104F-4D8556146CEE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097463" y="2051976"/>
            <a:ext cx="6180137" cy="386753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E0EC71B-95A1-C740-6B1F-F8DF02E2D1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29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2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0AB10A-3CAB-D4C0-3CB1-401461802B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68814" y="2066731"/>
            <a:ext cx="6452876" cy="3867538"/>
          </a:xfrm>
        </p:spPr>
        <p:txBody>
          <a:bodyPr lIns="0"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2000"/>
            </a:lvl1pPr>
            <a:lvl2pPr>
              <a:lnSpc>
                <a:spcPct val="100000"/>
              </a:lnSpc>
              <a:spcAft>
                <a:spcPts val="600"/>
              </a:spcAft>
              <a:defRPr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20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7DBA8ADB-B20F-8404-46AB-AF67E25C7C7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169196" y="2066731"/>
            <a:ext cx="3108391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14D5F7-E70A-5F97-5C8F-95B9E1B6D4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814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CB43608F-0A38-CF4A-4B3B-F1212E786FD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87488" y="2057400"/>
            <a:ext cx="9790112" cy="38862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5DA3688-07D1-82D9-6818-C95E9A69C2F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357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4" y="690511"/>
            <a:ext cx="496467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D608249-3D60-D3B2-68C5-778D0EA18F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2286" y="690465"/>
            <a:ext cx="4784372" cy="5253089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374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5583" y="737115"/>
            <a:ext cx="4640418" cy="5407091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88461" y="737115"/>
            <a:ext cx="4449712" cy="5407091"/>
          </a:xfrm>
        </p:spPr>
        <p:txBody>
          <a:bodyPr lIns="0" tIns="0" rIns="0" bIns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E9F5D75-1D8F-F695-81F8-4A6D0C6782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4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1278294"/>
            <a:ext cx="5000318" cy="490414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2169" y="-1"/>
            <a:ext cx="4635426" cy="68579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02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3508311"/>
            <a:ext cx="9923770" cy="1438762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600" y="0"/>
            <a:ext cx="10361995" cy="3429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D179113D-0374-3934-841E-56AD5AFCF9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53828" y="5228488"/>
            <a:ext cx="9923770" cy="13682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22722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5" y="503852"/>
            <a:ext cx="9150675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50153" y="2108722"/>
            <a:ext cx="8552264" cy="4119463"/>
          </a:xfr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ABAFC1-3E76-DCE6-3A6D-E0020C5BE8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59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07175C5-CB2F-2BAC-3704-54DCD1BF04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031" y="1068169"/>
            <a:ext cx="10115939" cy="268154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01905E-33E7-852F-94E3-8E100B3D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" y="914400"/>
            <a:ext cx="10363200" cy="50292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7799F7-CBB1-9649-7D06-F7EEFD4F0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AFC5CA-DB29-4B8C-C004-72E4EC76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E3CB2D2A-7172-87CE-D493-DAF52D62EB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031" y="4027047"/>
            <a:ext cx="10115939" cy="176278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06953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4" y="2057401"/>
            <a:ext cx="4627186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68185" y="2057401"/>
            <a:ext cx="4609399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D40DF0B-6602-19D4-3110-4659C28780D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72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3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C355854D-70C0-E6E1-2A0C-284D00A21AE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5" y="2057401"/>
            <a:ext cx="3068678" cy="4119463"/>
          </a:xfrm>
        </p:spPr>
        <p:txBody>
          <a:bodyPr lIns="0"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457200" indent="-32004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9144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3716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1828800" indent="-320040">
              <a:spcBef>
                <a:spcPts val="100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91727" y="2057401"/>
            <a:ext cx="6085857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7B331F9-6D4A-5020-969F-E961AF374E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23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and Content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57912CB-B8F8-1E65-094F-AD3220E6C79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3363" y="2061969"/>
            <a:ext cx="4592637" cy="48053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787262" y="2052736"/>
            <a:ext cx="4490320" cy="480059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09D86D-3DDE-CA24-4CAA-DF6944B9BC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10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2F216-62F1-7E0B-63FD-51C27CDA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1F31D-B959-2AD8-9208-FF08B574D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2C8C7-5C6C-400B-AEC0-4D817816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105D6-7B52-4B7D-9473-BCD571A93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EAA0A-7090-4FA3-AD1C-CD4570404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2136" y="5943601"/>
            <a:ext cx="968983" cy="651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spc="15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  <p:sldLayoutId id="2147483684" r:id="rId11"/>
    <p:sldLayoutId id="2147483682" r:id="rId12"/>
    <p:sldLayoutId id="214748368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4C9E-20FB-B999-9303-C71D1334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615" y="690511"/>
            <a:ext cx="7040322" cy="5253089"/>
          </a:xfrm>
        </p:spPr>
        <p:txBody>
          <a:bodyPr/>
          <a:lstStyle/>
          <a:p>
            <a:r>
              <a:rPr lang="en-US" dirty="0"/>
              <a:t>System Administration: Initial Design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Christian, Christopher, Mason, </a:t>
            </a:r>
            <a:r>
              <a:rPr lang="en-US" sz="2400" dirty="0" err="1"/>
              <a:t>Mckay</a:t>
            </a:r>
            <a:r>
              <a:rPr lang="en-US" sz="2400" dirty="0"/>
              <a:t>, and Stuart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822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01732C-7338-DBA0-BD19-1FA88304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614" y="690511"/>
            <a:ext cx="4964671" cy="5253089"/>
          </a:xfrm>
        </p:spPr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ECFE66-A9E7-A365-967B-2FD670CB392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82286" y="690465"/>
            <a:ext cx="4784372" cy="5253089"/>
          </a:xfrm>
        </p:spPr>
        <p:txBody>
          <a:bodyPr>
            <a:normAutofit/>
          </a:bodyPr>
          <a:lstStyle/>
          <a:p>
            <a:r>
              <a:rPr lang="en-US" sz="4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04370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583" y="737115"/>
            <a:ext cx="4640418" cy="5407091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A04E6-CD61-B962-4287-DEC1993C32D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88461" y="737115"/>
            <a:ext cx="4449712" cy="54070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Problem: </a:t>
            </a:r>
          </a:p>
          <a:p>
            <a:pPr marL="0" indent="0">
              <a:buNone/>
            </a:pPr>
            <a:r>
              <a:rPr lang="en-US" sz="2400" dirty="0"/>
              <a:t>Spicy Cluck Co. needs a new regional office in Provo, Utah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Solution: </a:t>
            </a:r>
          </a:p>
          <a:p>
            <a:pPr marL="0" indent="0">
              <a:buNone/>
            </a:pPr>
            <a:r>
              <a:rPr lang="en-US" sz="2400" dirty="0"/>
              <a:t>We’ve thoroughly designed a system that will meet all company needs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4601E-33F5-5714-867D-A0B584DA7C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5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886A0-F22A-329E-6303-4B33509EE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613" y="1843936"/>
            <a:ext cx="7527472" cy="519404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700" b="1" dirty="0">
                <a:latin typeface="+mn-lt"/>
              </a:rPr>
              <a:t>Technology List</a:t>
            </a:r>
            <a:br>
              <a:rPr lang="en-US" sz="2700" b="1" dirty="0">
                <a:latin typeface="+mn-lt"/>
              </a:rPr>
            </a:br>
            <a:br>
              <a:rPr lang="en-US" sz="2200" dirty="0">
                <a:latin typeface="+mn-lt"/>
              </a:rPr>
            </a:br>
            <a:r>
              <a:rPr lang="en-US" sz="2000" b="1" dirty="0">
                <a:latin typeface="+mn-lt"/>
              </a:rPr>
              <a:t>Router</a:t>
            </a:r>
            <a:r>
              <a:rPr lang="en-US" sz="2000" dirty="0">
                <a:latin typeface="+mn-lt"/>
              </a:rPr>
              <a:t> (</a:t>
            </a:r>
            <a:r>
              <a:rPr lang="en-US" sz="2000" dirty="0" err="1">
                <a:latin typeface="+mn-lt"/>
              </a:rPr>
              <a:t>OPNSense</a:t>
            </a:r>
            <a:r>
              <a:rPr lang="en-US" sz="2000" dirty="0">
                <a:latin typeface="+mn-lt"/>
              </a:rPr>
              <a:t>)</a:t>
            </a:r>
            <a:br>
              <a:rPr lang="en-US" sz="2000" dirty="0">
                <a:latin typeface="+mn-lt"/>
              </a:rPr>
            </a:br>
            <a:r>
              <a:rPr lang="en-US" sz="2000" b="1" dirty="0">
                <a:latin typeface="+mn-lt"/>
              </a:rPr>
              <a:t>Firewall</a:t>
            </a:r>
            <a:r>
              <a:rPr lang="en-US" sz="2000" dirty="0">
                <a:latin typeface="+mn-lt"/>
              </a:rPr>
              <a:t> (</a:t>
            </a:r>
            <a:r>
              <a:rPr lang="en-US" sz="2000" dirty="0" err="1">
                <a:latin typeface="+mn-lt"/>
              </a:rPr>
              <a:t>OPNSense</a:t>
            </a:r>
            <a:r>
              <a:rPr lang="en-US" sz="2000" dirty="0">
                <a:latin typeface="+mn-lt"/>
              </a:rPr>
              <a:t>)</a:t>
            </a:r>
            <a:br>
              <a:rPr lang="en-US" sz="2000" dirty="0">
                <a:latin typeface="+mn-lt"/>
              </a:rPr>
            </a:br>
            <a:r>
              <a:rPr lang="en-US" sz="2000" b="1" dirty="0">
                <a:latin typeface="+mn-lt"/>
              </a:rPr>
              <a:t>DNS</a:t>
            </a:r>
            <a:r>
              <a:rPr lang="en-US" sz="2000" dirty="0">
                <a:latin typeface="+mn-lt"/>
              </a:rPr>
              <a:t> (BIND)</a:t>
            </a:r>
            <a:br>
              <a:rPr lang="en-US" sz="2000" dirty="0">
                <a:latin typeface="+mn-lt"/>
              </a:rPr>
            </a:br>
            <a:r>
              <a:rPr lang="en-US" sz="2000" b="1" dirty="0">
                <a:latin typeface="+mn-lt"/>
              </a:rPr>
              <a:t>IDS/IPS/SIEM</a:t>
            </a:r>
            <a:r>
              <a:rPr lang="en-US" sz="2000" dirty="0">
                <a:latin typeface="+mn-lt"/>
              </a:rPr>
              <a:t> (</a:t>
            </a:r>
            <a:r>
              <a:rPr lang="en-US" sz="2000" dirty="0" err="1">
                <a:latin typeface="+mn-lt"/>
              </a:rPr>
              <a:t>Wazuh</a:t>
            </a:r>
            <a:r>
              <a:rPr lang="en-US" sz="2000" dirty="0">
                <a:latin typeface="+mn-lt"/>
              </a:rPr>
              <a:t>)</a:t>
            </a:r>
            <a:br>
              <a:rPr lang="en-US" sz="2000" dirty="0">
                <a:latin typeface="+mn-lt"/>
              </a:rPr>
            </a:br>
            <a:r>
              <a:rPr lang="en-US" sz="2000" b="1" dirty="0">
                <a:latin typeface="+mn-lt"/>
              </a:rPr>
              <a:t>Web Server</a:t>
            </a:r>
            <a:r>
              <a:rPr lang="en-US" sz="2000" dirty="0">
                <a:latin typeface="+mn-lt"/>
              </a:rPr>
              <a:t> (Apache)</a:t>
            </a:r>
            <a:br>
              <a:rPr lang="en-US" sz="2000" dirty="0">
                <a:latin typeface="+mn-lt"/>
              </a:rPr>
            </a:br>
            <a:r>
              <a:rPr lang="en-US" sz="2000" b="1" dirty="0">
                <a:latin typeface="+mn-lt"/>
              </a:rPr>
              <a:t>VPN</a:t>
            </a:r>
            <a:r>
              <a:rPr lang="en-US" sz="2000" dirty="0">
                <a:latin typeface="+mn-lt"/>
              </a:rPr>
              <a:t> (</a:t>
            </a:r>
            <a:r>
              <a:rPr lang="en-US" sz="2000" dirty="0" err="1">
                <a:latin typeface="+mn-lt"/>
              </a:rPr>
              <a:t>OPNSense</a:t>
            </a:r>
            <a:r>
              <a:rPr lang="en-US" sz="2000" dirty="0">
                <a:latin typeface="+mn-lt"/>
              </a:rPr>
              <a:t>)</a:t>
            </a:r>
            <a:br>
              <a:rPr lang="en-US" sz="2000" dirty="0">
                <a:latin typeface="+mn-lt"/>
              </a:rPr>
            </a:br>
            <a:r>
              <a:rPr lang="en-US" sz="2000" b="1" dirty="0">
                <a:latin typeface="+mn-lt"/>
              </a:rPr>
              <a:t>File Server</a:t>
            </a:r>
            <a:r>
              <a:rPr lang="en-US" sz="2000" dirty="0">
                <a:latin typeface="+mn-lt"/>
              </a:rPr>
              <a:t> (</a:t>
            </a:r>
            <a:r>
              <a:rPr lang="en-US" sz="2000" dirty="0" err="1">
                <a:latin typeface="+mn-lt"/>
              </a:rPr>
              <a:t>TrueNAS</a:t>
            </a:r>
            <a:r>
              <a:rPr lang="en-US" sz="2000" dirty="0">
                <a:latin typeface="+mn-lt"/>
              </a:rPr>
              <a:t>)</a:t>
            </a:r>
            <a:br>
              <a:rPr lang="en-US" sz="2000" dirty="0">
                <a:latin typeface="+mn-lt"/>
              </a:rPr>
            </a:br>
            <a:r>
              <a:rPr lang="en-US" sz="2000" b="1" dirty="0">
                <a:latin typeface="+mn-lt"/>
              </a:rPr>
              <a:t>Database</a:t>
            </a:r>
            <a:r>
              <a:rPr lang="en-US" sz="2000" dirty="0">
                <a:latin typeface="+mn-lt"/>
              </a:rPr>
              <a:t> (MySQL)</a:t>
            </a:r>
            <a:br>
              <a:rPr lang="en-US" sz="2000" dirty="0">
                <a:latin typeface="+mn-lt"/>
              </a:rPr>
            </a:br>
            <a:r>
              <a:rPr lang="en-US" sz="2000" b="1" dirty="0">
                <a:latin typeface="+mn-lt"/>
              </a:rPr>
              <a:t>Backup and Restore Solution</a:t>
            </a:r>
            <a:r>
              <a:rPr lang="en-US" sz="2000" dirty="0">
                <a:latin typeface="+mn-lt"/>
              </a:rPr>
              <a:t> (</a:t>
            </a:r>
            <a:r>
              <a:rPr lang="en-US" sz="2000" dirty="0" err="1">
                <a:latin typeface="+mn-lt"/>
              </a:rPr>
              <a:t>Duplicati</a:t>
            </a:r>
            <a:r>
              <a:rPr lang="en-US" sz="2000" dirty="0">
                <a:latin typeface="+mn-lt"/>
              </a:rPr>
              <a:t>)</a:t>
            </a:r>
            <a:br>
              <a:rPr lang="en-US" sz="2000" dirty="0">
                <a:latin typeface="+mn-lt"/>
              </a:rPr>
            </a:br>
            <a:r>
              <a:rPr lang="en-US" sz="2000" b="1" dirty="0">
                <a:latin typeface="+mn-lt"/>
              </a:rPr>
              <a:t>DHCP Server</a:t>
            </a:r>
            <a:r>
              <a:rPr lang="en-US" sz="2000" dirty="0">
                <a:latin typeface="+mn-lt"/>
              </a:rPr>
              <a:t> (</a:t>
            </a:r>
            <a:r>
              <a:rPr lang="en-US" sz="2000" dirty="0" err="1">
                <a:latin typeface="+mn-lt"/>
              </a:rPr>
              <a:t>OPNSense</a:t>
            </a:r>
            <a:r>
              <a:rPr lang="en-US" sz="2000" dirty="0">
                <a:latin typeface="+mn-lt"/>
              </a:rPr>
              <a:t>)</a:t>
            </a:r>
            <a:br>
              <a:rPr lang="en-US" sz="2000" dirty="0">
                <a:latin typeface="+mn-lt"/>
              </a:rPr>
            </a:br>
            <a:r>
              <a:rPr lang="en-US" sz="2000" b="1" dirty="0">
                <a:latin typeface="+mn-lt"/>
              </a:rPr>
              <a:t>Metric Server</a:t>
            </a:r>
            <a:r>
              <a:rPr lang="en-US" sz="2000" dirty="0">
                <a:latin typeface="+mn-lt"/>
              </a:rPr>
              <a:t> (Node exporter, Prometheus, Grafana)</a:t>
            </a:r>
            <a:br>
              <a:rPr lang="en-US" sz="3100" dirty="0"/>
            </a:b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588ABA1-59DB-0AE1-BDAC-B69560F0CC74}"/>
              </a:ext>
            </a:extLst>
          </p:cNvPr>
          <p:cNvSpPr txBox="1">
            <a:spLocks/>
          </p:cNvSpPr>
          <p:nvPr/>
        </p:nvSpPr>
        <p:spPr>
          <a:xfrm>
            <a:off x="5249837" y="-4082793"/>
            <a:ext cx="6043016" cy="49041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System Architecture (1 of 2)</a:t>
            </a:r>
          </a:p>
        </p:txBody>
      </p:sp>
    </p:spTree>
    <p:extLst>
      <p:ext uri="{BB962C8B-B14F-4D97-AF65-F5344CB8AC3E}">
        <p14:creationId xmlns:p14="http://schemas.microsoft.com/office/powerpoint/2010/main" val="3217658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D0E47E-D228-15EB-5886-33E9AA18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033" y="165303"/>
            <a:ext cx="5348257" cy="4904141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 Architecture (2 of 2)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9" name="Picture 8" descr="A diagram of a company&#10;&#10;AI-generated content may be incorrect.">
            <a:extLst>
              <a:ext uri="{FF2B5EF4-FFF2-40B4-BE49-F238E27FC236}">
                <a16:creationId xmlns:a16="http://schemas.microsoft.com/office/drawing/2014/main" id="{76BFFF5E-647D-0B2C-E3EE-A9778C5C7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555" y="2161795"/>
            <a:ext cx="6302286" cy="3718882"/>
          </a:xfrm>
          <a:prstGeom prst="rect">
            <a:avLst/>
          </a:prstGeom>
        </p:spPr>
      </p:pic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D41BD8A-0A6C-408B-A5E3-3512424B4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076" y="1872289"/>
            <a:ext cx="4629522" cy="429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118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C0FEFBF-60FD-0161-6F6E-89EE39389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828" y="4923254"/>
            <a:ext cx="9923770" cy="1438762"/>
          </a:xfrm>
        </p:spPr>
        <p:txBody>
          <a:bodyPr/>
          <a:lstStyle/>
          <a:p>
            <a:r>
              <a:rPr lang="en-US" dirty="0"/>
              <a:t>Configuration Plans</a:t>
            </a:r>
            <a:endParaRPr lang="en-Z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D542008-8017-76E5-ABC0-32401068875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53828" y="5228488"/>
            <a:ext cx="9923770" cy="136825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3A8F79-EC92-D00B-EE5D-3D47840D9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553" y="763678"/>
            <a:ext cx="6277851" cy="3924848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9159E22-760E-0E02-7838-C369D5229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124561"/>
              </p:ext>
            </p:extLst>
          </p:nvPr>
        </p:nvGraphicFramePr>
        <p:xfrm>
          <a:off x="8488513" y="763678"/>
          <a:ext cx="2641600" cy="4922520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1005587407"/>
                    </a:ext>
                  </a:extLst>
                </a:gridCol>
              </a:tblGrid>
              <a:tr h="75377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u="none" strike="noStrike" dirty="0">
                          <a:effectLst/>
                        </a:rPr>
                        <a:t>Firewall Rules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Allow WAN → Web Server TCP 443/80, 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Allow Management VLAN → Web Server TCP 22/3389, 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Deny all else, 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Allow Web Servers → Database TCP 3306, 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Allow VLAN 201 → Database TCP 3306, 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Deny all else, 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Allow VLAN 201 → File Server TCP 445/139,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Allow VLAN 202 → File Server TCP 445/139, 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Allow VLAN 201 → SIEM TCP 514/443, 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Allow SIEM → all servers for log collection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Allow VLAN 201 → Backup TCP 22/873/445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Allow VLAN 201 → all servers (necessary ports only), 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Allow Admin → VPN TCP 1194, Deny all else</a:t>
                      </a:r>
                    </a:p>
                    <a:p>
                      <a:pPr algn="l" fontAlgn="b">
                        <a:buNone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9510137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 dirty="0">
                          <a:effectLst/>
                        </a:rPr>
                        <a:t>Allow VLAN 201 → all servers (necessary ports only), Deny all other access</a:t>
                      </a:r>
                    </a:p>
                    <a:p>
                      <a:pPr algn="l" fontAlgn="b">
                        <a:buNone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2791399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 dirty="0">
                          <a:effectLst/>
                        </a:rPr>
                        <a:t>Allow VLAN 202 → DNS TCP/UDP 53, Allow VLAN 202 → Web TCP 80/443, Deny inter-VLAN traffic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81829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1680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2"/>
            <a:ext cx="9150675" cy="1427585"/>
          </a:xfrm>
        </p:spPr>
        <p:txBody>
          <a:bodyPr/>
          <a:lstStyle/>
          <a:p>
            <a:r>
              <a:rPr lang="en-US" dirty="0"/>
              <a:t>Implementation Strategy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E570-1B5E-FFD1-485D-D77E4E6FE7C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50153" y="2108722"/>
            <a:ext cx="8552264" cy="411946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Timeline: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27 Sep Milestone 1: Design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18 Oct Milestone 2: VM &amp; Network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15 Nov Milestone 3: AD, LDAP, etc.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29 Nov Milestone 4: Systems up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6 Dec Milestone 5: Backups up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17 Dec Milestone 6: Final 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A2CD92-A0A4-725C-A904-94E0FD886D7A}"/>
              </a:ext>
            </a:extLst>
          </p:cNvPr>
          <p:cNvSpPr txBox="1"/>
          <p:nvPr/>
        </p:nvSpPr>
        <p:spPr>
          <a:xfrm>
            <a:off x="6096000" y="1931437"/>
            <a:ext cx="6398219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Responsibilities: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Come to class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Do your fair share of work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Triple check rubrics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If the group asks you to do something, get it done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152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6F71E8-8D71-9405-3A01-01C3B8F86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/>
          <a:lstStyle/>
          <a:p>
            <a:r>
              <a:rPr lang="en-US" dirty="0"/>
              <a:t>Testing &amp; Validation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C90C5-5198-C255-02F9-1608AA49E08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68814" y="2057401"/>
            <a:ext cx="4627186" cy="4119463"/>
          </a:xfrm>
        </p:spPr>
        <p:txBody>
          <a:bodyPr>
            <a:normAutofit/>
          </a:bodyPr>
          <a:lstStyle/>
          <a:p>
            <a:r>
              <a:rPr lang="en-US" sz="2800" dirty="0"/>
              <a:t>Verify logins, DNS resolution, DHCP leases, GPO enforcement, firewall rules, web server and VPM accessibility, DB and backup functionality.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992593-AF79-3D1E-E253-0765DF0F513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668185" y="2057401"/>
            <a:ext cx="4609399" cy="4119463"/>
          </a:xfrm>
        </p:spPr>
        <p:txBody>
          <a:bodyPr>
            <a:normAutofit/>
          </a:bodyPr>
          <a:lstStyle/>
          <a:p>
            <a:r>
              <a:rPr lang="en-US" sz="2800" dirty="0"/>
              <a:t>Success = Services are all running properly. All users can access exactly what they should be able to access.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518A5-1C9D-79F3-349C-3E7AAFD9895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82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C15354-374E-4710-792F-592E588BA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/>
          <a:lstStyle/>
          <a:p>
            <a:r>
              <a:rPr lang="en-US" dirty="0"/>
              <a:t>Risks &amp; Mitigation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D951B-D6C0-AB0A-0FFD-23670BE643E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68815" y="2057401"/>
            <a:ext cx="3068678" cy="411946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Potential Challenges: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Lack of knowledge</a:t>
            </a:r>
          </a:p>
          <a:p>
            <a:pPr marL="0" indent="0">
              <a:buNone/>
            </a:pPr>
            <a:r>
              <a:rPr lang="en-US" dirty="0"/>
              <a:t>Hardware failure/inadequacy</a:t>
            </a:r>
          </a:p>
          <a:p>
            <a:pPr marL="0" indent="0">
              <a:buNone/>
            </a:pPr>
            <a:endParaRPr lang="en-US" sz="300" dirty="0"/>
          </a:p>
          <a:p>
            <a:pPr marL="0" indent="0">
              <a:buNone/>
            </a:pPr>
            <a:r>
              <a:rPr lang="en-US" dirty="0"/>
              <a:t>Lack of time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CE9E18-F4C2-3B3A-348B-BE5512664CA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001231" y="2150094"/>
            <a:ext cx="6085857" cy="4119463"/>
          </a:xfrm>
        </p:spPr>
        <p:txBody>
          <a:bodyPr/>
          <a:lstStyle/>
          <a:p>
            <a:r>
              <a:rPr lang="en-US" dirty="0"/>
              <a:t>Mitigation Techniques:</a:t>
            </a:r>
          </a:p>
          <a:p>
            <a:r>
              <a:rPr lang="en-US" dirty="0"/>
              <a:t>Ask Google, Chat, or each other.</a:t>
            </a:r>
          </a:p>
          <a:p>
            <a:r>
              <a:rPr lang="en-US" dirty="0"/>
              <a:t>Get an extra of everything. Be prepared to take a surprise trip back to surplus.</a:t>
            </a:r>
          </a:p>
          <a:p>
            <a:r>
              <a:rPr lang="en-US" dirty="0"/>
              <a:t>Get ahead of the milestones.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56543-DA8C-CEE2-0E13-19DE61C134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010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2EF1C1-5933-D909-38D2-D22F630A8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/>
          <a:lstStyle/>
          <a:p>
            <a:r>
              <a:rPr lang="en-US" dirty="0"/>
              <a:t>Expected Outcomes</a:t>
            </a:r>
            <a:endParaRPr lang="en-Z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D94129-1999-7159-E6E3-7D6C478655B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3004F-891E-E0B4-FC2D-A5949EC33A3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787262" y="2052736"/>
            <a:ext cx="4490320" cy="4800598"/>
          </a:xfrm>
        </p:spPr>
        <p:txBody>
          <a:bodyPr>
            <a:normAutofit/>
          </a:bodyPr>
          <a:lstStyle/>
          <a:p>
            <a:r>
              <a:rPr lang="en-US" sz="2800" dirty="0"/>
              <a:t>Spicy Cluck Co. will be well connected. All employees will have access to exactly what they need, and we will do well too.</a:t>
            </a:r>
          </a:p>
        </p:txBody>
      </p:sp>
      <p:pic>
        <p:nvPicPr>
          <p:cNvPr id="1026" name="Picture 2" descr="A+ Wall Art">
            <a:extLst>
              <a:ext uri="{FF2B5EF4-FFF2-40B4-BE49-F238E27FC236}">
                <a16:creationId xmlns:a16="http://schemas.microsoft.com/office/drawing/2014/main" id="{6251BB8D-898A-6036-186D-C0CD0AEDB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19" y="2052736"/>
            <a:ext cx="1685393" cy="210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ional Networking: Not Just ...">
            <a:extLst>
              <a:ext uri="{FF2B5EF4-FFF2-40B4-BE49-F238E27FC236}">
                <a16:creationId xmlns:a16="http://schemas.microsoft.com/office/drawing/2014/main" id="{A6ADCE27-1AA5-6A4D-3CBA-05A65DF16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505" y="4278680"/>
            <a:ext cx="3758295" cy="210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5065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5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44816_Win32_SL_V10" id="{8934A6D9-B969-498F-A646-4B502FD69C4E}" vid="{AA78C1C8-456D-41A9-83FC-BC8B9A8EE3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DB7358-0BCB-4DEB-B717-C1D7CC555F0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DE3707C-8CAB-4302-B7E1-D32E1543E05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9E9DE5-EFFE-4262-A023-32732F0B66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{715F7B65-8A8A-4D10-BBA7-09628BCE974B}TF3977e381-cba5-49b1-ba43-b5d865517af907ebbda9_win32-372d4d6ae720</Template>
  <TotalTime>69</TotalTime>
  <Words>516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Tisa Offc Serif Pro</vt:lpstr>
      <vt:lpstr>Univers Light</vt:lpstr>
      <vt:lpstr>Custom</vt:lpstr>
      <vt:lpstr>System Administration: Initial Design  Christian, Christopher, Mason, Mckay, and Stuart</vt:lpstr>
      <vt:lpstr>Overview</vt:lpstr>
      <vt:lpstr>Technology List  Router (OPNSense) Firewall (OPNSense) DNS (BIND) IDS/IPS/SIEM (Wazuh) Web Server (Apache) VPN (OPNSense) File Server (TrueNAS) Database (MySQL) Backup and Restore Solution (Duplicati) DHCP Server (OPNSense) Metric Server (Node exporter, Prometheus, Grafana) </vt:lpstr>
      <vt:lpstr>System Architecture (2 of 2)         </vt:lpstr>
      <vt:lpstr>Configuration Plans</vt:lpstr>
      <vt:lpstr>Implementation Strategy</vt:lpstr>
      <vt:lpstr>Testing &amp; Validation</vt:lpstr>
      <vt:lpstr>Risks &amp; Mitigation</vt:lpstr>
      <vt:lpstr>Expected Outcomes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christianb.r.taylor@gmail.com</dc:creator>
  <cp:lastModifiedBy>christianb.r.taylor@gmail.com</cp:lastModifiedBy>
  <cp:revision>1</cp:revision>
  <dcterms:created xsi:type="dcterms:W3CDTF">2025-09-23T07:40:31Z</dcterms:created>
  <dcterms:modified xsi:type="dcterms:W3CDTF">2025-09-23T08:49:43Z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