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  <a:srgbClr val="3A3C4C"/>
    <a:srgbClr val="3F4147"/>
    <a:srgbClr val="44464E"/>
    <a:srgbClr val="3E4154"/>
    <a:srgbClr val="44434F"/>
    <a:srgbClr val="3C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32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10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4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0E7C-A484-48FC-A9AB-61C118CE222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0A1149-71CC-41C0-890D-D6777C24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1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-sagepub-com.ezp3.lib.umn.edu/doi/epub/10.1177/0047281616641927" TargetMode="External"/><Relationship Id="rId2" Type="http://schemas.openxmlformats.org/officeDocument/2006/relationships/hyperlink" Target="https://na01.alma.exlibrisgroup.com/leganto/readinglist/citation/2289595235780001701/file/view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di-info.com/empires-wars-and-revolutions-a-brief-history-of-technical-writin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1FzSSdXDJ0DiKB3e0dj206CFDbQEbLjE/edit?usp=sharing&amp;ouid=114564452167728053717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ar with compass turning gears without">
            <a:extLst>
              <a:ext uri="{FF2B5EF4-FFF2-40B4-BE49-F238E27FC236}">
                <a16:creationId xmlns:a16="http://schemas.microsoft.com/office/drawing/2014/main" id="{75B86A79-314B-48CC-6191-1AB5A2FFE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3402" r="7146" b="-2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2FCD1-B458-2299-4CD7-92B8BC68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459" y="2244452"/>
            <a:ext cx="5115046" cy="2369093"/>
          </a:xfrm>
        </p:spPr>
        <p:txBody>
          <a:bodyPr>
            <a:noAutofit/>
          </a:bodyPr>
          <a:lstStyle/>
          <a:p>
            <a:r>
              <a:rPr lang="en-US" sz="4800" dirty="0"/>
              <a:t>Technical Communication: A History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957F-4D5D-8299-792D-7BD41B8B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10" y="4709331"/>
            <a:ext cx="5529295" cy="1096901"/>
          </a:xfrm>
        </p:spPr>
        <p:txBody>
          <a:bodyPr>
            <a:normAutofit/>
          </a:bodyPr>
          <a:lstStyle/>
          <a:p>
            <a:r>
              <a:rPr lang="en-US" sz="2800" dirty="0"/>
              <a:t>How a Profession was Established</a:t>
            </a:r>
          </a:p>
        </p:txBody>
      </p:sp>
    </p:spTree>
    <p:extLst>
      <p:ext uri="{BB962C8B-B14F-4D97-AF65-F5344CB8AC3E}">
        <p14:creationId xmlns:p14="http://schemas.microsoft.com/office/powerpoint/2010/main" val="353383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848E-BA28-2584-E8E8-EE20955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92392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408-4A6D-40D1-2C75-217A1BF2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95" y="1341190"/>
            <a:ext cx="9154034" cy="4965933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Connors, R. J. (1982/2004). The rise of technical writing instruction in America. In J. Johnson-</a:t>
            </a:r>
          </a:p>
          <a:p>
            <a:pPr marL="5143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54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Eilola</a:t>
            </a:r>
            <a:r>
              <a:rPr lang="en-US" sz="5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&amp; S.A. </a:t>
            </a:r>
            <a:r>
              <a:rPr lang="en-US" sz="54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Selber</a:t>
            </a:r>
            <a:r>
              <a:rPr lang="en-US" sz="5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(2004) </a:t>
            </a:r>
            <a:r>
              <a:rPr lang="en-US" sz="54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Central works in technical communication</a:t>
            </a:r>
            <a:r>
              <a:rPr lang="en-US" sz="5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Oxford: Oxford University Press. (pp. 3-19).  (Reprinted from the Journal of Technical Writing and Communication 12.4 (1982): 329-352.)  </a:t>
            </a:r>
            <a:r>
              <a:rPr lang="en-US" sz="5400" u="sng" dirty="0">
                <a:solidFill>
                  <a:srgbClr val="92D050"/>
                </a:solidFill>
                <a:effectLst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https://na01.alma.exlibrisgroup.com/leganto/readinglist/citation/2289595235780001701/file/viewer</a:t>
            </a:r>
            <a:r>
              <a:rPr lang="en-US" sz="540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0" marR="508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Kimball, M. A. (2017).  The Golden Age of Technical Communication.  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Journal of Technical </a:t>
            </a:r>
            <a:endParaRPr lang="en-US" sz="56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514350" marR="508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54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Writing and Communication, </a:t>
            </a:r>
            <a:r>
              <a:rPr lang="en-US" sz="5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47(3), 330-358.  </a:t>
            </a:r>
            <a:r>
              <a:rPr lang="en-US" sz="5400" u="sng" dirty="0">
                <a:solidFill>
                  <a:srgbClr val="92D050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https://journals-sagepub-com.ezp3.lib.umn.edu/doi/epub/10.1177/0047281616641927</a:t>
            </a:r>
            <a:r>
              <a:rPr lang="en-US" sz="540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0" marR="508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Naylor, D. (n.d.).  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Empires, wars, and revolutions:  a brief history of technical writing.  </a:t>
            </a: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3di.  </a:t>
            </a:r>
          </a:p>
          <a:p>
            <a:pPr marL="400050" marR="508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5400" u="sng" dirty="0">
                <a:solidFill>
                  <a:srgbClr val="92D050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https://3di-info.com/empires-wars-and-revolutions-a-brief-history-of-technical-writing/</a:t>
            </a:r>
            <a:r>
              <a:rPr lang="en-US" sz="540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0" marR="508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O'Hara, F. M. (2001). 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brief history of technical communication</a:t>
            </a: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In 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STC's 48th annual conference: May 13-16, 	2001, Chicago, Illinois: 2001, a global communication Odyssey: Proceedings</a:t>
            </a: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(pp. 500-504). Society for 	Technical Communication.</a:t>
            </a:r>
          </a:p>
          <a:p>
            <a:pPr marL="0" marR="5461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Pringle, K., &amp; Williams, S. (2005). The future is the past: has technical communication arrived as a profession? 	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Technical communication</a:t>
            </a: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52(3), 361-370.</a:t>
            </a:r>
          </a:p>
          <a:p>
            <a:pPr marL="0" marR="5461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Reddish, G. (2019). 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Technical communicators: Where we’ve been, where we’re going</a:t>
            </a: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In 	</a:t>
            </a:r>
            <a:r>
              <a:rPr lang="en-US" sz="56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Technical Communication Summit</a:t>
            </a:r>
            <a:r>
              <a:rPr lang="en-US" sz="5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Society for Technical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7440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38E3-8C50-3655-433A-BD5489C8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8A9F-28FB-44AA-F6E1-52310DB3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Technical Communication:  A History</a:t>
            </a:r>
          </a:p>
          <a:p>
            <a:pPr marL="0" indent="0">
              <a:buNone/>
            </a:pPr>
            <a:r>
              <a:rPr lang="en-US" sz="2400" dirty="0"/>
              <a:t>How a Profession was Established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Technical History Handout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8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ED1A-88EF-1D93-18B6-5E09968A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War and Technical Communication</a:t>
            </a:r>
            <a:br>
              <a:rPr lang="en-US" dirty="0"/>
            </a:br>
            <a:r>
              <a:rPr lang="en-US" dirty="0"/>
              <a:t>The Rise of the Roman Empire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99C75-E431-3492-3F36-872A865F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017976"/>
            <a:ext cx="4157999" cy="4466714"/>
          </a:xfrm>
        </p:spPr>
        <p:txBody>
          <a:bodyPr>
            <a:noAutofit/>
          </a:bodyPr>
          <a:lstStyle/>
          <a:p>
            <a:r>
              <a:rPr lang="en-US" sz="2400" dirty="0"/>
              <a:t>Assembly instructions inscribed into planks of boats, quinqueremes</a:t>
            </a:r>
          </a:p>
          <a:p>
            <a:r>
              <a:rPr lang="en-US" sz="2400" dirty="0"/>
              <a:t>After capture of 1 boat, Romans produced 100 boats in less than 3 months</a:t>
            </a:r>
          </a:p>
          <a:p>
            <a:r>
              <a:rPr lang="en-US" sz="2400" dirty="0"/>
              <a:t>Romans defeated the Carthaginians using their own naval technology (Naylor, n.d.)</a:t>
            </a:r>
          </a:p>
        </p:txBody>
      </p:sp>
      <p:pic>
        <p:nvPicPr>
          <p:cNvPr id="5" name="Content Placeholder 4" descr="An imagined drawing of a quinquereme used in the Battle of Mylae during the 1st Punic War.">
            <a:extLst>
              <a:ext uri="{FF2B5EF4-FFF2-40B4-BE49-F238E27FC236}">
                <a16:creationId xmlns:a16="http://schemas.microsoft.com/office/drawing/2014/main" id="{109F92DC-566E-6D7B-EEA3-4C1B7F531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" b="1"/>
          <a:stretch/>
        </p:blipFill>
        <p:spPr>
          <a:xfrm>
            <a:off x="5209443" y="2160589"/>
            <a:ext cx="3791249" cy="333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BA039-773C-62B7-A3E4-2421C1C5C8C0}"/>
              </a:ext>
            </a:extLst>
          </p:cNvPr>
          <p:cNvSpPr txBox="1"/>
          <p:nvPr/>
        </p:nvSpPr>
        <p:spPr>
          <a:xfrm>
            <a:off x="4974233" y="5494413"/>
            <a:ext cx="426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Baumeister: </a:t>
            </a:r>
            <a:r>
              <a:rPr lang="en-US" dirty="0" err="1"/>
              <a:t>Denkmaler</a:t>
            </a:r>
            <a:r>
              <a:rPr lang="en-US" dirty="0"/>
              <a:t> des </a:t>
            </a:r>
            <a:r>
              <a:rPr lang="en-US" dirty="0" err="1"/>
              <a:t>klassischen</a:t>
            </a:r>
            <a:r>
              <a:rPr lang="en-US" dirty="0"/>
              <a:t> </a:t>
            </a:r>
            <a:r>
              <a:rPr lang="en-US" dirty="0" err="1"/>
              <a:t>Altertums</a:t>
            </a:r>
            <a:r>
              <a:rPr lang="en-US" dirty="0"/>
              <a:t>, 1888, Volume III, page 1611</a:t>
            </a:r>
          </a:p>
        </p:txBody>
      </p:sp>
    </p:spTree>
    <p:extLst>
      <p:ext uri="{BB962C8B-B14F-4D97-AF65-F5344CB8AC3E}">
        <p14:creationId xmlns:p14="http://schemas.microsoft.com/office/powerpoint/2010/main" val="8144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5632-8091-E6F1-6AB5-19E21354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8931"/>
            <a:ext cx="8596668" cy="1320800"/>
          </a:xfrm>
        </p:spPr>
        <p:txBody>
          <a:bodyPr/>
          <a:lstStyle/>
          <a:p>
            <a:r>
              <a:rPr lang="en-US" dirty="0"/>
              <a:t>War and Technical Communication</a:t>
            </a:r>
            <a:br>
              <a:rPr lang="en-US" dirty="0"/>
            </a:br>
            <a:r>
              <a:rPr lang="en-US" dirty="0"/>
              <a:t>World War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176E-9A00-65C5-38AF-DCF63321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0800"/>
            <a:ext cx="8596668" cy="34505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WWII was the first technological war.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cs typeface="Times New Roman" panose="02020603050405020304" pitchFamily="18" charset="0"/>
              </a:rPr>
              <a:t>Each new weapon, vehicle, and machine used for war required a manual (Connors, 1982).</a:t>
            </a:r>
          </a:p>
        </p:txBody>
      </p:sp>
    </p:spTree>
    <p:extLst>
      <p:ext uri="{BB962C8B-B14F-4D97-AF65-F5344CB8AC3E}">
        <p14:creationId xmlns:p14="http://schemas.microsoft.com/office/powerpoint/2010/main" val="387469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0349-9B73-C411-E68A-FD5469B9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and Technical Communication</a:t>
            </a:r>
            <a:br>
              <a:rPr lang="en-US" dirty="0"/>
            </a:br>
            <a:r>
              <a:rPr lang="en-US" dirty="0"/>
              <a:t>World War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B592-B18D-610B-1C31-D0B0337A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5563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 only did technical writing grow as a result of WWII; it was also put to great use during the war.  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1F568E-CE0D-CC57-02BF-50CEFEF6AA30}"/>
              </a:ext>
            </a:extLst>
          </p:cNvPr>
          <p:cNvSpPr/>
          <p:nvPr/>
        </p:nvSpPr>
        <p:spPr>
          <a:xfrm>
            <a:off x="546543" y="3816220"/>
            <a:ext cx="8858250" cy="1846659"/>
          </a:xfrm>
          <a:prstGeom prst="roundRect">
            <a:avLst/>
          </a:prstGeom>
          <a:gradFill>
            <a:gsLst>
              <a:gs pos="13772">
                <a:srgbClr val="F2F9E2"/>
              </a:gs>
              <a:gs pos="31228">
                <a:srgbClr val="E8F5CC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D500C-4C17-7BEC-5D04-D9C37A9BB244}"/>
              </a:ext>
            </a:extLst>
          </p:cNvPr>
          <p:cNvSpPr txBox="1">
            <a:spLocks/>
          </p:cNvSpPr>
          <p:nvPr/>
        </p:nvSpPr>
        <p:spPr>
          <a:xfrm>
            <a:off x="677334" y="3890863"/>
            <a:ext cx="8596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“Under a period of great upheaval and stress, the Allies were able to train ordinary men and women, often in stressful or dangerous circumstances, to use some of the most cutting-edge technology of the time” (Naylor, n.d.).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E6ED-17A0-B276-D116-D975F749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Peaceful Applications of War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35E4-AD67-AF7F-9F37-C92D9C93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0"/>
            <a:ext cx="8596668" cy="4326862"/>
          </a:xfrm>
        </p:spPr>
        <p:txBody>
          <a:bodyPr/>
          <a:lstStyle/>
          <a:p>
            <a:r>
              <a:rPr lang="en-US" sz="2400" dirty="0"/>
              <a:t>“After the end of the war, technical writing finally became a genuine profession as wartime technologies were translated into peacetime uses” (Connors, 1982).</a:t>
            </a:r>
          </a:p>
          <a:p>
            <a:endParaRPr lang="en-US" dirty="0"/>
          </a:p>
        </p:txBody>
      </p:sp>
      <p:pic>
        <p:nvPicPr>
          <p:cNvPr id="5" name="Picture 4" descr="A WWII graphic of a soldier administering medications to another soldier.  A microscopic bacteria is shown next to the text:  Thanks to PENICILLIN... He Will Come Home!">
            <a:extLst>
              <a:ext uri="{FF2B5EF4-FFF2-40B4-BE49-F238E27FC236}">
                <a16:creationId xmlns:a16="http://schemas.microsoft.com/office/drawing/2014/main" id="{59653CCE-3A72-CD18-4E66-7205B410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55" y="3430734"/>
            <a:ext cx="3297244" cy="2514494"/>
          </a:xfrm>
          <a:prstGeom prst="rect">
            <a:avLst/>
          </a:prstGeom>
        </p:spPr>
      </p:pic>
      <p:pic>
        <p:nvPicPr>
          <p:cNvPr id="7" name="Picture 6" descr="Weather radar map of Minnesota.">
            <a:extLst>
              <a:ext uri="{FF2B5EF4-FFF2-40B4-BE49-F238E27FC236}">
                <a16:creationId xmlns:a16="http://schemas.microsoft.com/office/drawing/2014/main" id="{2E93F186-A41A-DA28-BC64-5B197E8A0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21" y="3390099"/>
            <a:ext cx="3797252" cy="2513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FC963-13A2-1F1C-34A5-659E13C64292}"/>
              </a:ext>
            </a:extLst>
          </p:cNvPr>
          <p:cNvSpPr txBox="1"/>
          <p:nvPr/>
        </p:nvSpPr>
        <p:spPr>
          <a:xfrm>
            <a:off x="1176770" y="590382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Magazine, August 14, 1944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49621-E744-A4C1-F82E-E1D6F0941D0E}"/>
              </a:ext>
            </a:extLst>
          </p:cNvPr>
          <p:cNvSpPr txBox="1"/>
          <p:nvPr/>
        </p:nvSpPr>
        <p:spPr>
          <a:xfrm>
            <a:off x="5134952" y="5885015"/>
            <a:ext cx="36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Kare11.com September 22, 2023</a:t>
            </a:r>
          </a:p>
        </p:txBody>
      </p:sp>
    </p:spTree>
    <p:extLst>
      <p:ext uri="{BB962C8B-B14F-4D97-AF65-F5344CB8AC3E}">
        <p14:creationId xmlns:p14="http://schemas.microsoft.com/office/powerpoint/2010/main" val="264234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C2AE-F8AF-51F0-119A-AE953A85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Focus of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8FA3-2B40-0882-3710-D0CB5456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8089"/>
            <a:ext cx="9012766" cy="3592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The profession has and will continue to be user focused (</a:t>
            </a:r>
            <a:r>
              <a:rPr lang="en-US" sz="2400" dirty="0" err="1"/>
              <a:t>Redish</a:t>
            </a:r>
            <a:r>
              <a:rPr lang="en-US" sz="2400" dirty="0"/>
              <a:t>, 2019).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Technical communicators value communication as the most important aspect of their jobs (Pringles &amp; Williams, 2005).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40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912-8222-8B94-492F-5F1D5551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Advances and 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B430-9E72-6810-A1CE-01F12BDB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1589"/>
            <a:ext cx="8596668" cy="3300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New technology has not made the profession obsolete (Connors, 1982).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/>
              <a:t>Technical communicators need to learn new technologies to evolve along with the profession (O’Hara, 2001). </a:t>
            </a:r>
          </a:p>
        </p:txBody>
      </p:sp>
    </p:spTree>
    <p:extLst>
      <p:ext uri="{BB962C8B-B14F-4D97-AF65-F5344CB8AC3E}">
        <p14:creationId xmlns:p14="http://schemas.microsoft.com/office/powerpoint/2010/main" val="3724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DA24-C60D-5677-300E-C6935A2F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Transferable Skills of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B7D1-495C-E9D9-A93F-DA026468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kern="0" dirty="0">
                <a:solidFill>
                  <a:schemeClr val="tx1"/>
                </a:solidFill>
                <a:ea typeface="Times New Roman" panose="02020603050405020304" pitchFamily="18" charset="0"/>
              </a:rPr>
              <a:t>A</a:t>
            </a:r>
            <a:r>
              <a:rPr lang="en-US" sz="24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nalyze rhetorical situations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kern="0" dirty="0">
                <a:solidFill>
                  <a:schemeClr val="tx1"/>
                </a:solidFill>
                <a:ea typeface="Times New Roman" panose="02020603050405020304" pitchFamily="18" charset="0"/>
              </a:rPr>
              <a:t>L</a:t>
            </a:r>
            <a:r>
              <a:rPr lang="en-US" sz="24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earn and use conventions in context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kern="0" dirty="0">
                <a:solidFill>
                  <a:schemeClr val="tx1"/>
                </a:solidFill>
                <a:ea typeface="Times New Roman" panose="02020603050405020304" pitchFamily="18" charset="0"/>
              </a:rPr>
              <a:t>Effectively c</a:t>
            </a:r>
            <a:r>
              <a:rPr lang="en-US" sz="24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ommunicate to diverse audiences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Use communication to solve problems (Kimball, 2017)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6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95DC-E22B-8916-CEBE-54166E07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3" y="640251"/>
            <a:ext cx="4991448" cy="13756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Transferable Skills of</a:t>
            </a:r>
            <a:br>
              <a:rPr lang="en-US" dirty="0"/>
            </a:br>
            <a:r>
              <a:rPr lang="en-US" dirty="0"/>
              <a:t>Technical Communication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C5FC-EC97-73F1-967C-746299F2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32" y="2358863"/>
            <a:ext cx="4203045" cy="2780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“Technical communication is both a thing that can be made and exchanged, and an activity that people the world over engage in everyday” (Kimball, 2017).</a:t>
            </a:r>
          </a:p>
        </p:txBody>
      </p:sp>
      <p:pic>
        <p:nvPicPr>
          <p:cNvPr id="6" name="Picture 5" descr="An animation representing collaboration. A group of people holding up puzzle pieces.">
            <a:extLst>
              <a:ext uri="{FF2B5EF4-FFF2-40B4-BE49-F238E27FC236}">
                <a16:creationId xmlns:a16="http://schemas.microsoft.com/office/drawing/2014/main" id="{4358342A-7406-E5FD-9A0C-4409CDAFF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06099"/>
            <a:ext cx="5143500" cy="3433286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96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673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Technical Communication: A History </vt:lpstr>
      <vt:lpstr>War and Technical Communication The Rise of the Roman Empire</vt:lpstr>
      <vt:lpstr>War and Technical Communication World War II</vt:lpstr>
      <vt:lpstr>War and Technical Communication World War II</vt:lpstr>
      <vt:lpstr>Peaceful Applications of War Technology</vt:lpstr>
      <vt:lpstr>Continued Focus of Technical Communication</vt:lpstr>
      <vt:lpstr>Technological Advances and  Technical Communication</vt:lpstr>
      <vt:lpstr>Transferable Skills of Technical Communication</vt:lpstr>
      <vt:lpstr>Transferable Skills of Technical Communication</vt:lpstr>
      <vt:lpstr>References</vt:lpstr>
      <vt:lpstr>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Communication: A History</dc:title>
  <dc:creator>Michelle Luessen</dc:creator>
  <cp:lastModifiedBy>Michelle Luessen</cp:lastModifiedBy>
  <cp:revision>8</cp:revision>
  <dcterms:created xsi:type="dcterms:W3CDTF">2023-09-23T18:54:45Z</dcterms:created>
  <dcterms:modified xsi:type="dcterms:W3CDTF">2024-04-27T09:33:09Z</dcterms:modified>
</cp:coreProperties>
</file>