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38481000" cy="27432000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51">
          <p15:clr>
            <a:srgbClr val="A4A3A4"/>
          </p15:clr>
        </p15:guide>
        <p15:guide id="2" orient="horz" pos="1308">
          <p15:clr>
            <a:srgbClr val="A4A3A4"/>
          </p15:clr>
        </p15:guide>
        <p15:guide id="3" orient="horz" pos="2874">
          <p15:clr>
            <a:srgbClr val="A4A3A4"/>
          </p15:clr>
        </p15:guide>
        <p15:guide id="4" orient="horz" pos="18288">
          <p15:clr>
            <a:srgbClr val="A4A3A4"/>
          </p15:clr>
        </p15:guide>
        <p15:guide id="5" pos="-1208">
          <p15:clr>
            <a:srgbClr val="A4A3A4"/>
          </p15:clr>
        </p15:guide>
        <p15:guide id="6" pos="5044">
          <p15:clr>
            <a:srgbClr val="A4A3A4"/>
          </p15:clr>
        </p15:guide>
        <p15:guide id="7" pos="5558">
          <p15:clr>
            <a:srgbClr val="A4A3A4"/>
          </p15:clr>
        </p15:guide>
        <p15:guide id="8" pos="11875">
          <p15:clr>
            <a:srgbClr val="A4A3A4"/>
          </p15:clr>
        </p15:guide>
        <p15:guide id="9" pos="12312">
          <p15:clr>
            <a:srgbClr val="A4A3A4"/>
          </p15:clr>
        </p15:guide>
        <p15:guide id="10" pos="18703">
          <p15:clr>
            <a:srgbClr val="A4A3A4"/>
          </p15:clr>
        </p15:guide>
        <p15:guide id="11" pos="19198">
          <p15:clr>
            <a:srgbClr val="A4A3A4"/>
          </p15:clr>
        </p15:guide>
        <p15:guide id="12" pos="254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  <a:srgbClr val="FFCC99"/>
    <a:srgbClr val="860808"/>
    <a:srgbClr val="8D0108"/>
    <a:srgbClr val="710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6" autoAdjust="0"/>
    <p:restoredTop sz="95701" autoAdjust="0"/>
  </p:normalViewPr>
  <p:slideViewPr>
    <p:cSldViewPr>
      <p:cViewPr>
        <p:scale>
          <a:sx n="85" d="100"/>
          <a:sy n="85" d="100"/>
        </p:scale>
        <p:origin x="-14024" y="144"/>
      </p:cViewPr>
      <p:guideLst>
        <p:guide orient="horz" pos="-1151"/>
        <p:guide orient="horz" pos="1308"/>
        <p:guide orient="horz" pos="2874"/>
        <p:guide orient="horz" pos="18288"/>
        <p:guide pos="-1208"/>
        <p:guide pos="5044"/>
        <p:guide pos="5558"/>
        <p:guide pos="11875"/>
        <p:guide pos="12312"/>
        <p:guide pos="18703"/>
        <p:guide pos="19198"/>
        <p:guide pos="25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7EAAE6B-D5C1-8A49-96F4-3E71B81E8E7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04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05193-24B8-43D1-9F2C-CA3BCC41ADC9}" type="datetimeFigureOut">
              <a:rPr lang="zh-CN" altLang="en-US" smtClean="0"/>
              <a:t>16/11/20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2400" y="1123950"/>
            <a:ext cx="425767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A582-4EAC-4BBF-8206-9F7413CF4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6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A582-4EAC-4BBF-8206-9F7413CF46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2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075" y="8521700"/>
            <a:ext cx="32708850" cy="588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2150" y="15544800"/>
            <a:ext cx="269367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62E27-2BE4-3447-A8BC-8621E3CC77B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CE9A5-F174-1E4D-928B-FD53631C195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19300" y="2438400"/>
            <a:ext cx="8177213" cy="2194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6075" y="2438400"/>
            <a:ext cx="24380825" cy="21945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7A34B-853D-0A41-89BA-2A39AF0ED0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F7D9C-5FA3-7C42-B840-58DB6BFAECD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063" y="17627600"/>
            <a:ext cx="3270885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0063" y="11626850"/>
            <a:ext cx="3270885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E712-0449-7A43-908B-4DB0D718D6E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6075" y="7924800"/>
            <a:ext cx="16278225" cy="1645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16700" y="7924800"/>
            <a:ext cx="16279813" cy="1645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AA0C5-F7B0-6846-A80E-C0BDF72D222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0" y="1098550"/>
            <a:ext cx="346329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050" y="6140450"/>
            <a:ext cx="17002125" cy="2559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050" y="8699500"/>
            <a:ext cx="17002125" cy="15805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48475" y="6140450"/>
            <a:ext cx="17008475" cy="2559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48475" y="8699500"/>
            <a:ext cx="17008475" cy="15805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DE742-C4CD-1543-B4FE-2ABA2130BD9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E9C68-125A-CD4F-9094-36FC056FBEF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DD4C5-6222-4C41-8CE9-8466D1C82F2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0" y="1092200"/>
            <a:ext cx="12660313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4738" y="1092200"/>
            <a:ext cx="21512212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4050" y="5740400"/>
            <a:ext cx="12660313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434E3-075C-9342-8CF2-03D7CD8E477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213" y="19202400"/>
            <a:ext cx="23088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42213" y="2451100"/>
            <a:ext cx="23088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2213" y="21469350"/>
            <a:ext cx="23088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6A251-8222-8F46-9E21-40DC8D2104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6075" y="2438400"/>
            <a:ext cx="32710438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00559" tIns="200280" rIns="400559" bIns="20028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86075" y="7924800"/>
            <a:ext cx="32710438" cy="16459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00559" tIns="200280" rIns="400559" bIns="20028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86075" y="24993600"/>
            <a:ext cx="8016875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00559" tIns="200280" rIns="400559" bIns="200280" numCol="1" anchor="t" anchorCtr="0" compatLnSpc="1"/>
          <a:lstStyle>
            <a:lvl1pPr defTabSz="4004945">
              <a:defRPr sz="6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49263" y="24993600"/>
            <a:ext cx="1218406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00559" tIns="200280" rIns="400559" bIns="200280" numCol="1" anchor="t" anchorCtr="0" compatLnSpc="1"/>
          <a:lstStyle>
            <a:lvl1pPr algn="ctr" defTabSz="4004945">
              <a:defRPr sz="6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579638" y="24993600"/>
            <a:ext cx="8016875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00559" tIns="200280" rIns="400559" bIns="200280" numCol="1" anchor="t" anchorCtr="0" compatLnSpc="1"/>
          <a:lstStyle>
            <a:lvl1pPr algn="r" defTabSz="4004945">
              <a:defRPr sz="6200"/>
            </a:lvl1pPr>
          </a:lstStyle>
          <a:p>
            <a:fld id="{F44C1DA6-9CBF-7A42-BB77-4FBEC76C533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0494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+mj-lt"/>
          <a:ea typeface="MS PGothic" panose="020B0600070205080204" charset="-128"/>
          <a:cs typeface="+mj-cs"/>
        </a:defRPr>
      </a:lvl1pPr>
      <a:lvl2pPr algn="ctr" defTabSz="400494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charset="0"/>
          <a:ea typeface="MS PGothic" panose="020B0600070205080204" charset="-128"/>
        </a:defRPr>
      </a:lvl2pPr>
      <a:lvl3pPr algn="ctr" defTabSz="400494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charset="0"/>
          <a:ea typeface="MS PGothic" panose="020B0600070205080204" charset="-128"/>
        </a:defRPr>
      </a:lvl3pPr>
      <a:lvl4pPr algn="ctr" defTabSz="400494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charset="0"/>
          <a:ea typeface="MS PGothic" panose="020B0600070205080204" charset="-128"/>
        </a:defRPr>
      </a:lvl4pPr>
      <a:lvl5pPr algn="ctr" defTabSz="400494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charset="0"/>
          <a:ea typeface="MS PGothic" panose="020B0600070205080204" charset="-128"/>
        </a:defRPr>
      </a:lvl5pPr>
      <a:lvl6pPr marL="457200" algn="ctr" defTabSz="4004945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charset="0"/>
        </a:defRPr>
      </a:lvl6pPr>
      <a:lvl7pPr marL="914400" algn="ctr" defTabSz="4004945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charset="0"/>
        </a:defRPr>
      </a:lvl7pPr>
      <a:lvl8pPr marL="1371600" algn="ctr" defTabSz="4004945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charset="0"/>
        </a:defRPr>
      </a:lvl8pPr>
      <a:lvl9pPr marL="1828800" algn="ctr" defTabSz="4004945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charset="0"/>
        </a:defRPr>
      </a:lvl9pPr>
    </p:titleStyle>
    <p:bodyStyle>
      <a:lvl1pPr marL="1503680" indent="-1503680" algn="l" defTabSz="4004945" rtl="0" eaLnBrk="0" fontAlgn="base" hangingPunct="0">
        <a:spcBef>
          <a:spcPct val="20000"/>
        </a:spcBef>
        <a:spcAft>
          <a:spcPct val="0"/>
        </a:spcAft>
        <a:buChar char="•"/>
        <a:defRPr sz="140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1pPr>
      <a:lvl2pPr marL="3254375" indent="-1250950" algn="l" defTabSz="4004945" rtl="0" eaLnBrk="0" fontAlgn="base" hangingPunct="0">
        <a:spcBef>
          <a:spcPct val="20000"/>
        </a:spcBef>
        <a:spcAft>
          <a:spcPct val="0"/>
        </a:spcAft>
        <a:buChar char="–"/>
        <a:defRPr sz="12200">
          <a:solidFill>
            <a:schemeClr val="tx1"/>
          </a:solidFill>
          <a:latin typeface="+mn-lt"/>
          <a:ea typeface="MS PGothic" panose="020B0600070205080204" charset="-128"/>
        </a:defRPr>
      </a:lvl2pPr>
      <a:lvl3pPr marL="5006975" indent="-1002030" algn="l" defTabSz="4004945" rtl="0" eaLnBrk="0" fontAlgn="base" hangingPunct="0">
        <a:spcBef>
          <a:spcPct val="20000"/>
        </a:spcBef>
        <a:spcAft>
          <a:spcPct val="0"/>
        </a:spcAft>
        <a:buChar char="•"/>
        <a:defRPr sz="10500">
          <a:solidFill>
            <a:schemeClr val="tx1"/>
          </a:solidFill>
          <a:latin typeface="+mn-lt"/>
          <a:ea typeface="MS PGothic" panose="020B0600070205080204" charset="-128"/>
        </a:defRPr>
      </a:lvl3pPr>
      <a:lvl4pPr marL="7010400" indent="-1002030" algn="l" defTabSz="4004945" rtl="0" eaLnBrk="0" fontAlgn="base" hangingPunct="0">
        <a:spcBef>
          <a:spcPct val="20000"/>
        </a:spcBef>
        <a:spcAft>
          <a:spcPct val="0"/>
        </a:spcAft>
        <a:buChar char="–"/>
        <a:defRPr sz="8700">
          <a:solidFill>
            <a:schemeClr val="tx1"/>
          </a:solidFill>
          <a:latin typeface="+mn-lt"/>
          <a:ea typeface="MS PGothic" panose="020B0600070205080204" charset="-128"/>
        </a:defRPr>
      </a:lvl4pPr>
      <a:lvl5pPr marL="9010650" indent="-1000125" algn="l" defTabSz="4004945" rtl="0" eaLnBrk="0" fontAlgn="base" hangingPunct="0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  <a:ea typeface="MS PGothic" panose="020B0600070205080204" charset="-128"/>
        </a:defRPr>
      </a:lvl5pPr>
      <a:lvl6pPr marL="9467850" indent="-1000125" algn="l" defTabSz="4004945" rtl="0" fontAlgn="base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6pPr>
      <a:lvl7pPr marL="9925050" indent="-1000125" algn="l" defTabSz="4004945" rtl="0" fontAlgn="base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7pPr>
      <a:lvl8pPr marL="10382250" indent="-1000125" algn="l" defTabSz="4004945" rtl="0" fontAlgn="base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8pPr>
      <a:lvl9pPr marL="10839450" indent="-1000125" algn="l" defTabSz="4004945" rtl="0" fontAlgn="base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jpe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jpeg"/><Relationship Id="rId27" Type="http://schemas.openxmlformats.org/officeDocument/2006/relationships/image" Target="../media/image25.jpe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0" Type="http://schemas.openxmlformats.org/officeDocument/2006/relationships/image" Target="../media/image8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9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636" y="15706726"/>
            <a:ext cx="7166679" cy="369660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100" y="12877800"/>
            <a:ext cx="4552949" cy="272564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263" y="7543800"/>
            <a:ext cx="5432237" cy="5401196"/>
          </a:xfrm>
          <a:prstGeom prst="rect">
            <a:avLst/>
          </a:prstGeom>
        </p:spPr>
      </p:pic>
      <p:pic>
        <p:nvPicPr>
          <p:cNvPr id="2079" name="Picture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6050" y="93076"/>
            <a:ext cx="4083050" cy="22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8934105" y="685800"/>
            <a:ext cx="208963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30530"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861060"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291590"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722120"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152015" algn="l" defTabSz="860425" rtl="0" eaLnBrk="1" latinLnBrk="0" hangingPunct="1"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582545" algn="l" defTabSz="860425" rtl="0" eaLnBrk="1" latinLnBrk="0" hangingPunct="1"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013075" algn="l" defTabSz="860425" rtl="0" eaLnBrk="1" latinLnBrk="0" hangingPunct="1"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443605" algn="l" defTabSz="860425" rtl="0" eaLnBrk="1" latinLnBrk="0" hangingPunct="1"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7200" b="1" dirty="0" smtClean="0">
                <a:solidFill>
                  <a:srgbClr val="003D7C"/>
                </a:solidFill>
              </a:rPr>
              <a:t>Hand Gesture Recognition </a:t>
            </a:r>
            <a:endParaRPr lang="en-US" sz="7200" b="1" dirty="0">
              <a:solidFill>
                <a:srgbClr val="003D7C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035262" y="1868269"/>
            <a:ext cx="1645948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30530"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861060"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291590"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722120"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152015" algn="l" defTabSz="860425" rtl="0" eaLnBrk="1" latinLnBrk="0" hangingPunct="1"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582545" algn="l" defTabSz="860425" rtl="0" eaLnBrk="1" latinLnBrk="0" hangingPunct="1"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013075" algn="l" defTabSz="860425" rtl="0" eaLnBrk="1" latinLnBrk="0" hangingPunct="1"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443605" algn="l" defTabSz="860425" rtl="0" eaLnBrk="1" latinLnBrk="0" hangingPunct="1"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pPr algn="ctr"/>
            <a:r>
              <a:rPr lang="en-US" sz="4800" dirty="0"/>
              <a:t>Q</a:t>
            </a:r>
            <a:r>
              <a:rPr lang="en-US" altLang="zh-CN" sz="4800" dirty="0"/>
              <a:t>i Miao, </a:t>
            </a:r>
            <a:r>
              <a:rPr lang="en-US" sz="4800" dirty="0" err="1" smtClean="0"/>
              <a:t>Longwei</a:t>
            </a:r>
            <a:r>
              <a:rPr lang="en-US" sz="4800" dirty="0" smtClean="0"/>
              <a:t> Zhu, Yifan Lu</a:t>
            </a:r>
            <a:r>
              <a:rPr lang="en-US" sz="3600" dirty="0" smtClean="0"/>
              <a:t> </a:t>
            </a:r>
            <a:endParaRPr lang="en-US" sz="3600" dirty="0">
              <a:latin typeface="Calibri" panose="020F050202020403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0851690" y="1868269"/>
            <a:ext cx="166430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277"/>
          <p:cNvSpPr txBox="1"/>
          <p:nvPr/>
        </p:nvSpPr>
        <p:spPr>
          <a:xfrm>
            <a:off x="184782" y="177225"/>
            <a:ext cx="511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1pPr>
            <a:lvl2pPr marL="430530"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861060"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291590"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722120" algn="l" rtl="0" fontAlgn="base">
              <a:spcBef>
                <a:spcPct val="0"/>
              </a:spcBef>
              <a:spcAft>
                <a:spcPct val="0"/>
              </a:spcAft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  <a:lvl6pPr marL="2152015" algn="l" defTabSz="860425" rtl="0" eaLnBrk="1" latinLnBrk="0" hangingPunct="1"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6pPr>
            <a:lvl7pPr marL="2582545" algn="l" defTabSz="860425" rtl="0" eaLnBrk="1" latinLnBrk="0" hangingPunct="1"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7pPr>
            <a:lvl8pPr marL="3013075" algn="l" defTabSz="860425" rtl="0" eaLnBrk="1" latinLnBrk="0" hangingPunct="1"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8pPr>
            <a:lvl9pPr marL="3443605" algn="l" defTabSz="860425" rtl="0" eaLnBrk="1" latinLnBrk="0" hangingPunct="1">
              <a:defRPr sz="6965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9pPr>
          </a:lstStyle>
          <a:p>
            <a:r>
              <a:rPr lang="en-US" sz="3200" b="1" dirty="0" smtClean="0"/>
              <a:t>CS5340</a:t>
            </a:r>
            <a:endParaRPr lang="en-US" sz="3200" b="1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534032" y="2723439"/>
            <a:ext cx="11055879" cy="719091"/>
          </a:xfrm>
          <a:prstGeom prst="rect">
            <a:avLst/>
          </a:prstGeom>
          <a:solidFill>
            <a:srgbClr val="003D7C"/>
          </a:solidFill>
          <a:ln>
            <a:noFill/>
          </a:ln>
        </p:spPr>
        <p:txBody>
          <a:bodyPr wrap="none" lIns="205740" rIns="205740" anchor="ctr">
            <a:noAutofit/>
          </a:bodyPr>
          <a:lstStyle/>
          <a:p>
            <a:pPr algn="ctr" defTabSz="4232275"/>
            <a:r>
              <a:rPr lang="en-US" sz="6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46" name="Text Box 137"/>
          <p:cNvSpPr txBox="1">
            <a:spLocks noChangeArrowheads="1"/>
          </p:cNvSpPr>
          <p:nvPr/>
        </p:nvSpPr>
        <p:spPr bwMode="auto">
          <a:xfrm>
            <a:off x="2959532" y="19493508"/>
            <a:ext cx="9746618" cy="4708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6194" tIns="38097" rIns="76194" bIns="38097">
            <a:spAutoFit/>
          </a:bodyPr>
          <a:lstStyle>
            <a:lvl1pPr marL="506730" indent="-457200" defTabSz="7620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909955" indent="-457200" defTabSz="7620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marL="49530" indent="0"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en-US" sz="3200" dirty="0"/>
              <a:t>         </a:t>
            </a:r>
            <a:r>
              <a:rPr lang="en-US" sz="3200" dirty="0" smtClean="0"/>
              <a:t>         </a:t>
            </a:r>
            <a:endParaRPr lang="en-US" altLang="zh-CN" sz="3200" dirty="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85" name="Text Box 137"/>
          <p:cNvSpPr txBox="1">
            <a:spLocks noChangeArrowheads="1"/>
          </p:cNvSpPr>
          <p:nvPr/>
        </p:nvSpPr>
        <p:spPr bwMode="auto">
          <a:xfrm>
            <a:off x="1779925" y="16804759"/>
            <a:ext cx="7579604" cy="17143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6194" tIns="38097" rIns="76194" bIns="38097">
            <a:spAutoFit/>
          </a:bodyPr>
          <a:lstStyle>
            <a:lvl1pPr marL="506730" indent="-457200" defTabSz="7620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909955" indent="-457200" defTabSz="7620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Bad</a:t>
            </a:r>
            <a:r>
              <a:rPr lang="zh-CN" altLang="en-US" sz="2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accuracy:</a:t>
            </a:r>
            <a:r>
              <a:rPr lang="zh-CN" altLang="en-US" sz="2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zh-CN" altLang="en-US" sz="2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25%</a:t>
            </a:r>
            <a:r>
              <a:rPr lang="zh-CN" altLang="en-US" sz="2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Slow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Datasets: Hand </a:t>
            </a:r>
            <a:r>
              <a:rPr lang="en-US" altLang="zh-CN" sz="2800" dirty="0">
                <a:latin typeface="+mj-lt"/>
              </a:rPr>
              <a:t>depth </a:t>
            </a:r>
            <a:r>
              <a:rPr lang="en-US" altLang="zh-CN" sz="2800" dirty="0" smtClean="0">
                <a:latin typeface="+mj-lt"/>
              </a:rPr>
              <a:t>datasets</a:t>
            </a:r>
            <a:endParaRPr lang="zh-CN" altLang="en-US" sz="2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SVM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not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good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in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err="1" smtClean="0">
                <a:latin typeface="+mj-lt"/>
              </a:rPr>
              <a:t>muti</a:t>
            </a:r>
            <a:r>
              <a:rPr lang="en-US" altLang="zh-CN" sz="2800" dirty="0" smtClean="0">
                <a:latin typeface="+mj-lt"/>
              </a:rPr>
              <a:t>-class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classification</a:t>
            </a:r>
            <a:endParaRPr lang="zh-CN" altLang="en-US" sz="2800" dirty="0" smtClean="0">
              <a:latin typeface="+mj-lt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267136" y="17344490"/>
            <a:ext cx="430530" cy="1080135"/>
            <a:chOff x="1284" y="27646"/>
            <a:chExt cx="678" cy="170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 flipV="1">
              <a:off x="1284" y="27646"/>
              <a:ext cx="679" cy="67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 flipV="1">
              <a:off x="1284" y="28669"/>
              <a:ext cx="679" cy="679"/>
            </a:xfrm>
            <a:prstGeom prst="rect">
              <a:avLst/>
            </a:prstGeom>
          </p:spPr>
        </p:pic>
      </p:grpSp>
      <p:cxnSp>
        <p:nvCxnSpPr>
          <p:cNvPr id="97" name="Straight Arrow Connector 96"/>
          <p:cNvCxnSpPr/>
          <p:nvPr/>
        </p:nvCxnSpPr>
        <p:spPr>
          <a:xfrm>
            <a:off x="18665651" y="14097000"/>
            <a:ext cx="727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644099" y="4191000"/>
            <a:ext cx="564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Famous in </a:t>
            </a:r>
            <a:r>
              <a:rPr lang="en-US" dirty="0"/>
              <a:t>ILSVRC </a:t>
            </a:r>
            <a:r>
              <a:rPr lang="en-US" dirty="0" smtClean="0"/>
              <a:t>2012 Competition</a:t>
            </a:r>
            <a:endParaRPr lang="en-US" dirty="0"/>
          </a:p>
        </p:txBody>
      </p:sp>
      <p:sp>
        <p:nvSpPr>
          <p:cNvPr id="2067" name="Rectangle 2066"/>
          <p:cNvSpPr/>
          <p:nvPr/>
        </p:nvSpPr>
        <p:spPr>
          <a:xfrm>
            <a:off x="19545300" y="3750622"/>
            <a:ext cx="1396998" cy="39078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9545300" y="18288000"/>
            <a:ext cx="1396998" cy="447394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TextBox 2067"/>
          <p:cNvSpPr txBox="1"/>
          <p:nvPr/>
        </p:nvSpPr>
        <p:spPr>
          <a:xfrm>
            <a:off x="19926298" y="17373600"/>
            <a:ext cx="5975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Comparison, exchange the order between norm1 and pool1, norm2 and pool2.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9663946" y="18288000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VGG</a:t>
            </a:r>
            <a:endParaRPr lang="en-US" altLang="zh-CN" dirty="0"/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25921330" y="2747762"/>
            <a:ext cx="11988170" cy="841862"/>
          </a:xfrm>
          <a:prstGeom prst="rect">
            <a:avLst/>
          </a:prstGeom>
          <a:solidFill>
            <a:srgbClr val="003D7C"/>
          </a:solidFill>
          <a:ln>
            <a:noFill/>
          </a:ln>
        </p:spPr>
        <p:txBody>
          <a:bodyPr wrap="none" lIns="205740" rIns="20574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9pPr>
          </a:lstStyle>
          <a:p>
            <a:pPr algn="ctr" defTabSz="4232275"/>
            <a:r>
              <a:rPr 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&amp; Analysis</a:t>
            </a:r>
            <a:endParaRPr lang="en-US" sz="6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25997649" y="18602538"/>
            <a:ext cx="12007219" cy="800794"/>
          </a:xfrm>
          <a:prstGeom prst="rect">
            <a:avLst/>
          </a:prstGeom>
          <a:solidFill>
            <a:srgbClr val="003D7C"/>
          </a:solidFill>
          <a:ln>
            <a:noFill/>
          </a:ln>
        </p:spPr>
        <p:txBody>
          <a:bodyPr wrap="none" lIns="205740" rIns="20574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9pPr>
          </a:lstStyle>
          <a:p>
            <a:pPr algn="ctr" defTabSz="4232275"/>
            <a:r>
              <a:rPr 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</a:t>
            </a:r>
            <a:endParaRPr lang="en-US" sz="6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9105475" y="10776272"/>
            <a:ext cx="87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26311639" y="20180477"/>
            <a:ext cx="11673663" cy="127951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26302794" y="22796952"/>
            <a:ext cx="11725892" cy="128411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27037498" y="22131477"/>
            <a:ext cx="41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About Dataset</a:t>
            </a:r>
            <a:endParaRPr lang="en-US" b="1" dirty="0"/>
          </a:p>
        </p:txBody>
      </p:sp>
      <p:sp>
        <p:nvSpPr>
          <p:cNvPr id="276" name="TextBox 275"/>
          <p:cNvSpPr txBox="1"/>
          <p:nvPr/>
        </p:nvSpPr>
        <p:spPr>
          <a:xfrm>
            <a:off x="27012900" y="24360946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About Model</a:t>
            </a:r>
            <a:endParaRPr lang="en-US" b="1" dirty="0"/>
          </a:p>
        </p:txBody>
      </p:sp>
      <p:cxnSp>
        <p:nvCxnSpPr>
          <p:cNvPr id="280" name="Straight Connector 279"/>
          <p:cNvCxnSpPr/>
          <p:nvPr/>
        </p:nvCxnSpPr>
        <p:spPr>
          <a:xfrm>
            <a:off x="26283243" y="21916784"/>
            <a:ext cx="1174544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57100" y="21655075"/>
            <a:ext cx="464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[7]</a:t>
            </a:r>
          </a:p>
        </p:txBody>
      </p:sp>
      <p:grpSp>
        <p:nvGrpSpPr>
          <p:cNvPr id="18" name="Group 17"/>
          <p:cNvGrpSpPr/>
          <p:nvPr/>
        </p:nvGrpSpPr>
        <p:grpSpPr>
          <a:xfrm rot="20883003">
            <a:off x="26433342" y="22080480"/>
            <a:ext cx="515421" cy="388881"/>
            <a:chOff x="25989234" y="20356761"/>
            <a:chExt cx="515421" cy="388881"/>
          </a:xfrm>
        </p:grpSpPr>
        <p:sp>
          <p:nvSpPr>
            <p:cNvPr id="15" name="Oval 14"/>
            <p:cNvSpPr/>
            <p:nvPr/>
          </p:nvSpPr>
          <p:spPr>
            <a:xfrm>
              <a:off x="26192473" y="20356761"/>
              <a:ext cx="312182" cy="323519"/>
            </a:xfrm>
            <a:prstGeom prst="ellipse">
              <a:avLst/>
            </a:prstGeom>
            <a:noFill/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3062885">
              <a:off x="26095009" y="20552478"/>
              <a:ext cx="87389" cy="298939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 rot="20883003">
            <a:off x="26386603" y="24333207"/>
            <a:ext cx="515421" cy="388881"/>
            <a:chOff x="25989234" y="20356761"/>
            <a:chExt cx="515421" cy="388881"/>
          </a:xfrm>
        </p:grpSpPr>
        <p:sp>
          <p:nvSpPr>
            <p:cNvPr id="217" name="Oval 216"/>
            <p:cNvSpPr/>
            <p:nvPr/>
          </p:nvSpPr>
          <p:spPr>
            <a:xfrm>
              <a:off x="26192473" y="20356761"/>
              <a:ext cx="312182" cy="323519"/>
            </a:xfrm>
            <a:prstGeom prst="ellipse">
              <a:avLst/>
            </a:prstGeom>
            <a:noFill/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3062885">
              <a:off x="26095009" y="20552478"/>
              <a:ext cx="87389" cy="298939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Rounded Rectangle 343"/>
          <p:cNvSpPr/>
          <p:nvPr/>
        </p:nvSpPr>
        <p:spPr>
          <a:xfrm>
            <a:off x="541270" y="15766574"/>
            <a:ext cx="11052175" cy="695325"/>
          </a:xfrm>
          <a:prstGeom prst="roundRect">
            <a:avLst/>
          </a:prstGeom>
          <a:noFill/>
          <a:ln w="63500">
            <a:solidFill>
              <a:srgbClr val="EF7B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en-US" altLang="zh-CN" sz="3600" b="1" dirty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Disadvantages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218" y="4038600"/>
            <a:ext cx="2333625" cy="35718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900" y="4038600"/>
            <a:ext cx="2209800" cy="8210550"/>
          </a:xfrm>
          <a:prstGeom prst="rect">
            <a:avLst/>
          </a:prstGeom>
        </p:spPr>
      </p:pic>
      <p:sp>
        <p:nvSpPr>
          <p:cNvPr id="287" name="Rectangle 2066"/>
          <p:cNvSpPr/>
          <p:nvPr/>
        </p:nvSpPr>
        <p:spPr>
          <a:xfrm>
            <a:off x="12763937" y="19531705"/>
            <a:ext cx="1701798" cy="39525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112"/>
          <p:cNvSpPr/>
          <p:nvPr/>
        </p:nvSpPr>
        <p:spPr>
          <a:xfrm>
            <a:off x="19545300" y="16926206"/>
            <a:ext cx="1396998" cy="447394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0" name="Rectangle 50"/>
          <p:cNvSpPr/>
          <p:nvPr/>
        </p:nvSpPr>
        <p:spPr>
          <a:xfrm>
            <a:off x="19614974" y="16916710"/>
            <a:ext cx="1305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CaffeNet</a:t>
            </a:r>
            <a:endParaRPr lang="en-US" altLang="zh-CN" dirty="0"/>
          </a:p>
        </p:txBody>
      </p:sp>
      <p:sp>
        <p:nvSpPr>
          <p:cNvPr id="291" name="Rectangle 50"/>
          <p:cNvSpPr/>
          <p:nvPr/>
        </p:nvSpPr>
        <p:spPr>
          <a:xfrm>
            <a:off x="12754899" y="19469756"/>
            <a:ext cx="1636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GoogLeNet</a:t>
            </a:r>
            <a:endParaRPr lang="en-US" altLang="zh-CN" dirty="0"/>
          </a:p>
        </p:txBody>
      </p:sp>
      <p:sp>
        <p:nvSpPr>
          <p:cNvPr id="292" name="TextBox 111"/>
          <p:cNvSpPr txBox="1"/>
          <p:nvPr/>
        </p:nvSpPr>
        <p:spPr>
          <a:xfrm>
            <a:off x="19843748" y="4724400"/>
            <a:ext cx="5645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Data Augmentation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To reduce overfitting, artificially enlarge the datasets by </a:t>
            </a:r>
            <a:r>
              <a:rPr lang="en-US" altLang="zh-CN" dirty="0"/>
              <a:t>generating </a:t>
            </a:r>
            <a:r>
              <a:rPr lang="en-US" altLang="zh-CN" b="1" dirty="0"/>
              <a:t>image translations</a:t>
            </a:r>
            <a:r>
              <a:rPr lang="en-US" altLang="zh-CN" dirty="0"/>
              <a:t> and </a:t>
            </a:r>
            <a:r>
              <a:rPr lang="en-US" altLang="zh-CN" b="1" dirty="0"/>
              <a:t>horizontal </a:t>
            </a:r>
            <a:r>
              <a:rPr lang="en-US" altLang="zh-CN" b="1" dirty="0" smtClean="0"/>
              <a:t>reflections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293" name="Picture 1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299" y="4724400"/>
            <a:ext cx="401771" cy="401771"/>
          </a:xfrm>
          <a:prstGeom prst="rect">
            <a:avLst/>
          </a:prstGeom>
        </p:spPr>
      </p:pic>
      <p:pic>
        <p:nvPicPr>
          <p:cNvPr id="296" name="Picture 12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0" y="12476029"/>
            <a:ext cx="401771" cy="401771"/>
          </a:xfrm>
          <a:prstGeom prst="rect">
            <a:avLst/>
          </a:prstGeom>
        </p:spPr>
      </p:pic>
      <p:sp>
        <p:nvSpPr>
          <p:cNvPr id="301" name="TextBox 2067"/>
          <p:cNvSpPr txBox="1"/>
          <p:nvPr/>
        </p:nvSpPr>
        <p:spPr>
          <a:xfrm>
            <a:off x="20274971" y="187452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depth: very deep</a:t>
            </a:r>
          </a:p>
          <a:p>
            <a:r>
              <a:rPr lang="en-US" altLang="zh-CN" dirty="0" smtClean="0"/>
              <a:t>Use </a:t>
            </a:r>
            <a:r>
              <a:rPr lang="en-US" altLang="zh-CN" dirty="0"/>
              <a:t>very small 3×3 filters in all convolutional layers</a:t>
            </a:r>
            <a:endParaRPr lang="en-US" dirty="0"/>
          </a:p>
        </p:txBody>
      </p:sp>
      <p:sp>
        <p:nvSpPr>
          <p:cNvPr id="302" name="Rectangle 50"/>
          <p:cNvSpPr/>
          <p:nvPr/>
        </p:nvSpPr>
        <p:spPr>
          <a:xfrm>
            <a:off x="19545300" y="3733800"/>
            <a:ext cx="1226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AlexNet</a:t>
            </a:r>
            <a:endParaRPr lang="en-US" altLang="zh-CN" dirty="0"/>
          </a:p>
        </p:txBody>
      </p:sp>
      <p:pic>
        <p:nvPicPr>
          <p:cNvPr id="303" name="Picture 12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0" y="6172200"/>
            <a:ext cx="401771" cy="401771"/>
          </a:xfrm>
          <a:prstGeom prst="rect">
            <a:avLst/>
          </a:prstGeom>
        </p:spPr>
      </p:pic>
      <p:sp>
        <p:nvSpPr>
          <p:cNvPr id="304" name="TextBox 111"/>
          <p:cNvSpPr txBox="1"/>
          <p:nvPr/>
        </p:nvSpPr>
        <p:spPr>
          <a:xfrm>
            <a:off x="19850100" y="6172200"/>
            <a:ext cx="5645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Convolutional Layer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11*11*96;  5*5*256;  3*3*384;  3*3*384;  3*3*256</a:t>
            </a:r>
          </a:p>
        </p:txBody>
      </p:sp>
      <p:pic>
        <p:nvPicPr>
          <p:cNvPr id="305" name="Picture 12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0" y="7370629"/>
            <a:ext cx="401771" cy="401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111"/>
              <p:cNvSpPr txBox="1"/>
              <p:nvPr/>
            </p:nvSpPr>
            <p:spPr>
              <a:xfrm>
                <a:off x="19850100" y="7334071"/>
                <a:ext cx="564515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Activation Layer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b="1" dirty="0" err="1" smtClean="0"/>
                  <a:t>ReLU</a:t>
                </a:r>
                <a:r>
                  <a:rPr lang="en-US" b="1" dirty="0" smtClean="0"/>
                  <a:t> nonlinearity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Train faster and more easily to model </a:t>
                </a:r>
                <a:r>
                  <a:rPr lang="en-US" dirty="0"/>
                  <a:t>a neuron’s output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than the standard way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8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00" y="7334071"/>
                <a:ext cx="5645151" cy="1938992"/>
              </a:xfrm>
              <a:prstGeom prst="rect">
                <a:avLst/>
              </a:prstGeom>
              <a:blipFill rotWithShape="0">
                <a:blip r:embed="rId11"/>
                <a:stretch>
                  <a:fillRect l="-1620" t="-2516" b="-11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111"/>
              <p:cNvSpPr txBox="1"/>
              <p:nvPr/>
            </p:nvSpPr>
            <p:spPr>
              <a:xfrm>
                <a:off x="19850100" y="9144000"/>
                <a:ext cx="5645151" cy="3351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Normalization Layer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dirty="0"/>
                  <a:t>L</a:t>
                </a:r>
                <a:r>
                  <a:rPr lang="en-US" dirty="0" smtClean="0"/>
                  <a:t>ocal Response Normalization: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l-GR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pt-BR" altLang="zh-CN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23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sub>
                                    <m:sup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altLang="zh-C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=5,</m:t>
                      </m:r>
                      <m:sSup>
                        <m:sSupPr>
                          <m:ctrlPr>
                            <a:rPr lang="el-GR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0.75.</m:t>
                      </m:r>
                    </m:oMath>
                  </m:oMathPara>
                </a14:m>
                <a:endParaRPr lang="en-US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dirty="0"/>
                  <a:t>Aids generalization, </a:t>
                </a:r>
                <a:r>
                  <a:rPr lang="en-US" dirty="0" smtClean="0"/>
                  <a:t>“brightness normalization”</a:t>
                </a:r>
              </a:p>
            </p:txBody>
          </p:sp>
        </mc:Choice>
        <mc:Fallback xmlns="">
          <p:sp>
            <p:nvSpPr>
              <p:cNvPr id="310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00" y="9144000"/>
                <a:ext cx="5645151" cy="3351430"/>
              </a:xfrm>
              <a:prstGeom prst="rect">
                <a:avLst/>
              </a:prstGeom>
              <a:blipFill rotWithShape="0">
                <a:blip r:embed="rId12"/>
                <a:stretch>
                  <a:fillRect l="-1620" t="-1455" b="-3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111"/>
              <p:cNvSpPr txBox="1"/>
              <p:nvPr/>
            </p:nvSpPr>
            <p:spPr>
              <a:xfrm>
                <a:off x="19850100" y="12420600"/>
                <a:ext cx="564515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 smtClean="0"/>
                  <a:t>Pooling</a:t>
                </a:r>
                <a:r>
                  <a:rPr lang="en-US" b="1" i="1" dirty="0" smtClean="0"/>
                  <a:t> Layer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altLang="zh-CN" b="1" dirty="0" smtClean="0"/>
                  <a:t>Overlapping Pooling</a:t>
                </a:r>
                <a:r>
                  <a:rPr lang="en-US" dirty="0" smtClean="0"/>
                  <a:t>: </a:t>
                </a:r>
                <a:r>
                  <a:rPr lang="en-US" altLang="zh-CN" dirty="0"/>
                  <a:t>the neighborhoods summarized by adjacent pooling </a:t>
                </a:r>
                <a:r>
                  <a:rPr lang="en-US" altLang="zh-CN" dirty="0" smtClean="0"/>
                  <a:t>units will overlap,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endParaRPr lang="en-US" b="0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11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00" y="12420600"/>
                <a:ext cx="5645151" cy="1938992"/>
              </a:xfrm>
              <a:prstGeom prst="rect">
                <a:avLst/>
              </a:prstGeom>
              <a:blipFill rotWithShape="0">
                <a:blip r:embed="rId13"/>
                <a:stretch>
                  <a:fillRect l="-1620" t="-2516" r="-3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87" name="Picture 125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535" y="4275796"/>
            <a:ext cx="372404" cy="372404"/>
          </a:xfrm>
          <a:prstGeom prst="rect">
            <a:avLst/>
          </a:prstGeom>
        </p:spPr>
      </p:pic>
      <p:pic>
        <p:nvPicPr>
          <p:cNvPr id="88" name="Picture 12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0" y="13868400"/>
            <a:ext cx="401771" cy="401771"/>
          </a:xfrm>
          <a:prstGeom prst="rect">
            <a:avLst/>
          </a:prstGeom>
        </p:spPr>
      </p:pic>
      <p:sp>
        <p:nvSpPr>
          <p:cNvPr id="89" name="TextBox 111"/>
          <p:cNvSpPr txBox="1"/>
          <p:nvPr/>
        </p:nvSpPr>
        <p:spPr>
          <a:xfrm>
            <a:off x="19850100" y="13834408"/>
            <a:ext cx="56451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Dropout Layer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/>
              <a:t>Simulate the </a:t>
            </a:r>
            <a:r>
              <a:rPr lang="en-US" altLang="zh-CN" b="1" dirty="0" smtClean="0"/>
              <a:t>running state of brain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/>
              <a:t>Setting </a:t>
            </a:r>
            <a:r>
              <a:rPr lang="en-US" altLang="zh-CN" dirty="0"/>
              <a:t>to zero the output of each hidden neuron with probability 0.5 </a:t>
            </a:r>
            <a:r>
              <a:rPr lang="en-US" altLang="zh-CN" dirty="0" smtClean="0"/>
              <a:t>in </a:t>
            </a:r>
            <a:r>
              <a:rPr lang="en-US" altLang="zh-CN" dirty="0"/>
              <a:t>the first two fully-connected layers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/>
              <a:t>The “dropped out” neurons do not participate in back propagation.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/>
              <a:t>Avoid overfitting, Faster Calculation</a:t>
            </a:r>
          </a:p>
        </p:txBody>
      </p:sp>
      <p:pic>
        <p:nvPicPr>
          <p:cNvPr id="92" name="Picture 6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67" y="20970240"/>
            <a:ext cx="372402" cy="374745"/>
          </a:xfrm>
          <a:prstGeom prst="rect">
            <a:avLst/>
          </a:prstGeom>
        </p:spPr>
      </p:pic>
      <p:sp>
        <p:nvSpPr>
          <p:cNvPr id="93" name="TextBox 2067"/>
          <p:cNvSpPr txBox="1"/>
          <p:nvPr/>
        </p:nvSpPr>
        <p:spPr>
          <a:xfrm>
            <a:off x="12646374" y="20132519"/>
            <a:ext cx="629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Presented in ILSVRC 2014 Competition</a:t>
            </a:r>
          </a:p>
          <a:p>
            <a:r>
              <a:rPr lang="en-US" altLang="zh-CN" dirty="0" smtClean="0"/>
              <a:t>Go deeper: depth = 22 layers</a:t>
            </a:r>
          </a:p>
        </p:txBody>
      </p:sp>
      <p:sp>
        <p:nvSpPr>
          <p:cNvPr id="95" name="Rectangle 50"/>
          <p:cNvSpPr/>
          <p:nvPr/>
        </p:nvSpPr>
        <p:spPr>
          <a:xfrm>
            <a:off x="13728702" y="3657600"/>
            <a:ext cx="1226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AlexNet</a:t>
            </a:r>
            <a:endParaRPr lang="en-US" altLang="zh-CN" dirty="0"/>
          </a:p>
        </p:txBody>
      </p:sp>
      <p:sp>
        <p:nvSpPr>
          <p:cNvPr id="96" name="Rectangle 50"/>
          <p:cNvSpPr/>
          <p:nvPr/>
        </p:nvSpPr>
        <p:spPr>
          <a:xfrm>
            <a:off x="17396781" y="3657600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VGG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714702" y="4648200"/>
            <a:ext cx="553998" cy="228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rot="10800000">
            <a:off x="15963900" y="5807838"/>
            <a:ext cx="553998" cy="13549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Depth: 19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 rot="10800000">
            <a:off x="12534900" y="5791200"/>
            <a:ext cx="553998" cy="13549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Depth: 8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4193"/>
          <a:stretch>
            <a:fillRect/>
          </a:stretch>
        </p:blipFill>
        <p:spPr>
          <a:xfrm>
            <a:off x="19664805" y="20193000"/>
            <a:ext cx="5258366" cy="3533314"/>
          </a:xfrm>
          <a:prstGeom prst="rect">
            <a:avLst/>
          </a:prstGeom>
        </p:spPr>
      </p:pic>
      <p:pic>
        <p:nvPicPr>
          <p:cNvPr id="102" name="Picture 125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971" y="20116800"/>
            <a:ext cx="372404" cy="37240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620220" y="20955000"/>
            <a:ext cx="6729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Innovated Architecture: </a:t>
            </a:r>
            <a:r>
              <a:rPr lang="en-US" altLang="zh-CN" b="1" dirty="0" smtClean="0"/>
              <a:t>Inception</a:t>
            </a:r>
          </a:p>
          <a:p>
            <a:r>
              <a:rPr lang="en-US" altLang="zh-CN" b="1" dirty="0" smtClean="0"/>
              <a:t>Motivation &amp; High Level Consideration:</a:t>
            </a:r>
          </a:p>
          <a:p>
            <a:r>
              <a:rPr lang="en-US" altLang="zh-CN" dirty="0" smtClean="0"/>
              <a:t>1. Bigger size =&gt; more parameters =&gt; overfitting:</a:t>
            </a:r>
          </a:p>
          <a:p>
            <a:r>
              <a:rPr lang="en-US" altLang="zh-CN" dirty="0" smtClean="0"/>
              <a:t>Replace </a:t>
            </a:r>
            <a:r>
              <a:rPr lang="en-US" altLang="zh-CN" dirty="0"/>
              <a:t>the fully connected layers by the sparse ones, even inside the convolutions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2. </a:t>
            </a:r>
            <a:r>
              <a:rPr lang="en-US" altLang="zh-CN" dirty="0" smtClean="0"/>
              <a:t>Inefficiency </a:t>
            </a:r>
            <a:r>
              <a:rPr lang="en-US" altLang="zh-CN" dirty="0"/>
              <a:t>numerical calculation </a:t>
            </a:r>
            <a:r>
              <a:rPr lang="en-US" altLang="zh-CN" dirty="0" smtClean="0"/>
              <a:t>on non-uniform </a:t>
            </a:r>
            <a:r>
              <a:rPr lang="en-US" altLang="zh-CN" dirty="0"/>
              <a:t>sparse data </a:t>
            </a:r>
            <a:r>
              <a:rPr lang="en-US" altLang="zh-CN" dirty="0" smtClean="0"/>
              <a:t>structures:</a:t>
            </a:r>
          </a:p>
          <a:p>
            <a:r>
              <a:rPr lang="en-US" altLang="zh-CN" dirty="0" smtClean="0"/>
              <a:t>Cluster </a:t>
            </a:r>
            <a:r>
              <a:rPr lang="en-US" altLang="zh-CN" dirty="0"/>
              <a:t>sparse matrices into relatively dense </a:t>
            </a:r>
            <a:r>
              <a:rPr lang="en-US" altLang="zh-CN" dirty="0" smtClean="0"/>
              <a:t>submatrices.</a:t>
            </a:r>
            <a:endParaRPr lang="en-US" altLang="zh-CN" dirty="0"/>
          </a:p>
        </p:txBody>
      </p:sp>
      <p:sp>
        <p:nvSpPr>
          <p:cNvPr id="105" name="文本框 104"/>
          <p:cNvSpPr txBox="1"/>
          <p:nvPr/>
        </p:nvSpPr>
        <p:spPr>
          <a:xfrm>
            <a:off x="12631080" y="24320480"/>
            <a:ext cx="12987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Architectural Details: </a:t>
            </a:r>
            <a:r>
              <a:rPr lang="en-US" altLang="zh-CN" dirty="0" smtClean="0"/>
              <a:t>(</a:t>
            </a:r>
            <a:r>
              <a:rPr lang="en-US" altLang="zh-CN" dirty="0"/>
              <a:t>increasing the </a:t>
            </a:r>
            <a:r>
              <a:rPr lang="en-US" altLang="zh-CN" dirty="0" smtClean="0"/>
              <a:t>depth &amp; width without </a:t>
            </a:r>
            <a:r>
              <a:rPr lang="en-US" altLang="zh-CN" dirty="0"/>
              <a:t>a significant performance </a:t>
            </a:r>
            <a:r>
              <a:rPr lang="en-US" altLang="zh-CN" dirty="0" smtClean="0"/>
              <a:t>penalty)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smtClean="0"/>
              <a:t>Find </a:t>
            </a:r>
            <a:r>
              <a:rPr lang="en-US" altLang="zh-CN" dirty="0"/>
              <a:t>the optimal local construction and to repeat it </a:t>
            </a:r>
            <a:r>
              <a:rPr lang="en-US" altLang="zh-CN" dirty="0" smtClean="0"/>
              <a:t>spatially.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smtClean="0"/>
              <a:t>Units from an earlier layer are grouped into filter banks. </a:t>
            </a:r>
          </a:p>
          <a:p>
            <a:r>
              <a:rPr lang="en-US" altLang="zh-CN" dirty="0" smtClean="0"/>
              <a:t>3. Clusters </a:t>
            </a:r>
            <a:r>
              <a:rPr lang="en-US" altLang="zh-CN" dirty="0"/>
              <a:t>concentrated in a single region </a:t>
            </a:r>
            <a:r>
              <a:rPr lang="en-US" altLang="zh-CN" dirty="0" smtClean="0"/>
              <a:t>and covered </a:t>
            </a:r>
            <a:r>
              <a:rPr lang="en-US" altLang="zh-CN" dirty="0"/>
              <a:t>by a layer of 1×1 convolutions in the next </a:t>
            </a:r>
            <a:r>
              <a:rPr lang="en-US" altLang="zh-CN" dirty="0" smtClean="0"/>
              <a:t>layer.</a:t>
            </a:r>
          </a:p>
          <a:p>
            <a:r>
              <a:rPr lang="en-US" altLang="zh-CN" dirty="0"/>
              <a:t>4. </a:t>
            </a:r>
            <a:r>
              <a:rPr lang="en-US" altLang="zh-CN" dirty="0" smtClean="0"/>
              <a:t>Current architecture </a:t>
            </a:r>
            <a:r>
              <a:rPr lang="en-US" altLang="zh-CN" dirty="0"/>
              <a:t>are restricted to filter sizes 1×1, 3×3 and 5×5, </a:t>
            </a:r>
            <a:r>
              <a:rPr lang="en-US" altLang="zh-CN" dirty="0" smtClean="0"/>
              <a:t>to </a:t>
            </a:r>
            <a:r>
              <a:rPr lang="en-US" altLang="zh-CN" dirty="0"/>
              <a:t>avoid patch-alignment </a:t>
            </a:r>
            <a:r>
              <a:rPr lang="en-US" altLang="zh-CN" dirty="0" smtClean="0"/>
              <a:t>issues.</a:t>
            </a:r>
          </a:p>
          <a:p>
            <a:r>
              <a:rPr lang="en-US" altLang="zh-CN" dirty="0"/>
              <a:t>5. 1×1 convolutions are used to </a:t>
            </a:r>
            <a:r>
              <a:rPr lang="en-US" altLang="zh-CN" dirty="0" smtClean="0"/>
              <a:t>reduce dimension before </a:t>
            </a:r>
            <a:r>
              <a:rPr lang="en-US" altLang="zh-CN" dirty="0"/>
              <a:t>the expensive 3×3 and 5×5 </a:t>
            </a:r>
            <a:r>
              <a:rPr lang="en-US" altLang="zh-CN" dirty="0" smtClean="0"/>
              <a:t>convolutions.</a:t>
            </a:r>
            <a:endParaRPr lang="en-US" altLang="zh-CN" dirty="0"/>
          </a:p>
        </p:txBody>
      </p:sp>
      <p:sp>
        <p:nvSpPr>
          <p:cNvPr id="108" name="Rounded Rectangle 343"/>
          <p:cNvSpPr/>
          <p:nvPr/>
        </p:nvSpPr>
        <p:spPr>
          <a:xfrm>
            <a:off x="26033875" y="3996440"/>
            <a:ext cx="11799306" cy="6932879"/>
          </a:xfrm>
          <a:prstGeom prst="roundRect">
            <a:avLst/>
          </a:prstGeom>
          <a:noFill/>
          <a:ln w="63500">
            <a:solidFill>
              <a:srgbClr val="EF7B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</a:pPr>
            <a:endParaRPr lang="en-US" altLang="zh-CN" sz="2800" dirty="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387923" y="12341776"/>
            <a:ext cx="293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Alex Net</a:t>
            </a:r>
          </a:p>
          <a:p>
            <a:endParaRPr kumimoji="1" lang="zh-CN" altLang="en-US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6398667" y="11768939"/>
            <a:ext cx="293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Different Models</a:t>
            </a:r>
            <a:endParaRPr kumimoji="1" lang="zh-CN" alt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0" y="23366492"/>
            <a:ext cx="3785960" cy="28394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298" y="25018444"/>
            <a:ext cx="1320085" cy="13310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01" y="23317143"/>
            <a:ext cx="3821105" cy="28658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624" y="23332545"/>
            <a:ext cx="1319035" cy="1330027"/>
          </a:xfrm>
          <a:prstGeom prst="rect">
            <a:avLst/>
          </a:prstGeom>
        </p:spPr>
      </p:pic>
      <p:sp>
        <p:nvSpPr>
          <p:cNvPr id="28" name="右箭头 27"/>
          <p:cNvSpPr/>
          <p:nvPr/>
        </p:nvSpPr>
        <p:spPr>
          <a:xfrm>
            <a:off x="4351011" y="24676491"/>
            <a:ext cx="885121" cy="27267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右箭头 109"/>
          <p:cNvSpPr/>
          <p:nvPr/>
        </p:nvSpPr>
        <p:spPr>
          <a:xfrm>
            <a:off x="9403346" y="24676491"/>
            <a:ext cx="885121" cy="27267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26441458" y="22850248"/>
            <a:ext cx="5295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More cleaned data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Merge confusing categories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augmentation</a:t>
            </a:r>
          </a:p>
          <a:p>
            <a:pPr marL="457200" indent="-457200">
              <a:buFont typeface="+mj-lt"/>
              <a:buAutoNum type="arabicPeriod"/>
            </a:pP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6"/>
          <p:cNvSpPr>
            <a:spLocks noChangeArrowheads="1"/>
          </p:cNvSpPr>
          <p:nvPr/>
        </p:nvSpPr>
        <p:spPr bwMode="auto">
          <a:xfrm>
            <a:off x="568920" y="7172142"/>
            <a:ext cx="11020991" cy="798759"/>
          </a:xfrm>
          <a:prstGeom prst="rect">
            <a:avLst/>
          </a:prstGeom>
          <a:solidFill>
            <a:srgbClr val="003D7C"/>
          </a:solidFill>
          <a:ln>
            <a:noFill/>
          </a:ln>
        </p:spPr>
        <p:txBody>
          <a:bodyPr wrap="none" lIns="205740" rIns="205740" anchor="ctr">
            <a:noAutofit/>
          </a:bodyPr>
          <a:lstStyle/>
          <a:p>
            <a:pPr algn="ctr" defTabSz="4232275"/>
            <a:r>
              <a:rPr 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SIFT</a:t>
            </a:r>
            <a:r>
              <a:rPr lang="zh-CN" alt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eans</a:t>
            </a:r>
            <a:r>
              <a:rPr lang="zh-CN" alt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 </a:t>
            </a:r>
            <a:endParaRPr lang="en-US" sz="6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Rounded Rectangle 343"/>
          <p:cNvSpPr/>
          <p:nvPr/>
        </p:nvSpPr>
        <p:spPr>
          <a:xfrm>
            <a:off x="537210" y="4012565"/>
            <a:ext cx="11049635" cy="2983342"/>
          </a:xfrm>
          <a:prstGeom prst="roundRect">
            <a:avLst/>
          </a:prstGeom>
          <a:noFill/>
          <a:ln w="63500">
            <a:solidFill>
              <a:srgbClr val="EF7B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</a:pPr>
            <a:endParaRPr lang="en-US" altLang="zh-CN" sz="2800" dirty="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26603700" y="25033220"/>
            <a:ext cx="5295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Parameter Adjusting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1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Step-size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1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Momentum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1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Weight decay</a:t>
            </a:r>
          </a:p>
          <a:p>
            <a:pPr marL="457200" indent="-457200">
              <a:buFont typeface="+mj-lt"/>
              <a:buAutoNum type="arabicPeriod"/>
            </a:pP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274"/>
          <p:cNvSpPr txBox="1"/>
          <p:nvPr/>
        </p:nvSpPr>
        <p:spPr>
          <a:xfrm>
            <a:off x="27092346" y="19581725"/>
            <a:ext cx="507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About SIFT +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K-Means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 </a:t>
            </a:r>
            <a:r>
              <a:rPr lang="en-US" b="1" dirty="0" smtClean="0"/>
              <a:t> SVM</a:t>
            </a:r>
            <a:endParaRPr lang="en-US" b="1" dirty="0"/>
          </a:p>
        </p:txBody>
      </p:sp>
      <p:grpSp>
        <p:nvGrpSpPr>
          <p:cNvPr id="119" name="Group 17"/>
          <p:cNvGrpSpPr/>
          <p:nvPr/>
        </p:nvGrpSpPr>
        <p:grpSpPr>
          <a:xfrm rot="20883003">
            <a:off x="26488191" y="19530728"/>
            <a:ext cx="515421" cy="388881"/>
            <a:chOff x="25989234" y="20356761"/>
            <a:chExt cx="515421" cy="388881"/>
          </a:xfrm>
        </p:grpSpPr>
        <p:sp>
          <p:nvSpPr>
            <p:cNvPr id="120" name="Oval 14"/>
            <p:cNvSpPr/>
            <p:nvPr/>
          </p:nvSpPr>
          <p:spPr>
            <a:xfrm>
              <a:off x="26192473" y="20356761"/>
              <a:ext cx="312182" cy="323519"/>
            </a:xfrm>
            <a:prstGeom prst="ellipse">
              <a:avLst/>
            </a:prstGeom>
            <a:noFill/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6"/>
            <p:cNvSpPr/>
            <p:nvPr/>
          </p:nvSpPr>
          <p:spPr>
            <a:xfrm rot="3062885">
              <a:off x="26095009" y="20552478"/>
              <a:ext cx="87389" cy="298939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ectangle 50"/>
          <p:cNvSpPr/>
          <p:nvPr/>
        </p:nvSpPr>
        <p:spPr>
          <a:xfrm>
            <a:off x="743225" y="4207350"/>
            <a:ext cx="1122048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en-US" altLang="zh-CN" b="1" dirty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Task: </a:t>
            </a:r>
            <a:r>
              <a:rPr lang="en-US" altLang="zh-CN" dirty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Classify hand images into </a:t>
            </a:r>
            <a:r>
              <a:rPr lang="en-US" altLang="zh-CN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pre-defined categories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en-US" altLang="zh-CN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Categories: </a:t>
            </a:r>
            <a:r>
              <a:rPr lang="en-US" altLang="zh-CN" dirty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28</a:t>
            </a:r>
            <a:r>
              <a:rPr lang="en-US" altLang="zh-CN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Training Images: 23987, Test Images: </a:t>
            </a:r>
            <a:r>
              <a:rPr lang="en-US" altLang="zh-CN" dirty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6,016</a:t>
            </a:r>
            <a:r>
              <a:rPr lang="en-US" altLang="zh-CN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Total: 30,003</a:t>
            </a:r>
            <a:endParaRPr lang="en-US" altLang="zh-CN" dirty="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26588886" y="8239595"/>
            <a:ext cx="740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Highest Accuracy: 73.5%</a:t>
            </a:r>
            <a:endParaRPr kumimoji="1" lang="zh-CN" altLang="en-US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26569630" y="15766574"/>
            <a:ext cx="4040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Highest Accuracy</a:t>
            </a:r>
            <a:r>
              <a:rPr kumimoji="1" lang="en-US" altLang="zh-CN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77.0%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0245273" y="8279717"/>
            <a:ext cx="740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Highest Accuracy: 74.8%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0245272" y="15727427"/>
            <a:ext cx="377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Highest Accuracy: 71.9%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4019015" y="15730537"/>
            <a:ext cx="381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Highest Accuracy: 72.1%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2992682" y="25033220"/>
            <a:ext cx="5295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Fine-Tuning with trained models</a:t>
            </a:r>
          </a:p>
          <a:p>
            <a:pPr marL="457200" indent="-457200">
              <a:buFontTx/>
              <a:buAutoNum type="arabicPeriod" startAt="2"/>
            </a:pP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Change input channel</a:t>
            </a:r>
            <a:endParaRPr kumimoji="1" lang="en-US" altLang="zh-CN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 startAt="2"/>
            </a:pPr>
            <a:r>
              <a:rPr kumimoji="1" lang="en-US" altLang="zh-CN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Adjust layers</a:t>
            </a:r>
          </a:p>
          <a:p>
            <a:pPr marL="457200" indent="-457200">
              <a:buAutoNum type="arabicPeriod" startAt="2"/>
            </a:pP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33947100" y="8279074"/>
            <a:ext cx="740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Highest Accuracy: 77.0%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568919" y="26399029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320 * 240 * 1 Channel</a:t>
            </a:r>
            <a:endParaRPr lang="en-US" altLang="zh-CN" sz="1800" dirty="0"/>
          </a:p>
        </p:txBody>
      </p:sp>
      <p:sp>
        <p:nvSpPr>
          <p:cNvPr id="133" name="矩形 132"/>
          <p:cNvSpPr/>
          <p:nvPr/>
        </p:nvSpPr>
        <p:spPr>
          <a:xfrm>
            <a:off x="5891089" y="26399029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320 * 240 * 3 Channel</a:t>
            </a:r>
            <a:endParaRPr lang="en-US" altLang="zh-CN" sz="1800" dirty="0"/>
          </a:p>
        </p:txBody>
      </p:sp>
      <p:sp>
        <p:nvSpPr>
          <p:cNvPr id="135" name="矩形 134"/>
          <p:cNvSpPr/>
          <p:nvPr/>
        </p:nvSpPr>
        <p:spPr>
          <a:xfrm>
            <a:off x="4259121" y="23637441"/>
            <a:ext cx="106889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Map</a:t>
            </a:r>
          </a:p>
          <a:p>
            <a:pPr algn="ctr"/>
            <a:r>
              <a:rPr lang="en-US" altLang="zh-CN" sz="1600" dirty="0" smtClean="0"/>
              <a:t>from</a:t>
            </a:r>
          </a:p>
          <a:p>
            <a:pPr algn="ctr"/>
            <a:r>
              <a:rPr lang="en-US" altLang="zh-CN" sz="1600" dirty="0" smtClean="0"/>
              <a:t>0 – 32001</a:t>
            </a:r>
          </a:p>
          <a:p>
            <a:pPr algn="ctr"/>
            <a:r>
              <a:rPr lang="en-US" altLang="zh-CN" sz="1400" dirty="0" smtClean="0"/>
              <a:t>(100 - 1000)</a:t>
            </a:r>
            <a:endParaRPr lang="en-US" altLang="zh-CN" sz="1400" dirty="0"/>
          </a:p>
        </p:txBody>
      </p:sp>
      <p:sp>
        <p:nvSpPr>
          <p:cNvPr id="136" name="矩形 135"/>
          <p:cNvSpPr/>
          <p:nvPr/>
        </p:nvSpPr>
        <p:spPr>
          <a:xfrm>
            <a:off x="4229062" y="24928995"/>
            <a:ext cx="1068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to</a:t>
            </a:r>
          </a:p>
          <a:p>
            <a:pPr algn="ctr"/>
            <a:r>
              <a:rPr lang="en-US" altLang="zh-CN" sz="1600" dirty="0" smtClean="0"/>
              <a:t>0 - 255</a:t>
            </a:r>
          </a:p>
          <a:p>
            <a:pPr algn="ctr"/>
            <a:endParaRPr lang="en-US" altLang="zh-CN" sz="1600" dirty="0"/>
          </a:p>
        </p:txBody>
      </p:sp>
      <p:sp>
        <p:nvSpPr>
          <p:cNvPr id="137" name="矩形 136"/>
          <p:cNvSpPr/>
          <p:nvPr/>
        </p:nvSpPr>
        <p:spPr>
          <a:xfrm>
            <a:off x="10071785" y="26399029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100 * 100 * 3 Channel</a:t>
            </a:r>
          </a:p>
          <a:p>
            <a:pPr algn="ctr"/>
            <a:r>
              <a:rPr lang="en-US" altLang="zh-CN" sz="1800" dirty="0" smtClean="0"/>
              <a:t>Reflection</a:t>
            </a:r>
            <a:endParaRPr lang="en-US" altLang="zh-CN" sz="1800" dirty="0"/>
          </a:p>
        </p:txBody>
      </p:sp>
      <p:grpSp>
        <p:nvGrpSpPr>
          <p:cNvPr id="73" name="组合 72"/>
          <p:cNvGrpSpPr/>
          <p:nvPr/>
        </p:nvGrpSpPr>
        <p:grpSpPr>
          <a:xfrm>
            <a:off x="802005" y="5626100"/>
            <a:ext cx="7385685" cy="396240"/>
            <a:chOff x="1319" y="8004"/>
            <a:chExt cx="11631" cy="624"/>
          </a:xfrm>
        </p:grpSpPr>
        <p:sp>
          <p:nvSpPr>
            <p:cNvPr id="140" name="TextBox 274"/>
            <p:cNvSpPr txBox="1"/>
            <p:nvPr/>
          </p:nvSpPr>
          <p:spPr>
            <a:xfrm>
              <a:off x="2172" y="8004"/>
              <a:ext cx="1077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514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“Traditional Way”: </a:t>
              </a:r>
              <a:r>
                <a:rPr lang="en-US" sz="2000" b="1" dirty="0" smtClean="0"/>
                <a:t>SIFT +K-means+SVM</a:t>
              </a:r>
              <a:endParaRPr lang="en-US" sz="2000" b="1" dirty="0"/>
            </a:p>
          </p:txBody>
        </p:sp>
        <p:grpSp>
          <p:nvGrpSpPr>
            <p:cNvPr id="141" name="Group 17"/>
            <p:cNvGrpSpPr/>
            <p:nvPr/>
          </p:nvGrpSpPr>
          <p:grpSpPr>
            <a:xfrm rot="20883003">
              <a:off x="1319" y="8107"/>
              <a:ext cx="546" cy="382"/>
              <a:chOff x="25989234" y="20356761"/>
              <a:chExt cx="515421" cy="388881"/>
            </a:xfrm>
          </p:grpSpPr>
          <p:sp>
            <p:nvSpPr>
              <p:cNvPr id="142" name="Oval 14"/>
              <p:cNvSpPr/>
              <p:nvPr/>
            </p:nvSpPr>
            <p:spPr>
              <a:xfrm>
                <a:off x="26192473" y="20356761"/>
                <a:ext cx="312182" cy="323519"/>
              </a:xfrm>
              <a:prstGeom prst="ellipse">
                <a:avLst/>
              </a:prstGeom>
              <a:noFill/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6"/>
              <p:cNvSpPr/>
              <p:nvPr/>
            </p:nvSpPr>
            <p:spPr>
              <a:xfrm rot="3062885">
                <a:off x="26095009" y="20552478"/>
                <a:ext cx="87389" cy="298939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4" name="Rectangle 50"/>
          <p:cNvSpPr/>
          <p:nvPr/>
        </p:nvSpPr>
        <p:spPr>
          <a:xfrm>
            <a:off x="743225" y="5069761"/>
            <a:ext cx="231826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en-US" altLang="zh-CN" b="1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Our Solutions:</a:t>
            </a:r>
            <a:endParaRPr lang="en-US" altLang="zh-CN" dirty="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02005" y="6172200"/>
            <a:ext cx="7385685" cy="400050"/>
            <a:chOff x="1298" y="8750"/>
            <a:chExt cx="11631" cy="630"/>
          </a:xfrm>
        </p:grpSpPr>
        <p:sp>
          <p:nvSpPr>
            <p:cNvPr id="145" name="TextBox 274"/>
            <p:cNvSpPr txBox="1"/>
            <p:nvPr/>
          </p:nvSpPr>
          <p:spPr>
            <a:xfrm>
              <a:off x="2151" y="8750"/>
              <a:ext cx="10778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514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“Fashion Way”:     </a:t>
              </a:r>
              <a:r>
                <a:rPr lang="en-US" altLang="zh-CN" sz="2000" b="1" dirty="0" smtClean="0"/>
                <a:t>Deep Learning</a:t>
              </a:r>
              <a:endParaRPr lang="en-US" sz="2000" b="1" dirty="0"/>
            </a:p>
          </p:txBody>
        </p:sp>
        <p:grpSp>
          <p:nvGrpSpPr>
            <p:cNvPr id="146" name="Group 17"/>
            <p:cNvGrpSpPr/>
            <p:nvPr/>
          </p:nvGrpSpPr>
          <p:grpSpPr>
            <a:xfrm rot="20883003">
              <a:off x="1298" y="8852"/>
              <a:ext cx="546" cy="382"/>
              <a:chOff x="25989234" y="20356761"/>
              <a:chExt cx="515421" cy="388881"/>
            </a:xfrm>
          </p:grpSpPr>
          <p:sp>
            <p:nvSpPr>
              <p:cNvPr id="147" name="Oval 14"/>
              <p:cNvSpPr/>
              <p:nvPr/>
            </p:nvSpPr>
            <p:spPr>
              <a:xfrm>
                <a:off x="26192473" y="20356761"/>
                <a:ext cx="312182" cy="323519"/>
              </a:xfrm>
              <a:prstGeom prst="ellipse">
                <a:avLst/>
              </a:prstGeom>
              <a:noFill/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6"/>
              <p:cNvSpPr/>
              <p:nvPr/>
            </p:nvSpPr>
            <p:spPr>
              <a:xfrm rot="3062885">
                <a:off x="26095009" y="20552478"/>
                <a:ext cx="87389" cy="298939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27" name="图片 22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103" y="5397598"/>
            <a:ext cx="3583962" cy="2687972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00" y="5441333"/>
            <a:ext cx="3541942" cy="2656457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42" y="5456925"/>
            <a:ext cx="3677781" cy="2758336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096" y="12841559"/>
            <a:ext cx="3583962" cy="2687972"/>
          </a:xfrm>
          <a:prstGeom prst="rect">
            <a:avLst/>
          </a:prstGeom>
        </p:spPr>
      </p:pic>
      <p:sp>
        <p:nvSpPr>
          <p:cNvPr id="153" name="文本框 152"/>
          <p:cNvSpPr txBox="1"/>
          <p:nvPr/>
        </p:nvSpPr>
        <p:spPr>
          <a:xfrm>
            <a:off x="26710180" y="4399367"/>
            <a:ext cx="293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Alex Net</a:t>
            </a:r>
          </a:p>
          <a:p>
            <a:endParaRPr kumimoji="1" lang="zh-CN" altLang="en-US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0" name="图片 22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557" y="12799451"/>
            <a:ext cx="3648585" cy="2736438"/>
          </a:xfrm>
          <a:prstGeom prst="rect">
            <a:avLst/>
          </a:prstGeom>
        </p:spPr>
      </p:pic>
      <p:pic>
        <p:nvPicPr>
          <p:cNvPr id="231" name="图片 23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42" y="12819033"/>
            <a:ext cx="3619902" cy="2714927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31013482" y="12306860"/>
            <a:ext cx="293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VGG-16 </a:t>
            </a:r>
            <a:r>
              <a:rPr kumimoji="1" lang="en-US" altLang="zh-CN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Net</a:t>
            </a:r>
          </a:p>
          <a:p>
            <a:endParaRPr kumimoji="1" lang="zh-CN" altLang="en-US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34825400" y="12344879"/>
            <a:ext cx="293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GoogLeNet</a:t>
            </a:r>
            <a:endParaRPr kumimoji="1" lang="zh-CN" altLang="en-US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019867" y="8542121"/>
            <a:ext cx="3349625" cy="6046470"/>
            <a:chOff x="16884" y="279"/>
            <a:chExt cx="5275" cy="9522"/>
          </a:xfrm>
        </p:grpSpPr>
        <p:sp>
          <p:nvSpPr>
            <p:cNvPr id="12" name="Flowchart: Connector 21"/>
            <p:cNvSpPr/>
            <p:nvPr/>
          </p:nvSpPr>
          <p:spPr>
            <a:xfrm>
              <a:off x="19283" y="279"/>
              <a:ext cx="432" cy="38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23"/>
            <p:cNvSpPr txBox="1"/>
            <p:nvPr/>
          </p:nvSpPr>
          <p:spPr>
            <a:xfrm>
              <a:off x="17420" y="1569"/>
              <a:ext cx="4200" cy="720"/>
            </a:xfrm>
            <a:prstGeom prst="rect">
              <a:avLst/>
            </a:prstGeom>
            <a:noFill/>
            <a:ln w="28575">
              <a:solidFill>
                <a:srgbClr val="FF99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SIFT descriptor</a:t>
              </a:r>
            </a:p>
          </p:txBody>
        </p:sp>
        <p:cxnSp>
          <p:nvCxnSpPr>
            <p:cNvPr id="175" name="Straight Arrow Connector 174"/>
            <p:cNvCxnSpPr>
              <a:stCxn id="14" idx="2"/>
            </p:cNvCxnSpPr>
            <p:nvPr/>
          </p:nvCxnSpPr>
          <p:spPr>
            <a:xfrm>
              <a:off x="19520" y="2289"/>
              <a:ext cx="1" cy="980"/>
            </a:xfrm>
            <a:prstGeom prst="straightConnector1">
              <a:avLst/>
            </a:prstGeom>
            <a:ln>
              <a:solidFill>
                <a:srgbClr val="FF66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372" y="3269"/>
              <a:ext cx="4200" cy="720"/>
            </a:xfrm>
            <a:prstGeom prst="rect">
              <a:avLst/>
            </a:prstGeom>
            <a:noFill/>
            <a:ln w="28575">
              <a:solidFill>
                <a:srgbClr val="FF99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K-</a:t>
              </a:r>
              <a:r>
                <a:rPr lang="en-US" altLang="zh-CN" dirty="0" smtClean="0"/>
                <a:t>M</a:t>
              </a:r>
              <a:r>
                <a:rPr lang="en-US" dirty="0" smtClean="0"/>
                <a:t>eans</a:t>
              </a:r>
              <a:endParaRPr lang="en-US" dirty="0"/>
            </a:p>
          </p:txBody>
        </p:sp>
        <p:cxnSp>
          <p:nvCxnSpPr>
            <p:cNvPr id="184" name="Straight Arrow Connector 183"/>
            <p:cNvCxnSpPr>
              <a:endCxn id="267" idx="0"/>
            </p:cNvCxnSpPr>
            <p:nvPr/>
          </p:nvCxnSpPr>
          <p:spPr>
            <a:xfrm flipH="1">
              <a:off x="19522" y="3989"/>
              <a:ext cx="0" cy="1009"/>
            </a:xfrm>
            <a:prstGeom prst="straightConnector1">
              <a:avLst/>
            </a:prstGeom>
            <a:ln>
              <a:solidFill>
                <a:srgbClr val="FF66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7" name="TextBox 266"/>
            <p:cNvSpPr txBox="1"/>
            <p:nvPr/>
          </p:nvSpPr>
          <p:spPr>
            <a:xfrm>
              <a:off x="16884" y="4998"/>
              <a:ext cx="5275" cy="1890"/>
            </a:xfrm>
            <a:prstGeom prst="rect">
              <a:avLst/>
            </a:prstGeom>
            <a:noFill/>
            <a:ln w="28575">
              <a:solidFill>
                <a:srgbClr val="FF99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Image</a:t>
              </a:r>
              <a:r>
                <a:rPr lang="zh-CN" altLang="en-US" dirty="0" smtClean="0"/>
                <a:t> </a:t>
              </a:r>
              <a:r>
                <a:rPr lang="en-US" altLang="zh-CN" smtClean="0"/>
                <a:t>Re-Construct</a:t>
              </a:r>
              <a:r>
                <a:rPr lang="zh-CN" altLang="en-US" smtClean="0"/>
                <a:t> </a:t>
              </a:r>
              <a:r>
                <a:rPr lang="en-US" altLang="zh-CN" dirty="0" smtClean="0"/>
                <a:t>with</a:t>
              </a:r>
              <a:r>
                <a:rPr lang="zh-CN" altLang="en-US" dirty="0" smtClean="0"/>
                <a:t> </a:t>
              </a:r>
              <a:r>
                <a:rPr lang="en-US" dirty="0" smtClean="0"/>
                <a:t>SIFT </a:t>
              </a:r>
              <a:r>
                <a:rPr lang="en-US" altLang="zh-CN" dirty="0" smtClean="0"/>
                <a:t>F</a:t>
              </a:r>
              <a:r>
                <a:rPr lang="en-US" dirty="0" smtClean="0"/>
                <a:t>eature </a:t>
              </a:r>
              <a:r>
                <a:rPr lang="en-US" altLang="zh-CN" dirty="0" smtClean="0"/>
                <a:t>Histogram</a:t>
              </a:r>
              <a:endParaRPr lang="zh-CN" altLang="en-US" dirty="0" smtClean="0"/>
            </a:p>
            <a:p>
              <a:pPr algn="ctr"/>
              <a:r>
                <a:rPr lang="en-US" dirty="0" smtClean="0"/>
                <a:t>(</a:t>
              </a:r>
              <a:r>
                <a:rPr lang="en-US" dirty="0"/>
                <a:t>bag of word)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9455" y="666"/>
              <a:ext cx="16" cy="816"/>
            </a:xfrm>
            <a:prstGeom prst="straightConnector1">
              <a:avLst/>
            </a:prstGeom>
            <a:ln>
              <a:solidFill>
                <a:srgbClr val="FF66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79"/>
            <p:cNvSpPr txBox="1"/>
            <p:nvPr/>
          </p:nvSpPr>
          <p:spPr>
            <a:xfrm>
              <a:off x="17305" y="7911"/>
              <a:ext cx="4200" cy="1890"/>
            </a:xfrm>
            <a:prstGeom prst="rect">
              <a:avLst/>
            </a:prstGeom>
            <a:noFill/>
            <a:ln w="22225">
              <a:solidFill>
                <a:srgbClr val="FF9966">
                  <a:alpha val="98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1-All</a:t>
              </a:r>
              <a:r>
                <a:rPr lang="zh-CN" altLang="en-US" dirty="0" smtClean="0"/>
                <a:t> </a:t>
              </a:r>
              <a:r>
                <a:rPr lang="en-US" dirty="0" smtClean="0"/>
                <a:t>SVM </a:t>
              </a:r>
              <a:r>
                <a:rPr lang="en-US" altLang="zh-CN" dirty="0" smtClean="0"/>
                <a:t>C</a:t>
              </a:r>
              <a:r>
                <a:rPr lang="en-US" dirty="0" smtClean="0"/>
                <a:t>lassification</a:t>
              </a:r>
              <a:endParaRPr lang="zh-CN" altLang="en-US" dirty="0" smtClean="0"/>
            </a:p>
            <a:p>
              <a:pPr algn="ctr"/>
              <a:r>
                <a:rPr lang="en-US" altLang="zh-CN" dirty="0" smtClean="0"/>
                <a:t>Train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&amp;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Test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43" name="Straight Arrow Connector 183"/>
            <p:cNvCxnSpPr/>
            <p:nvPr/>
          </p:nvCxnSpPr>
          <p:spPr>
            <a:xfrm>
              <a:off x="19520" y="6870"/>
              <a:ext cx="0" cy="1009"/>
            </a:xfrm>
            <a:prstGeom prst="straightConnector1">
              <a:avLst/>
            </a:prstGeom>
            <a:ln>
              <a:solidFill>
                <a:srgbClr val="FF66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5237251" y="8451675"/>
            <a:ext cx="3589069" cy="4161612"/>
            <a:chOff x="9593" y="12063"/>
            <a:chExt cx="3735" cy="4076"/>
          </a:xfrm>
        </p:grpSpPr>
        <p:pic>
          <p:nvPicPr>
            <p:cNvPr id="59" name="图片 58" descr="2148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593" y="12063"/>
              <a:ext cx="1411" cy="1411"/>
            </a:xfrm>
            <a:prstGeom prst="rect">
              <a:avLst/>
            </a:prstGeom>
          </p:spPr>
        </p:pic>
        <p:pic>
          <p:nvPicPr>
            <p:cNvPr id="60" name="图片 59" descr="2149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936" y="12063"/>
              <a:ext cx="1392" cy="1380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587" y="14172"/>
              <a:ext cx="2292" cy="1967"/>
            </a:xfrm>
            <a:prstGeom prst="rect">
              <a:avLst/>
            </a:prstGeom>
          </p:spPr>
        </p:pic>
      </p:grpSp>
      <p:sp>
        <p:nvSpPr>
          <p:cNvPr id="154" name="Rectangle 150"/>
          <p:cNvSpPr>
            <a:spLocks noChangeArrowheads="1"/>
          </p:cNvSpPr>
          <p:nvPr/>
        </p:nvSpPr>
        <p:spPr bwMode="auto">
          <a:xfrm>
            <a:off x="13083154" y="2743200"/>
            <a:ext cx="11988170" cy="717892"/>
          </a:xfrm>
          <a:prstGeom prst="rect">
            <a:avLst/>
          </a:prstGeom>
          <a:solidFill>
            <a:srgbClr val="003D7C"/>
          </a:solidFill>
          <a:ln>
            <a:noFill/>
          </a:ln>
        </p:spPr>
        <p:txBody>
          <a:bodyPr wrap="none" lIns="205740" rIns="20574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9pPr>
          </a:lstStyle>
          <a:p>
            <a:pPr algn="ctr" defTabSz="4232275"/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sz="6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568919" y="19531705"/>
            <a:ext cx="11020991" cy="798759"/>
          </a:xfrm>
          <a:prstGeom prst="rect">
            <a:avLst/>
          </a:prstGeom>
          <a:solidFill>
            <a:srgbClr val="003D7C"/>
          </a:solidFill>
          <a:ln>
            <a:noFill/>
          </a:ln>
        </p:spPr>
        <p:txBody>
          <a:bodyPr wrap="none" lIns="205740" rIns="205740" anchor="ctr">
            <a:noAutofit/>
          </a:bodyPr>
          <a:lstStyle/>
          <a:p>
            <a:pPr algn="ctr" defTabSz="4232275"/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zh-CN" alt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sz="6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9" name="Picture 12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535" y="9192126"/>
            <a:ext cx="401771" cy="401771"/>
          </a:xfrm>
          <a:prstGeom prst="rect">
            <a:avLst/>
          </a:prstGeom>
        </p:spPr>
      </p:pic>
      <p:sp>
        <p:nvSpPr>
          <p:cNvPr id="160" name="Rectangle 6"/>
          <p:cNvSpPr>
            <a:spLocks noChangeArrowheads="1"/>
          </p:cNvSpPr>
          <p:nvPr/>
        </p:nvSpPr>
        <p:spPr bwMode="auto">
          <a:xfrm>
            <a:off x="530966" y="22022689"/>
            <a:ext cx="11055879" cy="719091"/>
          </a:xfrm>
          <a:prstGeom prst="rect">
            <a:avLst/>
          </a:prstGeom>
          <a:solidFill>
            <a:srgbClr val="003D7C"/>
          </a:solidFill>
          <a:ln>
            <a:noFill/>
          </a:ln>
        </p:spPr>
        <p:txBody>
          <a:bodyPr wrap="none" lIns="205740" rIns="205740" anchor="ctr">
            <a:noAutofit/>
          </a:bodyPr>
          <a:lstStyle/>
          <a:p>
            <a:pPr algn="ctr" defTabSz="4232275"/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zh-CN" altLang="en-US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endParaRPr lang="en-US" sz="6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1" name="Picture 1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12" y="21015104"/>
            <a:ext cx="336969" cy="336969"/>
          </a:xfrm>
          <a:prstGeom prst="rect">
            <a:avLst/>
          </a:prstGeom>
        </p:spPr>
      </p:pic>
      <p:pic>
        <p:nvPicPr>
          <p:cNvPr id="163" name="Picture 125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95" y="20489204"/>
            <a:ext cx="372404" cy="372404"/>
          </a:xfrm>
          <a:prstGeom prst="rect">
            <a:avLst/>
          </a:prstGeom>
        </p:spPr>
      </p:pic>
      <p:pic>
        <p:nvPicPr>
          <p:cNvPr id="165" name="Picture 1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11" y="21409036"/>
            <a:ext cx="336969" cy="336969"/>
          </a:xfrm>
          <a:prstGeom prst="rect">
            <a:avLst/>
          </a:prstGeom>
        </p:spPr>
      </p:pic>
      <p:sp>
        <p:nvSpPr>
          <p:cNvPr id="167" name="Rectangle 50"/>
          <p:cNvSpPr/>
          <p:nvPr/>
        </p:nvSpPr>
        <p:spPr>
          <a:xfrm>
            <a:off x="1782392" y="20426998"/>
            <a:ext cx="1067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/>
              <a:t>AlexNet</a:t>
            </a:r>
            <a:endParaRPr lang="en-US" altLang="zh-CN" sz="2000" b="1" dirty="0"/>
          </a:p>
        </p:txBody>
      </p:sp>
      <p:sp>
        <p:nvSpPr>
          <p:cNvPr id="169" name="Rectangle 50"/>
          <p:cNvSpPr/>
          <p:nvPr/>
        </p:nvSpPr>
        <p:spPr>
          <a:xfrm>
            <a:off x="1778448" y="21377465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GoogLeNet</a:t>
            </a:r>
            <a:endParaRPr lang="en-US" altLang="zh-CN" sz="2000" dirty="0"/>
          </a:p>
        </p:txBody>
      </p:sp>
      <p:sp>
        <p:nvSpPr>
          <p:cNvPr id="170" name="Rectangle 50"/>
          <p:cNvSpPr/>
          <p:nvPr/>
        </p:nvSpPr>
        <p:spPr>
          <a:xfrm>
            <a:off x="1759659" y="20977884"/>
            <a:ext cx="1112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VGGNet</a:t>
            </a:r>
            <a:endParaRPr lang="en-US" altLang="zh-CN" sz="2000" dirty="0"/>
          </a:p>
        </p:txBody>
      </p:sp>
      <p:sp>
        <p:nvSpPr>
          <p:cNvPr id="171" name="Rectangle 270"/>
          <p:cNvSpPr/>
          <p:nvPr/>
        </p:nvSpPr>
        <p:spPr>
          <a:xfrm>
            <a:off x="26327100" y="25014490"/>
            <a:ext cx="11701586" cy="15991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6436254" y="20287031"/>
            <a:ext cx="7280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kumimoji="1" lang="zh-CN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kumimoji="1" lang="zh-CN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kumimoji="1" lang="zh-CN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kumimoji="1" lang="zh-CN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kumimoji="1" lang="en-US" altLang="zh-CN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kumimoji="1" lang="zh-CN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kumimoji="1" lang="zh-CN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accelerate</a:t>
            </a:r>
            <a:r>
              <a:rPr kumimoji="1" lang="zh-CN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kumimoji="1" lang="zh-CN" altLang="en-US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kumimoji="1" lang="zh-CN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kumimoji="1" lang="zh-CN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kumimoji="1" lang="zh-CN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kumimoji="1" lang="en-US" altLang="zh-CN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221" y="10027516"/>
            <a:ext cx="188616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en-US" altLang="zh-CN" sz="1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SIFT</a:t>
            </a:r>
            <a:r>
              <a:rPr lang="zh-CN" altLang="en-US" sz="1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Descriptor</a:t>
            </a:r>
            <a:endParaRPr lang="en-US" altLang="zh-CN" dirty="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6048623" y="12784717"/>
            <a:ext cx="464931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en-US" altLang="zh-CN" sz="1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K-Means:</a:t>
            </a:r>
            <a:r>
              <a:rPr lang="zh-CN" altLang="en-US" sz="1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Generate</a:t>
            </a:r>
            <a:r>
              <a:rPr lang="zh-CN" altLang="en-US" sz="1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Clusters</a:t>
            </a:r>
            <a:endParaRPr lang="en-US" altLang="zh-CN" dirty="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76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1266501" y="16832379"/>
            <a:ext cx="431165" cy="4311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6923166" y="9144000"/>
            <a:ext cx="900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000" smtClean="0"/>
              <a:t>Highest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accuracy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with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AlexNet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our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project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b="1" dirty="0" smtClean="0">
                <a:solidFill>
                  <a:srgbClr val="FF0000"/>
                </a:solidFill>
              </a:rPr>
              <a:t>77.0%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7314386" y="4985977"/>
            <a:ext cx="293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Cropped</a:t>
            </a:r>
            <a:r>
              <a:rPr kumimoji="1" lang="zh-CN" alt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Image</a:t>
            </a:r>
            <a:endParaRPr kumimoji="1" lang="zh-CN" altLang="en-US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30886387" y="4832089"/>
            <a:ext cx="293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Cropped</a:t>
            </a:r>
            <a:r>
              <a:rPr kumimoji="1" lang="zh-CN" alt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Image</a:t>
            </a:r>
            <a:endParaRPr kumimoji="1" lang="zh-CN" altLang="en-US" sz="20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Data-Augmentation</a:t>
            </a:r>
            <a:endParaRPr kumimoji="1" lang="zh-CN" altLang="en-US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34758802" y="5056172"/>
            <a:ext cx="293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227</a:t>
            </a:r>
            <a:r>
              <a:rPr kumimoji="1" lang="zh-CN" alt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kumimoji="1" lang="en-US" altLang="zh-CN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227</a:t>
            </a:r>
            <a:r>
              <a:rPr kumimoji="1" lang="zh-CN" alt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Image</a:t>
            </a:r>
            <a:endParaRPr kumimoji="1" lang="zh-CN" altLang="en-US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26945241" y="9656014"/>
            <a:ext cx="900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Data-Augmentation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improves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result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1.5%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26932539" y="10197318"/>
            <a:ext cx="10716388" cy="413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Complete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image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training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improves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performance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compared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cropped-sized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image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26597501" y="16501102"/>
            <a:ext cx="900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000" b="1" dirty="0" err="1" smtClean="0">
                <a:solidFill>
                  <a:srgbClr val="FF0000"/>
                </a:solidFill>
              </a:rPr>
              <a:t>AlexNet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result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6585259" y="17043075"/>
            <a:ext cx="10333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Possible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reason: dataset not large enough,  parameter setting &amp; layer adjustment not well</a:t>
            </a:r>
            <a:endParaRPr kumimoji="1" lang="zh-CN" altLang="en-US" sz="20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14" y="13291167"/>
            <a:ext cx="3333857" cy="1938507"/>
          </a:xfrm>
          <a:prstGeom prst="rect">
            <a:avLst/>
          </a:prstGeom>
        </p:spPr>
      </p:pic>
      <p:sp>
        <p:nvSpPr>
          <p:cNvPr id="162" name="矩形 161"/>
          <p:cNvSpPr/>
          <p:nvPr/>
        </p:nvSpPr>
        <p:spPr>
          <a:xfrm>
            <a:off x="5350209" y="15157614"/>
            <a:ext cx="464931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en-US" altLang="zh-CN" sz="1800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Histogram with SIFT Features for Each Image</a:t>
            </a:r>
            <a:endParaRPr lang="en-US" altLang="zh-CN" dirty="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77" y="22692198"/>
            <a:ext cx="3821105" cy="28658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0" y="23460098"/>
            <a:ext cx="1319035" cy="1330027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691135" y="18598874"/>
            <a:ext cx="885121" cy="27267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90246" y="25984200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Crop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image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from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320</a:t>
            </a:r>
            <a:r>
              <a:rPr lang="zh-CN" altLang="en-US" sz="1800" dirty="0" smtClean="0"/>
              <a:t> * </a:t>
            </a:r>
            <a:r>
              <a:rPr lang="en-US" altLang="zh-CN" sz="1800" dirty="0" smtClean="0"/>
              <a:t>240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 * </a:t>
            </a:r>
            <a:r>
              <a:rPr lang="en-US" altLang="zh-CN" sz="1800" dirty="0" smtClean="0"/>
              <a:t>100</a:t>
            </a:r>
            <a:endParaRPr lang="zh-CN" altLang="en-US" sz="1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656" y="18069670"/>
            <a:ext cx="1320085" cy="13310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8070729"/>
            <a:ext cx="1319035" cy="13300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07247" y="19457597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Use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</a:t>
            </a:r>
            <a:r>
              <a:rPr lang="en-US" altLang="zh-CN" sz="1800" dirty="0" smtClean="0"/>
              <a:t>flection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data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augmentation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96478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640</Words>
  <Application>Microsoft Macintosh PowerPoint</Application>
  <PresentationFormat>自定义</PresentationFormat>
  <Paragraphs>129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Calibri</vt:lpstr>
      <vt:lpstr>Cambria Math</vt:lpstr>
      <vt:lpstr>MS PGothic</vt:lpstr>
      <vt:lpstr>Times New Roman</vt:lpstr>
      <vt:lpstr>Wingdings</vt:lpstr>
      <vt:lpstr>宋体</vt:lpstr>
      <vt:lpstr>Arial</vt:lpstr>
      <vt:lpstr>Default Design</vt:lpstr>
      <vt:lpstr>PowerPoint 演示文稿</vt:lpstr>
      <vt:lpstr>PowerPoint 演示文稿</vt:lpstr>
    </vt:vector>
  </TitlesOfParts>
  <Company>The New England College of Optometry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subject>Poster Template</dc:subject>
  <dc:creator>Marek Jacisin</dc:creator>
  <cp:lastModifiedBy>缪奇</cp:lastModifiedBy>
  <cp:revision>333</cp:revision>
  <dcterms:created xsi:type="dcterms:W3CDTF">2001-10-18T16:42:00Z</dcterms:created>
  <dcterms:modified xsi:type="dcterms:W3CDTF">2016-11-20T09:06:58Z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2052-10.1.0.6030</vt:lpwstr>
  </property>
</Properties>
</file>