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0" r:id="rId2"/>
    <p:sldId id="559" r:id="rId3"/>
    <p:sldId id="560" r:id="rId4"/>
    <p:sldId id="580" r:id="rId5"/>
    <p:sldId id="562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1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useo sans for dell" panose="020B0604020202020204" charset="0"/>
      <p:regular r:id="rId25"/>
      <p:bold r:id="rId26"/>
    </p:embeddedFont>
  </p:embeddedFontLst>
  <p:custDataLst>
    <p:tags r:id="rId27"/>
  </p:custDataLst>
  <p:defaultTextStyle>
    <a:defPPr>
      <a:defRPr lang="ru-RU"/>
    </a:defPPr>
    <a:lvl1pPr marL="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93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87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7080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7744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468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4161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855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548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08080"/>
    <a:srgbClr val="444444"/>
    <a:srgbClr val="007DB8"/>
    <a:srgbClr val="858585"/>
    <a:srgbClr val="FDFDFD"/>
    <a:srgbClr val="000000"/>
    <a:srgbClr val="008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76" y="2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denberg, Mark" userId="170a6258-b539-4269-a5c6-8e28001c834f" providerId="ADAL" clId="{CF6FF228-AD97-4510-9BE0-90BD464AFF85}"/>
    <pc:docChg chg="modSld">
      <pc:chgData name="Frydenberg, Mark" userId="170a6258-b539-4269-a5c6-8e28001c834f" providerId="ADAL" clId="{CF6FF228-AD97-4510-9BE0-90BD464AFF85}" dt="2022-06-23T19:54:04.461" v="6" actId="20577"/>
      <pc:docMkLst>
        <pc:docMk/>
      </pc:docMkLst>
      <pc:sldChg chg="modSp mod">
        <pc:chgData name="Frydenberg, Mark" userId="170a6258-b539-4269-a5c6-8e28001c834f" providerId="ADAL" clId="{CF6FF228-AD97-4510-9BE0-90BD464AFF85}" dt="2022-06-23T19:53:46.258" v="5" actId="20577"/>
        <pc:sldMkLst>
          <pc:docMk/>
          <pc:sldMk cId="0" sldId="300"/>
        </pc:sldMkLst>
        <pc:spChg chg="mod">
          <ac:chgData name="Frydenberg, Mark" userId="170a6258-b539-4269-a5c6-8e28001c834f" providerId="ADAL" clId="{CF6FF228-AD97-4510-9BE0-90BD464AFF85}" dt="2022-06-23T19:53:46.258" v="5" actId="20577"/>
          <ac:spMkLst>
            <pc:docMk/>
            <pc:sldMk cId="0" sldId="300"/>
            <ac:spMk id="4" creationId="{00000000-0000-0000-0000-000000000000}"/>
          </ac:spMkLst>
        </pc:spChg>
        <pc:spChg chg="mod">
          <ac:chgData name="Frydenberg, Mark" userId="170a6258-b539-4269-a5c6-8e28001c834f" providerId="ADAL" clId="{CF6FF228-AD97-4510-9BE0-90BD464AFF85}" dt="2022-06-23T19:53:33.327" v="0" actId="6549"/>
          <ac:spMkLst>
            <pc:docMk/>
            <pc:sldMk cId="0" sldId="300"/>
            <ac:spMk id="13" creationId="{00000000-0000-0000-0000-000000000000}"/>
          </ac:spMkLst>
        </pc:spChg>
      </pc:sldChg>
      <pc:sldChg chg="modSp mod">
        <pc:chgData name="Frydenberg, Mark" userId="170a6258-b539-4269-a5c6-8e28001c834f" providerId="ADAL" clId="{CF6FF228-AD97-4510-9BE0-90BD464AFF85}" dt="2022-06-23T19:54:04.461" v="6" actId="20577"/>
        <pc:sldMkLst>
          <pc:docMk/>
          <pc:sldMk cId="2711347612" sldId="581"/>
        </pc:sldMkLst>
        <pc:spChg chg="mod">
          <ac:chgData name="Frydenberg, Mark" userId="170a6258-b539-4269-a5c6-8e28001c834f" providerId="ADAL" clId="{CF6FF228-AD97-4510-9BE0-90BD464AFF85}" dt="2022-06-23T19:54:04.461" v="6" actId="20577"/>
          <ac:spMkLst>
            <pc:docMk/>
            <pc:sldMk cId="2711347612" sldId="581"/>
            <ac:spMk id="2" creationId="{B8206908-619E-4BAE-B022-C05BB9C604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E08DD-4368-4C2C-9F14-E79464DA7E91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0771-D77B-4D26-ACE2-EE4350FB8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59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420914"/>
            <a:ext cx="2267744" cy="5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7200" y="1200151"/>
            <a:ext cx="4038600" cy="3371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648200" y="1200150"/>
            <a:ext cx="4038600" cy="338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6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574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6DB-E95E-48B8-825F-0903861E0D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059582"/>
            <a:ext cx="8147050" cy="1583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D8BAC-AAC0-4C39-B9F2-25D3BF221D4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2729999"/>
            <a:ext cx="8147050" cy="2073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13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059583"/>
            <a:ext cx="8229600" cy="3528392"/>
          </a:xfrm>
          <a:prstGeom prst="rect">
            <a:avLst/>
          </a:prstGeom>
          <a:ln w="12700">
            <a:noFill/>
          </a:ln>
          <a:effectLst/>
        </p:spPr>
        <p:txBody>
          <a:bodyPr/>
          <a:lstStyle>
            <a:lvl1pPr marL="0" indent="0">
              <a:buNone/>
              <a:defRPr sz="1800">
                <a:latin typeface="museo sans for dell" panose="020000000000000000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9598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3850" y="1131888"/>
            <a:ext cx="849630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24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23528" y="1131590"/>
            <a:ext cx="3960440" cy="33843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716463" y="1131888"/>
            <a:ext cx="3959993" cy="338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70933"/>
            <a:ext cx="8546152" cy="420962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5177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11860"/>
            <a:ext cx="2188840" cy="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75642"/>
            <a:ext cx="2339752" cy="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71883"/>
            <a:ext cx="8618161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6181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58585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Courier New" panose="02070309020205020404" pitchFamily="49" charset="0"/>
              <a:buChar char="o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8040" y="267494"/>
            <a:ext cx="8522432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854317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>
              <a:buClr>
                <a:srgbClr val="0085C3"/>
              </a:buClr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5143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8572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12001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200">
                <a:latin typeface="+mn-lt"/>
              </a:defRPr>
            </a:lvl4pPr>
            <a:lvl5pPr marL="15430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latin typeface="+mn-lt"/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4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Pr>
        <a:solidFill>
          <a:srgbClr val="007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1078"/>
            <a:ext cx="2483768" cy="5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Gray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58360"/>
            <a:ext cx="2411760" cy="5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2" y="4443958"/>
            <a:ext cx="2471769" cy="5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7544" y="11944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684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971600" y="4765323"/>
            <a:ext cx="2250937" cy="26667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133" b="1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</a:t>
            </a:r>
            <a:r>
              <a:rPr lang="en-US" sz="1133" b="1" baseline="0" dirty="0">
                <a:solidFill>
                  <a:srgbClr val="7F7F7F"/>
                </a:solidFill>
                <a:latin typeface="museo sans for dell" panose="02000000000000000000" pitchFamily="2" charset="0"/>
              </a:rPr>
              <a:t> </a:t>
            </a:r>
            <a:r>
              <a:rPr lang="en-US" sz="900" dirty="0">
                <a:solidFill>
                  <a:srgbClr val="B2B2B2"/>
                </a:solidFill>
              </a:rPr>
              <a:t>© Copyright 2018 Bentley</a:t>
            </a:r>
            <a:r>
              <a:rPr lang="en-US" sz="900" baseline="0" dirty="0">
                <a:solidFill>
                  <a:srgbClr val="B2B2B2"/>
                </a:solidFill>
              </a:rPr>
              <a:t> University</a:t>
            </a:r>
            <a:endParaRPr lang="en-US" sz="900" b="1" dirty="0">
              <a:solidFill>
                <a:srgbClr val="B2B2B2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4866969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00">
                <a:solidFill>
                  <a:srgbClr val="B2B2B2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00" dirty="0">
              <a:solidFill>
                <a:srgbClr val="B2B2B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85135"/>
            <a:ext cx="2195736" cy="2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6" r:id="rId3"/>
    <p:sldLayoutId id="2147483650" r:id="rId4"/>
    <p:sldLayoutId id="2147483668" r:id="rId5"/>
    <p:sldLayoutId id="2147483673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85C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/>
          </p:nvPr>
        </p:nvSpPr>
        <p:spPr>
          <a:xfrm>
            <a:off x="365760" y="384048"/>
            <a:ext cx="6949440" cy="923330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CS 602 -</a:t>
            </a:r>
            <a:endParaRPr dirty="0"/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/>
          </p:nvPr>
        </p:nvSpPr>
        <p:spPr>
          <a:xfrm>
            <a:off x="365759" y="1347614"/>
            <a:ext cx="6949440" cy="4478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Data-Driven Development with Python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65759" y="2355726"/>
            <a:ext cx="6949440" cy="40241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itchFamily="2" charset="2"/>
              <a:buNone/>
              <a:defRPr sz="2670" b="1" i="0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Lists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F4055-D8CC-44FB-95F0-642E69D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(Multiply &amp; Comparison)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C3AB9-8D6E-4420-BC62-A24CCA0E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059582"/>
            <a:ext cx="8618160" cy="34209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Comparison operators: ==, &lt;, &lt;=, &gt;, &gt;=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[‘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green’,’red’,’blue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list2 = [‘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red’,’blue’,green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list2 &gt;= list1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list2 &lt;=list1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list3 =[1,2,3]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list4 =[1,5]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list3 &lt;= list4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4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188B-FB48-4B5F-BCD4-157BD686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8" y="123478"/>
            <a:ext cx="8618161" cy="700888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EBAD54-8019-4998-A0E9-D7E7B48D5E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8499023"/>
              </p:ext>
            </p:extLst>
          </p:nvPr>
        </p:nvGraphicFramePr>
        <p:xfrm>
          <a:off x="274638" y="627534"/>
          <a:ext cx="8618538" cy="373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82">
                  <a:extLst>
                    <a:ext uri="{9D8B030D-6E8A-4147-A177-3AD203B41FA5}">
                      <a16:colId xmlns:a16="http://schemas.microsoft.com/office/drawing/2014/main" val="231107852"/>
                    </a:ext>
                  </a:extLst>
                </a:gridCol>
                <a:gridCol w="6841456">
                  <a:extLst>
                    <a:ext uri="{9D8B030D-6E8A-4147-A177-3AD203B41FA5}">
                      <a16:colId xmlns:a16="http://schemas.microsoft.com/office/drawing/2014/main" val="2064524810"/>
                    </a:ext>
                  </a:extLst>
                </a:gridCol>
              </a:tblGrid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42236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copy(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Create a copy of the contents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4135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sort(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Sort the items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6498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append(x)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an item </a:t>
                      </a:r>
                      <a:r>
                        <a:rPr lang="en-US" sz="1200" b="1" dirty="0"/>
                        <a:t>x</a:t>
                      </a:r>
                      <a:r>
                        <a:rPr lang="en-US" sz="1200" dirty="0"/>
                        <a:t>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77077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insert(index,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 an item </a:t>
                      </a:r>
                      <a:r>
                        <a:rPr lang="en-US" sz="1200" b="1" dirty="0"/>
                        <a:t>x </a:t>
                      </a:r>
                      <a:r>
                        <a:rPr lang="en-US" sz="1200" dirty="0"/>
                        <a:t>at a given index. The first index is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0526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remove(x)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the first occurrence of the item </a:t>
                      </a:r>
                      <a:r>
                        <a:rPr lang="en-US" sz="1200" b="1" dirty="0"/>
                        <a:t>x</a:t>
                      </a:r>
                      <a:r>
                        <a:rPr lang="en-US" sz="1200" dirty="0"/>
                        <a:t>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19380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index(x)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the index of the item </a:t>
                      </a:r>
                      <a:r>
                        <a:rPr lang="en-US" sz="1200" b="1" dirty="0"/>
                        <a:t>x</a:t>
                      </a:r>
                      <a:r>
                        <a:rPr lang="en-US" sz="1200" dirty="0"/>
                        <a:t>, ERROR, if </a:t>
                      </a:r>
                      <a:r>
                        <a:rPr lang="en-US" sz="1200" b="1" dirty="0"/>
                        <a:t>x</a:t>
                      </a:r>
                      <a:r>
                        <a:rPr lang="en-US" sz="1200" dirty="0"/>
                        <a:t> does not exist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69353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count(x)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the number of times item </a:t>
                      </a:r>
                      <a:r>
                        <a:rPr lang="en-US" sz="1200" b="1" dirty="0"/>
                        <a:t>x</a:t>
                      </a:r>
                      <a:r>
                        <a:rPr lang="en-US" sz="1200" dirty="0"/>
                        <a:t> appears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8668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reverse(x)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Reverse the items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00722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extend(</a:t>
                      </a:r>
                      <a:r>
                        <a:rPr lang="en-US" sz="1200" dirty="0" err="1"/>
                        <a:t>lst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Append all the items in </a:t>
                      </a:r>
                      <a:r>
                        <a:rPr lang="en-US" sz="1200" b="1" dirty="0" err="1"/>
                        <a:t>lst</a:t>
                      </a:r>
                      <a:r>
                        <a:rPr lang="en-US" sz="1200" dirty="0"/>
                        <a:t> to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7553"/>
                  </a:ext>
                </a:extLst>
              </a:tr>
              <a:tr h="327309">
                <a:tc>
                  <a:txBody>
                    <a:bodyPr/>
                    <a:lstStyle/>
                    <a:p>
                      <a:r>
                        <a:rPr lang="en-US" sz="1200" dirty="0"/>
                        <a:t>pop(x)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the item at the given position and return it. If no index is specified, remove and return the last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35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ECFB53-C556-4868-8D95-5207E907EDFF}"/>
              </a:ext>
            </a:extLst>
          </p:cNvPr>
          <p:cNvSpPr txBox="1"/>
          <p:nvPr/>
        </p:nvSpPr>
        <p:spPr>
          <a:xfrm>
            <a:off x="274318" y="4443958"/>
            <a:ext cx="6912768" cy="308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 is a statement (not a method!) that can be used to remove elements from a list </a:t>
            </a:r>
          </a:p>
        </p:txBody>
      </p:sp>
    </p:spTree>
    <p:extLst>
      <p:ext uri="{BB962C8B-B14F-4D97-AF65-F5344CB8AC3E}">
        <p14:creationId xmlns:p14="http://schemas.microsoft.com/office/powerpoint/2010/main" val="20051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124B-3E0F-4F55-BD95-E1D0E5C4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E441-ABB5-4A9A-B0E7-FB1D0A94C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618160" cy="3816424"/>
          </a:xfrm>
        </p:spPr>
        <p:txBody>
          <a:bodyPr/>
          <a:lstStyle/>
          <a:p>
            <a:r>
              <a:rPr lang="en-US" dirty="0"/>
              <a:t>List comprehension provide a concise way to create items from a sequence, as an adaptation of mathematical set notation.</a:t>
            </a:r>
          </a:p>
          <a:p>
            <a:r>
              <a:rPr lang="en-US" dirty="0"/>
              <a:t>A comprehension is computed via a set of looping and filtering instructions</a:t>
            </a:r>
          </a:p>
          <a:p>
            <a:r>
              <a:rPr lang="en-US" dirty="0"/>
              <a:t>The result is a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[x for x in range(0, 5)]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list2 = [0.0, 0.5, 1.0, 1.5, 2.0]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list3 = [a for a in list2 if a &lt;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[0.0, 0.5, 1.0]</a:t>
            </a:r>
          </a:p>
        </p:txBody>
      </p:sp>
    </p:spTree>
    <p:extLst>
      <p:ext uri="{BB962C8B-B14F-4D97-AF65-F5344CB8AC3E}">
        <p14:creationId xmlns:p14="http://schemas.microsoft.com/office/powerpoint/2010/main" val="220481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Multidimensional 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718EC-E697-44FF-994B-A5BE4FDB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List Introduction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A8A1E01-B093-44E5-A107-8852186F7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97117"/>
              </p:ext>
            </p:extLst>
          </p:nvPr>
        </p:nvGraphicFramePr>
        <p:xfrm>
          <a:off x="107504" y="1419622"/>
          <a:ext cx="5194336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17948" imgH="2246376" progId="Word.Picture.8">
                  <p:embed/>
                </p:oleObj>
              </mc:Choice>
              <mc:Fallback>
                <p:oleObj r:id="rId2" imgW="4917948" imgH="2246376" progId="Word.Picture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A8A1E01-B093-44E5-A107-8852186F7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419622"/>
                        <a:ext cx="5194336" cy="237626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C03903C6-25DD-4925-9893-5EAC7E65A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419622"/>
            <a:ext cx="3528392" cy="237626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defTabSz="685800" rtl="0" eaLnBrk="1" latinLnBrk="0" hangingPunct="1">
              <a:spcBef>
                <a:spcPct val="20000"/>
              </a:spcBef>
              <a:buClr>
                <a:srgbClr val="0085C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spcBef>
                <a:spcPct val="20000"/>
              </a:spcBef>
              <a:buClr>
                <a:srgbClr val="0085C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85C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rgbClr val="0085C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0085C3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distances = [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[0, 983, 787, 714, 1375, 967, 1087],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[983, 0, 214, 1102, 1763, 1723, 1842],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[787, 214, 0, 888, 1549, 1548, 1627],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[714, 1102, 888, 0, 661, 781, 810],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[1375, 1763, 1549, 661, 0, 1426, 1187],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[967, 1723, 1548, 781, 1426, 0, 239],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        [1087, 1842, 1627, 810, 1187, 239, 0]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400" dirty="0">
                <a:solidFill>
                  <a:schemeClr val="bg2"/>
                </a:solidFill>
                <a:ea typeface="SimSun" panose="02010600030101010101" pitchFamily="2" charset="-122"/>
              </a:rPr>
              <a:t>]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1EB0-A31B-4618-B46B-EEC76CDC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84" y="123478"/>
            <a:ext cx="8522432" cy="700888"/>
          </a:xfrm>
        </p:spPr>
        <p:txBody>
          <a:bodyPr/>
          <a:lstStyle/>
          <a:p>
            <a:r>
              <a:rPr lang="en-US" dirty="0"/>
              <a:t>Processing Two-Dimensional Lists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BC355A-C45F-4020-B206-679C2CCAF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521608"/>
              </p:ext>
            </p:extLst>
          </p:nvPr>
        </p:nvGraphicFramePr>
        <p:xfrm>
          <a:off x="611560" y="1426830"/>
          <a:ext cx="34560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11">
                  <a:extLst>
                    <a:ext uri="{9D8B030D-6E8A-4147-A177-3AD203B41FA5}">
                      <a16:colId xmlns:a16="http://schemas.microsoft.com/office/drawing/2014/main" val="1581954005"/>
                    </a:ext>
                  </a:extLst>
                </a:gridCol>
                <a:gridCol w="576011">
                  <a:extLst>
                    <a:ext uri="{9D8B030D-6E8A-4147-A177-3AD203B41FA5}">
                      <a16:colId xmlns:a16="http://schemas.microsoft.com/office/drawing/2014/main" val="2391611547"/>
                    </a:ext>
                  </a:extLst>
                </a:gridCol>
                <a:gridCol w="576011">
                  <a:extLst>
                    <a:ext uri="{9D8B030D-6E8A-4147-A177-3AD203B41FA5}">
                      <a16:colId xmlns:a16="http://schemas.microsoft.com/office/drawing/2014/main" val="2589142755"/>
                    </a:ext>
                  </a:extLst>
                </a:gridCol>
                <a:gridCol w="576011">
                  <a:extLst>
                    <a:ext uri="{9D8B030D-6E8A-4147-A177-3AD203B41FA5}">
                      <a16:colId xmlns:a16="http://schemas.microsoft.com/office/drawing/2014/main" val="2815973971"/>
                    </a:ext>
                  </a:extLst>
                </a:gridCol>
                <a:gridCol w="576011">
                  <a:extLst>
                    <a:ext uri="{9D8B030D-6E8A-4147-A177-3AD203B41FA5}">
                      <a16:colId xmlns:a16="http://schemas.microsoft.com/office/drawing/2014/main" val="2929840886"/>
                    </a:ext>
                  </a:extLst>
                </a:gridCol>
                <a:gridCol w="576011">
                  <a:extLst>
                    <a:ext uri="{9D8B030D-6E8A-4147-A177-3AD203B41FA5}">
                      <a16:colId xmlns:a16="http://schemas.microsoft.com/office/drawing/2014/main" val="341588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1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2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1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4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79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447102-80CC-4525-963D-19A5EB4FD9E4}"/>
              </a:ext>
            </a:extLst>
          </p:cNvPr>
          <p:cNvSpPr txBox="1"/>
          <p:nvPr/>
        </p:nvSpPr>
        <p:spPr>
          <a:xfrm>
            <a:off x="4566118" y="915566"/>
            <a:ext cx="360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matrix = [</a:t>
            </a:r>
          </a:p>
          <a:p>
            <a:r>
              <a:rPr lang="en-US" sz="1600" dirty="0"/>
              <a:t>       [1, 2, 3, 4, 5],</a:t>
            </a:r>
          </a:p>
          <a:p>
            <a:r>
              <a:rPr lang="en-US" sz="1600" dirty="0"/>
              <a:t>       [6, 7, 0, 0, 0],</a:t>
            </a:r>
          </a:p>
          <a:p>
            <a:r>
              <a:rPr lang="en-US" sz="1600" dirty="0"/>
              <a:t>       [0, 1, 0, 0, 0],</a:t>
            </a:r>
          </a:p>
          <a:p>
            <a:r>
              <a:rPr lang="en-US" sz="1600" dirty="0"/>
              <a:t>       [1, 0, 0, 0, 8],</a:t>
            </a:r>
          </a:p>
          <a:p>
            <a:r>
              <a:rPr lang="en-US" sz="1600" dirty="0"/>
              <a:t>       [0, 0, 9, 0, 3]</a:t>
            </a:r>
          </a:p>
          <a:p>
            <a:r>
              <a:rPr lang="en-US" sz="1600" dirty="0"/>
              <a:t>]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matrix[2] is [0, 1, 0, 0, 0]</a:t>
            </a:r>
          </a:p>
          <a:p>
            <a:r>
              <a:rPr lang="en-US" sz="1600" dirty="0"/>
              <a:t>matrix[4] is [0, 0, 9, 0, 3]</a:t>
            </a:r>
          </a:p>
          <a:p>
            <a:endParaRPr lang="en-US" sz="1600" dirty="0"/>
          </a:p>
          <a:p>
            <a:r>
              <a:rPr lang="en-US" sz="1600" dirty="0"/>
              <a:t>matrix[4][4] is 3</a:t>
            </a:r>
          </a:p>
        </p:txBody>
      </p:sp>
    </p:spTree>
    <p:extLst>
      <p:ext uri="{BB962C8B-B14F-4D97-AF65-F5344CB8AC3E}">
        <p14:creationId xmlns:p14="http://schemas.microsoft.com/office/powerpoint/2010/main" val="284113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708D-2301-43C8-884D-852ACDA4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40" y="195486"/>
            <a:ext cx="8522432" cy="700888"/>
          </a:xfrm>
        </p:spPr>
        <p:txBody>
          <a:bodyPr/>
          <a:lstStyle/>
          <a:p>
            <a:r>
              <a:rPr lang="en-US" dirty="0"/>
              <a:t>Initializing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0F003-CDEC-43AC-AE11-4FB173CEF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7813" y="842963"/>
            <a:ext cx="8542337" cy="3816350"/>
          </a:xfrm>
          <a:solidFill>
            <a:schemeClr val="tx1"/>
          </a:solidFill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matrix = [] # Create an empty list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 err="1">
                <a:solidFill>
                  <a:schemeClr val="bg2"/>
                </a:solidFill>
              </a:rPr>
              <a:t>numberOfRows</a:t>
            </a:r>
            <a:r>
              <a:rPr lang="en-US" altLang="en-US" sz="1800" dirty="0">
                <a:solidFill>
                  <a:schemeClr val="bg2"/>
                </a:solidFill>
              </a:rPr>
              <a:t> = eval(input("Enter the number of rows: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 err="1">
                <a:solidFill>
                  <a:schemeClr val="bg2"/>
                </a:solidFill>
              </a:rPr>
              <a:t>numberOfColumns</a:t>
            </a:r>
            <a:r>
              <a:rPr lang="en-US" altLang="en-US" sz="1800" dirty="0">
                <a:solidFill>
                  <a:schemeClr val="bg2"/>
                </a:solidFill>
              </a:rPr>
              <a:t> = eval(input("Enter the number of columns: "))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for row in range(0, </a:t>
            </a:r>
            <a:r>
              <a:rPr lang="en-US" altLang="en-US" sz="1800" dirty="0" err="1">
                <a:solidFill>
                  <a:schemeClr val="bg2"/>
                </a:solidFill>
              </a:rPr>
              <a:t>numberOfRows</a:t>
            </a:r>
            <a:r>
              <a:rPr lang="en-US" altLang="en-US" sz="1800" dirty="0">
                <a:solidFill>
                  <a:schemeClr val="bg2"/>
                </a:solidFill>
              </a:rPr>
              <a:t>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    </a:t>
            </a:r>
            <a:r>
              <a:rPr lang="en-US" altLang="en-US" sz="1800" dirty="0" err="1">
                <a:solidFill>
                  <a:schemeClr val="bg2"/>
                </a:solidFill>
              </a:rPr>
              <a:t>matrix.append</a:t>
            </a:r>
            <a:r>
              <a:rPr lang="en-US" altLang="en-US" sz="1800" dirty="0">
                <a:solidFill>
                  <a:schemeClr val="bg2"/>
                </a:solidFill>
              </a:rPr>
              <a:t>([]) # Add an empty new row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    for column in range(0, </a:t>
            </a:r>
            <a:r>
              <a:rPr lang="en-US" altLang="en-US" sz="1800" dirty="0" err="1">
                <a:solidFill>
                  <a:schemeClr val="bg2"/>
                </a:solidFill>
              </a:rPr>
              <a:t>numberOfColumns</a:t>
            </a:r>
            <a:r>
              <a:rPr lang="en-US" altLang="en-US" sz="1800" dirty="0">
                <a:solidFill>
                  <a:schemeClr val="bg2"/>
                </a:solidFill>
              </a:rPr>
              <a:t>):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        value = eval(input("Enter an element and press Enter: "))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        matrix[row].append(value) 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print(matrix)  </a:t>
            </a:r>
          </a:p>
        </p:txBody>
      </p:sp>
    </p:spTree>
    <p:extLst>
      <p:ext uri="{BB962C8B-B14F-4D97-AF65-F5344CB8AC3E}">
        <p14:creationId xmlns:p14="http://schemas.microsoft.com/office/powerpoint/2010/main" val="308565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D3B7-1557-4426-B999-BF356AE8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49CC4-244D-451B-AFA8-30441361A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7813" y="1059582"/>
            <a:ext cx="8542337" cy="3200400"/>
          </a:xfrm>
          <a:solidFill>
            <a:schemeClr val="tx1"/>
          </a:solidFill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matrix = [[1, 2, 3], [4, 5, 6], [7, 8, 9]] # Assume a list is given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for row in range(0, </a:t>
            </a:r>
            <a:r>
              <a:rPr lang="en-US" altLang="en-US" sz="2400" dirty="0" err="1">
                <a:solidFill>
                  <a:schemeClr val="bg2"/>
                </a:solidFill>
              </a:rPr>
              <a:t>len</a:t>
            </a:r>
            <a:r>
              <a:rPr lang="en-US" altLang="en-US" sz="2400" dirty="0">
                <a:solidFill>
                  <a:schemeClr val="bg2"/>
                </a:solidFill>
              </a:rPr>
              <a:t>(matrix)):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    for column in range(0, </a:t>
            </a:r>
            <a:r>
              <a:rPr lang="en-US" altLang="en-US" sz="2400" dirty="0" err="1">
                <a:solidFill>
                  <a:schemeClr val="bg2"/>
                </a:solidFill>
              </a:rPr>
              <a:t>len</a:t>
            </a:r>
            <a:r>
              <a:rPr lang="en-US" altLang="en-US" sz="2400" dirty="0">
                <a:solidFill>
                  <a:schemeClr val="bg2"/>
                </a:solidFill>
              </a:rPr>
              <a:t>(matrix[row])):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        print(matrix[row][column], end = " ") 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    print() # Print a newline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408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3608" y="1923678"/>
            <a:ext cx="6949440" cy="96356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80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Collections (More Sequences)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336F65-5823-4F15-A737-8206A04B9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Collections (More Sequences)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059582"/>
            <a:ext cx="8595362" cy="3312368"/>
          </a:xfrm>
        </p:spPr>
        <p:txBody>
          <a:bodyPr>
            <a:normAutofit/>
          </a:bodyPr>
          <a:lstStyle/>
          <a:p>
            <a:r>
              <a:rPr lang="en-US" sz="1600" b="1" dirty="0">
                <a:cs typeface="Courier New" panose="02070309020205020404" pitchFamily="49" charset="0"/>
              </a:rPr>
              <a:t>There are four collection data types in the Python programming language:</a:t>
            </a:r>
          </a:p>
          <a:p>
            <a:pPr marL="0" indent="0">
              <a:buNone/>
            </a:pPr>
            <a:endParaRPr lang="en-US" sz="1600" b="1" dirty="0"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List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collection which is ordered and changeable. Allows duplicate members.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Tuple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collection which is ordered and unchangeable. Allows duplicate members.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Set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collection which is unordered and unindexed. No duplicate members.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Dictionary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 collection which is unordered, changeable and indexed. No duplicate members</a:t>
            </a:r>
          </a:p>
        </p:txBody>
      </p:sp>
    </p:spTree>
    <p:extLst>
      <p:ext uri="{BB962C8B-B14F-4D97-AF65-F5344CB8AC3E}">
        <p14:creationId xmlns:p14="http://schemas.microsoft.com/office/powerpoint/2010/main" val="163982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595362" cy="3816424"/>
          </a:xfrm>
        </p:spPr>
        <p:txBody>
          <a:bodyPr>
            <a:normAutofit/>
          </a:bodyPr>
          <a:lstStyle/>
          <a:p>
            <a:r>
              <a:rPr lang="en-US" sz="2000" dirty="0"/>
              <a:t>List is a built-in Python type, e.g. [‘a’, ‘b’, ‘c’], [3, 5, 6].</a:t>
            </a:r>
          </a:p>
          <a:p>
            <a:r>
              <a:rPr lang="en-US" sz="2000" dirty="0"/>
              <a:t>List is a sequence, i.e. it is used to represent finite ordered sets.</a:t>
            </a:r>
          </a:p>
          <a:p>
            <a:pPr lvl="1"/>
            <a:r>
              <a:rPr lang="en-US" sz="1800" b="1" dirty="0"/>
              <a:t>Sequence functions </a:t>
            </a:r>
            <a:r>
              <a:rPr lang="en-US" sz="1800" dirty="0" err="1"/>
              <a:t>len</a:t>
            </a:r>
            <a:r>
              <a:rPr lang="en-US" sz="1800" dirty="0"/>
              <a:t>(), max(), min(), sum() are applicable to lists.</a:t>
            </a:r>
          </a:p>
          <a:p>
            <a:r>
              <a:rPr lang="en-US" sz="2000" dirty="0"/>
              <a:t>Ordering starts at 0.</a:t>
            </a:r>
          </a:p>
          <a:p>
            <a:r>
              <a:rPr lang="en-US" sz="2000" dirty="0"/>
              <a:t>List can contain arbitrary Python objects</a:t>
            </a:r>
          </a:p>
          <a:p>
            <a:pPr lvl="1"/>
            <a:r>
              <a:rPr lang="en-US" sz="1800" dirty="0"/>
              <a:t>[‘a’, 23, 5.6], [[‘cs799, ‘Python’], foo, 456]</a:t>
            </a:r>
          </a:p>
          <a:p>
            <a:r>
              <a:rPr lang="en-US" sz="2000" dirty="0"/>
              <a:t>Lists are mutable, i.e. can be changed through operations, functions, and methods.</a:t>
            </a:r>
          </a:p>
        </p:txBody>
      </p:sp>
    </p:spTree>
    <p:extLst>
      <p:ext uri="{BB962C8B-B14F-4D97-AF65-F5344CB8AC3E}">
        <p14:creationId xmlns:p14="http://schemas.microsoft.com/office/powerpoint/2010/main" val="194795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6908-619E-4BAE-B022-C05BB9C6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</a:t>
            </a:r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A2FD-2B03-45A8-8854-59A38677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72771"/>
            <a:ext cx="8618160" cy="3687211"/>
          </a:xfrm>
        </p:spPr>
        <p:txBody>
          <a:bodyPr/>
          <a:lstStyle/>
          <a:p>
            <a:r>
              <a:rPr lang="en-US" dirty="0"/>
              <a:t>Using [ ] notation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Empty list: [ 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[‘a’, 23, 5.6] – a 3-item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[a, b, c] – list containing </a:t>
            </a:r>
            <a:r>
              <a:rPr lang="en-US" i="1" dirty="0"/>
              <a:t>variables</a:t>
            </a:r>
            <a:r>
              <a:rPr lang="en-US" dirty="0"/>
              <a:t> a, b, c</a:t>
            </a:r>
          </a:p>
          <a:p>
            <a:pPr marL="68897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5; b = 8; c = -1</a:t>
            </a:r>
          </a:p>
          <a:p>
            <a:pPr marL="68897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[a, b, c]</a:t>
            </a:r>
          </a:p>
          <a:p>
            <a:pPr marL="1023938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[5, 8, -1]</a:t>
            </a:r>
          </a:p>
          <a:p>
            <a:pPr marL="68897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[‘a’, ‘b’, ‘c’] – list of strings</a:t>
            </a:r>
          </a:p>
          <a:p>
            <a:pPr marL="257175" lvl="3" indent="-2571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/>
              <a:t>Using the type </a:t>
            </a:r>
            <a:r>
              <a:rPr lang="en-US" sz="1800" b="1" dirty="0"/>
              <a:t>constructor</a:t>
            </a:r>
            <a:r>
              <a:rPr lang="en-US" sz="1800" dirty="0"/>
              <a:t>: list() or list(</a:t>
            </a:r>
            <a:r>
              <a:rPr lang="en-US" sz="1800" i="1" dirty="0" err="1"/>
              <a:t>iterable</a:t>
            </a:r>
            <a:r>
              <a:rPr lang="en-US" sz="1800" dirty="0"/>
              <a:t>)</a:t>
            </a:r>
          </a:p>
          <a:p>
            <a:pPr marL="647700" lvl="4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list(), list([2, 3, 4]), list([‘red’, ‘green’])</a:t>
            </a:r>
          </a:p>
          <a:p>
            <a:pPr marL="285750" lvl="3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Using a </a:t>
            </a:r>
            <a:r>
              <a:rPr lang="en-US" sz="1800" b="1" dirty="0"/>
              <a:t>list comprehension</a:t>
            </a:r>
            <a:r>
              <a:rPr lang="en-US" sz="1800" dirty="0"/>
              <a:t>: [x for x in </a:t>
            </a:r>
            <a:r>
              <a:rPr lang="en-US" sz="1800" dirty="0" err="1"/>
              <a:t>iterable</a:t>
            </a:r>
            <a:r>
              <a:rPr lang="en-US" sz="1800" dirty="0"/>
              <a:t>] – example later in handout</a:t>
            </a:r>
          </a:p>
        </p:txBody>
      </p:sp>
    </p:spTree>
    <p:extLst>
      <p:ext uri="{BB962C8B-B14F-4D97-AF65-F5344CB8AC3E}">
        <p14:creationId xmlns:p14="http://schemas.microsoft.com/office/powerpoint/2010/main" val="271134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2FF4-DD7B-4224-9C02-106BA52F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(Indexing and Slicing)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6882-98DF-48B6-8F66-A9BB4BAFA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31590"/>
            <a:ext cx="8280920" cy="3456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are the list operations:</a:t>
            </a:r>
          </a:p>
          <a:p>
            <a:pPr marL="341313" lvl="1" indent="0">
              <a:buNone/>
            </a:pPr>
            <a:r>
              <a:rPr lang="en-US" dirty="0"/>
              <a:t>[::], +, *, IN</a:t>
            </a:r>
          </a:p>
          <a:p>
            <a:pPr marL="341313" lvl="1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[‘a’, 23, 5.6, 45]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[23, 5.6]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[0:4:2] # start at 0, end at 4, move to next by adding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[‘a’, 5.6]</a:t>
            </a:r>
          </a:p>
        </p:txBody>
      </p:sp>
    </p:spTree>
    <p:extLst>
      <p:ext uri="{BB962C8B-B14F-4D97-AF65-F5344CB8AC3E}">
        <p14:creationId xmlns:p14="http://schemas.microsoft.com/office/powerpoint/2010/main" val="34283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ECA3-0DF5-4E0B-A248-E8673CEB5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200153"/>
            <a:ext cx="3882280" cy="33944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list('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 = [10,20,30]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k = l +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'b', 'c', 10, 20, 30]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FFD03-C487-43D6-853D-C4034783C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52" y="1200153"/>
            <a:ext cx="468052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other = [l, m]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m[0] = 300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[['a', 'b', 'c'], [300, 20, 30]]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other[0][0] = 'X'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other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[['X', 'b', 'c'], [300, 20, 30]]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['X', 'b', 'c']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F4423-3672-44F3-BD43-1EED5A4C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(Concatenation)</a:t>
            </a:r>
          </a:p>
        </p:txBody>
      </p:sp>
    </p:spTree>
    <p:extLst>
      <p:ext uri="{BB962C8B-B14F-4D97-AF65-F5344CB8AC3E}">
        <p14:creationId xmlns:p14="http://schemas.microsoft.com/office/powerpoint/2010/main" val="354660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F4055-D8CC-44FB-95F0-642E69D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 (Multiply &amp; Comparison)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C3AB9-8D6E-4420-BC62-A24CCA0E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059582"/>
            <a:ext cx="8618160" cy="34209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 = [10, 20, 30]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 *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[10, 20, 30, 10, 20, 30, 10, 20, 30]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Comparison operators: ==, &lt;, &lt;=, </a:t>
            </a:r>
            <a:r>
              <a:rPr lang="en-US"/>
              <a:t>&gt;, &gt;=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[‘a’, ‘b’, ‘c’]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[‘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A’.lower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‘b’, ‘c’]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81647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Другая 2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7886</TotalTime>
  <Words>1389</Words>
  <Application>Microsoft Office PowerPoint</Application>
  <PresentationFormat>On-screen Show (16:9)</PresentationFormat>
  <Paragraphs>202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Monotype Sorts</vt:lpstr>
      <vt:lpstr>Calibri</vt:lpstr>
      <vt:lpstr>Wingdings</vt:lpstr>
      <vt:lpstr>museo sans for dell</vt:lpstr>
      <vt:lpstr>Times New Roman</vt:lpstr>
      <vt:lpstr>Courier New</vt:lpstr>
      <vt:lpstr>Office Theme</vt:lpstr>
      <vt:lpstr>Microsoft Word Picture</vt:lpstr>
      <vt:lpstr>CS 602 -</vt:lpstr>
      <vt:lpstr>Python Collections (More Sequences)</vt:lpstr>
      <vt:lpstr>Python Collections (More Sequences)</vt:lpstr>
      <vt:lpstr>Python Lists</vt:lpstr>
      <vt:lpstr>Lists Overview</vt:lpstr>
      <vt:lpstr>Constructing a List</vt:lpstr>
      <vt:lpstr>List Operations (Indexing and Slicing)</vt:lpstr>
      <vt:lpstr>List Operations (Concatenation)</vt:lpstr>
      <vt:lpstr>List Operations (Multiply &amp; Comparison)</vt:lpstr>
      <vt:lpstr>List Operations (Multiply &amp; Comparison)</vt:lpstr>
      <vt:lpstr>List Methods</vt:lpstr>
      <vt:lpstr>List Comprehension</vt:lpstr>
      <vt:lpstr>Python Multidimensional Lists</vt:lpstr>
      <vt:lpstr>Multidimensional List Introduction</vt:lpstr>
      <vt:lpstr>Processing Two-Dimensional Lists</vt:lpstr>
      <vt:lpstr>Initializing List</vt:lpstr>
      <vt:lpstr>Printing List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EMC Education Services</dc:creator>
  <cp:keywords>No Restrictions</cp:keywords>
  <cp:lastModifiedBy>Frydenberg, Mark</cp:lastModifiedBy>
  <cp:revision>643</cp:revision>
  <dcterms:created xsi:type="dcterms:W3CDTF">2013-04-16T16:10:54Z</dcterms:created>
  <dcterms:modified xsi:type="dcterms:W3CDTF">2022-06-23T19:54:07Z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9855f5fa-ac97-4413-9ea7-c23ae021540c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Generated">
    <vt:filetime>2018-05-11T20:06:35Z</vt:filetime>
  </property>
  <property fmtid="{D5CDD505-2E9C-101B-9397-08002B2CF9AE}" pid="6" name="PowerPoint Output Version">
    <vt:lpwstr>7.4 Build 20180416.1053</vt:lpwstr>
  </property>
  <property fmtid="{D5CDD505-2E9C-101B-9397-08002B2CF9AE}" pid="7" name="ArticulateGUID">
    <vt:lpwstr>6AF3D507-E624-4F0B-AFE8-7D4DB9EE4628</vt:lpwstr>
  </property>
  <property fmtid="{D5CDD505-2E9C-101B-9397-08002B2CF9AE}" pid="8" name="ArticulatePath">
    <vt:lpwstr>MR-7CN-ECSIMPLEMENT – ECS 3.2 Implementation Course and Lab - Slide Deck</vt:lpwstr>
  </property>
</Properties>
</file>