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72" r:id="rId4"/>
    <p:sldId id="290" r:id="rId5"/>
    <p:sldId id="271" r:id="rId6"/>
    <p:sldId id="293" r:id="rId7"/>
    <p:sldId id="269" r:id="rId8"/>
    <p:sldId id="283" r:id="rId9"/>
    <p:sldId id="289" r:id="rId10"/>
    <p:sldId id="288" r:id="rId11"/>
    <p:sldId id="287" r:id="rId12"/>
    <p:sldId id="280" r:id="rId13"/>
    <p:sldId id="281" r:id="rId14"/>
    <p:sldId id="292" r:id="rId15"/>
    <p:sldId id="274" r:id="rId16"/>
    <p:sldId id="294" r:id="rId17"/>
    <p:sldId id="282" r:id="rId18"/>
    <p:sldId id="291" r:id="rId19"/>
    <p:sldId id="278" r:id="rId20"/>
    <p:sldId id="275" r:id="rId21"/>
    <p:sldId id="276" r:id="rId22"/>
    <p:sldId id="257" r:id="rId23"/>
    <p:sldId id="25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4088" userDrawn="1">
          <p15:clr>
            <a:srgbClr val="A4A3A4"/>
          </p15:clr>
        </p15:guide>
        <p15:guide id="4" orient="horz" pos="232" userDrawn="1">
          <p15:clr>
            <a:srgbClr val="A4A3A4"/>
          </p15:clr>
        </p15:guide>
        <p15:guide id="5" pos="234" userDrawn="1">
          <p15:clr>
            <a:srgbClr val="A4A3A4"/>
          </p15:clr>
        </p15:guide>
        <p15:guide id="6" pos="74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02"/>
    <a:srgbClr val="EBB101"/>
    <a:srgbClr val="7296BC"/>
    <a:srgbClr val="FDDF4A"/>
    <a:srgbClr val="192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p:restoredTop sz="86677"/>
  </p:normalViewPr>
  <p:slideViewPr>
    <p:cSldViewPr snapToGrid="0" snapToObjects="1">
      <p:cViewPr varScale="1">
        <p:scale>
          <a:sx n="95" d="100"/>
          <a:sy n="95" d="100"/>
        </p:scale>
        <p:origin x="472" y="168"/>
      </p:cViewPr>
      <p:guideLst>
        <p:guide pos="3840"/>
        <p:guide orient="horz" pos="2160"/>
        <p:guide orient="horz" pos="4088"/>
        <p:guide orient="horz" pos="232"/>
        <p:guide pos="234"/>
        <p:guide pos="74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工作表1!$B$1</c:f>
              <c:strCache>
                <c:ptCount val="1"/>
                <c:pt idx="0">
                  <c:v>銷售</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01-8EDA-E344-82E3-42F68F8FA9A2}"/>
              </c:ext>
            </c:extLst>
          </c:dPt>
          <c:dPt>
            <c:idx val="1"/>
            <c:bubble3D val="0"/>
            <c:spPr>
              <a:solidFill>
                <a:srgbClr val="002060"/>
              </a:solidFill>
              <a:ln w="19050">
                <a:noFill/>
              </a:ln>
              <a:effectLst/>
            </c:spPr>
            <c:extLst>
              <c:ext xmlns:c16="http://schemas.microsoft.com/office/drawing/2014/chart" uri="{C3380CC4-5D6E-409C-BE32-E72D297353CC}">
                <c16:uniqueId val="{00000003-8EDA-E344-82E3-42F68F8FA9A2}"/>
              </c:ext>
            </c:extLst>
          </c:dPt>
          <c:cat>
            <c:strRef>
              <c:f>工作表1!$A$2:$A$3</c:f>
              <c:strCache>
                <c:ptCount val="2"/>
                <c:pt idx="0">
                  <c:v>東部to東部</c:v>
                </c:pt>
                <c:pt idx="1">
                  <c:v>東部to其它</c:v>
                </c:pt>
              </c:strCache>
            </c:strRef>
          </c:cat>
          <c:val>
            <c:numRef>
              <c:f>工作表1!$B$2:$B$3</c:f>
              <c:numCache>
                <c:formatCode>General</c:formatCode>
                <c:ptCount val="2"/>
                <c:pt idx="0">
                  <c:v>38.799999999999997</c:v>
                </c:pt>
                <c:pt idx="1">
                  <c:v>61.2</c:v>
                </c:pt>
              </c:numCache>
            </c:numRef>
          </c:val>
          <c:extLst>
            <c:ext xmlns:c16="http://schemas.microsoft.com/office/drawing/2014/chart" uri="{C3380CC4-5D6E-409C-BE32-E72D297353CC}">
              <c16:uniqueId val="{00000004-8EDA-E344-82E3-42F68F8FA9A2}"/>
            </c:ext>
          </c:extLst>
        </c:ser>
        <c:ser>
          <c:idx val="1"/>
          <c:order val="1"/>
          <c:tx>
            <c:strRef>
              <c:f>工作表1!$C$1</c:f>
              <c:strCache>
                <c:ptCount val="1"/>
                <c:pt idx="0">
                  <c:v>銷售2</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6-8EDA-E344-82E3-42F68F8FA9A2}"/>
              </c:ext>
            </c:extLst>
          </c:dPt>
          <c:dPt>
            <c:idx val="1"/>
            <c:bubble3D val="0"/>
            <c:spPr>
              <a:solidFill>
                <a:srgbClr val="0070C0"/>
              </a:solidFill>
              <a:ln w="19050">
                <a:noFill/>
              </a:ln>
              <a:effectLst/>
            </c:spPr>
            <c:extLst>
              <c:ext xmlns:c16="http://schemas.microsoft.com/office/drawing/2014/chart" uri="{C3380CC4-5D6E-409C-BE32-E72D297353CC}">
                <c16:uniqueId val="{00000008-8EDA-E344-82E3-42F68F8FA9A2}"/>
              </c:ext>
            </c:extLst>
          </c:dPt>
          <c:cat>
            <c:strRef>
              <c:f>工作表1!$A$2:$A$3</c:f>
              <c:strCache>
                <c:ptCount val="2"/>
                <c:pt idx="0">
                  <c:v>東部to東部</c:v>
                </c:pt>
                <c:pt idx="1">
                  <c:v>東部to其它</c:v>
                </c:pt>
              </c:strCache>
            </c:strRef>
          </c:cat>
          <c:val>
            <c:numRef>
              <c:f>工作表1!$C$2:$C$3</c:f>
              <c:numCache>
                <c:formatCode>General</c:formatCode>
                <c:ptCount val="2"/>
                <c:pt idx="0">
                  <c:v>38.799999999999997</c:v>
                </c:pt>
                <c:pt idx="1">
                  <c:v>61.2</c:v>
                </c:pt>
              </c:numCache>
            </c:numRef>
          </c:val>
          <c:extLst>
            <c:ext xmlns:c16="http://schemas.microsoft.com/office/drawing/2014/chart" uri="{C3380CC4-5D6E-409C-BE32-E72D297353CC}">
              <c16:uniqueId val="{00000009-8EDA-E344-82E3-42F68F8FA9A2}"/>
            </c:ext>
          </c:extLst>
        </c:ser>
        <c:ser>
          <c:idx val="2"/>
          <c:order val="2"/>
          <c:tx>
            <c:strRef>
              <c:f>工作表1!$D$1</c:f>
              <c:strCache>
                <c:ptCount val="1"/>
                <c:pt idx="0">
                  <c:v>銷售3</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B-8EDA-E344-82E3-42F68F8FA9A2}"/>
              </c:ext>
            </c:extLst>
          </c:dPt>
          <c:dPt>
            <c:idx val="1"/>
            <c:bubble3D val="0"/>
            <c:spPr>
              <a:solidFill>
                <a:srgbClr val="0070C0"/>
              </a:solidFill>
              <a:ln w="19050">
                <a:noFill/>
              </a:ln>
              <a:effectLst/>
            </c:spPr>
            <c:extLst>
              <c:ext xmlns:c16="http://schemas.microsoft.com/office/drawing/2014/chart" uri="{C3380CC4-5D6E-409C-BE32-E72D297353CC}">
                <c16:uniqueId val="{0000000D-8EDA-E344-82E3-42F68F8FA9A2}"/>
              </c:ext>
            </c:extLst>
          </c:dPt>
          <c:cat>
            <c:strRef>
              <c:f>工作表1!$A$2:$A$3</c:f>
              <c:strCache>
                <c:ptCount val="2"/>
                <c:pt idx="0">
                  <c:v>東部to東部</c:v>
                </c:pt>
                <c:pt idx="1">
                  <c:v>東部to其它</c:v>
                </c:pt>
              </c:strCache>
            </c:strRef>
          </c:cat>
          <c:val>
            <c:numRef>
              <c:f>工作表1!$D$2:$D$3</c:f>
              <c:numCache>
                <c:formatCode>General</c:formatCode>
                <c:ptCount val="2"/>
                <c:pt idx="0">
                  <c:v>38.799999999999997</c:v>
                </c:pt>
                <c:pt idx="1">
                  <c:v>61.2</c:v>
                </c:pt>
              </c:numCache>
            </c:numRef>
          </c:val>
          <c:extLst>
            <c:ext xmlns:c16="http://schemas.microsoft.com/office/drawing/2014/chart" uri="{C3380CC4-5D6E-409C-BE32-E72D297353CC}">
              <c16:uniqueId val="{0000000E-8EDA-E344-82E3-42F68F8FA9A2}"/>
            </c:ext>
          </c:extLst>
        </c:ser>
        <c:ser>
          <c:idx val="3"/>
          <c:order val="3"/>
          <c:tx>
            <c:strRef>
              <c:f>工作表1!$E$1</c:f>
              <c:strCache>
                <c:ptCount val="1"/>
                <c:pt idx="0">
                  <c:v>銷售4</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10-8EDA-E344-82E3-42F68F8FA9A2}"/>
              </c:ext>
            </c:extLst>
          </c:dPt>
          <c:dPt>
            <c:idx val="1"/>
            <c:bubble3D val="0"/>
            <c:spPr>
              <a:solidFill>
                <a:srgbClr val="002060"/>
              </a:solidFill>
              <a:ln w="19050">
                <a:noFill/>
              </a:ln>
              <a:effectLst/>
            </c:spPr>
            <c:extLst>
              <c:ext xmlns:c16="http://schemas.microsoft.com/office/drawing/2014/chart" uri="{C3380CC4-5D6E-409C-BE32-E72D297353CC}">
                <c16:uniqueId val="{00000012-8EDA-E344-82E3-42F68F8FA9A2}"/>
              </c:ext>
            </c:extLst>
          </c:dPt>
          <c:cat>
            <c:strRef>
              <c:f>工作表1!$A$2:$A$3</c:f>
              <c:strCache>
                <c:ptCount val="2"/>
                <c:pt idx="0">
                  <c:v>東部to東部</c:v>
                </c:pt>
                <c:pt idx="1">
                  <c:v>東部to其它</c:v>
                </c:pt>
              </c:strCache>
            </c:strRef>
          </c:cat>
          <c:val>
            <c:numRef>
              <c:f>工作表1!$E$2:$E$3</c:f>
              <c:numCache>
                <c:formatCode>General</c:formatCode>
                <c:ptCount val="2"/>
                <c:pt idx="0">
                  <c:v>38.799999999999997</c:v>
                </c:pt>
                <c:pt idx="1">
                  <c:v>61.2</c:v>
                </c:pt>
              </c:numCache>
            </c:numRef>
          </c:val>
          <c:extLst>
            <c:ext xmlns:c16="http://schemas.microsoft.com/office/drawing/2014/chart" uri="{C3380CC4-5D6E-409C-BE32-E72D297353CC}">
              <c16:uniqueId val="{00000013-8EDA-E344-82E3-42F68F8FA9A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工作表1!$B$1</c:f>
              <c:strCache>
                <c:ptCount val="1"/>
                <c:pt idx="0">
                  <c:v>欄2</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01-ECAE-754C-862D-1A51E5556275}"/>
              </c:ext>
            </c:extLst>
          </c:dPt>
          <c:dPt>
            <c:idx val="1"/>
            <c:bubble3D val="0"/>
            <c:spPr>
              <a:solidFill>
                <a:srgbClr val="002060"/>
              </a:solidFill>
              <a:ln w="19050">
                <a:noFill/>
              </a:ln>
              <a:effectLst/>
            </c:spPr>
            <c:extLst>
              <c:ext xmlns:c16="http://schemas.microsoft.com/office/drawing/2014/chart" uri="{C3380CC4-5D6E-409C-BE32-E72D297353CC}">
                <c16:uniqueId val="{00000003-ECAE-754C-862D-1A51E5556275}"/>
              </c:ext>
            </c:extLst>
          </c:dPt>
          <c:cat>
            <c:strRef>
              <c:f>工作表1!$A$2:$A$3</c:f>
              <c:strCache>
                <c:ptCount val="2"/>
                <c:pt idx="0">
                  <c:v>北部</c:v>
                </c:pt>
                <c:pt idx="1">
                  <c:v>其它</c:v>
                </c:pt>
              </c:strCache>
            </c:strRef>
          </c:cat>
          <c:val>
            <c:numRef>
              <c:f>工作表1!$B$2:$B$3</c:f>
              <c:numCache>
                <c:formatCode>General</c:formatCode>
                <c:ptCount val="2"/>
                <c:pt idx="0">
                  <c:v>28.8</c:v>
                </c:pt>
                <c:pt idx="1">
                  <c:v>71.2</c:v>
                </c:pt>
              </c:numCache>
            </c:numRef>
          </c:val>
          <c:extLst>
            <c:ext xmlns:c16="http://schemas.microsoft.com/office/drawing/2014/chart" uri="{C3380CC4-5D6E-409C-BE32-E72D297353CC}">
              <c16:uniqueId val="{00000004-ECAE-754C-862D-1A51E5556275}"/>
            </c:ext>
          </c:extLst>
        </c:ser>
        <c:ser>
          <c:idx val="1"/>
          <c:order val="1"/>
          <c:tx>
            <c:strRef>
              <c:f>工作表1!$C$1</c:f>
              <c:strCache>
                <c:ptCount val="1"/>
                <c:pt idx="0">
                  <c:v>欄3</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6-ECAE-754C-862D-1A51E5556275}"/>
              </c:ext>
            </c:extLst>
          </c:dPt>
          <c:dPt>
            <c:idx val="1"/>
            <c:bubble3D val="0"/>
            <c:spPr>
              <a:solidFill>
                <a:srgbClr val="0070C0"/>
              </a:solidFill>
              <a:ln w="19050">
                <a:noFill/>
              </a:ln>
              <a:effectLst/>
            </c:spPr>
            <c:extLst>
              <c:ext xmlns:c16="http://schemas.microsoft.com/office/drawing/2014/chart" uri="{C3380CC4-5D6E-409C-BE32-E72D297353CC}">
                <c16:uniqueId val="{00000008-ECAE-754C-862D-1A51E5556275}"/>
              </c:ext>
            </c:extLst>
          </c:dPt>
          <c:cat>
            <c:strRef>
              <c:f>工作表1!$A$2:$A$3</c:f>
              <c:strCache>
                <c:ptCount val="2"/>
                <c:pt idx="0">
                  <c:v>北部</c:v>
                </c:pt>
                <c:pt idx="1">
                  <c:v>其它</c:v>
                </c:pt>
              </c:strCache>
            </c:strRef>
          </c:cat>
          <c:val>
            <c:numRef>
              <c:f>工作表1!$C$2:$C$3</c:f>
              <c:numCache>
                <c:formatCode>General</c:formatCode>
                <c:ptCount val="2"/>
                <c:pt idx="0">
                  <c:v>28.8</c:v>
                </c:pt>
                <c:pt idx="1">
                  <c:v>71.2</c:v>
                </c:pt>
              </c:numCache>
            </c:numRef>
          </c:val>
          <c:extLst>
            <c:ext xmlns:c16="http://schemas.microsoft.com/office/drawing/2014/chart" uri="{C3380CC4-5D6E-409C-BE32-E72D297353CC}">
              <c16:uniqueId val="{00000009-ECAE-754C-862D-1A51E5556275}"/>
            </c:ext>
          </c:extLst>
        </c:ser>
        <c:ser>
          <c:idx val="2"/>
          <c:order val="2"/>
          <c:tx>
            <c:strRef>
              <c:f>工作表1!$D$1</c:f>
              <c:strCache>
                <c:ptCount val="1"/>
                <c:pt idx="0">
                  <c:v>欄4</c:v>
                </c:pt>
              </c:strCache>
            </c:strRef>
          </c:tx>
          <c:spPr>
            <a:solidFill>
              <a:srgbClr val="FFC000"/>
            </a:solidFill>
            <a:ln>
              <a:noFill/>
            </a:ln>
          </c:spPr>
          <c:dPt>
            <c:idx val="0"/>
            <c:bubble3D val="0"/>
            <c:spPr>
              <a:solidFill>
                <a:srgbClr val="FFC000"/>
              </a:solidFill>
              <a:ln w="19050">
                <a:noFill/>
              </a:ln>
              <a:effectLst/>
            </c:spPr>
            <c:extLst>
              <c:ext xmlns:c16="http://schemas.microsoft.com/office/drawing/2014/chart" uri="{C3380CC4-5D6E-409C-BE32-E72D297353CC}">
                <c16:uniqueId val="{0000000B-ECAE-754C-862D-1A51E5556275}"/>
              </c:ext>
            </c:extLst>
          </c:dPt>
          <c:dPt>
            <c:idx val="1"/>
            <c:bubble3D val="0"/>
            <c:spPr>
              <a:solidFill>
                <a:srgbClr val="0070C0"/>
              </a:solidFill>
              <a:ln w="19050">
                <a:noFill/>
              </a:ln>
              <a:effectLst/>
            </c:spPr>
            <c:extLst>
              <c:ext xmlns:c16="http://schemas.microsoft.com/office/drawing/2014/chart" uri="{C3380CC4-5D6E-409C-BE32-E72D297353CC}">
                <c16:uniqueId val="{0000000D-ECAE-754C-862D-1A51E5556275}"/>
              </c:ext>
            </c:extLst>
          </c:dPt>
          <c:cat>
            <c:strRef>
              <c:f>工作表1!$A$2:$A$3</c:f>
              <c:strCache>
                <c:ptCount val="2"/>
                <c:pt idx="0">
                  <c:v>北部</c:v>
                </c:pt>
                <c:pt idx="1">
                  <c:v>其它</c:v>
                </c:pt>
              </c:strCache>
            </c:strRef>
          </c:cat>
          <c:val>
            <c:numRef>
              <c:f>工作表1!$D$2:$D$3</c:f>
              <c:numCache>
                <c:formatCode>General</c:formatCode>
                <c:ptCount val="2"/>
                <c:pt idx="0">
                  <c:v>28.8</c:v>
                </c:pt>
                <c:pt idx="1">
                  <c:v>71.2</c:v>
                </c:pt>
              </c:numCache>
            </c:numRef>
          </c:val>
          <c:extLst>
            <c:ext xmlns:c16="http://schemas.microsoft.com/office/drawing/2014/chart" uri="{C3380CC4-5D6E-409C-BE32-E72D297353CC}">
              <c16:uniqueId val="{0000000E-ECAE-754C-862D-1A51E5556275}"/>
            </c:ext>
          </c:extLst>
        </c:ser>
        <c:ser>
          <c:idx val="3"/>
          <c:order val="3"/>
          <c:tx>
            <c:strRef>
              <c:f>工作表1!$E$1</c:f>
              <c:strCache>
                <c:ptCount val="1"/>
                <c:pt idx="0">
                  <c:v>欄5</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10-ECAE-754C-862D-1A51E5556275}"/>
              </c:ext>
            </c:extLst>
          </c:dPt>
          <c:dPt>
            <c:idx val="1"/>
            <c:bubble3D val="0"/>
            <c:spPr>
              <a:solidFill>
                <a:srgbClr val="0070C0"/>
              </a:solidFill>
              <a:ln w="19050">
                <a:noFill/>
              </a:ln>
              <a:effectLst/>
            </c:spPr>
            <c:extLst>
              <c:ext xmlns:c16="http://schemas.microsoft.com/office/drawing/2014/chart" uri="{C3380CC4-5D6E-409C-BE32-E72D297353CC}">
                <c16:uniqueId val="{00000012-ECAE-754C-862D-1A51E5556275}"/>
              </c:ext>
            </c:extLst>
          </c:dPt>
          <c:cat>
            <c:strRef>
              <c:f>工作表1!$A$2:$A$3</c:f>
              <c:strCache>
                <c:ptCount val="2"/>
                <c:pt idx="0">
                  <c:v>北部</c:v>
                </c:pt>
                <c:pt idx="1">
                  <c:v>其它</c:v>
                </c:pt>
              </c:strCache>
            </c:strRef>
          </c:cat>
          <c:val>
            <c:numRef>
              <c:f>工作表1!$E$2:$E$3</c:f>
              <c:numCache>
                <c:formatCode>General</c:formatCode>
                <c:ptCount val="2"/>
                <c:pt idx="0">
                  <c:v>28.8</c:v>
                </c:pt>
                <c:pt idx="1">
                  <c:v>71.2</c:v>
                </c:pt>
              </c:numCache>
            </c:numRef>
          </c:val>
          <c:extLst>
            <c:ext xmlns:c16="http://schemas.microsoft.com/office/drawing/2014/chart" uri="{C3380CC4-5D6E-409C-BE32-E72D297353CC}">
              <c16:uniqueId val="{00000013-ECAE-754C-862D-1A51E5556275}"/>
            </c:ext>
          </c:extLst>
        </c:ser>
        <c:ser>
          <c:idx val="4"/>
          <c:order val="4"/>
          <c:tx>
            <c:strRef>
              <c:f>工作表1!$F$1</c:f>
              <c:strCache>
                <c:ptCount val="1"/>
                <c:pt idx="0">
                  <c:v>欄6</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15-ECAE-754C-862D-1A51E5556275}"/>
              </c:ext>
            </c:extLst>
          </c:dPt>
          <c:dPt>
            <c:idx val="1"/>
            <c:bubble3D val="0"/>
            <c:spPr>
              <a:solidFill>
                <a:srgbClr val="002060"/>
              </a:solidFill>
              <a:ln w="19050">
                <a:noFill/>
              </a:ln>
              <a:effectLst/>
            </c:spPr>
            <c:extLst>
              <c:ext xmlns:c16="http://schemas.microsoft.com/office/drawing/2014/chart" uri="{C3380CC4-5D6E-409C-BE32-E72D297353CC}">
                <c16:uniqueId val="{00000017-ECAE-754C-862D-1A51E5556275}"/>
              </c:ext>
            </c:extLst>
          </c:dPt>
          <c:cat>
            <c:strRef>
              <c:f>工作表1!$A$2:$A$3</c:f>
              <c:strCache>
                <c:ptCount val="2"/>
                <c:pt idx="0">
                  <c:v>北部</c:v>
                </c:pt>
                <c:pt idx="1">
                  <c:v>其它</c:v>
                </c:pt>
              </c:strCache>
            </c:strRef>
          </c:cat>
          <c:val>
            <c:numRef>
              <c:f>工作表1!$F$2:$F$3</c:f>
              <c:numCache>
                <c:formatCode>General</c:formatCode>
                <c:ptCount val="2"/>
                <c:pt idx="0">
                  <c:v>28.8</c:v>
                </c:pt>
                <c:pt idx="1">
                  <c:v>71.2</c:v>
                </c:pt>
              </c:numCache>
            </c:numRef>
          </c:val>
          <c:extLst>
            <c:ext xmlns:c16="http://schemas.microsoft.com/office/drawing/2014/chart" uri="{C3380CC4-5D6E-409C-BE32-E72D297353CC}">
              <c16:uniqueId val="{00000018-ECAE-754C-862D-1A51E555627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工作表1!$B$1</c:f>
              <c:strCache>
                <c:ptCount val="1"/>
                <c:pt idx="0">
                  <c:v>銷售</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01-BDA3-AD49-B8FF-E81BDC35D034}"/>
              </c:ext>
            </c:extLst>
          </c:dPt>
          <c:dPt>
            <c:idx val="1"/>
            <c:bubble3D val="0"/>
            <c:spPr>
              <a:solidFill>
                <a:srgbClr val="002060"/>
              </a:solidFill>
              <a:ln w="19050">
                <a:noFill/>
              </a:ln>
              <a:effectLst/>
            </c:spPr>
            <c:extLst>
              <c:ext xmlns:c16="http://schemas.microsoft.com/office/drawing/2014/chart" uri="{C3380CC4-5D6E-409C-BE32-E72D297353CC}">
                <c16:uniqueId val="{00000003-BDA3-AD49-B8FF-E81BDC35D034}"/>
              </c:ext>
            </c:extLst>
          </c:dPt>
          <c:cat>
            <c:strRef>
              <c:f>工作表1!$A$2:$A$3</c:f>
              <c:strCache>
                <c:ptCount val="2"/>
                <c:pt idx="0">
                  <c:v>離島</c:v>
                </c:pt>
                <c:pt idx="1">
                  <c:v>其它</c:v>
                </c:pt>
              </c:strCache>
            </c:strRef>
          </c:cat>
          <c:val>
            <c:numRef>
              <c:f>工作表1!$B$2:$B$3</c:f>
              <c:numCache>
                <c:formatCode>General</c:formatCode>
                <c:ptCount val="2"/>
                <c:pt idx="0">
                  <c:v>0.9</c:v>
                </c:pt>
                <c:pt idx="1">
                  <c:v>90.1</c:v>
                </c:pt>
              </c:numCache>
            </c:numRef>
          </c:val>
          <c:extLst>
            <c:ext xmlns:c16="http://schemas.microsoft.com/office/drawing/2014/chart" uri="{C3380CC4-5D6E-409C-BE32-E72D297353CC}">
              <c16:uniqueId val="{00000004-BDA3-AD49-B8FF-E81BDC35D034}"/>
            </c:ext>
          </c:extLst>
        </c:ser>
        <c:ser>
          <c:idx val="1"/>
          <c:order val="1"/>
          <c:tx>
            <c:strRef>
              <c:f>工作表1!$C$1</c:f>
              <c:strCache>
                <c:ptCount val="1"/>
                <c:pt idx="0">
                  <c:v>銷售2</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6-BDA3-AD49-B8FF-E81BDC35D034}"/>
              </c:ext>
            </c:extLst>
          </c:dPt>
          <c:dPt>
            <c:idx val="1"/>
            <c:bubble3D val="0"/>
            <c:spPr>
              <a:solidFill>
                <a:srgbClr val="0070C0"/>
              </a:solidFill>
              <a:ln w="19050">
                <a:noFill/>
              </a:ln>
              <a:effectLst/>
            </c:spPr>
            <c:extLst>
              <c:ext xmlns:c16="http://schemas.microsoft.com/office/drawing/2014/chart" uri="{C3380CC4-5D6E-409C-BE32-E72D297353CC}">
                <c16:uniqueId val="{00000008-BDA3-AD49-B8FF-E81BDC35D034}"/>
              </c:ext>
            </c:extLst>
          </c:dPt>
          <c:cat>
            <c:strRef>
              <c:f>工作表1!$A$2:$A$3</c:f>
              <c:strCache>
                <c:ptCount val="2"/>
                <c:pt idx="0">
                  <c:v>離島</c:v>
                </c:pt>
                <c:pt idx="1">
                  <c:v>其它</c:v>
                </c:pt>
              </c:strCache>
            </c:strRef>
          </c:cat>
          <c:val>
            <c:numRef>
              <c:f>工作表1!$C$2:$C$3</c:f>
              <c:numCache>
                <c:formatCode>General</c:formatCode>
                <c:ptCount val="2"/>
                <c:pt idx="0">
                  <c:v>0.9</c:v>
                </c:pt>
                <c:pt idx="1">
                  <c:v>90.1</c:v>
                </c:pt>
              </c:numCache>
            </c:numRef>
          </c:val>
          <c:extLst>
            <c:ext xmlns:c16="http://schemas.microsoft.com/office/drawing/2014/chart" uri="{C3380CC4-5D6E-409C-BE32-E72D297353CC}">
              <c16:uniqueId val="{00000009-BDA3-AD49-B8FF-E81BDC35D034}"/>
            </c:ext>
          </c:extLst>
        </c:ser>
        <c:ser>
          <c:idx val="2"/>
          <c:order val="2"/>
          <c:tx>
            <c:strRef>
              <c:f>工作表1!$D$1</c:f>
              <c:strCache>
                <c:ptCount val="1"/>
                <c:pt idx="0">
                  <c:v>銷售3</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B-BDA3-AD49-B8FF-E81BDC35D034}"/>
              </c:ext>
            </c:extLst>
          </c:dPt>
          <c:dPt>
            <c:idx val="1"/>
            <c:bubble3D val="0"/>
            <c:spPr>
              <a:solidFill>
                <a:srgbClr val="0070C0"/>
              </a:solidFill>
              <a:ln w="19050">
                <a:noFill/>
              </a:ln>
              <a:effectLst/>
            </c:spPr>
            <c:extLst>
              <c:ext xmlns:c16="http://schemas.microsoft.com/office/drawing/2014/chart" uri="{C3380CC4-5D6E-409C-BE32-E72D297353CC}">
                <c16:uniqueId val="{0000000D-BDA3-AD49-B8FF-E81BDC35D034}"/>
              </c:ext>
            </c:extLst>
          </c:dPt>
          <c:cat>
            <c:strRef>
              <c:f>工作表1!$A$2:$A$3</c:f>
              <c:strCache>
                <c:ptCount val="2"/>
                <c:pt idx="0">
                  <c:v>離島</c:v>
                </c:pt>
                <c:pt idx="1">
                  <c:v>其它</c:v>
                </c:pt>
              </c:strCache>
            </c:strRef>
          </c:cat>
          <c:val>
            <c:numRef>
              <c:f>工作表1!$D$2:$D$3</c:f>
              <c:numCache>
                <c:formatCode>General</c:formatCode>
                <c:ptCount val="2"/>
                <c:pt idx="0">
                  <c:v>0.9</c:v>
                </c:pt>
                <c:pt idx="1">
                  <c:v>90.1</c:v>
                </c:pt>
              </c:numCache>
            </c:numRef>
          </c:val>
          <c:extLst>
            <c:ext xmlns:c16="http://schemas.microsoft.com/office/drawing/2014/chart" uri="{C3380CC4-5D6E-409C-BE32-E72D297353CC}">
              <c16:uniqueId val="{0000000E-BDA3-AD49-B8FF-E81BDC35D034}"/>
            </c:ext>
          </c:extLst>
        </c:ser>
        <c:ser>
          <c:idx val="3"/>
          <c:order val="3"/>
          <c:tx>
            <c:strRef>
              <c:f>工作表1!$E$1</c:f>
              <c:strCache>
                <c:ptCount val="1"/>
                <c:pt idx="0">
                  <c:v>銷售4</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10-BDA3-AD49-B8FF-E81BDC35D034}"/>
              </c:ext>
            </c:extLst>
          </c:dPt>
          <c:dPt>
            <c:idx val="1"/>
            <c:bubble3D val="0"/>
            <c:spPr>
              <a:solidFill>
                <a:srgbClr val="002060"/>
              </a:solidFill>
              <a:ln w="19050">
                <a:noFill/>
              </a:ln>
              <a:effectLst/>
            </c:spPr>
            <c:extLst>
              <c:ext xmlns:c16="http://schemas.microsoft.com/office/drawing/2014/chart" uri="{C3380CC4-5D6E-409C-BE32-E72D297353CC}">
                <c16:uniqueId val="{00000012-BDA3-AD49-B8FF-E81BDC35D034}"/>
              </c:ext>
            </c:extLst>
          </c:dPt>
          <c:cat>
            <c:strRef>
              <c:f>工作表1!$A$2:$A$3</c:f>
              <c:strCache>
                <c:ptCount val="2"/>
                <c:pt idx="0">
                  <c:v>離島</c:v>
                </c:pt>
                <c:pt idx="1">
                  <c:v>其它</c:v>
                </c:pt>
              </c:strCache>
            </c:strRef>
          </c:cat>
          <c:val>
            <c:numRef>
              <c:f>工作表1!$E$2:$E$3</c:f>
              <c:numCache>
                <c:formatCode>General</c:formatCode>
                <c:ptCount val="2"/>
                <c:pt idx="0">
                  <c:v>0.9</c:v>
                </c:pt>
                <c:pt idx="1">
                  <c:v>90.1</c:v>
                </c:pt>
              </c:numCache>
            </c:numRef>
          </c:val>
          <c:extLst>
            <c:ext xmlns:c16="http://schemas.microsoft.com/office/drawing/2014/chart" uri="{C3380CC4-5D6E-409C-BE32-E72D297353CC}">
              <c16:uniqueId val="{00000013-BDA3-AD49-B8FF-E81BDC35D03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工作表1!$B$1</c:f>
              <c:strCache>
                <c:ptCount val="1"/>
                <c:pt idx="0">
                  <c:v>銷售</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01-5D0C-934E-BF0C-30131C781EE5}"/>
              </c:ext>
            </c:extLst>
          </c:dPt>
          <c:dPt>
            <c:idx val="1"/>
            <c:bubble3D val="0"/>
            <c:spPr>
              <a:solidFill>
                <a:srgbClr val="002060"/>
              </a:solidFill>
              <a:ln w="19050">
                <a:noFill/>
              </a:ln>
              <a:effectLst/>
            </c:spPr>
            <c:extLst>
              <c:ext xmlns:c16="http://schemas.microsoft.com/office/drawing/2014/chart" uri="{C3380CC4-5D6E-409C-BE32-E72D297353CC}">
                <c16:uniqueId val="{00000003-5D0C-934E-BF0C-30131C781EE5}"/>
              </c:ext>
            </c:extLst>
          </c:dPt>
          <c:cat>
            <c:strRef>
              <c:f>工作表1!$A$2:$A$3</c:f>
              <c:strCache>
                <c:ptCount val="2"/>
                <c:pt idx="0">
                  <c:v>南部</c:v>
                </c:pt>
                <c:pt idx="1">
                  <c:v>其他</c:v>
                </c:pt>
              </c:strCache>
            </c:strRef>
          </c:cat>
          <c:val>
            <c:numRef>
              <c:f>工作表1!$B$2:$B$3</c:f>
              <c:numCache>
                <c:formatCode>General</c:formatCode>
                <c:ptCount val="2"/>
                <c:pt idx="0">
                  <c:v>24</c:v>
                </c:pt>
                <c:pt idx="1">
                  <c:v>76</c:v>
                </c:pt>
              </c:numCache>
            </c:numRef>
          </c:val>
          <c:extLst>
            <c:ext xmlns:c16="http://schemas.microsoft.com/office/drawing/2014/chart" uri="{C3380CC4-5D6E-409C-BE32-E72D297353CC}">
              <c16:uniqueId val="{00000004-5D0C-934E-BF0C-30131C781EE5}"/>
            </c:ext>
          </c:extLst>
        </c:ser>
        <c:ser>
          <c:idx val="1"/>
          <c:order val="1"/>
          <c:tx>
            <c:strRef>
              <c:f>工作表1!$C$1</c:f>
              <c:strCache>
                <c:ptCount val="1"/>
                <c:pt idx="0">
                  <c:v>銷售2</c:v>
                </c:pt>
              </c:strCache>
            </c:strRef>
          </c:tx>
          <c:spPr>
            <a:solidFill>
              <a:srgbClr val="FFC000"/>
            </a:solidFill>
            <a:ln>
              <a:noFill/>
            </a:ln>
          </c:spPr>
          <c:dPt>
            <c:idx val="0"/>
            <c:bubble3D val="0"/>
            <c:spPr>
              <a:solidFill>
                <a:srgbClr val="FFC000"/>
              </a:solidFill>
              <a:ln w="19050">
                <a:noFill/>
              </a:ln>
              <a:effectLst/>
            </c:spPr>
            <c:extLst>
              <c:ext xmlns:c16="http://schemas.microsoft.com/office/drawing/2014/chart" uri="{C3380CC4-5D6E-409C-BE32-E72D297353CC}">
                <c16:uniqueId val="{00000006-5D0C-934E-BF0C-30131C781EE5}"/>
              </c:ext>
            </c:extLst>
          </c:dPt>
          <c:dPt>
            <c:idx val="1"/>
            <c:bubble3D val="0"/>
            <c:spPr>
              <a:solidFill>
                <a:srgbClr val="0070C0"/>
              </a:solidFill>
              <a:ln w="19050">
                <a:noFill/>
              </a:ln>
              <a:effectLst/>
            </c:spPr>
            <c:extLst>
              <c:ext xmlns:c16="http://schemas.microsoft.com/office/drawing/2014/chart" uri="{C3380CC4-5D6E-409C-BE32-E72D297353CC}">
                <c16:uniqueId val="{00000008-5D0C-934E-BF0C-30131C781EE5}"/>
              </c:ext>
            </c:extLst>
          </c:dPt>
          <c:cat>
            <c:strRef>
              <c:f>工作表1!$A$2:$A$3</c:f>
              <c:strCache>
                <c:ptCount val="2"/>
                <c:pt idx="0">
                  <c:v>南部</c:v>
                </c:pt>
                <c:pt idx="1">
                  <c:v>其他</c:v>
                </c:pt>
              </c:strCache>
            </c:strRef>
          </c:cat>
          <c:val>
            <c:numRef>
              <c:f>工作表1!$C$2:$C$3</c:f>
              <c:numCache>
                <c:formatCode>General</c:formatCode>
                <c:ptCount val="2"/>
                <c:pt idx="0">
                  <c:v>24</c:v>
                </c:pt>
                <c:pt idx="1">
                  <c:v>76</c:v>
                </c:pt>
              </c:numCache>
            </c:numRef>
          </c:val>
          <c:extLst>
            <c:ext xmlns:c16="http://schemas.microsoft.com/office/drawing/2014/chart" uri="{C3380CC4-5D6E-409C-BE32-E72D297353CC}">
              <c16:uniqueId val="{00000009-5D0C-934E-BF0C-30131C781EE5}"/>
            </c:ext>
          </c:extLst>
        </c:ser>
        <c:ser>
          <c:idx val="2"/>
          <c:order val="2"/>
          <c:tx>
            <c:strRef>
              <c:f>工作表1!$D$1</c:f>
              <c:strCache>
                <c:ptCount val="1"/>
                <c:pt idx="0">
                  <c:v>銷售3</c:v>
                </c:pt>
              </c:strCache>
            </c:strRef>
          </c:tx>
          <c:spPr>
            <a:solidFill>
              <a:srgbClr val="FFC000"/>
            </a:solidFill>
            <a:ln>
              <a:noFill/>
            </a:ln>
          </c:spPr>
          <c:dPt>
            <c:idx val="0"/>
            <c:bubble3D val="0"/>
            <c:spPr>
              <a:solidFill>
                <a:srgbClr val="FFC000"/>
              </a:solidFill>
              <a:ln w="19050">
                <a:noFill/>
              </a:ln>
              <a:effectLst/>
            </c:spPr>
            <c:extLst>
              <c:ext xmlns:c16="http://schemas.microsoft.com/office/drawing/2014/chart" uri="{C3380CC4-5D6E-409C-BE32-E72D297353CC}">
                <c16:uniqueId val="{0000000B-5D0C-934E-BF0C-30131C781EE5}"/>
              </c:ext>
            </c:extLst>
          </c:dPt>
          <c:dPt>
            <c:idx val="1"/>
            <c:bubble3D val="0"/>
            <c:spPr>
              <a:solidFill>
                <a:srgbClr val="0070C0"/>
              </a:solidFill>
              <a:ln w="19050">
                <a:noFill/>
              </a:ln>
              <a:effectLst/>
            </c:spPr>
            <c:extLst>
              <c:ext xmlns:c16="http://schemas.microsoft.com/office/drawing/2014/chart" uri="{C3380CC4-5D6E-409C-BE32-E72D297353CC}">
                <c16:uniqueId val="{0000000D-5D0C-934E-BF0C-30131C781EE5}"/>
              </c:ext>
            </c:extLst>
          </c:dPt>
          <c:cat>
            <c:strRef>
              <c:f>工作表1!$A$2:$A$3</c:f>
              <c:strCache>
                <c:ptCount val="2"/>
                <c:pt idx="0">
                  <c:v>南部</c:v>
                </c:pt>
                <c:pt idx="1">
                  <c:v>其他</c:v>
                </c:pt>
              </c:strCache>
            </c:strRef>
          </c:cat>
          <c:val>
            <c:numRef>
              <c:f>工作表1!$D$2:$D$3</c:f>
              <c:numCache>
                <c:formatCode>General</c:formatCode>
                <c:ptCount val="2"/>
                <c:pt idx="0">
                  <c:v>24</c:v>
                </c:pt>
                <c:pt idx="1">
                  <c:v>76</c:v>
                </c:pt>
              </c:numCache>
            </c:numRef>
          </c:val>
          <c:extLst>
            <c:ext xmlns:c16="http://schemas.microsoft.com/office/drawing/2014/chart" uri="{C3380CC4-5D6E-409C-BE32-E72D297353CC}">
              <c16:uniqueId val="{0000000E-5D0C-934E-BF0C-30131C781EE5}"/>
            </c:ext>
          </c:extLst>
        </c:ser>
        <c:ser>
          <c:idx val="3"/>
          <c:order val="3"/>
          <c:tx>
            <c:strRef>
              <c:f>工作表1!$E$1</c:f>
              <c:strCache>
                <c:ptCount val="1"/>
                <c:pt idx="0">
                  <c:v>銷售4</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10-5D0C-934E-BF0C-30131C781EE5}"/>
              </c:ext>
            </c:extLst>
          </c:dPt>
          <c:dPt>
            <c:idx val="1"/>
            <c:bubble3D val="0"/>
            <c:spPr>
              <a:solidFill>
                <a:srgbClr val="002060"/>
              </a:solidFill>
              <a:ln w="19050">
                <a:noFill/>
              </a:ln>
              <a:effectLst/>
            </c:spPr>
            <c:extLst>
              <c:ext xmlns:c16="http://schemas.microsoft.com/office/drawing/2014/chart" uri="{C3380CC4-5D6E-409C-BE32-E72D297353CC}">
                <c16:uniqueId val="{00000012-5D0C-934E-BF0C-30131C781EE5}"/>
              </c:ext>
            </c:extLst>
          </c:dPt>
          <c:cat>
            <c:strRef>
              <c:f>工作表1!$A$2:$A$3</c:f>
              <c:strCache>
                <c:ptCount val="2"/>
                <c:pt idx="0">
                  <c:v>南部</c:v>
                </c:pt>
                <c:pt idx="1">
                  <c:v>其他</c:v>
                </c:pt>
              </c:strCache>
            </c:strRef>
          </c:cat>
          <c:val>
            <c:numRef>
              <c:f>工作表1!$E$2:$E$3</c:f>
              <c:numCache>
                <c:formatCode>General</c:formatCode>
                <c:ptCount val="2"/>
                <c:pt idx="0">
                  <c:v>24</c:v>
                </c:pt>
                <c:pt idx="1">
                  <c:v>76</c:v>
                </c:pt>
              </c:numCache>
            </c:numRef>
          </c:val>
          <c:extLst>
            <c:ext xmlns:c16="http://schemas.microsoft.com/office/drawing/2014/chart" uri="{C3380CC4-5D6E-409C-BE32-E72D297353CC}">
              <c16:uniqueId val="{00000013-5D0C-934E-BF0C-30131C781EE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工作表1!$B$1</c:f>
              <c:strCache>
                <c:ptCount val="1"/>
                <c:pt idx="0">
                  <c:v>銷售</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01-E448-EE4C-833F-E8FB25C92D73}"/>
              </c:ext>
            </c:extLst>
          </c:dPt>
          <c:dPt>
            <c:idx val="1"/>
            <c:bubble3D val="0"/>
            <c:spPr>
              <a:solidFill>
                <a:srgbClr val="002060"/>
              </a:solidFill>
              <a:ln w="19050">
                <a:noFill/>
              </a:ln>
              <a:effectLst/>
            </c:spPr>
            <c:extLst>
              <c:ext xmlns:c16="http://schemas.microsoft.com/office/drawing/2014/chart" uri="{C3380CC4-5D6E-409C-BE32-E72D297353CC}">
                <c16:uniqueId val="{00000003-E448-EE4C-833F-E8FB25C92D73}"/>
              </c:ext>
            </c:extLst>
          </c:dPt>
          <c:cat>
            <c:strRef>
              <c:f>工作表1!$A$2:$A$3</c:f>
              <c:strCache>
                <c:ptCount val="2"/>
                <c:pt idx="0">
                  <c:v>中部</c:v>
                </c:pt>
                <c:pt idx="1">
                  <c:v>其它</c:v>
                </c:pt>
              </c:strCache>
            </c:strRef>
          </c:cat>
          <c:val>
            <c:numRef>
              <c:f>工作表1!$B$2:$B$3</c:f>
              <c:numCache>
                <c:formatCode>General</c:formatCode>
                <c:ptCount val="2"/>
                <c:pt idx="0">
                  <c:v>14.3</c:v>
                </c:pt>
                <c:pt idx="1">
                  <c:v>85.7</c:v>
                </c:pt>
              </c:numCache>
            </c:numRef>
          </c:val>
          <c:extLst>
            <c:ext xmlns:c16="http://schemas.microsoft.com/office/drawing/2014/chart" uri="{C3380CC4-5D6E-409C-BE32-E72D297353CC}">
              <c16:uniqueId val="{00000004-E448-EE4C-833F-E8FB25C92D73}"/>
            </c:ext>
          </c:extLst>
        </c:ser>
        <c:ser>
          <c:idx val="1"/>
          <c:order val="1"/>
          <c:tx>
            <c:strRef>
              <c:f>工作表1!$C$1</c:f>
              <c:strCache>
                <c:ptCount val="1"/>
                <c:pt idx="0">
                  <c:v>銷售2</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6-E448-EE4C-833F-E8FB25C92D73}"/>
              </c:ext>
            </c:extLst>
          </c:dPt>
          <c:dPt>
            <c:idx val="1"/>
            <c:bubble3D val="0"/>
            <c:spPr>
              <a:solidFill>
                <a:srgbClr val="0070C0"/>
              </a:solidFill>
              <a:ln w="19050">
                <a:noFill/>
              </a:ln>
              <a:effectLst/>
            </c:spPr>
            <c:extLst>
              <c:ext xmlns:c16="http://schemas.microsoft.com/office/drawing/2014/chart" uri="{C3380CC4-5D6E-409C-BE32-E72D297353CC}">
                <c16:uniqueId val="{00000008-E448-EE4C-833F-E8FB25C92D73}"/>
              </c:ext>
            </c:extLst>
          </c:dPt>
          <c:cat>
            <c:strRef>
              <c:f>工作表1!$A$2:$A$3</c:f>
              <c:strCache>
                <c:ptCount val="2"/>
                <c:pt idx="0">
                  <c:v>中部</c:v>
                </c:pt>
                <c:pt idx="1">
                  <c:v>其它</c:v>
                </c:pt>
              </c:strCache>
            </c:strRef>
          </c:cat>
          <c:val>
            <c:numRef>
              <c:f>工作表1!$C$2:$C$3</c:f>
              <c:numCache>
                <c:formatCode>General</c:formatCode>
                <c:ptCount val="2"/>
                <c:pt idx="0">
                  <c:v>14.3</c:v>
                </c:pt>
                <c:pt idx="1">
                  <c:v>85.7</c:v>
                </c:pt>
              </c:numCache>
            </c:numRef>
          </c:val>
          <c:extLst>
            <c:ext xmlns:c16="http://schemas.microsoft.com/office/drawing/2014/chart" uri="{C3380CC4-5D6E-409C-BE32-E72D297353CC}">
              <c16:uniqueId val="{00000009-E448-EE4C-833F-E8FB25C92D73}"/>
            </c:ext>
          </c:extLst>
        </c:ser>
        <c:ser>
          <c:idx val="2"/>
          <c:order val="2"/>
          <c:tx>
            <c:strRef>
              <c:f>工作表1!$D$1</c:f>
              <c:strCache>
                <c:ptCount val="1"/>
                <c:pt idx="0">
                  <c:v>銷售3</c:v>
                </c:pt>
              </c:strCache>
            </c:strRef>
          </c:tx>
          <c:spPr>
            <a:solidFill>
              <a:srgbClr val="0070C0"/>
            </a:solidFill>
            <a:ln>
              <a:noFill/>
            </a:ln>
          </c:spPr>
          <c:dPt>
            <c:idx val="0"/>
            <c:bubble3D val="0"/>
            <c:spPr>
              <a:solidFill>
                <a:srgbClr val="FFC000"/>
              </a:solidFill>
              <a:ln w="19050">
                <a:noFill/>
              </a:ln>
              <a:effectLst/>
            </c:spPr>
            <c:extLst>
              <c:ext xmlns:c16="http://schemas.microsoft.com/office/drawing/2014/chart" uri="{C3380CC4-5D6E-409C-BE32-E72D297353CC}">
                <c16:uniqueId val="{0000000B-E448-EE4C-833F-E8FB25C92D73}"/>
              </c:ext>
            </c:extLst>
          </c:dPt>
          <c:dPt>
            <c:idx val="1"/>
            <c:bubble3D val="0"/>
            <c:spPr>
              <a:solidFill>
                <a:srgbClr val="0070C0"/>
              </a:solidFill>
              <a:ln w="19050">
                <a:noFill/>
              </a:ln>
              <a:effectLst/>
            </c:spPr>
            <c:extLst>
              <c:ext xmlns:c16="http://schemas.microsoft.com/office/drawing/2014/chart" uri="{C3380CC4-5D6E-409C-BE32-E72D297353CC}">
                <c16:uniqueId val="{0000000D-E448-EE4C-833F-E8FB25C92D73}"/>
              </c:ext>
            </c:extLst>
          </c:dPt>
          <c:cat>
            <c:strRef>
              <c:f>工作表1!$A$2:$A$3</c:f>
              <c:strCache>
                <c:ptCount val="2"/>
                <c:pt idx="0">
                  <c:v>中部</c:v>
                </c:pt>
                <c:pt idx="1">
                  <c:v>其它</c:v>
                </c:pt>
              </c:strCache>
            </c:strRef>
          </c:cat>
          <c:val>
            <c:numRef>
              <c:f>工作表1!$D$2:$D$3</c:f>
              <c:numCache>
                <c:formatCode>General</c:formatCode>
                <c:ptCount val="2"/>
                <c:pt idx="0">
                  <c:v>14.3</c:v>
                </c:pt>
                <c:pt idx="1">
                  <c:v>85.7</c:v>
                </c:pt>
              </c:numCache>
            </c:numRef>
          </c:val>
          <c:extLst>
            <c:ext xmlns:c16="http://schemas.microsoft.com/office/drawing/2014/chart" uri="{C3380CC4-5D6E-409C-BE32-E72D297353CC}">
              <c16:uniqueId val="{0000000E-E448-EE4C-833F-E8FB25C92D73}"/>
            </c:ext>
          </c:extLst>
        </c:ser>
        <c:ser>
          <c:idx val="3"/>
          <c:order val="3"/>
          <c:tx>
            <c:strRef>
              <c:f>工作表1!$E$1</c:f>
              <c:strCache>
                <c:ptCount val="1"/>
                <c:pt idx="0">
                  <c:v>銷售4</c:v>
                </c:pt>
              </c:strCache>
            </c:strRef>
          </c:tx>
          <c:spPr>
            <a:solidFill>
              <a:srgbClr val="002060"/>
            </a:solidFill>
            <a:ln>
              <a:noFill/>
            </a:ln>
          </c:spPr>
          <c:dPt>
            <c:idx val="0"/>
            <c:bubble3D val="0"/>
            <c:spPr>
              <a:solidFill>
                <a:srgbClr val="002060"/>
              </a:solidFill>
              <a:ln w="19050">
                <a:noFill/>
              </a:ln>
              <a:effectLst/>
            </c:spPr>
            <c:extLst>
              <c:ext xmlns:c16="http://schemas.microsoft.com/office/drawing/2014/chart" uri="{C3380CC4-5D6E-409C-BE32-E72D297353CC}">
                <c16:uniqueId val="{00000010-E448-EE4C-833F-E8FB25C92D73}"/>
              </c:ext>
            </c:extLst>
          </c:dPt>
          <c:dPt>
            <c:idx val="1"/>
            <c:bubble3D val="0"/>
            <c:spPr>
              <a:solidFill>
                <a:srgbClr val="002060"/>
              </a:solidFill>
              <a:ln w="19050">
                <a:noFill/>
              </a:ln>
              <a:effectLst/>
            </c:spPr>
            <c:extLst>
              <c:ext xmlns:c16="http://schemas.microsoft.com/office/drawing/2014/chart" uri="{C3380CC4-5D6E-409C-BE32-E72D297353CC}">
                <c16:uniqueId val="{00000012-E448-EE4C-833F-E8FB25C92D73}"/>
              </c:ext>
            </c:extLst>
          </c:dPt>
          <c:cat>
            <c:strRef>
              <c:f>工作表1!$A$2:$A$3</c:f>
              <c:strCache>
                <c:ptCount val="2"/>
                <c:pt idx="0">
                  <c:v>中部</c:v>
                </c:pt>
                <c:pt idx="1">
                  <c:v>其它</c:v>
                </c:pt>
              </c:strCache>
            </c:strRef>
          </c:cat>
          <c:val>
            <c:numRef>
              <c:f>工作表1!$E$2:$E$3</c:f>
              <c:numCache>
                <c:formatCode>General</c:formatCode>
                <c:ptCount val="2"/>
                <c:pt idx="0">
                  <c:v>14.3</c:v>
                </c:pt>
                <c:pt idx="1">
                  <c:v>85.7</c:v>
                </c:pt>
              </c:numCache>
            </c:numRef>
          </c:val>
          <c:extLst>
            <c:ext xmlns:c16="http://schemas.microsoft.com/office/drawing/2014/chart" uri="{C3380CC4-5D6E-409C-BE32-E72D297353CC}">
              <c16:uniqueId val="{00000013-E448-EE4C-833F-E8FB25C92D7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zh-TW" altLang="en-US" dirty="0"/>
              <a:t>至各地區旅遊時主要利用交通工具 </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自用汽車</c:v>
                </c:pt>
              </c:strCache>
            </c:strRef>
          </c:tx>
          <c:spPr>
            <a:solidFill>
              <a:srgbClr val="00206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工作表1!$A$2</c:f>
              <c:strCache>
                <c:ptCount val="1"/>
                <c:pt idx="0">
                  <c:v>類別 1</c:v>
                </c:pt>
              </c:strCache>
            </c:strRef>
          </c:cat>
          <c:val>
            <c:numRef>
              <c:f>工作表1!$B$2</c:f>
              <c:numCache>
                <c:formatCode>0.00%</c:formatCode>
                <c:ptCount val="1"/>
                <c:pt idx="0">
                  <c:v>0.59199999999999997</c:v>
                </c:pt>
              </c:numCache>
            </c:numRef>
          </c:val>
          <c:extLst>
            <c:ext xmlns:c16="http://schemas.microsoft.com/office/drawing/2014/chart" uri="{C3380CC4-5D6E-409C-BE32-E72D297353CC}">
              <c16:uniqueId val="{00000000-AEF6-A042-887A-C8BDD5F48D44}"/>
            </c:ext>
          </c:extLst>
        </c:ser>
        <c:ser>
          <c:idx val="1"/>
          <c:order val="1"/>
          <c:tx>
            <c:strRef>
              <c:f>工作表1!$C$1</c:f>
              <c:strCache>
                <c:ptCount val="1"/>
                <c:pt idx="0">
                  <c:v>台鐵</c:v>
                </c:pt>
              </c:strCache>
            </c:strRef>
          </c:tx>
          <c:spPr>
            <a:solidFill>
              <a:schemeClr val="accent5">
                <a:lumMod val="7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工作表1!$A$2</c:f>
              <c:strCache>
                <c:ptCount val="1"/>
                <c:pt idx="0">
                  <c:v>類別 1</c:v>
                </c:pt>
              </c:strCache>
            </c:strRef>
          </c:cat>
          <c:val>
            <c:numRef>
              <c:f>工作表1!$C$2</c:f>
              <c:numCache>
                <c:formatCode>0.00%</c:formatCode>
                <c:ptCount val="1"/>
                <c:pt idx="0">
                  <c:v>0.28299999999999997</c:v>
                </c:pt>
              </c:numCache>
            </c:numRef>
          </c:val>
          <c:extLst>
            <c:ext xmlns:c16="http://schemas.microsoft.com/office/drawing/2014/chart" uri="{C3380CC4-5D6E-409C-BE32-E72D297353CC}">
              <c16:uniqueId val="{00000001-AEF6-A042-887A-C8BDD5F48D44}"/>
            </c:ext>
          </c:extLst>
        </c:ser>
        <c:ser>
          <c:idx val="2"/>
          <c:order val="2"/>
          <c:tx>
            <c:strRef>
              <c:f>工作表1!$D$1</c:f>
              <c:strCache>
                <c:ptCount val="1"/>
                <c:pt idx="0">
                  <c:v>遊覽車</c:v>
                </c:pt>
              </c:strCache>
            </c:strRef>
          </c:tx>
          <c:spPr>
            <a:solidFill>
              <a:schemeClr val="accent5">
                <a:lumMod val="20000"/>
                <a:lumOff val="80000"/>
                <a:alpha val="85000"/>
              </a:schemeClr>
            </a:solidFill>
            <a:ln w="9525" cap="flat" cmpd="sng" algn="ctr">
              <a:solidFill>
                <a:srgbClr val="002060">
                  <a:alpha val="50000"/>
                </a:srgb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002060"/>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工作表1!$A$2</c:f>
              <c:strCache>
                <c:ptCount val="1"/>
                <c:pt idx="0">
                  <c:v>類別 1</c:v>
                </c:pt>
              </c:strCache>
            </c:strRef>
          </c:cat>
          <c:val>
            <c:numRef>
              <c:f>工作表1!$D$2</c:f>
              <c:numCache>
                <c:formatCode>0%</c:formatCode>
                <c:ptCount val="1"/>
                <c:pt idx="0">
                  <c:v>0.19</c:v>
                </c:pt>
              </c:numCache>
            </c:numRef>
          </c:val>
          <c:extLst>
            <c:ext xmlns:c16="http://schemas.microsoft.com/office/drawing/2014/chart" uri="{C3380CC4-5D6E-409C-BE32-E72D297353CC}">
              <c16:uniqueId val="{00000002-AEF6-A042-887A-C8BDD5F48D44}"/>
            </c:ext>
          </c:extLst>
        </c:ser>
        <c:dLbls>
          <c:dLblPos val="inEnd"/>
          <c:showLegendKey val="0"/>
          <c:showVal val="1"/>
          <c:showCatName val="0"/>
          <c:showSerName val="0"/>
          <c:showPercent val="0"/>
          <c:showBubbleSize val="0"/>
        </c:dLbls>
        <c:gapWidth val="65"/>
        <c:axId val="1544985024"/>
        <c:axId val="1544595552"/>
      </c:barChart>
      <c:catAx>
        <c:axId val="1544985024"/>
        <c:scaling>
          <c:orientation val="minMax"/>
        </c:scaling>
        <c:delete val="1"/>
        <c:axPos val="l"/>
        <c:numFmt formatCode="General" sourceLinked="1"/>
        <c:majorTickMark val="none"/>
        <c:minorTickMark val="none"/>
        <c:tickLblPos val="nextTo"/>
        <c:crossAx val="1544595552"/>
        <c:crosses val="autoZero"/>
        <c:auto val="1"/>
        <c:lblAlgn val="ctr"/>
        <c:lblOffset val="100"/>
        <c:noMultiLvlLbl val="0"/>
      </c:catAx>
      <c:valAx>
        <c:axId val="154459555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crossAx val="154498502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工作表1!$B$1</c:f>
              <c:strCache>
                <c:ptCount val="1"/>
                <c:pt idx="0">
                  <c:v>旅行種類</c:v>
                </c:pt>
              </c:strCache>
            </c:strRef>
          </c:tx>
          <c:spPr>
            <a:solidFill>
              <a:schemeClr val="accent4"/>
            </a:solidFill>
            <a:ln>
              <a:noFill/>
            </a:ln>
            <a:effectLst/>
          </c:spPr>
          <c:invertIfNegative val="0"/>
          <c:dPt>
            <c:idx val="0"/>
            <c:invertIfNegative val="0"/>
            <c:bubble3D val="0"/>
            <c:extLst>
              <c:ext xmlns:c16="http://schemas.microsoft.com/office/drawing/2014/chart" uri="{C3380CC4-5D6E-409C-BE32-E72D297353CC}">
                <c16:uniqueId val="{00000001-223D-4A89-87CB-C03A5448BDC1}"/>
              </c:ext>
            </c:extLst>
          </c:dPt>
          <c:dPt>
            <c:idx val="1"/>
            <c:invertIfNegative val="0"/>
            <c:bubble3D val="0"/>
            <c:extLst>
              <c:ext xmlns:c16="http://schemas.microsoft.com/office/drawing/2014/chart" uri="{C3380CC4-5D6E-409C-BE32-E72D297353CC}">
                <c16:uniqueId val="{00000003-223D-4A89-87CB-C03A5448BDC1}"/>
              </c:ext>
            </c:extLst>
          </c:dPt>
          <c:dPt>
            <c:idx val="2"/>
            <c:invertIfNegative val="0"/>
            <c:bubble3D val="0"/>
            <c:extLst>
              <c:ext xmlns:c16="http://schemas.microsoft.com/office/drawing/2014/chart" uri="{C3380CC4-5D6E-409C-BE32-E72D297353CC}">
                <c16:uniqueId val="{00000005-223D-4A89-87CB-C03A5448BDC1}"/>
              </c:ext>
            </c:extLst>
          </c:dPt>
          <c:dPt>
            <c:idx val="3"/>
            <c:invertIfNegative val="0"/>
            <c:bubble3D val="0"/>
            <c:extLst>
              <c:ext xmlns:c16="http://schemas.microsoft.com/office/drawing/2014/chart" uri="{C3380CC4-5D6E-409C-BE32-E72D297353CC}">
                <c16:uniqueId val="{00000007-223D-4A89-87CB-C03A5448BDC1}"/>
              </c:ext>
            </c:extLst>
          </c:dPt>
          <c:dPt>
            <c:idx val="4"/>
            <c:invertIfNegative val="0"/>
            <c:bubble3D val="0"/>
            <c:extLst>
              <c:ext xmlns:c16="http://schemas.microsoft.com/office/drawing/2014/chart" uri="{C3380CC4-5D6E-409C-BE32-E72D297353CC}">
                <c16:uniqueId val="{00000009-223D-4A89-87CB-C03A5448BDC1}"/>
              </c:ext>
            </c:extLst>
          </c:dPt>
          <c:dLbls>
            <c:spPr>
              <a:noFill/>
              <a:ln>
                <a:noFill/>
              </a:ln>
              <a:effectLst/>
            </c:spPr>
            <c:txPr>
              <a:bodyPr rot="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工作表1!$A$2:$A$6</c:f>
              <c:strCache>
                <c:ptCount val="5"/>
                <c:pt idx="0">
                  <c:v>親子</c:v>
                </c:pt>
                <c:pt idx="1">
                  <c:v>朋友</c:v>
                </c:pt>
                <c:pt idx="2">
                  <c:v>家庭</c:v>
                </c:pt>
                <c:pt idx="3">
                  <c:v>個人</c:v>
                </c:pt>
                <c:pt idx="4">
                  <c:v>夫妻情侶</c:v>
                </c:pt>
              </c:strCache>
            </c:strRef>
          </c:cat>
          <c:val>
            <c:numRef>
              <c:f>工作表1!$B$2:$B$6</c:f>
              <c:numCache>
                <c:formatCode>General</c:formatCode>
                <c:ptCount val="5"/>
                <c:pt idx="0">
                  <c:v>12</c:v>
                </c:pt>
                <c:pt idx="1">
                  <c:v>11</c:v>
                </c:pt>
                <c:pt idx="2">
                  <c:v>4</c:v>
                </c:pt>
                <c:pt idx="3">
                  <c:v>2</c:v>
                </c:pt>
                <c:pt idx="4">
                  <c:v>13</c:v>
                </c:pt>
              </c:numCache>
            </c:numRef>
          </c:val>
          <c:extLst>
            <c:ext xmlns:c16="http://schemas.microsoft.com/office/drawing/2014/chart" uri="{C3380CC4-5D6E-409C-BE32-E72D297353CC}">
              <c16:uniqueId val="{0000000A-223D-4A89-87CB-C03A5448BDC1}"/>
            </c:ext>
          </c:extLst>
        </c:ser>
        <c:dLbls>
          <c:showLegendKey val="0"/>
          <c:showVal val="1"/>
          <c:showCatName val="0"/>
          <c:showSerName val="0"/>
          <c:showPercent val="0"/>
          <c:showBubbleSize val="0"/>
        </c:dLbls>
        <c:gapWidth val="219"/>
        <c:overlap val="-27"/>
        <c:axId val="1960200320"/>
        <c:axId val="1766777696"/>
      </c:barChart>
      <c:catAx>
        <c:axId val="19602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crossAx val="1766777696"/>
        <c:crosses val="autoZero"/>
        <c:auto val="1"/>
        <c:lblAlgn val="ctr"/>
        <c:lblOffset val="100"/>
        <c:noMultiLvlLbl val="0"/>
      </c:catAx>
      <c:valAx>
        <c:axId val="1766777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crossAx val="1960200320"/>
        <c:crosses val="autoZero"/>
        <c:crossBetween val="between"/>
      </c:valAx>
      <c:spPr>
        <a:noFill/>
        <a:ln>
          <a:noFill/>
        </a:ln>
        <a:effectLst/>
      </c:spPr>
    </c:plotArea>
    <c:plotVisOnly val="1"/>
    <c:dispBlanksAs val="gap"/>
    <c:showDLblsOverMax val="0"/>
  </c:chart>
  <c:spPr>
    <a:noFill/>
    <a:ln>
      <a:noFill/>
    </a:ln>
    <a:effectLst/>
  </c:spPr>
  <c:txPr>
    <a:bodyPr/>
    <a:lstStyle/>
    <a:p>
      <a:pPr>
        <a:defRPr sz="1600" b="1" i="0">
          <a:solidFill>
            <a:srgbClr val="002060"/>
          </a:solidFill>
          <a:latin typeface="Microsoft JhengHei" panose="020B0604030504040204" pitchFamily="34" charset="-120"/>
          <a:ea typeface="Microsoft JhengHei" panose="020B0604030504040204" pitchFamily="34" charset="-120"/>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工作表1!$B$1</c:f>
              <c:strCache>
                <c:ptCount val="1"/>
                <c:pt idx="0">
                  <c:v>旅遊天數</c:v>
                </c:pt>
              </c:strCache>
            </c:strRef>
          </c:tx>
          <c:spPr>
            <a:solidFill>
              <a:schemeClr val="accent4"/>
            </a:solidFill>
            <a:ln>
              <a:noFill/>
            </a:ln>
            <a:effectLst/>
          </c:spPr>
          <c:invertIfNegative val="0"/>
          <c:dPt>
            <c:idx val="0"/>
            <c:invertIfNegative val="0"/>
            <c:bubble3D val="0"/>
            <c:extLst>
              <c:ext xmlns:c16="http://schemas.microsoft.com/office/drawing/2014/chart" uri="{C3380CC4-5D6E-409C-BE32-E72D297353CC}">
                <c16:uniqueId val="{00000001-8000-48ED-98CA-81B60050C851}"/>
              </c:ext>
            </c:extLst>
          </c:dPt>
          <c:dPt>
            <c:idx val="1"/>
            <c:invertIfNegative val="0"/>
            <c:bubble3D val="0"/>
            <c:extLst>
              <c:ext xmlns:c16="http://schemas.microsoft.com/office/drawing/2014/chart" uri="{C3380CC4-5D6E-409C-BE32-E72D297353CC}">
                <c16:uniqueId val="{00000003-8000-48ED-98CA-81B60050C851}"/>
              </c:ext>
            </c:extLst>
          </c:dPt>
          <c:dPt>
            <c:idx val="2"/>
            <c:invertIfNegative val="0"/>
            <c:bubble3D val="0"/>
            <c:extLst>
              <c:ext xmlns:c16="http://schemas.microsoft.com/office/drawing/2014/chart" uri="{C3380CC4-5D6E-409C-BE32-E72D297353CC}">
                <c16:uniqueId val="{00000005-8000-48ED-98CA-81B60050C851}"/>
              </c:ext>
            </c:extLst>
          </c:dPt>
          <c:dPt>
            <c:idx val="3"/>
            <c:invertIfNegative val="0"/>
            <c:bubble3D val="0"/>
            <c:extLst>
              <c:ext xmlns:c16="http://schemas.microsoft.com/office/drawing/2014/chart" uri="{C3380CC4-5D6E-409C-BE32-E72D297353CC}">
                <c16:uniqueId val="{00000007-8000-48ED-98CA-81B60050C851}"/>
              </c:ext>
            </c:extLst>
          </c:dPt>
          <c:dPt>
            <c:idx val="4"/>
            <c:invertIfNegative val="0"/>
            <c:bubble3D val="0"/>
            <c:extLst>
              <c:ext xmlns:c16="http://schemas.microsoft.com/office/drawing/2014/chart" uri="{C3380CC4-5D6E-409C-BE32-E72D297353CC}">
                <c16:uniqueId val="{00000009-8000-48ED-98CA-81B60050C851}"/>
              </c:ext>
            </c:extLst>
          </c:dPt>
          <c:dPt>
            <c:idx val="5"/>
            <c:invertIfNegative val="0"/>
            <c:bubble3D val="0"/>
            <c:extLst>
              <c:ext xmlns:c16="http://schemas.microsoft.com/office/drawing/2014/chart" uri="{C3380CC4-5D6E-409C-BE32-E72D297353CC}">
                <c16:uniqueId val="{0000000B-8000-48ED-98CA-81B60050C851}"/>
              </c:ext>
            </c:extLst>
          </c:dPt>
          <c:dLbls>
            <c:spPr>
              <a:noFill/>
              <a:ln>
                <a:noFill/>
              </a:ln>
              <a:effectLst/>
            </c:spPr>
            <c:txPr>
              <a:bodyPr rot="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工作表1!$A$2:$A$7</c:f>
              <c:strCache>
                <c:ptCount val="6"/>
                <c:pt idx="0">
                  <c:v>一天</c:v>
                </c:pt>
                <c:pt idx="1">
                  <c:v>兩天一夜</c:v>
                </c:pt>
                <c:pt idx="2">
                  <c:v>三天兩夜</c:v>
                </c:pt>
                <c:pt idx="3">
                  <c:v>四天三夜</c:v>
                </c:pt>
                <c:pt idx="4">
                  <c:v>五天四夜</c:v>
                </c:pt>
                <c:pt idx="5">
                  <c:v>六天五夜</c:v>
                </c:pt>
              </c:strCache>
            </c:strRef>
          </c:cat>
          <c:val>
            <c:numRef>
              <c:f>工作表1!$B$2:$B$7</c:f>
              <c:numCache>
                <c:formatCode>General</c:formatCode>
                <c:ptCount val="6"/>
                <c:pt idx="0">
                  <c:v>5</c:v>
                </c:pt>
                <c:pt idx="1">
                  <c:v>14</c:v>
                </c:pt>
                <c:pt idx="2">
                  <c:v>13</c:v>
                </c:pt>
                <c:pt idx="3">
                  <c:v>5</c:v>
                </c:pt>
                <c:pt idx="4">
                  <c:v>2</c:v>
                </c:pt>
                <c:pt idx="5">
                  <c:v>1</c:v>
                </c:pt>
              </c:numCache>
            </c:numRef>
          </c:val>
          <c:extLst>
            <c:ext xmlns:c16="http://schemas.microsoft.com/office/drawing/2014/chart" uri="{C3380CC4-5D6E-409C-BE32-E72D297353CC}">
              <c16:uniqueId val="{0000000C-8000-48ED-98CA-81B60050C851}"/>
            </c:ext>
          </c:extLst>
        </c:ser>
        <c:dLbls>
          <c:showLegendKey val="0"/>
          <c:showVal val="1"/>
          <c:showCatName val="0"/>
          <c:showSerName val="0"/>
          <c:showPercent val="0"/>
          <c:showBubbleSize val="0"/>
        </c:dLbls>
        <c:gapWidth val="219"/>
        <c:overlap val="-27"/>
        <c:axId val="1960208320"/>
        <c:axId val="1962090160"/>
      </c:barChart>
      <c:catAx>
        <c:axId val="196020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crossAx val="1962090160"/>
        <c:crosses val="autoZero"/>
        <c:auto val="1"/>
        <c:lblAlgn val="ctr"/>
        <c:lblOffset val="100"/>
        <c:noMultiLvlLbl val="0"/>
      </c:catAx>
      <c:valAx>
        <c:axId val="19620901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rgbClr val="002060"/>
                </a:solidFill>
                <a:latin typeface="Microsoft JhengHei" panose="020B0604030504040204" pitchFamily="34" charset="-120"/>
                <a:ea typeface="Microsoft JhengHei" panose="020B0604030504040204" pitchFamily="34" charset="-120"/>
                <a:cs typeface="+mn-cs"/>
              </a:defRPr>
            </a:pPr>
            <a:endParaRPr lang="zh-TW"/>
          </a:p>
        </c:txPr>
        <c:crossAx val="1960208320"/>
        <c:crosses val="autoZero"/>
        <c:crossBetween val="between"/>
      </c:valAx>
      <c:spPr>
        <a:noFill/>
        <a:ln>
          <a:noFill/>
        </a:ln>
        <a:effectLst/>
      </c:spPr>
    </c:plotArea>
    <c:plotVisOnly val="1"/>
    <c:dispBlanksAs val="gap"/>
    <c:showDLblsOverMax val="0"/>
  </c:chart>
  <c:spPr>
    <a:noFill/>
    <a:ln>
      <a:noFill/>
    </a:ln>
    <a:effectLst/>
  </c:spPr>
  <c:txPr>
    <a:bodyPr/>
    <a:lstStyle/>
    <a:p>
      <a:pPr>
        <a:defRPr sz="1600" b="1" i="0">
          <a:solidFill>
            <a:srgbClr val="002060"/>
          </a:solidFill>
          <a:latin typeface="Microsoft JhengHei" panose="020B0604030504040204" pitchFamily="34" charset="-120"/>
          <a:ea typeface="Microsoft JhengHei"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5A96E-7497-0B42-B537-E4A31F5E127C}" type="datetimeFigureOut">
              <a:rPr kumimoji="1" lang="zh-TW" altLang="en-US" smtClean="0"/>
              <a:t>2020/1/2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4B5B7-329D-B949-8FD2-4A804291E9A1}" type="slidenum">
              <a:rPr kumimoji="1" lang="zh-TW" altLang="en-US" smtClean="0"/>
              <a:t>‹#›</a:t>
            </a:fld>
            <a:endParaRPr kumimoji="1" lang="zh-TW" altLang="en-US"/>
          </a:p>
        </p:txBody>
      </p:sp>
    </p:spTree>
    <p:extLst>
      <p:ext uri="{BB962C8B-B14F-4D97-AF65-F5344CB8AC3E}">
        <p14:creationId xmlns:p14="http://schemas.microsoft.com/office/powerpoint/2010/main" val="384458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大家好，我們是第三組，我是葉晉嘉，接下來我將為大家報告我們這一組做的「宜花東旅遊市場</a:t>
            </a:r>
            <a:r>
              <a:rPr kumimoji="1" lang="en-US" altLang="zh-TW" dirty="0"/>
              <a:t>109</a:t>
            </a:r>
            <a:r>
              <a:rPr kumimoji="1" lang="zh-CN" altLang="en-US" dirty="0"/>
              <a:t>年的趨勢分析」。</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a:t>
            </a:fld>
            <a:endParaRPr kumimoji="1" lang="zh-TW" altLang="en-US"/>
          </a:p>
        </p:txBody>
      </p:sp>
    </p:spTree>
    <p:extLst>
      <p:ext uri="{BB962C8B-B14F-4D97-AF65-F5344CB8AC3E}">
        <p14:creationId xmlns:p14="http://schemas.microsoft.com/office/powerpoint/2010/main" val="232358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口碑分析中我們發現，來花蓮的旅客以夫妻情侶為主，緊接著的是親子以及朋友。</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10</a:t>
            </a:fld>
            <a:endParaRPr kumimoji="1" lang="zh-TW" altLang="en-US"/>
          </a:p>
        </p:txBody>
      </p:sp>
    </p:spTree>
    <p:extLst>
      <p:ext uri="{BB962C8B-B14F-4D97-AF65-F5344CB8AC3E}">
        <p14:creationId xmlns:p14="http://schemas.microsoft.com/office/powerpoint/2010/main" val="11357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而旅遊的天數以「兩天一夜」及「三天兩夜」為主。口碑分析得到的結果與前面所介紹政府數據的部分，翰品酒店可以好好利用本身鎖定親子客群的定位，為</a:t>
            </a:r>
            <a:r>
              <a:rPr kumimoji="1" lang="en-US" altLang="zh-TW" dirty="0"/>
              <a:t>2020</a:t>
            </a:r>
            <a:r>
              <a:rPr kumimoji="1" lang="zh-CN" altLang="en-US" dirty="0"/>
              <a:t>年創造新的成長。</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11</a:t>
            </a:fld>
            <a:endParaRPr kumimoji="1" lang="zh-TW" altLang="en-US"/>
          </a:p>
        </p:txBody>
      </p:sp>
    </p:spTree>
    <p:extLst>
      <p:ext uri="{BB962C8B-B14F-4D97-AF65-F5344CB8AC3E}">
        <p14:creationId xmlns:p14="http://schemas.microsoft.com/office/powerpoint/2010/main" val="129176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第二部分我們將介紹花蓮的景點分析。</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12</a:t>
            </a:fld>
            <a:endParaRPr kumimoji="1" lang="zh-TW" altLang="en-US"/>
          </a:p>
        </p:txBody>
      </p:sp>
    </p:spTree>
    <p:extLst>
      <p:ext uri="{BB962C8B-B14F-4D97-AF65-F5344CB8AC3E}">
        <p14:creationId xmlns:p14="http://schemas.microsoft.com/office/powerpoint/2010/main" val="3901372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我們發現花蓮的旅遊路線以「太魯閣線、花東縱谷線、花東海岸線、以及花蓮市區」為主。另外，我們從口碑分析中還發現到，小朋友喜歡活動量大的活動，因此整理了幾個適合小朋友的專屬活動。</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13</a:t>
            </a:fld>
            <a:endParaRPr kumimoji="1" lang="zh-TW" altLang="en-US"/>
          </a:p>
        </p:txBody>
      </p:sp>
    </p:spTree>
    <p:extLst>
      <p:ext uri="{BB962C8B-B14F-4D97-AF65-F5344CB8AC3E}">
        <p14:creationId xmlns:p14="http://schemas.microsoft.com/office/powerpoint/2010/main" val="2415903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a:t>
            </a:r>
            <a:r>
              <a:rPr kumimoji="1" lang="zh-CN" altLang="en-US" dirty="0"/>
              <a:t>介紹小漁夫、小獵人體驗</a:t>
            </a:r>
            <a:r>
              <a:rPr kumimoji="1" lang="en-US" altLang="zh-TW" dirty="0"/>
              <a:t>)</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14</a:t>
            </a:fld>
            <a:endParaRPr kumimoji="1" lang="zh-TW" altLang="en-US"/>
          </a:p>
        </p:txBody>
      </p:sp>
    </p:spTree>
    <p:extLst>
      <p:ext uri="{BB962C8B-B14F-4D97-AF65-F5344CB8AC3E}">
        <p14:creationId xmlns:p14="http://schemas.microsoft.com/office/powerpoint/2010/main" val="19920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最後，將進入我們報告最特別的部分。</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15</a:t>
            </a:fld>
            <a:endParaRPr kumimoji="1" lang="zh-TW" altLang="en-US"/>
          </a:p>
        </p:txBody>
      </p:sp>
    </p:spTree>
    <p:extLst>
      <p:ext uri="{BB962C8B-B14F-4D97-AF65-F5344CB8AC3E}">
        <p14:creationId xmlns:p14="http://schemas.microsoft.com/office/powerpoint/2010/main" val="306251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這組為旅客發想了一個不一樣的全新「客製化」旅遊地圖。本組根據翰品親子飯店的形象，設計一款有趣兼具互動性的地圖。藉由設置在飯店大廳的電子面板，讓住房客可以以更新奇的方式安排在花蓮的旅遊行程。</a:t>
            </a:r>
            <a:endParaRPr kumimoji="1" lang="en-US" altLang="zh-TW" dirty="0"/>
          </a:p>
          <a:p>
            <a:endParaRPr kumimoji="1" lang="en-US" altLang="zh-TW" dirty="0"/>
          </a:p>
          <a:p>
            <a:r>
              <a:rPr kumimoji="1" lang="zh-TW" altLang="en-US" dirty="0"/>
              <a:t>這個「客製化旅遊地圖」是由花蓮北到南排列，並將花蓮四條主要路線以不同的顏色區分，天數的部分可以暫存的旅程。</a:t>
            </a:r>
            <a:br>
              <a:rPr kumimoji="1" lang="en-US" altLang="zh-TW" dirty="0"/>
            </a:br>
            <a:r>
              <a:rPr kumimoji="1" lang="zh-CN" altLang="en-US" dirty="0"/>
              <a:t>在選擇交通方式後，下面的地圖會依照「交通方式」以及「旅客組成」顯示不同的旅遊景點。</a:t>
            </a:r>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16</a:t>
            </a:fld>
            <a:endParaRPr kumimoji="1" lang="zh-TW" altLang="en-US"/>
          </a:p>
        </p:txBody>
      </p:sp>
    </p:spTree>
    <p:extLst>
      <p:ext uri="{BB962C8B-B14F-4D97-AF65-F5344CB8AC3E}">
        <p14:creationId xmlns:p14="http://schemas.microsoft.com/office/powerpoint/2010/main" val="512328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因為整理政府數據的時候我們發現到花蓮的旅遊資料統計相當的少，而且翰品對於住房客的組成也沒有相關的資料。因此我們有了設計一款旅遊</a:t>
            </a:r>
            <a:r>
              <a:rPr kumimoji="1" lang="en-US" altLang="zh-TW" dirty="0"/>
              <a:t>APP</a:t>
            </a:r>
            <a:r>
              <a:rPr kumimoji="1" lang="zh-CN" altLang="en-US" dirty="0"/>
              <a:t>的想法，讓翰品可以對旅客組成有更詳盡的了解。</a:t>
            </a:r>
            <a:endParaRPr kumimoji="1" lang="en-US" altLang="zh-CN" dirty="0"/>
          </a:p>
          <a:p>
            <a:endParaRPr kumimoji="1" lang="en-US" altLang="zh-TW" dirty="0"/>
          </a:p>
          <a:p>
            <a:r>
              <a:rPr kumimoji="1" lang="zh-TW" altLang="en-US" dirty="0"/>
              <a:t>像是飯店業是以客房數為計算基礎，並不瞭解詳細的住客組成。</a:t>
            </a:r>
            <a:endParaRPr kumimoji="1" lang="en-US" altLang="zh-TW" dirty="0"/>
          </a:p>
          <a:p>
            <a:endParaRPr kumimoji="1" lang="en-US" altLang="zh-TW" dirty="0"/>
          </a:p>
          <a:p>
            <a:r>
              <a:rPr kumimoji="1" lang="zh-TW" altLang="en-US" dirty="0"/>
              <a:t>比如說他們訂了兩人房，但又加了一床，那這樣子我們並無法從訂房資訊中了解，詳細的客群組成。</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17</a:t>
            </a:fld>
            <a:endParaRPr kumimoji="1" lang="zh-TW" altLang="en-US"/>
          </a:p>
        </p:txBody>
      </p:sp>
    </p:spTree>
    <p:extLst>
      <p:ext uri="{BB962C8B-B14F-4D97-AF65-F5344CB8AC3E}">
        <p14:creationId xmlns:p14="http://schemas.microsoft.com/office/powerpoint/2010/main" val="2194279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蘇花改勢必會提高宜花東的旅遊人數，帶動花東的旅遊產業。透過資料庫的建立，可以將資料作為翰品未來成長的動能。</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22</a:t>
            </a:fld>
            <a:endParaRPr kumimoji="1" lang="zh-TW" altLang="en-US"/>
          </a:p>
        </p:txBody>
      </p:sp>
    </p:spTree>
    <p:extLst>
      <p:ext uri="{BB962C8B-B14F-4D97-AF65-F5344CB8AC3E}">
        <p14:creationId xmlns:p14="http://schemas.microsoft.com/office/powerpoint/2010/main" val="251762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我們的報告由三個部分組成。第一個部分是客源分析，接著是景點分析，最後是我們為翰品設計的旅遊地圖。</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2</a:t>
            </a:fld>
            <a:endParaRPr kumimoji="1" lang="zh-TW" altLang="en-US"/>
          </a:p>
        </p:txBody>
      </p:sp>
    </p:spTree>
    <p:extLst>
      <p:ext uri="{BB962C8B-B14F-4D97-AF65-F5344CB8AC3E}">
        <p14:creationId xmlns:p14="http://schemas.microsoft.com/office/powerpoint/2010/main" val="288520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首先，客源分析的部分，</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3</a:t>
            </a:fld>
            <a:endParaRPr kumimoji="1" lang="zh-TW" altLang="en-US"/>
          </a:p>
        </p:txBody>
      </p:sp>
    </p:spTree>
    <p:extLst>
      <p:ext uri="{BB962C8B-B14F-4D97-AF65-F5344CB8AC3E}">
        <p14:creationId xmlns:p14="http://schemas.microsoft.com/office/powerpoint/2010/main" val="334299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我們整理</a:t>
            </a:r>
            <a:r>
              <a:rPr kumimoji="1" lang="en-US" altLang="zh-TW" dirty="0"/>
              <a:t>106</a:t>
            </a:r>
            <a:r>
              <a:rPr kumimoji="1" lang="zh-CN" altLang="en-US" dirty="0"/>
              <a:t>年政府的數據發現台灣各地區旅客來東部旅遊的比例，以東部的地區的民為首，高達</a:t>
            </a:r>
            <a:r>
              <a:rPr kumimoji="1" lang="en-US" altLang="zh-CN" dirty="0"/>
              <a:t>38.8%</a:t>
            </a:r>
            <a:r>
              <a:rPr kumimoji="1" lang="zh-CN" altLang="en-US" dirty="0"/>
              <a:t>，緊接著是北部（有</a:t>
            </a:r>
            <a:r>
              <a:rPr kumimoji="1" lang="en-US" altLang="zh-CN" dirty="0"/>
              <a:t>28.8%</a:t>
            </a:r>
            <a:r>
              <a:rPr kumimoji="1" lang="zh-CN" altLang="en-US" dirty="0"/>
              <a:t>），第三高的是南部</a:t>
            </a:r>
            <a:r>
              <a:rPr kumimoji="1" lang="en-US" altLang="zh-CN" dirty="0"/>
              <a:t>24%</a:t>
            </a:r>
            <a:r>
              <a:rPr kumimoji="1" lang="zh-CN" altLang="en-US" dirty="0"/>
              <a:t>。</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4</a:t>
            </a:fld>
            <a:endParaRPr kumimoji="1" lang="zh-TW" altLang="en-US"/>
          </a:p>
        </p:txBody>
      </p:sp>
    </p:spTree>
    <p:extLst>
      <p:ext uri="{BB962C8B-B14F-4D97-AF65-F5344CB8AC3E}">
        <p14:creationId xmlns:p14="http://schemas.microsoft.com/office/powerpoint/2010/main" val="50504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而這些來東部的旅客中，交通方式以自駕車為主（高達</a:t>
            </a:r>
            <a:r>
              <a:rPr kumimoji="1" lang="en-US" altLang="zh-TW" dirty="0"/>
              <a:t>59.2%</a:t>
            </a:r>
            <a:r>
              <a:rPr kumimoji="1" lang="zh-TW" altLang="en-US" dirty="0"/>
              <a:t>），第二種常用的交通工具為台鐵（佔</a:t>
            </a:r>
            <a:r>
              <a:rPr kumimoji="1" lang="en-US" altLang="zh-TW" dirty="0"/>
              <a:t>28.3%</a:t>
            </a:r>
            <a:r>
              <a:rPr kumimoji="1" lang="zh-TW" altLang="en-US" dirty="0"/>
              <a:t>），第三高的是遊覽車（佔</a:t>
            </a:r>
            <a:r>
              <a:rPr kumimoji="1" lang="en-US" altLang="zh-TW" dirty="0"/>
              <a:t>19%</a:t>
            </a:r>
            <a:r>
              <a:rPr kumimoji="1" lang="zh-TW" altLang="en-US" dirty="0"/>
              <a:t>）。</a:t>
            </a:r>
            <a:endParaRPr kumimoji="1" lang="en-US" altLang="zh-TW" dirty="0"/>
          </a:p>
          <a:p>
            <a:r>
              <a:rPr kumimoji="1" lang="zh-TW" altLang="en-US" dirty="0"/>
              <a:t>大家在看這些數據的時候可能會發現各種交通方式的加總超過</a:t>
            </a:r>
            <a:r>
              <a:rPr kumimoji="1" lang="en-US" altLang="zh-TW" dirty="0"/>
              <a:t>100%</a:t>
            </a:r>
            <a:r>
              <a:rPr kumimoji="1" lang="zh-TW" altLang="en-US" dirty="0"/>
              <a:t>，這</a:t>
            </a:r>
            <a:r>
              <a:rPr kumimoji="1" lang="zh-CN" altLang="en-US" dirty="0"/>
              <a:t>是因為政府此數據的統計方式是複選統計的，涵蓋一趟旅程採用到的所有交通方式。</a:t>
            </a:r>
            <a:r>
              <a:rPr kumimoji="1" lang="en-US" altLang="zh-CN" dirty="0"/>
              <a:t>Ex:</a:t>
            </a:r>
            <a:r>
              <a:rPr kumimoji="1" lang="zh-CN" altLang="en-US" dirty="0"/>
              <a:t>假設我今天從台北出發往花蓮，第一段搭捷運到台北車站，接接著換客運到羅東，再換火車搭到花蓮，那這樣捷運、客運、火車就會因為這趟旅程各加一次。</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5</a:t>
            </a:fld>
            <a:endParaRPr kumimoji="1" lang="zh-TW" altLang="en-US"/>
          </a:p>
        </p:txBody>
      </p:sp>
    </p:spTree>
    <p:extLst>
      <p:ext uri="{BB962C8B-B14F-4D97-AF65-F5344CB8AC3E}">
        <p14:creationId xmlns:p14="http://schemas.microsoft.com/office/powerpoint/2010/main" val="200601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這張表是我們預估</a:t>
            </a:r>
            <a:r>
              <a:rPr kumimoji="1" lang="en-US" altLang="zh-TW" dirty="0"/>
              <a:t>2020</a:t>
            </a:r>
            <a:r>
              <a:rPr kumimoji="1" lang="zh-CN" altLang="en-US" dirty="0"/>
              <a:t>年，各年齡層的東部旅遊資料。由於目前觀光統計資料中，缺乏各年齡來東部與花蓮的的統計資料。</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6</a:t>
            </a:fld>
            <a:endParaRPr kumimoji="1" lang="zh-TW" altLang="en-US"/>
          </a:p>
        </p:txBody>
      </p:sp>
    </p:spTree>
    <p:extLst>
      <p:ext uri="{BB962C8B-B14F-4D97-AF65-F5344CB8AC3E}">
        <p14:creationId xmlns:p14="http://schemas.microsoft.com/office/powerpoint/2010/main" val="306195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在找不到相關數據的情況下，我們將</a:t>
            </a:r>
            <a:r>
              <a:rPr kumimoji="1" lang="zh-CN" altLang="en-US" dirty="0"/>
              <a:t>手邊的資料整合運用，以最接近的方式做出這個預估換算表。我們把「台灣</a:t>
            </a:r>
            <a:r>
              <a:rPr kumimoji="1" lang="en-US" altLang="zh-CN" dirty="0"/>
              <a:t>2019</a:t>
            </a:r>
            <a:r>
              <a:rPr kumimoji="1" lang="zh-CN" altLang="en-US" dirty="0"/>
              <a:t>年各地區人口數</a:t>
            </a:r>
            <a:r>
              <a:rPr kumimoji="1" lang="en-US" altLang="zh-CN" dirty="0"/>
              <a:t>x106</a:t>
            </a:r>
            <a:r>
              <a:rPr kumimoji="1" lang="zh-CN" altLang="en-US" dirty="0"/>
              <a:t>年台灣旅客的年齡分佈</a:t>
            </a:r>
            <a:r>
              <a:rPr kumimoji="1" lang="en-US" altLang="zh-CN" dirty="0"/>
              <a:t>x106</a:t>
            </a:r>
            <a:r>
              <a:rPr kumimoji="1" lang="zh-CN" altLang="en-US" dirty="0"/>
              <a:t>年平均每人的旅遊次數（</a:t>
            </a:r>
            <a:r>
              <a:rPr kumimoji="1" lang="en-US" altLang="zh-CN" dirty="0"/>
              <a:t>8.7</a:t>
            </a:r>
            <a:r>
              <a:rPr kumimoji="1" lang="zh-CN" altLang="en-US" dirty="0"/>
              <a:t>次）</a:t>
            </a:r>
            <a:r>
              <a:rPr kumimoji="1" lang="en-US" altLang="zh-CN" dirty="0"/>
              <a:t>x</a:t>
            </a:r>
            <a:r>
              <a:rPr kumimoji="1" lang="zh-CN" altLang="en-US" dirty="0"/>
              <a:t>台灣各地區的旅遊月份</a:t>
            </a:r>
            <a:r>
              <a:rPr kumimoji="1" lang="en-US" altLang="zh-CN" dirty="0"/>
              <a:t>-</a:t>
            </a:r>
            <a:r>
              <a:rPr kumimoji="1" lang="zh-CN" altLang="en-US" dirty="0"/>
              <a:t>東部的部分」相乘之後得到一個預估的東部旅遊人次。</a:t>
            </a:r>
            <a:br>
              <a:rPr kumimoji="1" lang="en-US" altLang="zh-CN" dirty="0"/>
            </a:br>
            <a:br>
              <a:rPr kumimoji="1" lang="en-US" altLang="zh-CN" dirty="0"/>
            </a:br>
            <a:r>
              <a:rPr kumimoji="1" lang="zh-CN" altLang="en-US" dirty="0"/>
              <a:t>主要數據以</a:t>
            </a:r>
            <a:r>
              <a:rPr kumimoji="1" lang="en-US" altLang="zh-CN" dirty="0"/>
              <a:t>106</a:t>
            </a:r>
            <a:r>
              <a:rPr kumimoji="1" lang="zh-CN" altLang="en-US" dirty="0"/>
              <a:t>年的資料為主，不使用</a:t>
            </a:r>
            <a:r>
              <a:rPr kumimoji="1" lang="en-US" altLang="zh-CN" dirty="0"/>
              <a:t>107</a:t>
            </a:r>
            <a:r>
              <a:rPr kumimoji="1" lang="zh-CN" altLang="en-US" dirty="0"/>
              <a:t>年數據是因為</a:t>
            </a:r>
            <a:r>
              <a:rPr kumimoji="1" lang="en-US" altLang="zh-CN" dirty="0"/>
              <a:t>107</a:t>
            </a:r>
            <a:r>
              <a:rPr kumimoji="1" lang="zh-CN" altLang="en-US" dirty="0"/>
              <a:t>年有像是（</a:t>
            </a:r>
            <a:r>
              <a:rPr kumimoji="1" lang="en-US" altLang="zh-CN" dirty="0"/>
              <a:t>ex</a:t>
            </a:r>
            <a:r>
              <a:rPr kumimoji="1" lang="zh-CN" altLang="en-US" dirty="0"/>
              <a:t>春遊補助、普悠瑪事件、花蓮大地震），因此旅遊數據不屬於常態，不宜採用。</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7</a:t>
            </a:fld>
            <a:endParaRPr kumimoji="1" lang="zh-TW" altLang="en-US"/>
          </a:p>
        </p:txBody>
      </p:sp>
    </p:spTree>
    <p:extLst>
      <p:ext uri="{BB962C8B-B14F-4D97-AF65-F5344CB8AC3E}">
        <p14:creationId xmlns:p14="http://schemas.microsoft.com/office/powerpoint/2010/main" val="366672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從這個預估表我們可以看到，以常態來說，來東部的旅客以</a:t>
            </a:r>
            <a:r>
              <a:rPr kumimoji="1" lang="en-US" altLang="zh-TW" dirty="0"/>
              <a:t>7</a:t>
            </a:r>
            <a:r>
              <a:rPr kumimoji="1" lang="zh-TW" altLang="en-US" dirty="0"/>
              <a:t>、</a:t>
            </a:r>
            <a:r>
              <a:rPr kumimoji="1" lang="en-US" altLang="zh-TW" dirty="0"/>
              <a:t>8</a:t>
            </a:r>
            <a:r>
              <a:rPr kumimoji="1" lang="zh-CN" altLang="en-US" dirty="0"/>
              <a:t>月（也就是暑假期間）為主，年齡以</a:t>
            </a:r>
            <a:r>
              <a:rPr kumimoji="1" lang="en-US" altLang="zh-CN" dirty="0"/>
              <a:t>30-49</a:t>
            </a:r>
            <a:r>
              <a:rPr kumimoji="1" lang="zh-CN" altLang="en-US" dirty="0"/>
              <a:t>歲的人為主，剛好是會帶小孩一同旅遊的族群，這個部分剛好與翰品鎖定的客群相符。因此，隨著蘇花改的完工，翰品</a:t>
            </a:r>
            <a:r>
              <a:rPr kumimoji="1" lang="en-US" altLang="zh-CN" dirty="0"/>
              <a:t>2020</a:t>
            </a:r>
            <a:r>
              <a:rPr kumimoji="1" lang="zh-CN" altLang="en-US" dirty="0"/>
              <a:t>年的前景一定相當不錯。</a:t>
            </a:r>
            <a:endParaRPr kumimoji="1" lang="zh-TW" altLang="en-US" dirty="0"/>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8</a:t>
            </a:fld>
            <a:endParaRPr kumimoji="1" lang="zh-TW" altLang="en-US"/>
          </a:p>
        </p:txBody>
      </p:sp>
    </p:spTree>
    <p:extLst>
      <p:ext uri="{BB962C8B-B14F-4D97-AF65-F5344CB8AC3E}">
        <p14:creationId xmlns:p14="http://schemas.microsoft.com/office/powerpoint/2010/main" val="107225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除了政府數據的搜集外，我們還整理了</a:t>
            </a:r>
            <a:r>
              <a:rPr kumimoji="1" lang="en-US" altLang="zh-TW" dirty="0"/>
              <a:t>50</a:t>
            </a:r>
            <a:r>
              <a:rPr kumimoji="1" lang="zh-CN" altLang="en-US" dirty="0"/>
              <a:t>篇</a:t>
            </a:r>
            <a:r>
              <a:rPr kumimoji="1" lang="zh-TW" altLang="en-US" dirty="0"/>
              <a:t>網路部落格文章，在經過</a:t>
            </a:r>
            <a:r>
              <a:rPr kumimoji="1" lang="en-US" altLang="zh-TW" dirty="0"/>
              <a:t>168hrs</a:t>
            </a:r>
            <a:r>
              <a:rPr kumimoji="1" lang="zh-TW" altLang="en-US" dirty="0"/>
              <a:t>的分析過後得到了以下的數據。</a:t>
            </a:r>
          </a:p>
        </p:txBody>
      </p:sp>
      <p:sp>
        <p:nvSpPr>
          <p:cNvPr id="4" name="投影片編號版面配置區 3"/>
          <p:cNvSpPr>
            <a:spLocks noGrp="1"/>
          </p:cNvSpPr>
          <p:nvPr>
            <p:ph type="sldNum" sz="quarter" idx="5"/>
          </p:nvPr>
        </p:nvSpPr>
        <p:spPr/>
        <p:txBody>
          <a:bodyPr/>
          <a:lstStyle/>
          <a:p>
            <a:fld id="{9EF4B5B7-329D-B949-8FD2-4A804291E9A1}" type="slidenum">
              <a:rPr kumimoji="1" lang="zh-TW" altLang="en-US" smtClean="0"/>
              <a:t>9</a:t>
            </a:fld>
            <a:endParaRPr kumimoji="1" lang="zh-TW" altLang="en-US"/>
          </a:p>
        </p:txBody>
      </p:sp>
    </p:spTree>
    <p:extLst>
      <p:ext uri="{BB962C8B-B14F-4D97-AF65-F5344CB8AC3E}">
        <p14:creationId xmlns:p14="http://schemas.microsoft.com/office/powerpoint/2010/main" val="252034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F6421E-F1D0-9044-86EF-CC6C9A563555}"/>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BB77CFE-61CA-C745-A7DB-3DD2D6B78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282DD139-4D45-3240-8620-B26E1A7F2955}"/>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918853EE-973A-E74C-9E51-CE5FB7DF788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158A88D-AC0C-0A42-A9DC-CC469190BF4D}"/>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241092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5D7A7A-F5C1-B242-86F8-2664856B212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FA0F2C5-B734-C447-B229-8EFF0737726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C9A0D5C-1473-274A-BA9A-548D0A505CDC}"/>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8A1245B6-25AC-A549-AAE3-ECB4BFC5785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C5AB0DE-149B-794B-A639-3EAFACB5AC94}"/>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31236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B8C8E10-7426-D541-9013-FBCA9BBC8780}"/>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39A89C09-2E22-464E-BCDA-782857D082D1}"/>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1689B0F-42A0-9D45-859F-04D812D03005}"/>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F17C1804-C667-9444-80ED-370FF9526C5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1AC99A3-DF2B-B145-9AD2-A8EC87F36C84}"/>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2189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7DC8EA-5286-8449-AC70-47F013BA0B3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70941CE-C5B5-2F48-95AE-0C810F7131E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DD4D40E-091D-9841-9BF0-9AAD2FFF8C5E}"/>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ABDAF210-DA94-BA4E-A972-199BC7AA083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8E0FB0B-5681-9A4B-8803-68FC9F2CDB25}"/>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44154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99B85D-B044-4E48-8146-DCAB11D3AB8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E47FC55-AF36-9544-94CE-43C60D1C9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0B9BD26-9930-3744-AE0C-FCB3C3259303}"/>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B08A9589-971F-5B44-91C1-4C9DF55A849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2394F19-4187-F54A-BE2C-6E68E81D0DB5}"/>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162704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8BE359-23D7-8F41-AD75-41EA5A7CE8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EAD24BC-FB85-254D-B554-AAEDCF52873E}"/>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69709919-A601-394F-A4AE-5F6AC145079D}"/>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CA0EE18-8AB3-1442-B750-8D4CB2F892B6}"/>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6" name="頁尾版面配置區 5">
            <a:extLst>
              <a:ext uri="{FF2B5EF4-FFF2-40B4-BE49-F238E27FC236}">
                <a16:creationId xmlns:a16="http://schemas.microsoft.com/office/drawing/2014/main" id="{8C301D4B-63C6-A449-8023-C694636744E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1C9775D-20DE-7349-839C-202AA7F7B602}"/>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51450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16F9CD-9086-E342-8A15-58C4EF4F433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6B29A36-4EAD-2844-B870-43C015D1D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513F466B-45C1-B34B-B8C0-0E40BB02CE94}"/>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062268DA-9FE7-6042-A8EC-89F5A1906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BACDF599-DBDA-564E-9265-D971E3FCB50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9B1F50EF-ABBD-BE4F-9DB0-B47B091B7EF4}"/>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8" name="頁尾版面配置區 7">
            <a:extLst>
              <a:ext uri="{FF2B5EF4-FFF2-40B4-BE49-F238E27FC236}">
                <a16:creationId xmlns:a16="http://schemas.microsoft.com/office/drawing/2014/main" id="{FD740C8A-CBA8-B84B-8071-223B1991194A}"/>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899108E-2984-2C4F-A4CB-D0DE9D8907FA}"/>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11625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FC2C91-B6EF-104D-804E-F776C9070321}"/>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79C15E2-77EE-1B4D-862B-89BE16E94D00}"/>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4" name="頁尾版面配置區 3">
            <a:extLst>
              <a:ext uri="{FF2B5EF4-FFF2-40B4-BE49-F238E27FC236}">
                <a16:creationId xmlns:a16="http://schemas.microsoft.com/office/drawing/2014/main" id="{4AF1EB4E-BE45-494D-BF81-2DD28C6C72AF}"/>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5D3B23AF-E4AA-EE45-82DB-DA3369088172}"/>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87100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A5D24D6-679E-DB4D-8F2D-1905E53D284E}"/>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3" name="頁尾版面配置區 2">
            <a:extLst>
              <a:ext uri="{FF2B5EF4-FFF2-40B4-BE49-F238E27FC236}">
                <a16:creationId xmlns:a16="http://schemas.microsoft.com/office/drawing/2014/main" id="{3E834B5E-90DF-1C4D-A62C-ED39246216D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A2519833-87CB-6846-A9AC-4D047D092B4D}"/>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84599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D90F0A-F7EF-C347-BBF7-F10BD5F9497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554FCED-4806-4140-976E-C908FF23E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944CB37-F22B-0A41-A6F8-0C8C8C2A4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2EC00BB-AC3E-7A49-AF75-D9BD261A736D}"/>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6" name="頁尾版面配置區 5">
            <a:extLst>
              <a:ext uri="{FF2B5EF4-FFF2-40B4-BE49-F238E27FC236}">
                <a16:creationId xmlns:a16="http://schemas.microsoft.com/office/drawing/2014/main" id="{E5B159F2-239A-3345-BB61-97F20CD99E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6EC4959-95BE-504E-BBB9-314290E831BD}"/>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150530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72BD5-37AA-E64C-BEE1-5E64FC3F0B4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2829CF9-03DF-BA46-9908-073F33339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225AE7EE-60FE-4E48-839C-5D6B7939F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3B8E37EB-A402-8647-993B-8D405BEE787C}"/>
              </a:ext>
            </a:extLst>
          </p:cNvPr>
          <p:cNvSpPr>
            <a:spLocks noGrp="1"/>
          </p:cNvSpPr>
          <p:nvPr>
            <p:ph type="dt" sz="half" idx="10"/>
          </p:nvPr>
        </p:nvSpPr>
        <p:spPr/>
        <p:txBody>
          <a:bodyPr/>
          <a:lstStyle/>
          <a:p>
            <a:fld id="{102AC084-6B86-D04A-9AF5-7E0D0FB99FE9}" type="datetimeFigureOut">
              <a:rPr kumimoji="1" lang="zh-TW" altLang="en-US" smtClean="0"/>
              <a:t>2020/1/2</a:t>
            </a:fld>
            <a:endParaRPr kumimoji="1" lang="zh-TW" altLang="en-US"/>
          </a:p>
        </p:txBody>
      </p:sp>
      <p:sp>
        <p:nvSpPr>
          <p:cNvPr id="6" name="頁尾版面配置區 5">
            <a:extLst>
              <a:ext uri="{FF2B5EF4-FFF2-40B4-BE49-F238E27FC236}">
                <a16:creationId xmlns:a16="http://schemas.microsoft.com/office/drawing/2014/main" id="{197E3C8A-C371-AF4B-AB87-C0676A89207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5D48D82-C6B4-EC4B-96D7-6D4E73693C0D}"/>
              </a:ext>
            </a:extLst>
          </p:cNvPr>
          <p:cNvSpPr>
            <a:spLocks noGrp="1"/>
          </p:cNvSpPr>
          <p:nvPr>
            <p:ph type="sldNum" sz="quarter" idx="12"/>
          </p:nvPr>
        </p:nvSpPr>
        <p:spPr/>
        <p:txBody>
          <a:body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228568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537C408-185B-5D4A-8FFA-EA18B7D1C6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590F0C0-72E6-5640-89DA-7A15375C9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FE47F8F-EC33-614B-8274-05673C44D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AC084-6B86-D04A-9AF5-7E0D0FB99FE9}" type="datetimeFigureOut">
              <a:rPr kumimoji="1" lang="zh-TW" altLang="en-US" smtClean="0"/>
              <a:t>2020/1/2</a:t>
            </a:fld>
            <a:endParaRPr kumimoji="1" lang="zh-TW" altLang="en-US"/>
          </a:p>
        </p:txBody>
      </p:sp>
      <p:sp>
        <p:nvSpPr>
          <p:cNvPr id="5" name="頁尾版面配置區 4">
            <a:extLst>
              <a:ext uri="{FF2B5EF4-FFF2-40B4-BE49-F238E27FC236}">
                <a16:creationId xmlns:a16="http://schemas.microsoft.com/office/drawing/2014/main" id="{C2F9E7BE-C253-E246-8252-11B1AD0E1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A04BC1B5-7FF9-9540-AC2C-C974DBEFF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D3786-4879-124A-90C5-EB1072ECDF75}" type="slidenum">
              <a:rPr kumimoji="1" lang="zh-TW" altLang="en-US" smtClean="0"/>
              <a:t>‹#›</a:t>
            </a:fld>
            <a:endParaRPr kumimoji="1" lang="zh-TW" altLang="en-US"/>
          </a:p>
        </p:txBody>
      </p:sp>
    </p:spTree>
    <p:extLst>
      <p:ext uri="{BB962C8B-B14F-4D97-AF65-F5344CB8AC3E}">
        <p14:creationId xmlns:p14="http://schemas.microsoft.com/office/powerpoint/2010/main" val="3708842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AC4CE34-360F-2C48-84A7-9C34CFB3ED61}"/>
              </a:ext>
            </a:extLst>
          </p:cNvPr>
          <p:cNvSpPr/>
          <p:nvPr/>
        </p:nvSpPr>
        <p:spPr>
          <a:xfrm>
            <a:off x="0" y="-7298"/>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pic>
        <p:nvPicPr>
          <p:cNvPr id="32" name="圖片 31">
            <a:extLst>
              <a:ext uri="{FF2B5EF4-FFF2-40B4-BE49-F238E27FC236}">
                <a16:creationId xmlns:a16="http://schemas.microsoft.com/office/drawing/2014/main" id="{191C9C5F-8061-A646-BF6F-9AC7942C1EAC}"/>
              </a:ext>
            </a:extLst>
          </p:cNvPr>
          <p:cNvPicPr>
            <a:picLocks noChangeAspect="1"/>
          </p:cNvPicPr>
          <p:nvPr/>
        </p:nvPicPr>
        <p:blipFill>
          <a:blip r:embed="rId3"/>
          <a:stretch>
            <a:fillRect/>
          </a:stretch>
        </p:blipFill>
        <p:spPr>
          <a:xfrm>
            <a:off x="7043341" y="1814144"/>
            <a:ext cx="4381873" cy="4381873"/>
          </a:xfrm>
          <a:prstGeom prst="rect">
            <a:avLst/>
          </a:prstGeom>
        </p:spPr>
      </p:pic>
      <p:sp>
        <p:nvSpPr>
          <p:cNvPr id="5" name="文字方塊 4">
            <a:extLst>
              <a:ext uri="{FF2B5EF4-FFF2-40B4-BE49-F238E27FC236}">
                <a16:creationId xmlns:a16="http://schemas.microsoft.com/office/drawing/2014/main" id="{A8FD38E9-E07E-2C44-B0EE-5EB9828244EA}"/>
              </a:ext>
            </a:extLst>
          </p:cNvPr>
          <p:cNvSpPr txBox="1"/>
          <p:nvPr/>
        </p:nvSpPr>
        <p:spPr>
          <a:xfrm>
            <a:off x="7250579" y="2237018"/>
            <a:ext cx="2277035" cy="584775"/>
          </a:xfrm>
          <a:prstGeom prst="rect">
            <a:avLst/>
          </a:prstGeom>
          <a:noFill/>
        </p:spPr>
        <p:txBody>
          <a:bodyPr wrap="square" rtlCol="0">
            <a:spAutoFit/>
          </a:bodyPr>
          <a:lstStyle/>
          <a:p>
            <a:pPr algn="ctr"/>
            <a:r>
              <a:rPr kumimoji="1" lang="zh-CN" altLang="en-US" sz="3200" dirty="0">
                <a:latin typeface="Bradley Hand" pitchFamily="2" charset="0"/>
                <a:ea typeface="Heiti SC Medium" pitchFamily="2" charset="-128"/>
              </a:rPr>
              <a:t>東華國企</a:t>
            </a:r>
            <a:r>
              <a:rPr kumimoji="1" lang="en-US" altLang="zh-TW" sz="3200" dirty="0">
                <a:latin typeface="Bradley Hand" pitchFamily="2" charset="0"/>
                <a:ea typeface="Heiti SC Medium" pitchFamily="2" charset="-128"/>
              </a:rPr>
              <a:t> </a:t>
            </a:r>
          </a:p>
        </p:txBody>
      </p:sp>
      <p:sp>
        <p:nvSpPr>
          <p:cNvPr id="7" name="矩形 6">
            <a:extLst>
              <a:ext uri="{FF2B5EF4-FFF2-40B4-BE49-F238E27FC236}">
                <a16:creationId xmlns:a16="http://schemas.microsoft.com/office/drawing/2014/main" id="{71F4C524-E284-E248-B985-77EFD72CA87B}"/>
              </a:ext>
            </a:extLst>
          </p:cNvPr>
          <p:cNvSpPr/>
          <p:nvPr/>
        </p:nvSpPr>
        <p:spPr>
          <a:xfrm>
            <a:off x="192181" y="1814144"/>
            <a:ext cx="7040469" cy="1107996"/>
          </a:xfrm>
          <a:prstGeom prst="rect">
            <a:avLst/>
          </a:prstGeom>
        </p:spPr>
        <p:txBody>
          <a:bodyPr wrap="square">
            <a:spAutoFit/>
          </a:bodyPr>
          <a:lstStyle/>
          <a:p>
            <a:pPr algn="ctr"/>
            <a:r>
              <a:rPr lang="zh-TW" altLang="en-US" sz="6600" b="1" dirty="0">
                <a:latin typeface="Heiti SC Medium" pitchFamily="2" charset="-128"/>
                <a:ea typeface="Heiti SC Medium" pitchFamily="2" charset="-128"/>
              </a:rPr>
              <a:t>宜花東旅遊市場</a:t>
            </a:r>
          </a:p>
        </p:txBody>
      </p:sp>
      <p:grpSp>
        <p:nvGrpSpPr>
          <p:cNvPr id="42" name="群組 41">
            <a:extLst>
              <a:ext uri="{FF2B5EF4-FFF2-40B4-BE49-F238E27FC236}">
                <a16:creationId xmlns:a16="http://schemas.microsoft.com/office/drawing/2014/main" id="{BDE62293-537D-264E-BD53-77AB636E0499}"/>
              </a:ext>
            </a:extLst>
          </p:cNvPr>
          <p:cNvGrpSpPr/>
          <p:nvPr/>
        </p:nvGrpSpPr>
        <p:grpSpPr>
          <a:xfrm>
            <a:off x="0" y="4157246"/>
            <a:ext cx="3762684" cy="732921"/>
            <a:chOff x="-125265" y="3731671"/>
            <a:chExt cx="3762684" cy="732921"/>
          </a:xfrm>
        </p:grpSpPr>
        <p:grpSp>
          <p:nvGrpSpPr>
            <p:cNvPr id="39" name="群組 38">
              <a:extLst>
                <a:ext uri="{FF2B5EF4-FFF2-40B4-BE49-F238E27FC236}">
                  <a16:creationId xmlns:a16="http://schemas.microsoft.com/office/drawing/2014/main" id="{86192523-0205-9B45-A65A-312F2749BD72}"/>
                </a:ext>
              </a:extLst>
            </p:cNvPr>
            <p:cNvGrpSpPr/>
            <p:nvPr/>
          </p:nvGrpSpPr>
          <p:grpSpPr>
            <a:xfrm>
              <a:off x="-125265" y="4002034"/>
              <a:ext cx="3762684" cy="462558"/>
              <a:chOff x="981706" y="3719491"/>
              <a:chExt cx="3745174" cy="547200"/>
            </a:xfrm>
            <a:solidFill>
              <a:srgbClr val="C00000"/>
            </a:solidFill>
          </p:grpSpPr>
          <p:sp>
            <p:nvSpPr>
              <p:cNvPr id="37" name="矩形 36">
                <a:extLst>
                  <a:ext uri="{FF2B5EF4-FFF2-40B4-BE49-F238E27FC236}">
                    <a16:creationId xmlns:a16="http://schemas.microsoft.com/office/drawing/2014/main" id="{A05C30B0-8B41-3B4C-AB0F-77E8091108A0}"/>
                  </a:ext>
                </a:extLst>
              </p:cNvPr>
              <p:cNvSpPr/>
              <p:nvPr/>
            </p:nvSpPr>
            <p:spPr>
              <a:xfrm>
                <a:off x="981706" y="3721387"/>
                <a:ext cx="2891049" cy="545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直角三角形 37">
                <a:extLst>
                  <a:ext uri="{FF2B5EF4-FFF2-40B4-BE49-F238E27FC236}">
                    <a16:creationId xmlns:a16="http://schemas.microsoft.com/office/drawing/2014/main" id="{6D5A60C6-1B1F-5A47-865B-E8F8E5D3CF83}"/>
                  </a:ext>
                </a:extLst>
              </p:cNvPr>
              <p:cNvSpPr/>
              <p:nvPr/>
            </p:nvSpPr>
            <p:spPr>
              <a:xfrm>
                <a:off x="3872754" y="3719491"/>
                <a:ext cx="854126" cy="547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6" name="文字方塊 15">
              <a:extLst>
                <a:ext uri="{FF2B5EF4-FFF2-40B4-BE49-F238E27FC236}">
                  <a16:creationId xmlns:a16="http://schemas.microsoft.com/office/drawing/2014/main" id="{7AAC2F03-2C08-044B-B8C7-D9EA78718A9C}"/>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chemeClr val="bg1"/>
                  </a:solidFill>
                  <a:effectLst>
                    <a:outerShdw blurRad="50800" dist="50800" dir="5400000" algn="ctr" rotWithShape="0">
                      <a:schemeClr val="tx1">
                        <a:lumMod val="85000"/>
                        <a:lumOff val="15000"/>
                      </a:schemeClr>
                    </a:outerShdw>
                  </a:effectLst>
                  <a:latin typeface="Heiti SC Medium" pitchFamily="2" charset="-128"/>
                  <a:ea typeface="Heiti SC Medium" pitchFamily="2" charset="-128"/>
                </a:rPr>
                <a:t>第三組</a:t>
              </a:r>
              <a:endParaRPr kumimoji="1" lang="zh-TW" altLang="en-US" sz="3200" dirty="0">
                <a:solidFill>
                  <a:schemeClr val="bg1"/>
                </a:solidFill>
                <a:effectLst>
                  <a:outerShdw blurRad="50800" dist="50800" dir="5400000" algn="ctr" rotWithShape="0">
                    <a:schemeClr val="tx1">
                      <a:lumMod val="85000"/>
                      <a:lumOff val="15000"/>
                    </a:schemeClr>
                  </a:outerShdw>
                </a:effectLst>
                <a:latin typeface="Heiti SC Medium" pitchFamily="2" charset="-128"/>
                <a:ea typeface="Heiti SC Medium" pitchFamily="2" charset="-128"/>
              </a:endParaRPr>
            </a:p>
          </p:txBody>
        </p:sp>
      </p:grpSp>
      <p:sp>
        <p:nvSpPr>
          <p:cNvPr id="29" name="框架 28">
            <a:extLst>
              <a:ext uri="{FF2B5EF4-FFF2-40B4-BE49-F238E27FC236}">
                <a16:creationId xmlns:a16="http://schemas.microsoft.com/office/drawing/2014/main" id="{133801B4-568E-BF4C-999E-9908E239E01A}"/>
              </a:ext>
            </a:extLst>
          </p:cNvPr>
          <p:cNvSpPr/>
          <p:nvPr/>
        </p:nvSpPr>
        <p:spPr>
          <a:xfrm>
            <a:off x="161364" y="143435"/>
            <a:ext cx="11869271" cy="6580094"/>
          </a:xfrm>
          <a:prstGeom prst="frame">
            <a:avLst>
              <a:gd name="adj1" fmla="val 12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0" name="矩形 29">
            <a:extLst>
              <a:ext uri="{FF2B5EF4-FFF2-40B4-BE49-F238E27FC236}">
                <a16:creationId xmlns:a16="http://schemas.microsoft.com/office/drawing/2014/main" id="{A60638F1-030D-BC49-99F0-3308B2899287}"/>
              </a:ext>
            </a:extLst>
          </p:cNvPr>
          <p:cNvSpPr/>
          <p:nvPr/>
        </p:nvSpPr>
        <p:spPr>
          <a:xfrm>
            <a:off x="748142" y="2922139"/>
            <a:ext cx="2964273" cy="584775"/>
          </a:xfrm>
          <a:prstGeom prst="rect">
            <a:avLst/>
          </a:prstGeom>
        </p:spPr>
        <p:txBody>
          <a:bodyPr wrap="none">
            <a:spAutoFit/>
          </a:bodyPr>
          <a:lstStyle/>
          <a:p>
            <a:pPr algn="ctr"/>
            <a:r>
              <a:rPr lang="en-US" altLang="zh-TW" sz="2800" dirty="0">
                <a:latin typeface="Microsoft JhengHei" panose="020B0604030504040204" pitchFamily="34" charset="-120"/>
                <a:ea typeface="Microsoft JhengHei" panose="020B0604030504040204" pitchFamily="34" charset="-120"/>
              </a:rPr>
              <a:t>109</a:t>
            </a:r>
            <a:r>
              <a:rPr lang="zh-TW" altLang="en-US" sz="3200" dirty="0">
                <a:latin typeface="Microsoft JhengHei" panose="020B0604030504040204" pitchFamily="34" charset="-120"/>
                <a:ea typeface="Microsoft JhengHei" panose="020B0604030504040204" pitchFamily="34" charset="-120"/>
              </a:rPr>
              <a:t>年趨勢分析 </a:t>
            </a:r>
          </a:p>
        </p:txBody>
      </p:sp>
      <p:sp>
        <p:nvSpPr>
          <p:cNvPr id="34" name="矩形 33">
            <a:extLst>
              <a:ext uri="{FF2B5EF4-FFF2-40B4-BE49-F238E27FC236}">
                <a16:creationId xmlns:a16="http://schemas.microsoft.com/office/drawing/2014/main" id="{B6422AAF-70AC-864E-B2B7-693345BFA0FD}"/>
              </a:ext>
            </a:extLst>
          </p:cNvPr>
          <p:cNvSpPr/>
          <p:nvPr/>
        </p:nvSpPr>
        <p:spPr>
          <a:xfrm>
            <a:off x="7476025" y="3136612"/>
            <a:ext cx="1826141" cy="584775"/>
          </a:xfrm>
          <a:prstGeom prst="rect">
            <a:avLst/>
          </a:prstGeom>
        </p:spPr>
        <p:txBody>
          <a:bodyPr wrap="none">
            <a:spAutoFit/>
          </a:bodyPr>
          <a:lstStyle/>
          <a:p>
            <a:pPr algn="ctr"/>
            <a:r>
              <a:rPr kumimoji="1" lang="zh-CN" altLang="en-US" sz="3200" dirty="0">
                <a:latin typeface="Bradley Hand" pitchFamily="2" charset="0"/>
                <a:ea typeface="Heiti SC Medium" pitchFamily="2" charset="-128"/>
              </a:rPr>
              <a:t>翰品酒店</a:t>
            </a:r>
            <a:endParaRPr kumimoji="1" lang="zh-TW" altLang="en-US" sz="3200" dirty="0">
              <a:latin typeface="Bradley Hand" pitchFamily="2" charset="0"/>
              <a:ea typeface="Heiti SC Medium" pitchFamily="2" charset="-128"/>
            </a:endParaRPr>
          </a:p>
        </p:txBody>
      </p:sp>
      <p:sp>
        <p:nvSpPr>
          <p:cNvPr id="35" name="文字方塊 34">
            <a:extLst>
              <a:ext uri="{FF2B5EF4-FFF2-40B4-BE49-F238E27FC236}">
                <a16:creationId xmlns:a16="http://schemas.microsoft.com/office/drawing/2014/main" id="{EAF91378-9E76-5E40-A7C0-EC871A11C5E2}"/>
              </a:ext>
            </a:extLst>
          </p:cNvPr>
          <p:cNvSpPr txBox="1"/>
          <p:nvPr/>
        </p:nvSpPr>
        <p:spPr>
          <a:xfrm>
            <a:off x="8113900" y="2537419"/>
            <a:ext cx="774163" cy="769441"/>
          </a:xfrm>
          <a:prstGeom prst="rect">
            <a:avLst/>
          </a:prstGeom>
          <a:noFill/>
        </p:spPr>
        <p:txBody>
          <a:bodyPr wrap="square" rtlCol="0">
            <a:spAutoFit/>
          </a:bodyPr>
          <a:lstStyle/>
          <a:p>
            <a:r>
              <a:rPr kumimoji="1" lang="en-US" altLang="zh-TW" sz="4400" b="1" dirty="0">
                <a:solidFill>
                  <a:srgbClr val="C00000"/>
                </a:solidFill>
                <a:latin typeface="Times New Roman" panose="02020603050405020304" pitchFamily="18" charset="0"/>
                <a:cs typeface="Times New Roman" panose="02020603050405020304" pitchFamily="18" charset="0"/>
              </a:rPr>
              <a:t>X</a:t>
            </a:r>
            <a:endParaRPr kumimoji="1" lang="zh-TW" altLang="en-US" sz="4400" b="1" dirty="0">
              <a:solidFill>
                <a:srgbClr val="C00000"/>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D4605F22-6EDD-2E45-AC28-BD32F50050BB}"/>
              </a:ext>
            </a:extLst>
          </p:cNvPr>
          <p:cNvSpPr/>
          <p:nvPr/>
        </p:nvSpPr>
        <p:spPr>
          <a:xfrm>
            <a:off x="10186144" y="3614976"/>
            <a:ext cx="905235" cy="523220"/>
          </a:xfrm>
          <a:prstGeom prst="rect">
            <a:avLst/>
          </a:prstGeom>
        </p:spPr>
        <p:txBody>
          <a:bodyPr wrap="square">
            <a:spAutoFit/>
          </a:bodyPr>
          <a:lstStyle/>
          <a:p>
            <a:pPr algn="ctr"/>
            <a:r>
              <a:rPr lang="zh-TW" altLang="en-US" sz="1400" dirty="0">
                <a:solidFill>
                  <a:schemeClr val="bg2">
                    <a:lumMod val="25000"/>
                  </a:schemeClr>
                </a:solidFill>
                <a:latin typeface="標楷體" panose="02010601000101010101" pitchFamily="2" charset="-120"/>
                <a:ea typeface="標楷體" panose="02010601000101010101" pitchFamily="2" charset="-120"/>
              </a:rPr>
              <a:t>葉晉嘉</a:t>
            </a:r>
            <a:endParaRPr lang="en-US" altLang="zh-TW" sz="1400" dirty="0">
              <a:solidFill>
                <a:schemeClr val="bg2">
                  <a:lumMod val="25000"/>
                </a:schemeClr>
              </a:solidFill>
              <a:latin typeface="標楷體" panose="02010601000101010101" pitchFamily="2" charset="-120"/>
              <a:ea typeface="標楷體" panose="02010601000101010101" pitchFamily="2" charset="-120"/>
            </a:endParaRPr>
          </a:p>
          <a:p>
            <a:pPr algn="ctr"/>
            <a:r>
              <a:rPr lang="en-US" altLang="zh-TW" sz="1400" dirty="0">
                <a:solidFill>
                  <a:schemeClr val="bg2">
                    <a:lumMod val="25000"/>
                  </a:schemeClr>
                </a:solidFill>
                <a:latin typeface="標楷體" panose="02010601000101010101" pitchFamily="2" charset="-120"/>
                <a:ea typeface="標楷體" panose="02010601000101010101" pitchFamily="2" charset="-120"/>
              </a:rPr>
              <a:t>Mickey</a:t>
            </a:r>
            <a:r>
              <a:rPr lang="zh-TW" altLang="en-US" sz="1400" dirty="0">
                <a:solidFill>
                  <a:schemeClr val="bg2">
                    <a:lumMod val="25000"/>
                  </a:schemeClr>
                </a:solidFill>
                <a:latin typeface="標楷體" panose="02010601000101010101" pitchFamily="2" charset="-120"/>
                <a:ea typeface="標楷體" panose="02010601000101010101" pitchFamily="2" charset="-120"/>
              </a:rPr>
              <a:t> </a:t>
            </a:r>
            <a:endParaRPr lang="zh-TW" altLang="en-US" sz="1400" dirty="0">
              <a:solidFill>
                <a:schemeClr val="bg2">
                  <a:lumMod val="25000"/>
                </a:schemeClr>
              </a:solidFill>
            </a:endParaRPr>
          </a:p>
        </p:txBody>
      </p:sp>
    </p:spTree>
    <p:extLst>
      <p:ext uri="{BB962C8B-B14F-4D97-AF65-F5344CB8AC3E}">
        <p14:creationId xmlns:p14="http://schemas.microsoft.com/office/powerpoint/2010/main" val="198981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6CC28044-0E66-6643-99ED-35B0EBB9595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aphicFrame>
        <p:nvGraphicFramePr>
          <p:cNvPr id="15" name="圖表 14">
            <a:extLst>
              <a:ext uri="{FF2B5EF4-FFF2-40B4-BE49-F238E27FC236}">
                <a16:creationId xmlns:a16="http://schemas.microsoft.com/office/drawing/2014/main" id="{975BD76A-86FF-4B93-8F19-D3FAAB4297D1}"/>
              </a:ext>
            </a:extLst>
          </p:cNvPr>
          <p:cNvGraphicFramePr/>
          <p:nvPr>
            <p:extLst>
              <p:ext uri="{D42A27DB-BD31-4B8C-83A1-F6EECF244321}">
                <p14:modId xmlns:p14="http://schemas.microsoft.com/office/powerpoint/2010/main" val="1361062142"/>
              </p:ext>
            </p:extLst>
          </p:nvPr>
        </p:nvGraphicFramePr>
        <p:xfrm>
          <a:off x="2009774" y="1330529"/>
          <a:ext cx="8172451" cy="506348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群組 8">
            <a:extLst>
              <a:ext uri="{FF2B5EF4-FFF2-40B4-BE49-F238E27FC236}">
                <a16:creationId xmlns:a16="http://schemas.microsoft.com/office/drawing/2014/main" id="{0FCDCFE8-43F5-534D-B698-E40A7769A87C}"/>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3B566929-187F-C949-A3D9-05EF268F6B83}"/>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913DB652-C0B4-C341-B1FE-73C9C1A899E0}"/>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D36CC6BA-0CA2-6040-A4F1-4BF77D60C0A5}"/>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9E7E3393-3041-4446-88D4-8029D5E91E17}"/>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口碑分析</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spTree>
    <p:extLst>
      <p:ext uri="{BB962C8B-B14F-4D97-AF65-F5344CB8AC3E}">
        <p14:creationId xmlns:p14="http://schemas.microsoft.com/office/powerpoint/2010/main" val="165025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6CC28044-0E66-6643-99ED-35B0EBB9595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aphicFrame>
        <p:nvGraphicFramePr>
          <p:cNvPr id="20" name="圖表 19">
            <a:extLst>
              <a:ext uri="{FF2B5EF4-FFF2-40B4-BE49-F238E27FC236}">
                <a16:creationId xmlns:a16="http://schemas.microsoft.com/office/drawing/2014/main" id="{E0FC31D3-67BA-4016-A80D-CE39393B9C27}"/>
              </a:ext>
            </a:extLst>
          </p:cNvPr>
          <p:cNvGraphicFramePr/>
          <p:nvPr>
            <p:extLst>
              <p:ext uri="{D42A27DB-BD31-4B8C-83A1-F6EECF244321}">
                <p14:modId xmlns:p14="http://schemas.microsoft.com/office/powerpoint/2010/main" val="2255731699"/>
              </p:ext>
            </p:extLst>
          </p:nvPr>
        </p:nvGraphicFramePr>
        <p:xfrm>
          <a:off x="1821973" y="1329819"/>
          <a:ext cx="8548053" cy="4955287"/>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群組 8">
            <a:extLst>
              <a:ext uri="{FF2B5EF4-FFF2-40B4-BE49-F238E27FC236}">
                <a16:creationId xmlns:a16="http://schemas.microsoft.com/office/drawing/2014/main" id="{BD5B87A0-2C3D-5340-B1F2-3D5D4D5A5F81}"/>
              </a:ext>
            </a:extLst>
          </p:cNvPr>
          <p:cNvGrpSpPr/>
          <p:nvPr/>
        </p:nvGrpSpPr>
        <p:grpSpPr>
          <a:xfrm>
            <a:off x="0" y="372877"/>
            <a:ext cx="3762684" cy="732921"/>
            <a:chOff x="-125265" y="3731671"/>
            <a:chExt cx="3762684" cy="732921"/>
          </a:xfrm>
        </p:grpSpPr>
        <p:grpSp>
          <p:nvGrpSpPr>
            <p:cNvPr id="15" name="群組 14">
              <a:extLst>
                <a:ext uri="{FF2B5EF4-FFF2-40B4-BE49-F238E27FC236}">
                  <a16:creationId xmlns:a16="http://schemas.microsoft.com/office/drawing/2014/main" id="{52F18319-D92E-2A4A-A34F-A9343EDB9A73}"/>
                </a:ext>
              </a:extLst>
            </p:cNvPr>
            <p:cNvGrpSpPr/>
            <p:nvPr/>
          </p:nvGrpSpPr>
          <p:grpSpPr>
            <a:xfrm>
              <a:off x="-125265" y="4002034"/>
              <a:ext cx="3762684" cy="462558"/>
              <a:chOff x="981706" y="3719491"/>
              <a:chExt cx="3745174" cy="547200"/>
            </a:xfrm>
            <a:solidFill>
              <a:srgbClr val="C00000"/>
            </a:solidFill>
          </p:grpSpPr>
          <p:sp>
            <p:nvSpPr>
              <p:cNvPr id="17" name="矩形 16">
                <a:extLst>
                  <a:ext uri="{FF2B5EF4-FFF2-40B4-BE49-F238E27FC236}">
                    <a16:creationId xmlns:a16="http://schemas.microsoft.com/office/drawing/2014/main" id="{246C9D15-CF2C-024C-8206-2E2A06750F9B}"/>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直角三角形 17">
                <a:extLst>
                  <a:ext uri="{FF2B5EF4-FFF2-40B4-BE49-F238E27FC236}">
                    <a16:creationId xmlns:a16="http://schemas.microsoft.com/office/drawing/2014/main" id="{01714B7E-304F-6C43-AC37-2F49E1494202}"/>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6" name="文字方塊 15">
              <a:extLst>
                <a:ext uri="{FF2B5EF4-FFF2-40B4-BE49-F238E27FC236}">
                  <a16:creationId xmlns:a16="http://schemas.microsoft.com/office/drawing/2014/main" id="{5A0CE8DE-DE4B-B04D-B410-A895BBD32A67}"/>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口碑分析</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spTree>
    <p:extLst>
      <p:ext uri="{BB962C8B-B14F-4D97-AF65-F5344CB8AC3E}">
        <p14:creationId xmlns:p14="http://schemas.microsoft.com/office/powerpoint/2010/main" val="382308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B9D43800-018C-E04C-8AA1-F5AD9217FCEC}"/>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 name="群組 2">
            <a:extLst>
              <a:ext uri="{FF2B5EF4-FFF2-40B4-BE49-F238E27FC236}">
                <a16:creationId xmlns:a16="http://schemas.microsoft.com/office/drawing/2014/main" id="{8D0B2CC9-79EE-7A43-B12E-05DC343B7649}"/>
              </a:ext>
            </a:extLst>
          </p:cNvPr>
          <p:cNvGrpSpPr/>
          <p:nvPr/>
        </p:nvGrpSpPr>
        <p:grpSpPr>
          <a:xfrm>
            <a:off x="933450" y="2438400"/>
            <a:ext cx="2743200" cy="3028949"/>
            <a:chOff x="933450" y="2438400"/>
            <a:chExt cx="2743200" cy="3028949"/>
          </a:xfrm>
        </p:grpSpPr>
        <p:grpSp>
          <p:nvGrpSpPr>
            <p:cNvPr id="48" name="群組 47">
              <a:extLst>
                <a:ext uri="{FF2B5EF4-FFF2-40B4-BE49-F238E27FC236}">
                  <a16:creationId xmlns:a16="http://schemas.microsoft.com/office/drawing/2014/main" id="{FCD406F3-13D7-2A4D-8BA8-117B05A4354F}"/>
                </a:ext>
              </a:extLst>
            </p:cNvPr>
            <p:cNvGrpSpPr/>
            <p:nvPr/>
          </p:nvGrpSpPr>
          <p:grpSpPr>
            <a:xfrm>
              <a:off x="933450" y="2438400"/>
              <a:ext cx="2743200" cy="3028949"/>
              <a:chOff x="1104900" y="2038350"/>
              <a:chExt cx="2743200" cy="3028949"/>
            </a:xfrm>
          </p:grpSpPr>
          <p:sp>
            <p:nvSpPr>
              <p:cNvPr id="55" name="矩形 54">
                <a:extLst>
                  <a:ext uri="{FF2B5EF4-FFF2-40B4-BE49-F238E27FC236}">
                    <a16:creationId xmlns:a16="http://schemas.microsoft.com/office/drawing/2014/main" id="{664A944F-F5D5-0146-86F8-FC4FCD1B3E9B}"/>
                  </a:ext>
                </a:extLst>
              </p:cNvPr>
              <p:cNvSpPr/>
              <p:nvPr/>
            </p:nvSpPr>
            <p:spPr>
              <a:xfrm>
                <a:off x="1104900" y="2486024"/>
                <a:ext cx="2743200" cy="25812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56" name="群組 55">
                <a:extLst>
                  <a:ext uri="{FF2B5EF4-FFF2-40B4-BE49-F238E27FC236}">
                    <a16:creationId xmlns:a16="http://schemas.microsoft.com/office/drawing/2014/main" id="{E0284639-9D84-C74D-A4B0-CCE35B411758}"/>
                  </a:ext>
                </a:extLst>
              </p:cNvPr>
              <p:cNvGrpSpPr/>
              <p:nvPr/>
            </p:nvGrpSpPr>
            <p:grpSpPr>
              <a:xfrm>
                <a:off x="1104900" y="2038350"/>
                <a:ext cx="2743200" cy="402002"/>
                <a:chOff x="1104900" y="2038350"/>
                <a:chExt cx="2743200" cy="402002"/>
              </a:xfrm>
            </p:grpSpPr>
            <p:sp>
              <p:nvSpPr>
                <p:cNvPr id="57" name="矩形 56">
                  <a:extLst>
                    <a:ext uri="{FF2B5EF4-FFF2-40B4-BE49-F238E27FC236}">
                      <a16:creationId xmlns:a16="http://schemas.microsoft.com/office/drawing/2014/main" id="{EAED5997-7B4E-E746-A0FE-92E0315551D1}"/>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1</a:t>
                  </a:r>
                  <a:endParaRPr kumimoji="1" lang="zh-TW" altLang="en-US" sz="3200" b="1" dirty="0"/>
                </a:p>
              </p:txBody>
            </p:sp>
            <p:grpSp>
              <p:nvGrpSpPr>
                <p:cNvPr id="58" name="群組 57">
                  <a:extLst>
                    <a:ext uri="{FF2B5EF4-FFF2-40B4-BE49-F238E27FC236}">
                      <a16:creationId xmlns:a16="http://schemas.microsoft.com/office/drawing/2014/main" id="{BF76F846-3FEC-724F-9016-3211DCD5D843}"/>
                    </a:ext>
                  </a:extLst>
                </p:cNvPr>
                <p:cNvGrpSpPr/>
                <p:nvPr/>
              </p:nvGrpSpPr>
              <p:grpSpPr>
                <a:xfrm>
                  <a:off x="1276350" y="2162175"/>
                  <a:ext cx="2400300" cy="114300"/>
                  <a:chOff x="1276350" y="2162175"/>
                  <a:chExt cx="2400300" cy="114300"/>
                </a:xfrm>
              </p:grpSpPr>
              <p:sp>
                <p:nvSpPr>
                  <p:cNvPr id="59" name="橢圓 58">
                    <a:extLst>
                      <a:ext uri="{FF2B5EF4-FFF2-40B4-BE49-F238E27FC236}">
                        <a16:creationId xmlns:a16="http://schemas.microsoft.com/office/drawing/2014/main" id="{C35B0EE1-2DB5-1040-8AFF-335173167AED}"/>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0" name="橢圓 59">
                    <a:extLst>
                      <a:ext uri="{FF2B5EF4-FFF2-40B4-BE49-F238E27FC236}">
                        <a16:creationId xmlns:a16="http://schemas.microsoft.com/office/drawing/2014/main" id="{DB0F2A93-0BA5-D54E-8539-7CDBA0F77A71}"/>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sp>
          <p:nvSpPr>
            <p:cNvPr id="61" name="文字方塊 60">
              <a:extLst>
                <a:ext uri="{FF2B5EF4-FFF2-40B4-BE49-F238E27FC236}">
                  <a16:creationId xmlns:a16="http://schemas.microsoft.com/office/drawing/2014/main" id="{4D302F20-083F-FE4D-840C-2DF716F5469A}"/>
                </a:ext>
              </a:extLst>
            </p:cNvPr>
            <p:cNvSpPr txBox="1"/>
            <p:nvPr/>
          </p:nvSpPr>
          <p:spPr>
            <a:xfrm>
              <a:off x="1165473"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政府數據分析</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62" name="矩形 61">
              <a:extLst>
                <a:ext uri="{FF2B5EF4-FFF2-40B4-BE49-F238E27FC236}">
                  <a16:creationId xmlns:a16="http://schemas.microsoft.com/office/drawing/2014/main" id="{4D84CBCD-A1D3-4143-B452-9EB636C80D49}"/>
                </a:ext>
              </a:extLst>
            </p:cNvPr>
            <p:cNvSpPr/>
            <p:nvPr/>
          </p:nvSpPr>
          <p:spPr>
            <a:xfrm>
              <a:off x="1163582" y="4883404"/>
              <a:ext cx="1620957" cy="523220"/>
            </a:xfrm>
            <a:prstGeom prst="rect">
              <a:avLst/>
            </a:prstGeom>
          </p:spPr>
          <p:txBody>
            <a:bodyPr wrap="none">
              <a:spAutoFit/>
            </a:bodyPr>
            <a:lstStyle/>
            <a:p>
              <a:r>
                <a:rPr kumimoji="1" lang="zh-TW" altLang="en-US" sz="2800" dirty="0">
                  <a:latin typeface="Microsoft JhengHei" panose="020B0604030504040204" pitchFamily="34" charset="-120"/>
                  <a:ea typeface="Microsoft JhengHei" panose="020B0604030504040204" pitchFamily="34" charset="-120"/>
                </a:rPr>
                <a:t>口碑分析</a:t>
              </a:r>
            </a:p>
          </p:txBody>
        </p:sp>
        <p:sp>
          <p:nvSpPr>
            <p:cNvPr id="63" name="文字方塊 62">
              <a:extLst>
                <a:ext uri="{FF2B5EF4-FFF2-40B4-BE49-F238E27FC236}">
                  <a16:creationId xmlns:a16="http://schemas.microsoft.com/office/drawing/2014/main" id="{0D3DB096-CCEC-F84D-9B1B-DE9879A42483}"/>
                </a:ext>
              </a:extLst>
            </p:cNvPr>
            <p:cNvSpPr txBox="1"/>
            <p:nvPr/>
          </p:nvSpPr>
          <p:spPr>
            <a:xfrm>
              <a:off x="1165473" y="4363232"/>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預估旅遊人數</a:t>
              </a:r>
              <a:endParaRPr kumimoji="1" lang="en-US" altLang="zh-TW" sz="2800" dirty="0">
                <a:latin typeface="Microsoft JhengHei" panose="020B0604030504040204" pitchFamily="34" charset="-120"/>
                <a:ea typeface="Microsoft JhengHei" panose="020B0604030504040204" pitchFamily="34" charset="-120"/>
              </a:endParaRPr>
            </a:p>
          </p:txBody>
        </p:sp>
        <p:cxnSp>
          <p:nvCxnSpPr>
            <p:cNvPr id="64" name="直線接點 63">
              <a:extLst>
                <a:ext uri="{FF2B5EF4-FFF2-40B4-BE49-F238E27FC236}">
                  <a16:creationId xmlns:a16="http://schemas.microsoft.com/office/drawing/2014/main" id="{BEDDAD30-F6F7-ED4C-B6FF-D695E2846766}"/>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65" name="文字方塊 64">
              <a:extLst>
                <a:ext uri="{FF2B5EF4-FFF2-40B4-BE49-F238E27FC236}">
                  <a16:creationId xmlns:a16="http://schemas.microsoft.com/office/drawing/2014/main" id="{A3BEC550-A4FE-5C4C-9B59-E7824D699675}"/>
                </a:ext>
              </a:extLst>
            </p:cNvPr>
            <p:cNvSpPr txBox="1"/>
            <p:nvPr/>
          </p:nvSpPr>
          <p:spPr>
            <a:xfrm>
              <a:off x="1076325" y="2913076"/>
              <a:ext cx="242887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客源分析</a:t>
              </a:r>
              <a:endParaRPr kumimoji="1" lang="zh-TW" altLang="en-US" sz="3600" dirty="0">
                <a:solidFill>
                  <a:schemeClr val="bg1"/>
                </a:solidFill>
                <a:latin typeface="Heiti SC Medium" pitchFamily="2" charset="-128"/>
                <a:ea typeface="Heiti SC Medium" pitchFamily="2" charset="-128"/>
              </a:endParaRPr>
            </a:p>
          </p:txBody>
        </p:sp>
      </p:grpSp>
      <p:grpSp>
        <p:nvGrpSpPr>
          <p:cNvPr id="43" name="群組 42">
            <a:extLst>
              <a:ext uri="{FF2B5EF4-FFF2-40B4-BE49-F238E27FC236}">
                <a16:creationId xmlns:a16="http://schemas.microsoft.com/office/drawing/2014/main" id="{169AC1B8-CF38-5843-88E2-AA349B2083F2}"/>
              </a:ext>
            </a:extLst>
          </p:cNvPr>
          <p:cNvGrpSpPr/>
          <p:nvPr/>
        </p:nvGrpSpPr>
        <p:grpSpPr>
          <a:xfrm>
            <a:off x="4214812" y="1676585"/>
            <a:ext cx="3762375" cy="3813600"/>
            <a:chOff x="933450" y="2438400"/>
            <a:chExt cx="2743200" cy="3028949"/>
          </a:xfrm>
        </p:grpSpPr>
        <p:grpSp>
          <p:nvGrpSpPr>
            <p:cNvPr id="44" name="群組 43">
              <a:extLst>
                <a:ext uri="{FF2B5EF4-FFF2-40B4-BE49-F238E27FC236}">
                  <a16:creationId xmlns:a16="http://schemas.microsoft.com/office/drawing/2014/main" id="{5261C410-3A66-BA46-A00F-83EBFC146B6F}"/>
                </a:ext>
              </a:extLst>
            </p:cNvPr>
            <p:cNvGrpSpPr/>
            <p:nvPr/>
          </p:nvGrpSpPr>
          <p:grpSpPr>
            <a:xfrm>
              <a:off x="933450" y="2438400"/>
              <a:ext cx="2743200" cy="3028949"/>
              <a:chOff x="1104900" y="2038350"/>
              <a:chExt cx="2743200" cy="3028949"/>
            </a:xfrm>
          </p:grpSpPr>
          <p:sp>
            <p:nvSpPr>
              <p:cNvPr id="49" name="矩形 48">
                <a:extLst>
                  <a:ext uri="{FF2B5EF4-FFF2-40B4-BE49-F238E27FC236}">
                    <a16:creationId xmlns:a16="http://schemas.microsoft.com/office/drawing/2014/main" id="{73A2122A-F951-3F4D-B611-B320B1409D10}"/>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a typeface="Microsoft JhengHei" panose="020B0604030504040204" pitchFamily="34" charset="-120"/>
                </a:endParaRPr>
              </a:p>
            </p:txBody>
          </p:sp>
          <p:grpSp>
            <p:nvGrpSpPr>
              <p:cNvPr id="50" name="群組 49">
                <a:extLst>
                  <a:ext uri="{FF2B5EF4-FFF2-40B4-BE49-F238E27FC236}">
                    <a16:creationId xmlns:a16="http://schemas.microsoft.com/office/drawing/2014/main" id="{8CA82F5C-4850-E848-889E-0C7859ECB7EA}"/>
                  </a:ext>
                </a:extLst>
              </p:cNvPr>
              <p:cNvGrpSpPr/>
              <p:nvPr/>
            </p:nvGrpSpPr>
            <p:grpSpPr>
              <a:xfrm>
                <a:off x="1104900" y="2038350"/>
                <a:ext cx="2743200" cy="402002"/>
                <a:chOff x="1104900" y="2038350"/>
                <a:chExt cx="2743200" cy="402002"/>
              </a:xfrm>
            </p:grpSpPr>
            <p:sp>
              <p:nvSpPr>
                <p:cNvPr id="51" name="矩形 50">
                  <a:extLst>
                    <a:ext uri="{FF2B5EF4-FFF2-40B4-BE49-F238E27FC236}">
                      <a16:creationId xmlns:a16="http://schemas.microsoft.com/office/drawing/2014/main" id="{57ED6F87-C465-BA45-8C86-F6863F4DF51C}"/>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4400" b="1" dirty="0">
                      <a:ea typeface="Microsoft JhengHei" panose="020B0604030504040204" pitchFamily="34" charset="-120"/>
                    </a:rPr>
                    <a:t>PART 2</a:t>
                  </a:r>
                  <a:endParaRPr kumimoji="1" lang="zh-TW" altLang="en-US" sz="4400" b="1" dirty="0">
                    <a:ea typeface="Microsoft JhengHei" panose="020B0604030504040204" pitchFamily="34" charset="-120"/>
                  </a:endParaRPr>
                </a:p>
              </p:txBody>
            </p:sp>
            <p:grpSp>
              <p:nvGrpSpPr>
                <p:cNvPr id="52" name="群組 51">
                  <a:extLst>
                    <a:ext uri="{FF2B5EF4-FFF2-40B4-BE49-F238E27FC236}">
                      <a16:creationId xmlns:a16="http://schemas.microsoft.com/office/drawing/2014/main" id="{DF9667EF-F569-624A-B395-5CDB7219B229}"/>
                    </a:ext>
                  </a:extLst>
                </p:cNvPr>
                <p:cNvGrpSpPr/>
                <p:nvPr/>
              </p:nvGrpSpPr>
              <p:grpSpPr>
                <a:xfrm>
                  <a:off x="1276350" y="2162175"/>
                  <a:ext cx="2400300" cy="114300"/>
                  <a:chOff x="1276350" y="2162175"/>
                  <a:chExt cx="2400300" cy="114300"/>
                </a:xfrm>
              </p:grpSpPr>
              <p:sp>
                <p:nvSpPr>
                  <p:cNvPr id="53" name="橢圓 52">
                    <a:extLst>
                      <a:ext uri="{FF2B5EF4-FFF2-40B4-BE49-F238E27FC236}">
                        <a16:creationId xmlns:a16="http://schemas.microsoft.com/office/drawing/2014/main" id="{F9487450-E04C-704F-84FE-BBCEAF6FC5A3}"/>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54" name="橢圓 53">
                    <a:extLst>
                      <a:ext uri="{FF2B5EF4-FFF2-40B4-BE49-F238E27FC236}">
                        <a16:creationId xmlns:a16="http://schemas.microsoft.com/office/drawing/2014/main" id="{1701A559-26C0-5540-95B7-CCDBB6AFEE71}"/>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grpSp>
          </p:grpSp>
        </p:grpSp>
        <p:cxnSp>
          <p:nvCxnSpPr>
            <p:cNvPr id="45" name="直線接點 44">
              <a:extLst>
                <a:ext uri="{FF2B5EF4-FFF2-40B4-BE49-F238E27FC236}">
                  <a16:creationId xmlns:a16="http://schemas.microsoft.com/office/drawing/2014/main" id="{6D0A49BA-C5E3-F74F-B80E-E69DED450851}"/>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61005C5-2B4A-494C-8B18-B9557AA89309}"/>
                </a:ext>
              </a:extLst>
            </p:cNvPr>
            <p:cNvSpPr txBox="1"/>
            <p:nvPr/>
          </p:nvSpPr>
          <p:spPr>
            <a:xfrm>
              <a:off x="1081087" y="2954174"/>
              <a:ext cx="2428875" cy="562238"/>
            </a:xfrm>
            <a:prstGeom prst="rect">
              <a:avLst/>
            </a:prstGeom>
            <a:noFill/>
          </p:spPr>
          <p:txBody>
            <a:bodyPr wrap="square" rtlCol="0">
              <a:spAutoFit/>
            </a:bodyPr>
            <a:lstStyle/>
            <a:p>
              <a:pPr algn="ctr"/>
              <a:r>
                <a:rPr kumimoji="1" lang="zh-CN" altLang="en-US" sz="4000" dirty="0">
                  <a:solidFill>
                    <a:srgbClr val="0070C0"/>
                  </a:solidFill>
                  <a:latin typeface="Heiti SC Medium" pitchFamily="2" charset="-128"/>
                  <a:ea typeface="Heiti SC Medium" pitchFamily="2" charset="-128"/>
                </a:rPr>
                <a:t>景點分析</a:t>
              </a:r>
              <a:endParaRPr kumimoji="1" lang="zh-TW" altLang="en-US" sz="4000" dirty="0">
                <a:solidFill>
                  <a:srgbClr val="0070C0"/>
                </a:solidFill>
                <a:latin typeface="Heiti SC Medium" pitchFamily="2" charset="-128"/>
                <a:ea typeface="Heiti SC Medium" pitchFamily="2" charset="-128"/>
              </a:endParaRPr>
            </a:p>
          </p:txBody>
        </p:sp>
      </p:grpSp>
      <p:sp>
        <p:nvSpPr>
          <p:cNvPr id="27" name="矩形 26">
            <a:extLst>
              <a:ext uri="{FF2B5EF4-FFF2-40B4-BE49-F238E27FC236}">
                <a16:creationId xmlns:a16="http://schemas.microsoft.com/office/drawing/2014/main" id="{A95EAD23-60A3-A941-B0CE-1E4DCE341F01}"/>
              </a:ext>
            </a:extLst>
          </p:cNvPr>
          <p:cNvSpPr/>
          <p:nvPr/>
        </p:nvSpPr>
        <p:spPr>
          <a:xfrm>
            <a:off x="4760713" y="464672"/>
            <a:ext cx="2743200" cy="830997"/>
          </a:xfrm>
          <a:prstGeom prst="rect">
            <a:avLst/>
          </a:prstGeom>
        </p:spPr>
        <p:txBody>
          <a:bodyPr wrap="square">
            <a:spAutoFit/>
          </a:bodyPr>
          <a:lstStyle/>
          <a:p>
            <a:pPr algn="ctr"/>
            <a:r>
              <a:rPr lang="zh-CN"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rPr>
              <a:t>報告大綱</a:t>
            </a:r>
            <a:endParaRPr lang="zh-TW"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endParaRPr>
          </a:p>
        </p:txBody>
      </p:sp>
      <p:sp>
        <p:nvSpPr>
          <p:cNvPr id="37" name="文字方塊 36">
            <a:extLst>
              <a:ext uri="{FF2B5EF4-FFF2-40B4-BE49-F238E27FC236}">
                <a16:creationId xmlns:a16="http://schemas.microsoft.com/office/drawing/2014/main" id="{B85C9C6F-0E02-1947-B237-0E27D9EFDF8F}"/>
              </a:ext>
            </a:extLst>
          </p:cNvPr>
          <p:cNvSpPr txBox="1"/>
          <p:nvPr/>
        </p:nvSpPr>
        <p:spPr>
          <a:xfrm>
            <a:off x="4659999" y="3429000"/>
            <a:ext cx="2872000" cy="584775"/>
          </a:xfrm>
          <a:prstGeom prst="rect">
            <a:avLst/>
          </a:prstGeom>
          <a:noFill/>
        </p:spPr>
        <p:txBody>
          <a:bodyPr wrap="square" rtlCol="0">
            <a:spAutoFit/>
          </a:bodyPr>
          <a:lstStyle/>
          <a:p>
            <a:pPr algn="ctr"/>
            <a:r>
              <a:rPr kumimoji="1" lang="zh-TW" altLang="en-US" sz="3200" dirty="0">
                <a:latin typeface="Microsoft JhengHei" panose="020B0604030504040204" pitchFamily="34" charset="-120"/>
                <a:ea typeface="Microsoft JhengHei" panose="020B0604030504040204" pitchFamily="34" charset="-120"/>
              </a:rPr>
              <a:t>花東旅遊景點</a:t>
            </a:r>
            <a:endParaRPr kumimoji="1" lang="en-US" altLang="zh-TW" sz="3200" dirty="0">
              <a:latin typeface="Microsoft JhengHei" panose="020B0604030504040204" pitchFamily="34" charset="-120"/>
              <a:ea typeface="Microsoft JhengHei" panose="020B0604030504040204" pitchFamily="34" charset="-120"/>
            </a:endParaRPr>
          </a:p>
        </p:txBody>
      </p:sp>
      <p:grpSp>
        <p:nvGrpSpPr>
          <p:cNvPr id="4" name="群組 3">
            <a:extLst>
              <a:ext uri="{FF2B5EF4-FFF2-40B4-BE49-F238E27FC236}">
                <a16:creationId xmlns:a16="http://schemas.microsoft.com/office/drawing/2014/main" id="{805F66A2-5DD2-E941-A7DF-A1C31B7733D2}"/>
              </a:ext>
            </a:extLst>
          </p:cNvPr>
          <p:cNvGrpSpPr/>
          <p:nvPr/>
        </p:nvGrpSpPr>
        <p:grpSpPr>
          <a:xfrm>
            <a:off x="8515350" y="2438400"/>
            <a:ext cx="2743200" cy="3028949"/>
            <a:chOff x="8515350" y="2438400"/>
            <a:chExt cx="2743200" cy="3028949"/>
          </a:xfrm>
        </p:grpSpPr>
        <p:grpSp>
          <p:nvGrpSpPr>
            <p:cNvPr id="20" name="群組 19">
              <a:extLst>
                <a:ext uri="{FF2B5EF4-FFF2-40B4-BE49-F238E27FC236}">
                  <a16:creationId xmlns:a16="http://schemas.microsoft.com/office/drawing/2014/main" id="{B974F884-4752-7849-9BF2-BC945EAD20C4}"/>
                </a:ext>
              </a:extLst>
            </p:cNvPr>
            <p:cNvGrpSpPr/>
            <p:nvPr/>
          </p:nvGrpSpPr>
          <p:grpSpPr>
            <a:xfrm>
              <a:off x="8515350" y="2438400"/>
              <a:ext cx="2743200" cy="3028949"/>
              <a:chOff x="1104900" y="2038350"/>
              <a:chExt cx="2743200" cy="3028949"/>
            </a:xfrm>
          </p:grpSpPr>
          <p:sp>
            <p:nvSpPr>
              <p:cNvPr id="21" name="矩形 20">
                <a:extLst>
                  <a:ext uri="{FF2B5EF4-FFF2-40B4-BE49-F238E27FC236}">
                    <a16:creationId xmlns:a16="http://schemas.microsoft.com/office/drawing/2014/main" id="{13EFB206-2CEF-214C-8424-23470CEABE53}"/>
                  </a:ext>
                </a:extLst>
              </p:cNvPr>
              <p:cNvSpPr/>
              <p:nvPr/>
            </p:nvSpPr>
            <p:spPr>
              <a:xfrm>
                <a:off x="1104900" y="2486024"/>
                <a:ext cx="2743200" cy="25812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22" name="群組 21">
                <a:extLst>
                  <a:ext uri="{FF2B5EF4-FFF2-40B4-BE49-F238E27FC236}">
                    <a16:creationId xmlns:a16="http://schemas.microsoft.com/office/drawing/2014/main" id="{CA98C4CB-AAB7-DD49-9453-838DE0F2D639}"/>
                  </a:ext>
                </a:extLst>
              </p:cNvPr>
              <p:cNvGrpSpPr/>
              <p:nvPr/>
            </p:nvGrpSpPr>
            <p:grpSpPr>
              <a:xfrm>
                <a:off x="1104900" y="2038350"/>
                <a:ext cx="2743200" cy="402002"/>
                <a:chOff x="1104900" y="2038350"/>
                <a:chExt cx="2743200" cy="402002"/>
              </a:xfrm>
            </p:grpSpPr>
            <p:sp>
              <p:nvSpPr>
                <p:cNvPr id="23" name="矩形 22">
                  <a:extLst>
                    <a:ext uri="{FF2B5EF4-FFF2-40B4-BE49-F238E27FC236}">
                      <a16:creationId xmlns:a16="http://schemas.microsoft.com/office/drawing/2014/main" id="{AC6E723A-6299-624F-9C18-317161299573}"/>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3</a:t>
                  </a:r>
                  <a:endParaRPr kumimoji="1" lang="zh-TW" altLang="en-US" sz="3200" b="1" dirty="0"/>
                </a:p>
              </p:txBody>
            </p:sp>
            <p:grpSp>
              <p:nvGrpSpPr>
                <p:cNvPr id="24" name="群組 23">
                  <a:extLst>
                    <a:ext uri="{FF2B5EF4-FFF2-40B4-BE49-F238E27FC236}">
                      <a16:creationId xmlns:a16="http://schemas.microsoft.com/office/drawing/2014/main" id="{5BD98A69-358D-7A46-824B-D5A0CCF19C1B}"/>
                    </a:ext>
                  </a:extLst>
                </p:cNvPr>
                <p:cNvGrpSpPr/>
                <p:nvPr/>
              </p:nvGrpSpPr>
              <p:grpSpPr>
                <a:xfrm>
                  <a:off x="1276350" y="2162175"/>
                  <a:ext cx="2400300" cy="114300"/>
                  <a:chOff x="1276350" y="2162175"/>
                  <a:chExt cx="2400300" cy="114300"/>
                </a:xfrm>
              </p:grpSpPr>
              <p:sp>
                <p:nvSpPr>
                  <p:cNvPr id="25" name="橢圓 24">
                    <a:extLst>
                      <a:ext uri="{FF2B5EF4-FFF2-40B4-BE49-F238E27FC236}">
                        <a16:creationId xmlns:a16="http://schemas.microsoft.com/office/drawing/2014/main" id="{61993A2D-6110-F74D-9065-28DADE1E524C}"/>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DC3B1FD8-DC63-6646-A511-7D7DF035D70B}"/>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cxnSp>
          <p:nvCxnSpPr>
            <p:cNvPr id="33" name="直線接點 32">
              <a:extLst>
                <a:ext uri="{FF2B5EF4-FFF2-40B4-BE49-F238E27FC236}">
                  <a16:creationId xmlns:a16="http://schemas.microsoft.com/office/drawing/2014/main" id="{ED2F662D-80FC-E84D-A7D6-2553DB6FA6E7}"/>
                </a:ext>
              </a:extLst>
            </p:cNvPr>
            <p:cNvCxnSpPr/>
            <p:nvPr/>
          </p:nvCxnSpPr>
          <p:spPr>
            <a:xfrm>
              <a:off x="89535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36" name="文字方塊 35">
              <a:extLst>
                <a:ext uri="{FF2B5EF4-FFF2-40B4-BE49-F238E27FC236}">
                  <a16:creationId xmlns:a16="http://schemas.microsoft.com/office/drawing/2014/main" id="{88A5B1E1-B844-8547-B613-40E969EBD368}"/>
                </a:ext>
              </a:extLst>
            </p:cNvPr>
            <p:cNvSpPr txBox="1"/>
            <p:nvPr/>
          </p:nvSpPr>
          <p:spPr>
            <a:xfrm>
              <a:off x="8743950" y="2913075"/>
              <a:ext cx="237172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旅遊地圖</a:t>
              </a:r>
              <a:endParaRPr kumimoji="1" lang="zh-TW" altLang="en-US" sz="3600" dirty="0">
                <a:solidFill>
                  <a:schemeClr val="bg1"/>
                </a:solidFill>
                <a:latin typeface="Heiti SC Medium" pitchFamily="2" charset="-128"/>
                <a:ea typeface="Heiti SC Medium" pitchFamily="2" charset="-128"/>
              </a:endParaRPr>
            </a:p>
          </p:txBody>
        </p:sp>
        <p:sp>
          <p:nvSpPr>
            <p:cNvPr id="41" name="矩形 40">
              <a:extLst>
                <a:ext uri="{FF2B5EF4-FFF2-40B4-BE49-F238E27FC236}">
                  <a16:creationId xmlns:a16="http://schemas.microsoft.com/office/drawing/2014/main" id="{CE865BB5-E023-3647-B9A0-6E8A85E4A291}"/>
                </a:ext>
              </a:extLst>
            </p:cNvPr>
            <p:cNvSpPr/>
            <p:nvPr/>
          </p:nvSpPr>
          <p:spPr>
            <a:xfrm>
              <a:off x="8743950" y="4360341"/>
              <a:ext cx="2302233" cy="523220"/>
            </a:xfrm>
            <a:prstGeom prst="rect">
              <a:avLst/>
            </a:prstGeom>
          </p:spPr>
          <p:txBody>
            <a:bodyPr wrap="none">
              <a:spAutoFit/>
            </a:bodyPr>
            <a:lstStyle/>
            <a:p>
              <a:pPr algn="ctr"/>
              <a:r>
                <a:rPr kumimoji="1" lang="zh-TW" altLang="en-US" sz="2800" dirty="0">
                  <a:latin typeface="Microsoft JhengHei" panose="020B0604030504040204" pitchFamily="34" charset="-120"/>
                  <a:ea typeface="Microsoft JhengHei" panose="020B0604030504040204" pitchFamily="34" charset="-120"/>
                </a:rPr>
                <a:t>翰品旅遊</a:t>
              </a:r>
              <a:r>
                <a:rPr kumimoji="1" lang="en-US" altLang="zh-TW" sz="2800" dirty="0">
                  <a:latin typeface="Microsoft JhengHei" panose="020B0604030504040204" pitchFamily="34" charset="-120"/>
                  <a:ea typeface="Microsoft JhengHei" panose="020B0604030504040204" pitchFamily="34" charset="-120"/>
                </a:rPr>
                <a:t>APP</a:t>
              </a:r>
              <a:endParaRPr kumimoji="1" lang="zh-TW" altLang="en-US" sz="2800" dirty="0">
                <a:latin typeface="Microsoft JhengHei" panose="020B0604030504040204" pitchFamily="34" charset="-120"/>
                <a:ea typeface="Microsoft JhengHei" panose="020B0604030504040204" pitchFamily="34" charset="-120"/>
              </a:endParaRPr>
            </a:p>
          </p:txBody>
        </p:sp>
        <p:sp>
          <p:nvSpPr>
            <p:cNvPr id="40" name="文字方塊 39">
              <a:extLst>
                <a:ext uri="{FF2B5EF4-FFF2-40B4-BE49-F238E27FC236}">
                  <a16:creationId xmlns:a16="http://schemas.microsoft.com/office/drawing/2014/main" id="{149B99E8-DD66-4244-B39A-C161035248AF}"/>
                </a:ext>
              </a:extLst>
            </p:cNvPr>
            <p:cNvSpPr txBox="1"/>
            <p:nvPr/>
          </p:nvSpPr>
          <p:spPr>
            <a:xfrm>
              <a:off x="8753475" y="3837121"/>
              <a:ext cx="2347912" cy="523220"/>
            </a:xfrm>
            <a:prstGeom prst="rect">
              <a:avLst/>
            </a:prstGeom>
            <a:noFill/>
          </p:spPr>
          <p:txBody>
            <a:bodyPr wrap="square" rtlCol="0">
              <a:spAutoFit/>
            </a:bodyPr>
            <a:lstStyle/>
            <a:p>
              <a:pPr algn="ctr"/>
              <a:r>
                <a:rPr kumimoji="1" lang="zh-TW" altLang="en-US" sz="2800" dirty="0">
                  <a:latin typeface="Microsoft JhengHei" panose="020B0604030504040204" pitchFamily="34" charset="-120"/>
                  <a:ea typeface="Microsoft JhengHei" panose="020B0604030504040204" pitchFamily="34" charset="-120"/>
                </a:rPr>
                <a:t>客製旅遊地圖</a:t>
              </a:r>
              <a:endParaRPr kumimoji="1" lang="en-US" altLang="zh-TW" sz="2800" dirty="0">
                <a:latin typeface="Microsoft JhengHei" panose="020B0604030504040204" pitchFamily="34" charset="-120"/>
                <a:ea typeface="Microsoft JhengHei" panose="020B0604030504040204" pitchFamily="34" charset="-120"/>
              </a:endParaRPr>
            </a:p>
          </p:txBody>
        </p:sp>
      </p:grpSp>
      <p:sp>
        <p:nvSpPr>
          <p:cNvPr id="67" name="矩形 66">
            <a:extLst>
              <a:ext uri="{FF2B5EF4-FFF2-40B4-BE49-F238E27FC236}">
                <a16:creationId xmlns:a16="http://schemas.microsoft.com/office/drawing/2014/main" id="{64D8C9B9-2E1C-6648-8438-23B507983BC2}"/>
              </a:ext>
            </a:extLst>
          </p:cNvPr>
          <p:cNvSpPr/>
          <p:nvPr/>
        </p:nvSpPr>
        <p:spPr>
          <a:xfrm>
            <a:off x="4813865" y="951170"/>
            <a:ext cx="2743200" cy="402002"/>
          </a:xfrm>
          <a:prstGeom prst="rect">
            <a:avLst/>
          </a:prstGeom>
          <a:solidFill>
            <a:schemeClr val="bg2">
              <a:lumMod val="50000"/>
              <a:alpha val="46000"/>
            </a:schemeClr>
          </a:solidFill>
          <a:ln>
            <a:noFill/>
          </a:ln>
          <a:effectLst>
            <a:softEdge rad="1016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104072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47FBD28-49E3-DF40-A166-EBB044D87E15}"/>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8" name="群組 7">
            <a:extLst>
              <a:ext uri="{FF2B5EF4-FFF2-40B4-BE49-F238E27FC236}">
                <a16:creationId xmlns:a16="http://schemas.microsoft.com/office/drawing/2014/main" id="{47DDE68A-4F03-284D-B9A3-BDF0C44B82C8}"/>
              </a:ext>
            </a:extLst>
          </p:cNvPr>
          <p:cNvGrpSpPr/>
          <p:nvPr/>
        </p:nvGrpSpPr>
        <p:grpSpPr>
          <a:xfrm>
            <a:off x="0" y="372877"/>
            <a:ext cx="3762684" cy="732921"/>
            <a:chOff x="-125265" y="3731671"/>
            <a:chExt cx="3762684" cy="732921"/>
          </a:xfrm>
        </p:grpSpPr>
        <p:grpSp>
          <p:nvGrpSpPr>
            <p:cNvPr id="9" name="群組 8">
              <a:extLst>
                <a:ext uri="{FF2B5EF4-FFF2-40B4-BE49-F238E27FC236}">
                  <a16:creationId xmlns:a16="http://schemas.microsoft.com/office/drawing/2014/main" id="{6F667D5E-91AC-AF47-B02F-2BFD02CD33C1}"/>
                </a:ext>
              </a:extLst>
            </p:cNvPr>
            <p:cNvGrpSpPr/>
            <p:nvPr/>
          </p:nvGrpSpPr>
          <p:grpSpPr>
            <a:xfrm>
              <a:off x="-125265" y="4002034"/>
              <a:ext cx="3762684" cy="462558"/>
              <a:chOff x="981706" y="3719491"/>
              <a:chExt cx="3745174" cy="547200"/>
            </a:xfrm>
            <a:solidFill>
              <a:srgbClr val="C00000"/>
            </a:solidFill>
          </p:grpSpPr>
          <p:sp>
            <p:nvSpPr>
              <p:cNvPr id="11" name="矩形 10">
                <a:extLst>
                  <a:ext uri="{FF2B5EF4-FFF2-40B4-BE49-F238E27FC236}">
                    <a16:creationId xmlns:a16="http://schemas.microsoft.com/office/drawing/2014/main" id="{20B18C9D-0A1D-E04D-8234-FC24DECF2A37}"/>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直角三角形 11">
                <a:extLst>
                  <a:ext uri="{FF2B5EF4-FFF2-40B4-BE49-F238E27FC236}">
                    <a16:creationId xmlns:a16="http://schemas.microsoft.com/office/drawing/2014/main" id="{84E58B9C-338C-3442-83BB-ED065BB9CD1B}"/>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0" name="文字方塊 9">
              <a:extLst>
                <a:ext uri="{FF2B5EF4-FFF2-40B4-BE49-F238E27FC236}">
                  <a16:creationId xmlns:a16="http://schemas.microsoft.com/office/drawing/2014/main" id="{7A235B53-F203-664C-98F8-9B1094DF8B9A}"/>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景點分析</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pSp>
        <p:nvGrpSpPr>
          <p:cNvPr id="13" name="群組 12">
            <a:extLst>
              <a:ext uri="{FF2B5EF4-FFF2-40B4-BE49-F238E27FC236}">
                <a16:creationId xmlns:a16="http://schemas.microsoft.com/office/drawing/2014/main" id="{7A98DEAF-839A-FD4A-8B49-E5595DDB4229}"/>
              </a:ext>
            </a:extLst>
          </p:cNvPr>
          <p:cNvGrpSpPr/>
          <p:nvPr/>
        </p:nvGrpSpPr>
        <p:grpSpPr>
          <a:xfrm>
            <a:off x="2310400" y="1608115"/>
            <a:ext cx="2904567" cy="2085603"/>
            <a:chOff x="1881340" y="1749038"/>
            <a:chExt cx="2904567" cy="2085603"/>
          </a:xfrm>
        </p:grpSpPr>
        <p:sp>
          <p:nvSpPr>
            <p:cNvPr id="14" name="矩形 13">
              <a:extLst>
                <a:ext uri="{FF2B5EF4-FFF2-40B4-BE49-F238E27FC236}">
                  <a16:creationId xmlns:a16="http://schemas.microsoft.com/office/drawing/2014/main" id="{ABC4372E-61EB-D745-A0BA-7F15452D79D3}"/>
                </a:ext>
              </a:extLst>
            </p:cNvPr>
            <p:cNvSpPr/>
            <p:nvPr/>
          </p:nvSpPr>
          <p:spPr>
            <a:xfrm>
              <a:off x="1881340" y="1749038"/>
              <a:ext cx="2904567" cy="460955"/>
            </a:xfrm>
            <a:prstGeom prst="rect">
              <a:avLst/>
            </a:prstGeom>
            <a:solidFill>
              <a:srgbClr val="A68662"/>
            </a:solidFill>
            <a:ln>
              <a:solidFill>
                <a:srgbClr val="A686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Microsoft JhengHei" panose="020B0604030504040204" pitchFamily="34" charset="-120"/>
                  <a:ea typeface="Microsoft JhengHei" panose="020B0604030504040204" pitchFamily="34" charset="-120"/>
                </a:rPr>
                <a:t>太魯閣線</a:t>
              </a:r>
            </a:p>
          </p:txBody>
        </p:sp>
        <p:sp>
          <p:nvSpPr>
            <p:cNvPr id="15" name="矩形 14">
              <a:extLst>
                <a:ext uri="{FF2B5EF4-FFF2-40B4-BE49-F238E27FC236}">
                  <a16:creationId xmlns:a16="http://schemas.microsoft.com/office/drawing/2014/main" id="{6E0B88C5-06B9-8A4C-BA7F-58B55CB7FDB0}"/>
                </a:ext>
              </a:extLst>
            </p:cNvPr>
            <p:cNvSpPr/>
            <p:nvPr/>
          </p:nvSpPr>
          <p:spPr>
            <a:xfrm>
              <a:off x="1881340" y="2449978"/>
              <a:ext cx="290456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太魯閣遊客中心</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白楊步道</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錐麓古道</a:t>
              </a:r>
            </a:p>
          </p:txBody>
        </p:sp>
      </p:grpSp>
      <p:grpSp>
        <p:nvGrpSpPr>
          <p:cNvPr id="16" name="群組 15">
            <a:extLst>
              <a:ext uri="{FF2B5EF4-FFF2-40B4-BE49-F238E27FC236}">
                <a16:creationId xmlns:a16="http://schemas.microsoft.com/office/drawing/2014/main" id="{432222AC-E9F6-D145-B1AC-81985B8E31B1}"/>
              </a:ext>
            </a:extLst>
          </p:cNvPr>
          <p:cNvGrpSpPr/>
          <p:nvPr/>
        </p:nvGrpSpPr>
        <p:grpSpPr>
          <a:xfrm>
            <a:off x="2301748" y="4207083"/>
            <a:ext cx="2904567" cy="2085603"/>
            <a:chOff x="1881340" y="1749038"/>
            <a:chExt cx="2904567" cy="2085603"/>
          </a:xfrm>
        </p:grpSpPr>
        <p:sp>
          <p:nvSpPr>
            <p:cNvPr id="17" name="矩形 16">
              <a:extLst>
                <a:ext uri="{FF2B5EF4-FFF2-40B4-BE49-F238E27FC236}">
                  <a16:creationId xmlns:a16="http://schemas.microsoft.com/office/drawing/2014/main" id="{7FD0E195-96FB-794C-B288-112787B5E19F}"/>
                </a:ext>
              </a:extLst>
            </p:cNvPr>
            <p:cNvSpPr/>
            <p:nvPr/>
          </p:nvSpPr>
          <p:spPr>
            <a:xfrm>
              <a:off x="1881340" y="1749038"/>
              <a:ext cx="2904567" cy="460955"/>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Microsoft JhengHei" panose="020B0604030504040204" pitchFamily="34" charset="-120"/>
                  <a:ea typeface="Microsoft JhengHei" panose="020B0604030504040204" pitchFamily="34" charset="-120"/>
                </a:rPr>
                <a:t>花東海岸線</a:t>
              </a:r>
            </a:p>
          </p:txBody>
        </p:sp>
        <p:sp>
          <p:nvSpPr>
            <p:cNvPr id="18" name="矩形 17">
              <a:extLst>
                <a:ext uri="{FF2B5EF4-FFF2-40B4-BE49-F238E27FC236}">
                  <a16:creationId xmlns:a16="http://schemas.microsoft.com/office/drawing/2014/main" id="{74AE8F92-CF3C-374A-9AC0-0839B9F83C2B}"/>
                </a:ext>
              </a:extLst>
            </p:cNvPr>
            <p:cNvSpPr/>
            <p:nvPr/>
          </p:nvSpPr>
          <p:spPr>
            <a:xfrm>
              <a:off x="1881340" y="2449978"/>
              <a:ext cx="290456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七星潭</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四八高地</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牛山呼庭</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石梯坪風景區</a:t>
              </a:r>
              <a:endParaRPr lang="en-US" altLang="zh-TW" dirty="0">
                <a:solidFill>
                  <a:schemeClr val="tx1"/>
                </a:solidFill>
                <a:latin typeface="Heiti SC Medium" pitchFamily="2" charset="-128"/>
                <a:ea typeface="Heiti SC Medium" pitchFamily="2" charset="-128"/>
              </a:endParaRPr>
            </a:p>
          </p:txBody>
        </p:sp>
      </p:grpSp>
      <p:grpSp>
        <p:nvGrpSpPr>
          <p:cNvPr id="19" name="群組 18">
            <a:extLst>
              <a:ext uri="{FF2B5EF4-FFF2-40B4-BE49-F238E27FC236}">
                <a16:creationId xmlns:a16="http://schemas.microsoft.com/office/drawing/2014/main" id="{0DE80D73-16A3-6040-9E14-0ADE2E414DB9}"/>
              </a:ext>
            </a:extLst>
          </p:cNvPr>
          <p:cNvGrpSpPr/>
          <p:nvPr/>
        </p:nvGrpSpPr>
        <p:grpSpPr>
          <a:xfrm>
            <a:off x="6977035" y="1608115"/>
            <a:ext cx="2904567" cy="2085603"/>
            <a:chOff x="1881340" y="1749038"/>
            <a:chExt cx="2904567" cy="2085603"/>
          </a:xfrm>
        </p:grpSpPr>
        <p:sp>
          <p:nvSpPr>
            <p:cNvPr id="20" name="矩形 19">
              <a:extLst>
                <a:ext uri="{FF2B5EF4-FFF2-40B4-BE49-F238E27FC236}">
                  <a16:creationId xmlns:a16="http://schemas.microsoft.com/office/drawing/2014/main" id="{3A382E53-790F-0744-A0BB-C97A3BB969F5}"/>
                </a:ext>
              </a:extLst>
            </p:cNvPr>
            <p:cNvSpPr/>
            <p:nvPr/>
          </p:nvSpPr>
          <p:spPr>
            <a:xfrm>
              <a:off x="1881340" y="1749038"/>
              <a:ext cx="2904567" cy="460955"/>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Microsoft JhengHei" panose="020B0604030504040204" pitchFamily="34" charset="-120"/>
                  <a:ea typeface="Microsoft JhengHei" panose="020B0604030504040204" pitchFamily="34" charset="-120"/>
                </a:rPr>
                <a:t>花東縱谷線</a:t>
              </a:r>
            </a:p>
          </p:txBody>
        </p:sp>
        <p:sp>
          <p:nvSpPr>
            <p:cNvPr id="21" name="矩形 20">
              <a:extLst>
                <a:ext uri="{FF2B5EF4-FFF2-40B4-BE49-F238E27FC236}">
                  <a16:creationId xmlns:a16="http://schemas.microsoft.com/office/drawing/2014/main" id="{6ECE3080-950D-1D43-89ED-4706818E1142}"/>
                </a:ext>
              </a:extLst>
            </p:cNvPr>
            <p:cNvSpPr/>
            <p:nvPr/>
          </p:nvSpPr>
          <p:spPr>
            <a:xfrm>
              <a:off x="1881340" y="2449978"/>
              <a:ext cx="290456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翡翠谷</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東華大學</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光復糖廠</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六十石山</a:t>
              </a:r>
              <a:endParaRPr lang="en-US" altLang="zh-TW" dirty="0">
                <a:solidFill>
                  <a:schemeClr val="tx1"/>
                </a:solidFill>
                <a:latin typeface="Heiti SC Medium" pitchFamily="2" charset="-128"/>
                <a:ea typeface="Heiti SC Medium" pitchFamily="2" charset="-128"/>
              </a:endParaRPr>
            </a:p>
          </p:txBody>
        </p:sp>
      </p:grpSp>
      <p:grpSp>
        <p:nvGrpSpPr>
          <p:cNvPr id="22" name="群組 21">
            <a:extLst>
              <a:ext uri="{FF2B5EF4-FFF2-40B4-BE49-F238E27FC236}">
                <a16:creationId xmlns:a16="http://schemas.microsoft.com/office/drawing/2014/main" id="{CD048659-F123-2E46-9E97-64BB14C02876}"/>
              </a:ext>
            </a:extLst>
          </p:cNvPr>
          <p:cNvGrpSpPr/>
          <p:nvPr/>
        </p:nvGrpSpPr>
        <p:grpSpPr>
          <a:xfrm>
            <a:off x="6985687" y="4233057"/>
            <a:ext cx="3029851" cy="2085603"/>
            <a:chOff x="1881340" y="1749038"/>
            <a:chExt cx="3029851" cy="2085603"/>
          </a:xfrm>
        </p:grpSpPr>
        <p:sp>
          <p:nvSpPr>
            <p:cNvPr id="23" name="矩形 22">
              <a:extLst>
                <a:ext uri="{FF2B5EF4-FFF2-40B4-BE49-F238E27FC236}">
                  <a16:creationId xmlns:a16="http://schemas.microsoft.com/office/drawing/2014/main" id="{5ABA40EC-58E6-3F42-AD3F-CF1A579B6D82}"/>
                </a:ext>
              </a:extLst>
            </p:cNvPr>
            <p:cNvSpPr/>
            <p:nvPr/>
          </p:nvSpPr>
          <p:spPr>
            <a:xfrm>
              <a:off x="1881340" y="1749038"/>
              <a:ext cx="2904567" cy="46095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Microsoft JhengHei" panose="020B0604030504040204" pitchFamily="34" charset="-120"/>
                  <a:ea typeface="Microsoft JhengHei" panose="020B0604030504040204" pitchFamily="34" charset="-120"/>
                </a:rPr>
                <a:t>花蓮市區</a:t>
              </a:r>
            </a:p>
          </p:txBody>
        </p:sp>
        <p:sp>
          <p:nvSpPr>
            <p:cNvPr id="24" name="矩形 23">
              <a:extLst>
                <a:ext uri="{FF2B5EF4-FFF2-40B4-BE49-F238E27FC236}">
                  <a16:creationId xmlns:a16="http://schemas.microsoft.com/office/drawing/2014/main" id="{AB04FE1A-1247-E04B-834C-76B452F69C9E}"/>
                </a:ext>
              </a:extLst>
            </p:cNvPr>
            <p:cNvSpPr/>
            <p:nvPr/>
          </p:nvSpPr>
          <p:spPr>
            <a:xfrm>
              <a:off x="1881340" y="2449978"/>
              <a:ext cx="3029851"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松園別館</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東大門夜市</a:t>
              </a:r>
              <a:endParaRPr lang="en-US" altLang="zh-TW" dirty="0">
                <a:solidFill>
                  <a:schemeClr val="tx1"/>
                </a:solidFill>
                <a:latin typeface="Heiti SC Medium" pitchFamily="2" charset="-128"/>
                <a:ea typeface="Heiti SC Medium" pitchFamily="2" charset="-128"/>
              </a:endParaRPr>
            </a:p>
            <a:p>
              <a:pPr marL="285750" indent="-285750">
                <a:buFont typeface="Wingdings" pitchFamily="2" charset="2"/>
                <a:buChar char="u"/>
              </a:pPr>
              <a:r>
                <a:rPr lang="zh-TW" altLang="en-US" dirty="0">
                  <a:solidFill>
                    <a:schemeClr val="tx1"/>
                  </a:solidFill>
                  <a:latin typeface="Heiti SC Medium" pitchFamily="2" charset="-128"/>
                  <a:ea typeface="Heiti SC Medium" pitchFamily="2" charset="-128"/>
                </a:rPr>
                <a:t>洄瀾（貨櫃）星巴克門市</a:t>
              </a:r>
              <a:endParaRPr lang="en-US" altLang="zh-TW" dirty="0">
                <a:solidFill>
                  <a:schemeClr val="tx1"/>
                </a:solidFill>
                <a:latin typeface="Heiti SC Medium" pitchFamily="2" charset="-128"/>
                <a:ea typeface="Heiti SC Medium" pitchFamily="2" charset="-128"/>
              </a:endParaRPr>
            </a:p>
          </p:txBody>
        </p:sp>
      </p:grpSp>
    </p:spTree>
    <p:extLst>
      <p:ext uri="{BB962C8B-B14F-4D97-AF65-F5344CB8AC3E}">
        <p14:creationId xmlns:p14="http://schemas.microsoft.com/office/powerpoint/2010/main" val="30657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C9C8A4-55C8-3A41-BEC4-3B7A809C4113}"/>
              </a:ext>
            </a:extLst>
          </p:cNvPr>
          <p:cNvPicPr>
            <a:picLocks noChangeAspect="1"/>
          </p:cNvPicPr>
          <p:nvPr/>
        </p:nvPicPr>
        <p:blipFill rotWithShape="1">
          <a:blip r:embed="rId3"/>
          <a:srcRect l="507" t="9679"/>
          <a:stretch/>
        </p:blipFill>
        <p:spPr>
          <a:xfrm>
            <a:off x="4207113" y="3362057"/>
            <a:ext cx="7984887" cy="4032175"/>
          </a:xfrm>
          <a:prstGeom prst="rect">
            <a:avLst/>
          </a:prstGeom>
          <a:effectLst>
            <a:outerShdw blurRad="50800" dist="50800" dir="5400000" algn="ctr" rotWithShape="0">
              <a:srgbClr val="000000">
                <a:alpha val="90000"/>
              </a:srgbClr>
            </a:outerShdw>
          </a:effectLst>
        </p:spPr>
      </p:pic>
      <p:sp>
        <p:nvSpPr>
          <p:cNvPr id="11" name="框架 10">
            <a:extLst>
              <a:ext uri="{FF2B5EF4-FFF2-40B4-BE49-F238E27FC236}">
                <a16:creationId xmlns:a16="http://schemas.microsoft.com/office/drawing/2014/main" id="{281EC312-72C6-624D-B6D3-097E3502D545}"/>
              </a:ext>
            </a:extLst>
          </p:cNvPr>
          <p:cNvSpPr/>
          <p:nvPr/>
        </p:nvSpPr>
        <p:spPr>
          <a:xfrm flipH="1">
            <a:off x="7979073" y="0"/>
            <a:ext cx="4207114" cy="3444902"/>
          </a:xfrm>
          <a:prstGeom prst="frame">
            <a:avLst>
              <a:gd name="adj1" fmla="val 320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9" name="五邊形 8">
            <a:extLst>
              <a:ext uri="{FF2B5EF4-FFF2-40B4-BE49-F238E27FC236}">
                <a16:creationId xmlns:a16="http://schemas.microsoft.com/office/drawing/2014/main" id="{C9BC11A9-727B-C14D-BB4F-CD112D837D0B}"/>
              </a:ext>
            </a:extLst>
          </p:cNvPr>
          <p:cNvSpPr/>
          <p:nvPr/>
        </p:nvSpPr>
        <p:spPr>
          <a:xfrm>
            <a:off x="4207112" y="4071608"/>
            <a:ext cx="2653551" cy="738047"/>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accent1">
                    <a:lumMod val="50000"/>
                  </a:schemeClr>
                </a:solidFill>
                <a:latin typeface="Microsoft JhengHei" panose="020B0604030504040204" pitchFamily="34" charset="-120"/>
                <a:ea typeface="Microsoft JhengHei" panose="020B0604030504040204" pitchFamily="34" charset="-120"/>
              </a:rPr>
              <a:t>小漁夫</a:t>
            </a:r>
          </a:p>
        </p:txBody>
      </p:sp>
      <p:sp>
        <p:nvSpPr>
          <p:cNvPr id="12" name="框架 11">
            <a:extLst>
              <a:ext uri="{FF2B5EF4-FFF2-40B4-BE49-F238E27FC236}">
                <a16:creationId xmlns:a16="http://schemas.microsoft.com/office/drawing/2014/main" id="{9333A014-DC16-2245-9E8D-30B5584C946A}"/>
              </a:ext>
            </a:extLst>
          </p:cNvPr>
          <p:cNvSpPr/>
          <p:nvPr/>
        </p:nvSpPr>
        <p:spPr>
          <a:xfrm flipH="1">
            <a:off x="-11627" y="3429000"/>
            <a:ext cx="4212927" cy="3428999"/>
          </a:xfrm>
          <a:prstGeom prst="frame">
            <a:avLst>
              <a:gd name="adj1" fmla="val 22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pic>
        <p:nvPicPr>
          <p:cNvPr id="6" name="圖片 5">
            <a:extLst>
              <a:ext uri="{FF2B5EF4-FFF2-40B4-BE49-F238E27FC236}">
                <a16:creationId xmlns:a16="http://schemas.microsoft.com/office/drawing/2014/main" id="{23E541DE-576A-6149-82D9-5FB10DBF091F}"/>
              </a:ext>
            </a:extLst>
          </p:cNvPr>
          <p:cNvPicPr>
            <a:picLocks noChangeAspect="1"/>
          </p:cNvPicPr>
          <p:nvPr/>
        </p:nvPicPr>
        <p:blipFill rotWithShape="1">
          <a:blip r:embed="rId4"/>
          <a:srcRect b="31030"/>
          <a:stretch/>
        </p:blipFill>
        <p:spPr>
          <a:xfrm>
            <a:off x="0" y="-234773"/>
            <a:ext cx="7979074" cy="3663773"/>
          </a:xfrm>
          <a:prstGeom prst="rect">
            <a:avLst/>
          </a:prstGeom>
          <a:effectLst>
            <a:outerShdw blurRad="50800" dist="38100" dir="5400000" algn="t" rotWithShape="0">
              <a:prstClr val="black">
                <a:alpha val="40000"/>
              </a:prstClr>
            </a:outerShdw>
          </a:effectLst>
        </p:spPr>
      </p:pic>
      <p:sp>
        <p:nvSpPr>
          <p:cNvPr id="8" name="五邊形 7">
            <a:extLst>
              <a:ext uri="{FF2B5EF4-FFF2-40B4-BE49-F238E27FC236}">
                <a16:creationId xmlns:a16="http://schemas.microsoft.com/office/drawing/2014/main" id="{219B66ED-1D2E-0C47-B1F4-992654A48F67}"/>
              </a:ext>
            </a:extLst>
          </p:cNvPr>
          <p:cNvSpPr/>
          <p:nvPr/>
        </p:nvSpPr>
        <p:spPr>
          <a:xfrm flipH="1">
            <a:off x="5325523" y="368300"/>
            <a:ext cx="2653551" cy="711220"/>
          </a:xfrm>
          <a:prstGeom prst="homePlate">
            <a:avLst/>
          </a:prstGeom>
          <a:solidFill>
            <a:schemeClr val="accent1">
              <a:lumMod val="50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accent4">
                    <a:lumMod val="60000"/>
                    <a:lumOff val="40000"/>
                  </a:schemeClr>
                </a:solidFill>
                <a:latin typeface="Microsoft JhengHei" panose="020B0604030504040204" pitchFamily="34" charset="-120"/>
                <a:ea typeface="Microsoft JhengHei" panose="020B0604030504040204" pitchFamily="34" charset="-120"/>
              </a:rPr>
              <a:t>小獵人</a:t>
            </a:r>
          </a:p>
        </p:txBody>
      </p:sp>
      <p:sp>
        <p:nvSpPr>
          <p:cNvPr id="13" name="文字方塊 12">
            <a:extLst>
              <a:ext uri="{FF2B5EF4-FFF2-40B4-BE49-F238E27FC236}">
                <a16:creationId xmlns:a16="http://schemas.microsoft.com/office/drawing/2014/main" id="{0CB25130-D049-2E4E-8A6B-8330824B426D}"/>
              </a:ext>
            </a:extLst>
          </p:cNvPr>
          <p:cNvSpPr txBox="1"/>
          <p:nvPr/>
        </p:nvSpPr>
        <p:spPr>
          <a:xfrm>
            <a:off x="8295502" y="379600"/>
            <a:ext cx="3574255" cy="3046988"/>
          </a:xfrm>
          <a:prstGeom prst="rect">
            <a:avLst/>
          </a:prstGeom>
          <a:noFill/>
        </p:spPr>
        <p:txBody>
          <a:bodyPr wrap="square" rtlCol="0">
            <a:spAutoFit/>
          </a:bodyPr>
          <a:lstStyle/>
          <a:p>
            <a:r>
              <a:rPr lang="zh-TW" altLang="en-US" sz="2400" dirty="0">
                <a:solidFill>
                  <a:schemeClr val="accent2">
                    <a:lumMod val="50000"/>
                  </a:schemeClr>
                </a:solidFill>
                <a:latin typeface="Microsoft JhengHei" panose="020B0604030504040204" pitchFamily="34" charset="-120"/>
                <a:ea typeface="Microsoft JhengHei" panose="020B0604030504040204" pitchFamily="34" charset="-120"/>
              </a:rPr>
              <a:t>在部落耆老和教練的帶領下，體驗獵人勇士在野外的求生技能。 認識植物與動物習性，到陷阱製作、射箭、彈弓、草編、捕撈浪花蟹等別具特色的原住民傳統生活。 </a:t>
            </a:r>
          </a:p>
          <a:p>
            <a:endParaRPr kumimoji="1" lang="zh-TW" altLang="en-US" sz="2400" dirty="0">
              <a:solidFill>
                <a:schemeClr val="accent2">
                  <a:lumMod val="50000"/>
                </a:schemeClr>
              </a:solidFill>
              <a:latin typeface="Microsoft JhengHei" panose="020B0604030504040204" pitchFamily="34" charset="-120"/>
              <a:ea typeface="Microsoft JhengHei" panose="020B0604030504040204" pitchFamily="34" charset="-120"/>
            </a:endParaRPr>
          </a:p>
        </p:txBody>
      </p:sp>
      <p:sp>
        <p:nvSpPr>
          <p:cNvPr id="15" name="文字方塊 14">
            <a:extLst>
              <a:ext uri="{FF2B5EF4-FFF2-40B4-BE49-F238E27FC236}">
                <a16:creationId xmlns:a16="http://schemas.microsoft.com/office/drawing/2014/main" id="{AB42FEFA-932C-734F-9A6A-BBC9C91E2896}"/>
              </a:ext>
            </a:extLst>
          </p:cNvPr>
          <p:cNvSpPr txBox="1"/>
          <p:nvPr/>
        </p:nvSpPr>
        <p:spPr>
          <a:xfrm>
            <a:off x="316428" y="3812044"/>
            <a:ext cx="3574255" cy="2677656"/>
          </a:xfrm>
          <a:prstGeom prst="rect">
            <a:avLst/>
          </a:prstGeom>
          <a:noFill/>
        </p:spPr>
        <p:txBody>
          <a:bodyPr wrap="square" rtlCol="0">
            <a:spAutoFit/>
          </a:bodyPr>
          <a:lstStyle/>
          <a:p>
            <a:r>
              <a:rPr lang="zh-TW" altLang="en-US" sz="2400" dirty="0">
                <a:solidFill>
                  <a:schemeClr val="accent1">
                    <a:lumMod val="50000"/>
                  </a:schemeClr>
                </a:solidFill>
                <a:latin typeface="Microsoft JhengHei" panose="020B0604030504040204" pitchFamily="34" charset="-120"/>
                <a:ea typeface="Microsoft JhengHei" panose="020B0604030504040204" pitchFamily="34" charset="-120"/>
              </a:rPr>
              <a:t>透過洄遊吧，讓大人小孩體驗七星潭獨特的漁業文化，從捕撈、魚市買賣到料理，親身接觸體驗，過程中，了解海洋資源的利 用、食魚教育以及對環境的永續發展。</a:t>
            </a:r>
            <a:endParaRPr kumimoji="1" lang="zh-TW" altLang="en-US" sz="2400" dirty="0">
              <a:solidFill>
                <a:schemeClr val="accent1">
                  <a:lumMod val="50000"/>
                </a:schemeClr>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3877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8B4A0DB1-9B4A-1148-B56C-3CCD578B4AF3}"/>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3" name="群組 42">
            <a:extLst>
              <a:ext uri="{FF2B5EF4-FFF2-40B4-BE49-F238E27FC236}">
                <a16:creationId xmlns:a16="http://schemas.microsoft.com/office/drawing/2014/main" id="{169AC1B8-CF38-5843-88E2-AA349B2083F2}"/>
              </a:ext>
            </a:extLst>
          </p:cNvPr>
          <p:cNvGrpSpPr/>
          <p:nvPr/>
        </p:nvGrpSpPr>
        <p:grpSpPr>
          <a:xfrm>
            <a:off x="8105776" y="1562100"/>
            <a:ext cx="3714750" cy="3909036"/>
            <a:chOff x="933450" y="2438400"/>
            <a:chExt cx="2743200" cy="3028949"/>
          </a:xfrm>
        </p:grpSpPr>
        <p:grpSp>
          <p:nvGrpSpPr>
            <p:cNvPr id="44" name="群組 43">
              <a:extLst>
                <a:ext uri="{FF2B5EF4-FFF2-40B4-BE49-F238E27FC236}">
                  <a16:creationId xmlns:a16="http://schemas.microsoft.com/office/drawing/2014/main" id="{5261C410-3A66-BA46-A00F-83EBFC146B6F}"/>
                </a:ext>
              </a:extLst>
            </p:cNvPr>
            <p:cNvGrpSpPr/>
            <p:nvPr/>
          </p:nvGrpSpPr>
          <p:grpSpPr>
            <a:xfrm>
              <a:off x="933450" y="2438400"/>
              <a:ext cx="2743200" cy="3028949"/>
              <a:chOff x="1104900" y="2038350"/>
              <a:chExt cx="2743200" cy="3028949"/>
            </a:xfrm>
          </p:grpSpPr>
          <p:sp>
            <p:nvSpPr>
              <p:cNvPr id="49" name="矩形 48">
                <a:extLst>
                  <a:ext uri="{FF2B5EF4-FFF2-40B4-BE49-F238E27FC236}">
                    <a16:creationId xmlns:a16="http://schemas.microsoft.com/office/drawing/2014/main" id="{73A2122A-F951-3F4D-B611-B320B1409D10}"/>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a typeface="Microsoft JhengHei" panose="020B0604030504040204" pitchFamily="34" charset="-120"/>
                </a:endParaRPr>
              </a:p>
            </p:txBody>
          </p:sp>
          <p:grpSp>
            <p:nvGrpSpPr>
              <p:cNvPr id="50" name="群組 49">
                <a:extLst>
                  <a:ext uri="{FF2B5EF4-FFF2-40B4-BE49-F238E27FC236}">
                    <a16:creationId xmlns:a16="http://schemas.microsoft.com/office/drawing/2014/main" id="{8CA82F5C-4850-E848-889E-0C7859ECB7EA}"/>
                  </a:ext>
                </a:extLst>
              </p:cNvPr>
              <p:cNvGrpSpPr/>
              <p:nvPr/>
            </p:nvGrpSpPr>
            <p:grpSpPr>
              <a:xfrm>
                <a:off x="1104900" y="2038350"/>
                <a:ext cx="2743200" cy="402002"/>
                <a:chOff x="1104900" y="2038350"/>
                <a:chExt cx="2743200" cy="402002"/>
              </a:xfrm>
            </p:grpSpPr>
            <p:sp>
              <p:nvSpPr>
                <p:cNvPr id="51" name="矩形 50">
                  <a:extLst>
                    <a:ext uri="{FF2B5EF4-FFF2-40B4-BE49-F238E27FC236}">
                      <a16:creationId xmlns:a16="http://schemas.microsoft.com/office/drawing/2014/main" id="{57ED6F87-C465-BA45-8C86-F6863F4DF51C}"/>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4400" b="1" dirty="0">
                      <a:latin typeface="+mj-lt"/>
                      <a:ea typeface="Microsoft JhengHei" panose="020B0604030504040204" pitchFamily="34" charset="-120"/>
                    </a:rPr>
                    <a:t>PART 3</a:t>
                  </a:r>
                  <a:endParaRPr kumimoji="1" lang="zh-TW" altLang="en-US" sz="4400" b="1" dirty="0">
                    <a:latin typeface="+mj-lt"/>
                    <a:ea typeface="Microsoft JhengHei" panose="020B0604030504040204" pitchFamily="34" charset="-120"/>
                  </a:endParaRPr>
                </a:p>
              </p:txBody>
            </p:sp>
            <p:grpSp>
              <p:nvGrpSpPr>
                <p:cNvPr id="52" name="群組 51">
                  <a:extLst>
                    <a:ext uri="{FF2B5EF4-FFF2-40B4-BE49-F238E27FC236}">
                      <a16:creationId xmlns:a16="http://schemas.microsoft.com/office/drawing/2014/main" id="{DF9667EF-F569-624A-B395-5CDB7219B229}"/>
                    </a:ext>
                  </a:extLst>
                </p:cNvPr>
                <p:cNvGrpSpPr/>
                <p:nvPr/>
              </p:nvGrpSpPr>
              <p:grpSpPr>
                <a:xfrm>
                  <a:off x="1276350" y="2162175"/>
                  <a:ext cx="2400300" cy="114300"/>
                  <a:chOff x="1276350" y="2162175"/>
                  <a:chExt cx="2400300" cy="114300"/>
                </a:xfrm>
              </p:grpSpPr>
              <p:sp>
                <p:nvSpPr>
                  <p:cNvPr id="53" name="橢圓 52">
                    <a:extLst>
                      <a:ext uri="{FF2B5EF4-FFF2-40B4-BE49-F238E27FC236}">
                        <a16:creationId xmlns:a16="http://schemas.microsoft.com/office/drawing/2014/main" id="{F9487450-E04C-704F-84FE-BBCEAF6FC5A3}"/>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54" name="橢圓 53">
                    <a:extLst>
                      <a:ext uri="{FF2B5EF4-FFF2-40B4-BE49-F238E27FC236}">
                        <a16:creationId xmlns:a16="http://schemas.microsoft.com/office/drawing/2014/main" id="{1701A559-26C0-5540-95B7-CCDBB6AFEE71}"/>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grpSp>
          </p:grpSp>
        </p:grpSp>
        <p:cxnSp>
          <p:nvCxnSpPr>
            <p:cNvPr id="45" name="直線接點 44">
              <a:extLst>
                <a:ext uri="{FF2B5EF4-FFF2-40B4-BE49-F238E27FC236}">
                  <a16:creationId xmlns:a16="http://schemas.microsoft.com/office/drawing/2014/main" id="{6D0A49BA-C5E3-F74F-B80E-E69DED450851}"/>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61005C5-2B4A-494C-8B18-B9557AA89309}"/>
                </a:ext>
              </a:extLst>
            </p:cNvPr>
            <p:cNvSpPr txBox="1"/>
            <p:nvPr/>
          </p:nvSpPr>
          <p:spPr>
            <a:xfrm>
              <a:off x="1073027" y="2964227"/>
              <a:ext cx="2428875" cy="562238"/>
            </a:xfrm>
            <a:prstGeom prst="rect">
              <a:avLst/>
            </a:prstGeom>
            <a:noFill/>
          </p:spPr>
          <p:txBody>
            <a:bodyPr wrap="square" rtlCol="0">
              <a:spAutoFit/>
            </a:bodyPr>
            <a:lstStyle/>
            <a:p>
              <a:pPr algn="ctr"/>
              <a:r>
                <a:rPr kumimoji="1" lang="zh-CN" altLang="en-US" sz="4000" dirty="0">
                  <a:solidFill>
                    <a:srgbClr val="0070C0"/>
                  </a:solidFill>
                  <a:latin typeface="Heiti SC Medium" pitchFamily="2" charset="-128"/>
                  <a:ea typeface="Heiti SC Medium" pitchFamily="2" charset="-128"/>
                </a:rPr>
                <a:t>旅遊地圖</a:t>
              </a:r>
              <a:endParaRPr kumimoji="1" lang="zh-TW" altLang="en-US" sz="4000" dirty="0">
                <a:solidFill>
                  <a:srgbClr val="0070C0"/>
                </a:solidFill>
                <a:latin typeface="Heiti SC Medium" pitchFamily="2" charset="-128"/>
                <a:ea typeface="Heiti SC Medium" pitchFamily="2" charset="-128"/>
              </a:endParaRPr>
            </a:p>
          </p:txBody>
        </p:sp>
      </p:grpSp>
      <p:grpSp>
        <p:nvGrpSpPr>
          <p:cNvPr id="13" name="群組 12">
            <a:extLst>
              <a:ext uri="{FF2B5EF4-FFF2-40B4-BE49-F238E27FC236}">
                <a16:creationId xmlns:a16="http://schemas.microsoft.com/office/drawing/2014/main" id="{F4AD6763-53CA-394A-8C10-4DB5E7993563}"/>
              </a:ext>
            </a:extLst>
          </p:cNvPr>
          <p:cNvGrpSpPr/>
          <p:nvPr/>
        </p:nvGrpSpPr>
        <p:grpSpPr>
          <a:xfrm>
            <a:off x="4724400" y="2438400"/>
            <a:ext cx="2743200" cy="3028949"/>
            <a:chOff x="1104900" y="2038350"/>
            <a:chExt cx="2743200" cy="3028949"/>
          </a:xfrm>
          <a:solidFill>
            <a:schemeClr val="bg2">
              <a:lumMod val="75000"/>
            </a:schemeClr>
          </a:solidFill>
        </p:grpSpPr>
        <p:sp>
          <p:nvSpPr>
            <p:cNvPr id="14" name="矩形 13">
              <a:extLst>
                <a:ext uri="{FF2B5EF4-FFF2-40B4-BE49-F238E27FC236}">
                  <a16:creationId xmlns:a16="http://schemas.microsoft.com/office/drawing/2014/main" id="{0DE0578A-C66D-074D-8288-751DD0E603D7}"/>
                </a:ext>
              </a:extLst>
            </p:cNvPr>
            <p:cNvSpPr/>
            <p:nvPr/>
          </p:nvSpPr>
          <p:spPr>
            <a:xfrm>
              <a:off x="1104900" y="2486024"/>
              <a:ext cx="2743200" cy="2581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5" name="群組 14">
              <a:extLst>
                <a:ext uri="{FF2B5EF4-FFF2-40B4-BE49-F238E27FC236}">
                  <a16:creationId xmlns:a16="http://schemas.microsoft.com/office/drawing/2014/main" id="{708297FE-8F54-5F44-99DC-F1304CE781A2}"/>
                </a:ext>
              </a:extLst>
            </p:cNvPr>
            <p:cNvGrpSpPr/>
            <p:nvPr/>
          </p:nvGrpSpPr>
          <p:grpSpPr>
            <a:xfrm>
              <a:off x="1104900" y="2038350"/>
              <a:ext cx="2743200" cy="402002"/>
              <a:chOff x="1104900" y="2038350"/>
              <a:chExt cx="2743200" cy="402002"/>
            </a:xfrm>
            <a:grpFill/>
          </p:grpSpPr>
          <p:sp>
            <p:nvSpPr>
              <p:cNvPr id="16" name="矩形 15">
                <a:extLst>
                  <a:ext uri="{FF2B5EF4-FFF2-40B4-BE49-F238E27FC236}">
                    <a16:creationId xmlns:a16="http://schemas.microsoft.com/office/drawing/2014/main" id="{E4F0F820-38C6-754C-AF1E-53CBA1010774}"/>
                  </a:ext>
                </a:extLst>
              </p:cNvPr>
              <p:cNvSpPr/>
              <p:nvPr/>
            </p:nvSpPr>
            <p:spPr>
              <a:xfrm>
                <a:off x="1104900" y="2038350"/>
                <a:ext cx="2743200" cy="402002"/>
              </a:xfrm>
              <a:prstGeom prst="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2</a:t>
                </a:r>
              </a:p>
            </p:txBody>
          </p:sp>
          <p:grpSp>
            <p:nvGrpSpPr>
              <p:cNvPr id="17" name="群組 16">
                <a:extLst>
                  <a:ext uri="{FF2B5EF4-FFF2-40B4-BE49-F238E27FC236}">
                    <a16:creationId xmlns:a16="http://schemas.microsoft.com/office/drawing/2014/main" id="{2E8595C4-C852-CF4B-9964-B609AE7B957C}"/>
                  </a:ext>
                </a:extLst>
              </p:cNvPr>
              <p:cNvGrpSpPr/>
              <p:nvPr/>
            </p:nvGrpSpPr>
            <p:grpSpPr>
              <a:xfrm>
                <a:off x="1276350" y="2162175"/>
                <a:ext cx="2400300" cy="114300"/>
                <a:chOff x="1276350" y="2162175"/>
                <a:chExt cx="2400300" cy="114300"/>
              </a:xfrm>
              <a:grpFill/>
            </p:grpSpPr>
            <p:sp>
              <p:nvSpPr>
                <p:cNvPr id="18" name="橢圓 17">
                  <a:extLst>
                    <a:ext uri="{FF2B5EF4-FFF2-40B4-BE49-F238E27FC236}">
                      <a16:creationId xmlns:a16="http://schemas.microsoft.com/office/drawing/2014/main" id="{E839CD63-B830-2145-99B5-6B6359AAD370}"/>
                    </a:ext>
                  </a:extLst>
                </p:cNvPr>
                <p:cNvSpPr/>
                <p:nvPr/>
              </p:nvSpPr>
              <p:spPr>
                <a:xfrm>
                  <a:off x="1276350" y="2162175"/>
                  <a:ext cx="13335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0091DBCA-0FE6-5F47-AEB8-86A8D454B966}"/>
                    </a:ext>
                  </a:extLst>
                </p:cNvPr>
                <p:cNvSpPr/>
                <p:nvPr/>
              </p:nvSpPr>
              <p:spPr>
                <a:xfrm>
                  <a:off x="3543300" y="2162175"/>
                  <a:ext cx="13335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sp>
        <p:nvSpPr>
          <p:cNvPr id="27" name="矩形 26">
            <a:extLst>
              <a:ext uri="{FF2B5EF4-FFF2-40B4-BE49-F238E27FC236}">
                <a16:creationId xmlns:a16="http://schemas.microsoft.com/office/drawing/2014/main" id="{A95EAD23-60A3-A941-B0CE-1E4DCE341F01}"/>
              </a:ext>
            </a:extLst>
          </p:cNvPr>
          <p:cNvSpPr/>
          <p:nvPr/>
        </p:nvSpPr>
        <p:spPr>
          <a:xfrm>
            <a:off x="4724400" y="822752"/>
            <a:ext cx="2743200" cy="830997"/>
          </a:xfrm>
          <a:prstGeom prst="rect">
            <a:avLst/>
          </a:prstGeom>
        </p:spPr>
        <p:txBody>
          <a:bodyPr wrap="square">
            <a:spAutoFit/>
          </a:bodyPr>
          <a:lstStyle/>
          <a:p>
            <a:pPr algn="ctr"/>
            <a:r>
              <a:rPr lang="zh-CN"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rPr>
              <a:t>報告大綱</a:t>
            </a:r>
            <a:endParaRPr lang="zh-TW"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endParaRPr>
          </a:p>
        </p:txBody>
      </p:sp>
      <p:cxnSp>
        <p:nvCxnSpPr>
          <p:cNvPr id="32" name="直線接點 31">
            <a:extLst>
              <a:ext uri="{FF2B5EF4-FFF2-40B4-BE49-F238E27FC236}">
                <a16:creationId xmlns:a16="http://schemas.microsoft.com/office/drawing/2014/main" id="{352B3F63-576A-2B4C-A3C7-DDCB335190F0}"/>
              </a:ext>
            </a:extLst>
          </p:cNvPr>
          <p:cNvCxnSpPr/>
          <p:nvPr/>
        </p:nvCxnSpPr>
        <p:spPr>
          <a:xfrm>
            <a:off x="512445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35" name="文字方塊 34">
            <a:extLst>
              <a:ext uri="{FF2B5EF4-FFF2-40B4-BE49-F238E27FC236}">
                <a16:creationId xmlns:a16="http://schemas.microsoft.com/office/drawing/2014/main" id="{774BE6B7-08D9-0C43-AD35-10F529A95557}"/>
              </a:ext>
            </a:extLst>
          </p:cNvPr>
          <p:cNvSpPr txBox="1"/>
          <p:nvPr/>
        </p:nvSpPr>
        <p:spPr>
          <a:xfrm>
            <a:off x="4948238" y="2908059"/>
            <a:ext cx="237172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景點分析</a:t>
            </a:r>
            <a:endParaRPr kumimoji="1" lang="zh-TW" altLang="en-US" sz="3600" dirty="0">
              <a:solidFill>
                <a:schemeClr val="bg1"/>
              </a:solidFill>
              <a:latin typeface="Heiti SC Medium" pitchFamily="2" charset="-128"/>
              <a:ea typeface="Heiti SC Medium" pitchFamily="2" charset="-128"/>
            </a:endParaRPr>
          </a:p>
        </p:txBody>
      </p:sp>
      <p:sp>
        <p:nvSpPr>
          <p:cNvPr id="37" name="文字方塊 36">
            <a:extLst>
              <a:ext uri="{FF2B5EF4-FFF2-40B4-BE49-F238E27FC236}">
                <a16:creationId xmlns:a16="http://schemas.microsoft.com/office/drawing/2014/main" id="{B85C9C6F-0E02-1947-B237-0E27D9EFDF8F}"/>
              </a:ext>
            </a:extLst>
          </p:cNvPr>
          <p:cNvSpPr txBox="1"/>
          <p:nvPr/>
        </p:nvSpPr>
        <p:spPr>
          <a:xfrm>
            <a:off x="8503337" y="3481013"/>
            <a:ext cx="2872000" cy="584775"/>
          </a:xfrm>
          <a:prstGeom prst="rect">
            <a:avLst/>
          </a:prstGeom>
          <a:noFill/>
        </p:spPr>
        <p:txBody>
          <a:bodyPr wrap="square" rtlCol="0">
            <a:spAutoFit/>
          </a:bodyPr>
          <a:lstStyle/>
          <a:p>
            <a:r>
              <a:rPr kumimoji="1" lang="zh-TW" altLang="en-US" sz="3200" dirty="0">
                <a:latin typeface="Microsoft JhengHei" panose="020B0604030504040204" pitchFamily="34" charset="-120"/>
                <a:ea typeface="Microsoft JhengHei" panose="020B0604030504040204" pitchFamily="34" charset="-120"/>
              </a:rPr>
              <a:t>客製旅遊地圖</a:t>
            </a:r>
            <a:endParaRPr kumimoji="1" lang="en-US" altLang="zh-TW" sz="3200" dirty="0">
              <a:latin typeface="Microsoft JhengHei" panose="020B0604030504040204" pitchFamily="34" charset="-120"/>
              <a:ea typeface="Microsoft JhengHei" panose="020B0604030504040204" pitchFamily="34" charset="-120"/>
            </a:endParaRPr>
          </a:p>
        </p:txBody>
      </p:sp>
      <p:sp>
        <p:nvSpPr>
          <p:cNvPr id="42" name="文字方塊 41">
            <a:extLst>
              <a:ext uri="{FF2B5EF4-FFF2-40B4-BE49-F238E27FC236}">
                <a16:creationId xmlns:a16="http://schemas.microsoft.com/office/drawing/2014/main" id="{38CE8E9F-3F68-1F49-96C5-83B67500817D}"/>
              </a:ext>
            </a:extLst>
          </p:cNvPr>
          <p:cNvSpPr txBox="1"/>
          <p:nvPr/>
        </p:nvSpPr>
        <p:spPr>
          <a:xfrm>
            <a:off x="8503337" y="4053539"/>
            <a:ext cx="2646190" cy="584775"/>
          </a:xfrm>
          <a:prstGeom prst="rect">
            <a:avLst/>
          </a:prstGeom>
          <a:noFill/>
        </p:spPr>
        <p:txBody>
          <a:bodyPr wrap="square" rtlCol="0">
            <a:spAutoFit/>
          </a:bodyPr>
          <a:lstStyle/>
          <a:p>
            <a:r>
              <a:rPr kumimoji="1" lang="zh-TW" altLang="en-US" sz="3200" dirty="0">
                <a:latin typeface="Microsoft JhengHei" panose="020B0604030504040204" pitchFamily="34" charset="-120"/>
                <a:ea typeface="Microsoft JhengHei" panose="020B0604030504040204" pitchFamily="34" charset="-120"/>
              </a:rPr>
              <a:t>翰品旅遊</a:t>
            </a:r>
            <a:r>
              <a:rPr kumimoji="1" lang="en-US" altLang="zh-TW" sz="3200" dirty="0">
                <a:latin typeface="Microsoft JhengHei" panose="020B0604030504040204" pitchFamily="34" charset="-120"/>
                <a:ea typeface="Microsoft JhengHei" panose="020B0604030504040204" pitchFamily="34" charset="-120"/>
              </a:rPr>
              <a:t>APP</a:t>
            </a:r>
          </a:p>
        </p:txBody>
      </p:sp>
      <p:sp>
        <p:nvSpPr>
          <p:cNvPr id="39" name="文字方塊 38">
            <a:extLst>
              <a:ext uri="{FF2B5EF4-FFF2-40B4-BE49-F238E27FC236}">
                <a16:creationId xmlns:a16="http://schemas.microsoft.com/office/drawing/2014/main" id="{12DD7CF8-FCAA-D549-81BC-7BA6CFEB62D6}"/>
              </a:ext>
            </a:extLst>
          </p:cNvPr>
          <p:cNvSpPr txBox="1"/>
          <p:nvPr/>
        </p:nvSpPr>
        <p:spPr>
          <a:xfrm>
            <a:off x="4948238"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花蓮旅遊景點</a:t>
            </a:r>
            <a:endParaRPr kumimoji="1" lang="en-US" altLang="zh-TW" sz="2800" dirty="0">
              <a:latin typeface="Microsoft JhengHei" panose="020B0604030504040204" pitchFamily="34" charset="-120"/>
              <a:ea typeface="Microsoft JhengHei" panose="020B0604030504040204" pitchFamily="34" charset="-120"/>
            </a:endParaRPr>
          </a:p>
        </p:txBody>
      </p:sp>
      <p:grpSp>
        <p:nvGrpSpPr>
          <p:cNvPr id="47" name="群組 46">
            <a:extLst>
              <a:ext uri="{FF2B5EF4-FFF2-40B4-BE49-F238E27FC236}">
                <a16:creationId xmlns:a16="http://schemas.microsoft.com/office/drawing/2014/main" id="{ED6BA92F-1D6F-7F48-A04D-9BB72C61FB78}"/>
              </a:ext>
            </a:extLst>
          </p:cNvPr>
          <p:cNvGrpSpPr/>
          <p:nvPr/>
        </p:nvGrpSpPr>
        <p:grpSpPr>
          <a:xfrm>
            <a:off x="933450" y="2438400"/>
            <a:ext cx="2743200" cy="3028949"/>
            <a:chOff x="933450" y="2438400"/>
            <a:chExt cx="2743200" cy="3028949"/>
          </a:xfrm>
        </p:grpSpPr>
        <p:grpSp>
          <p:nvGrpSpPr>
            <p:cNvPr id="48" name="群組 47">
              <a:extLst>
                <a:ext uri="{FF2B5EF4-FFF2-40B4-BE49-F238E27FC236}">
                  <a16:creationId xmlns:a16="http://schemas.microsoft.com/office/drawing/2014/main" id="{8E78B2BB-B21A-6342-BB5A-486A533F5625}"/>
                </a:ext>
              </a:extLst>
            </p:cNvPr>
            <p:cNvGrpSpPr/>
            <p:nvPr/>
          </p:nvGrpSpPr>
          <p:grpSpPr>
            <a:xfrm>
              <a:off x="933450" y="2438400"/>
              <a:ext cx="2743200" cy="3028949"/>
              <a:chOff x="1104900" y="2038350"/>
              <a:chExt cx="2743200" cy="3028949"/>
            </a:xfrm>
          </p:grpSpPr>
          <p:sp>
            <p:nvSpPr>
              <p:cNvPr id="60" name="矩形 59">
                <a:extLst>
                  <a:ext uri="{FF2B5EF4-FFF2-40B4-BE49-F238E27FC236}">
                    <a16:creationId xmlns:a16="http://schemas.microsoft.com/office/drawing/2014/main" id="{42100383-A705-7241-B442-AED8FED1B37D}"/>
                  </a:ext>
                </a:extLst>
              </p:cNvPr>
              <p:cNvSpPr/>
              <p:nvPr/>
            </p:nvSpPr>
            <p:spPr>
              <a:xfrm>
                <a:off x="1104900" y="2486024"/>
                <a:ext cx="2743200" cy="25812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61" name="群組 60">
                <a:extLst>
                  <a:ext uri="{FF2B5EF4-FFF2-40B4-BE49-F238E27FC236}">
                    <a16:creationId xmlns:a16="http://schemas.microsoft.com/office/drawing/2014/main" id="{12902211-F0E9-CB4A-A165-B1224A1B6391}"/>
                  </a:ext>
                </a:extLst>
              </p:cNvPr>
              <p:cNvGrpSpPr/>
              <p:nvPr/>
            </p:nvGrpSpPr>
            <p:grpSpPr>
              <a:xfrm>
                <a:off x="1104900" y="2038350"/>
                <a:ext cx="2743200" cy="402002"/>
                <a:chOff x="1104900" y="2038350"/>
                <a:chExt cx="2743200" cy="402002"/>
              </a:xfrm>
            </p:grpSpPr>
            <p:sp>
              <p:nvSpPr>
                <p:cNvPr id="62" name="矩形 61">
                  <a:extLst>
                    <a:ext uri="{FF2B5EF4-FFF2-40B4-BE49-F238E27FC236}">
                      <a16:creationId xmlns:a16="http://schemas.microsoft.com/office/drawing/2014/main" id="{84F4F5D8-529D-2640-AF61-4607331151F4}"/>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1</a:t>
                  </a:r>
                  <a:endParaRPr kumimoji="1" lang="zh-TW" altLang="en-US" sz="3200" b="1" dirty="0"/>
                </a:p>
              </p:txBody>
            </p:sp>
            <p:grpSp>
              <p:nvGrpSpPr>
                <p:cNvPr id="63" name="群組 62">
                  <a:extLst>
                    <a:ext uri="{FF2B5EF4-FFF2-40B4-BE49-F238E27FC236}">
                      <a16:creationId xmlns:a16="http://schemas.microsoft.com/office/drawing/2014/main" id="{9A3FB79C-036D-794A-9826-AD1AB961AB9A}"/>
                    </a:ext>
                  </a:extLst>
                </p:cNvPr>
                <p:cNvGrpSpPr/>
                <p:nvPr/>
              </p:nvGrpSpPr>
              <p:grpSpPr>
                <a:xfrm>
                  <a:off x="1276350" y="2162175"/>
                  <a:ext cx="2400300" cy="114300"/>
                  <a:chOff x="1276350" y="2162175"/>
                  <a:chExt cx="2400300" cy="114300"/>
                </a:xfrm>
              </p:grpSpPr>
              <p:sp>
                <p:nvSpPr>
                  <p:cNvPr id="64" name="橢圓 63">
                    <a:extLst>
                      <a:ext uri="{FF2B5EF4-FFF2-40B4-BE49-F238E27FC236}">
                        <a16:creationId xmlns:a16="http://schemas.microsoft.com/office/drawing/2014/main" id="{9C5DE333-9980-7F48-A99B-CEFF8076288B}"/>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5" name="橢圓 64">
                    <a:extLst>
                      <a:ext uri="{FF2B5EF4-FFF2-40B4-BE49-F238E27FC236}">
                        <a16:creationId xmlns:a16="http://schemas.microsoft.com/office/drawing/2014/main" id="{EA25BBC8-200D-0B46-9EC9-2E07472A331F}"/>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sp>
          <p:nvSpPr>
            <p:cNvPr id="55" name="文字方塊 54">
              <a:extLst>
                <a:ext uri="{FF2B5EF4-FFF2-40B4-BE49-F238E27FC236}">
                  <a16:creationId xmlns:a16="http://schemas.microsoft.com/office/drawing/2014/main" id="{3CFC9A88-4829-F144-987B-A0BD41DBD189}"/>
                </a:ext>
              </a:extLst>
            </p:cNvPr>
            <p:cNvSpPr txBox="1"/>
            <p:nvPr/>
          </p:nvSpPr>
          <p:spPr>
            <a:xfrm>
              <a:off x="1165473"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政府數據分析</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56" name="矩形 55">
              <a:extLst>
                <a:ext uri="{FF2B5EF4-FFF2-40B4-BE49-F238E27FC236}">
                  <a16:creationId xmlns:a16="http://schemas.microsoft.com/office/drawing/2014/main" id="{E582DB09-002A-7245-B46F-13607B8C01E7}"/>
                </a:ext>
              </a:extLst>
            </p:cNvPr>
            <p:cNvSpPr/>
            <p:nvPr/>
          </p:nvSpPr>
          <p:spPr>
            <a:xfrm>
              <a:off x="1163582" y="4883404"/>
              <a:ext cx="1620957" cy="523220"/>
            </a:xfrm>
            <a:prstGeom prst="rect">
              <a:avLst/>
            </a:prstGeom>
          </p:spPr>
          <p:txBody>
            <a:bodyPr wrap="none">
              <a:spAutoFit/>
            </a:bodyPr>
            <a:lstStyle/>
            <a:p>
              <a:r>
                <a:rPr kumimoji="1" lang="zh-TW" altLang="en-US" sz="2800" dirty="0">
                  <a:latin typeface="Microsoft JhengHei" panose="020B0604030504040204" pitchFamily="34" charset="-120"/>
                  <a:ea typeface="Microsoft JhengHei" panose="020B0604030504040204" pitchFamily="34" charset="-120"/>
                </a:rPr>
                <a:t>口碑分析</a:t>
              </a:r>
            </a:p>
          </p:txBody>
        </p:sp>
        <p:sp>
          <p:nvSpPr>
            <p:cNvPr id="57" name="文字方塊 56">
              <a:extLst>
                <a:ext uri="{FF2B5EF4-FFF2-40B4-BE49-F238E27FC236}">
                  <a16:creationId xmlns:a16="http://schemas.microsoft.com/office/drawing/2014/main" id="{71CAE974-E517-7C4B-8CA3-29744F76F163}"/>
                </a:ext>
              </a:extLst>
            </p:cNvPr>
            <p:cNvSpPr txBox="1"/>
            <p:nvPr/>
          </p:nvSpPr>
          <p:spPr>
            <a:xfrm>
              <a:off x="1165473" y="4363232"/>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預估旅遊人數</a:t>
              </a:r>
              <a:endParaRPr kumimoji="1" lang="en-US" altLang="zh-TW" sz="2800" dirty="0">
                <a:latin typeface="Microsoft JhengHei" panose="020B0604030504040204" pitchFamily="34" charset="-120"/>
                <a:ea typeface="Microsoft JhengHei" panose="020B0604030504040204" pitchFamily="34" charset="-120"/>
              </a:endParaRPr>
            </a:p>
          </p:txBody>
        </p:sp>
        <p:cxnSp>
          <p:nvCxnSpPr>
            <p:cNvPr id="58" name="直線接點 57">
              <a:extLst>
                <a:ext uri="{FF2B5EF4-FFF2-40B4-BE49-F238E27FC236}">
                  <a16:creationId xmlns:a16="http://schemas.microsoft.com/office/drawing/2014/main" id="{104A1731-4DBA-5343-9979-DFFF07A2CAE5}"/>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59" name="文字方塊 58">
              <a:extLst>
                <a:ext uri="{FF2B5EF4-FFF2-40B4-BE49-F238E27FC236}">
                  <a16:creationId xmlns:a16="http://schemas.microsoft.com/office/drawing/2014/main" id="{47FF62CB-255D-2649-886B-39B75CC80A41}"/>
                </a:ext>
              </a:extLst>
            </p:cNvPr>
            <p:cNvSpPr txBox="1"/>
            <p:nvPr/>
          </p:nvSpPr>
          <p:spPr>
            <a:xfrm>
              <a:off x="1124943" y="2889396"/>
              <a:ext cx="242887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客源分析</a:t>
              </a:r>
              <a:endParaRPr kumimoji="1" lang="zh-TW" altLang="en-US" sz="3600" dirty="0">
                <a:solidFill>
                  <a:schemeClr val="bg1"/>
                </a:solidFill>
                <a:latin typeface="Heiti SC Medium" pitchFamily="2" charset="-128"/>
                <a:ea typeface="Heiti SC Medium" pitchFamily="2" charset="-128"/>
              </a:endParaRPr>
            </a:p>
          </p:txBody>
        </p:sp>
      </p:grpSp>
      <p:sp>
        <p:nvSpPr>
          <p:cNvPr id="68" name="矩形 67">
            <a:extLst>
              <a:ext uri="{FF2B5EF4-FFF2-40B4-BE49-F238E27FC236}">
                <a16:creationId xmlns:a16="http://schemas.microsoft.com/office/drawing/2014/main" id="{7B6CD8DA-6383-F645-891E-FD552E5D26D8}"/>
              </a:ext>
            </a:extLst>
          </p:cNvPr>
          <p:cNvSpPr/>
          <p:nvPr/>
        </p:nvSpPr>
        <p:spPr>
          <a:xfrm>
            <a:off x="4962525" y="1274583"/>
            <a:ext cx="2743200" cy="402002"/>
          </a:xfrm>
          <a:prstGeom prst="rect">
            <a:avLst/>
          </a:prstGeom>
          <a:solidFill>
            <a:schemeClr val="bg2">
              <a:lumMod val="50000"/>
              <a:alpha val="46000"/>
            </a:schemeClr>
          </a:solidFill>
          <a:ln>
            <a:noFill/>
          </a:ln>
          <a:effectLst>
            <a:softEdge rad="1016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392845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B5F3440-754C-5C45-9D3D-AD779DF957A0}"/>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3" name="圖片 2">
            <a:extLst>
              <a:ext uri="{FF2B5EF4-FFF2-40B4-BE49-F238E27FC236}">
                <a16:creationId xmlns:a16="http://schemas.microsoft.com/office/drawing/2014/main" id="{25473C1B-3C53-1F44-9823-2C87AD8C9788}"/>
              </a:ext>
            </a:extLst>
          </p:cNvPr>
          <p:cNvPicPr>
            <a:picLocks noChangeAspect="1"/>
          </p:cNvPicPr>
          <p:nvPr/>
        </p:nvPicPr>
        <p:blipFill>
          <a:blip r:embed="rId3"/>
          <a:stretch>
            <a:fillRect/>
          </a:stretch>
        </p:blipFill>
        <p:spPr>
          <a:xfrm>
            <a:off x="1548453" y="1286416"/>
            <a:ext cx="9095094" cy="5094674"/>
          </a:xfrm>
          <a:prstGeom prst="rect">
            <a:avLst/>
          </a:prstGeom>
        </p:spPr>
      </p:pic>
      <p:sp>
        <p:nvSpPr>
          <p:cNvPr id="10" name="直線圖說文字 1 9">
            <a:extLst>
              <a:ext uri="{FF2B5EF4-FFF2-40B4-BE49-F238E27FC236}">
                <a16:creationId xmlns:a16="http://schemas.microsoft.com/office/drawing/2014/main" id="{F5BB2943-C997-1F4F-AD87-A50985404D5C}"/>
              </a:ext>
            </a:extLst>
          </p:cNvPr>
          <p:cNvSpPr/>
          <p:nvPr/>
        </p:nvSpPr>
        <p:spPr>
          <a:xfrm>
            <a:off x="108542" y="1195658"/>
            <a:ext cx="1809465" cy="923579"/>
          </a:xfrm>
          <a:prstGeom prst="borderCallout1">
            <a:avLst>
              <a:gd name="adj1" fmla="val 54750"/>
              <a:gd name="adj2" fmla="val 100834"/>
              <a:gd name="adj3" fmla="val 108500"/>
              <a:gd name="adj4" fmla="val 112485"/>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由北到南排列</a:t>
            </a:r>
          </a:p>
        </p:txBody>
      </p:sp>
      <p:sp>
        <p:nvSpPr>
          <p:cNvPr id="11" name="直線圖說文字 1 10">
            <a:extLst>
              <a:ext uri="{FF2B5EF4-FFF2-40B4-BE49-F238E27FC236}">
                <a16:creationId xmlns:a16="http://schemas.microsoft.com/office/drawing/2014/main" id="{5A58384F-426E-9F4E-98D7-C129CDE4D4B1}"/>
              </a:ext>
            </a:extLst>
          </p:cNvPr>
          <p:cNvSpPr/>
          <p:nvPr/>
        </p:nvSpPr>
        <p:spPr>
          <a:xfrm>
            <a:off x="7030821" y="655543"/>
            <a:ext cx="2256614" cy="1265044"/>
          </a:xfrm>
          <a:prstGeom prst="borderCallout1">
            <a:avLst>
              <a:gd name="adj1" fmla="val 48596"/>
              <a:gd name="adj2" fmla="val 834"/>
              <a:gd name="adj3" fmla="val 129972"/>
              <a:gd name="adj4" fmla="val -81496"/>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可選擇不同</a:t>
            </a:r>
            <a:endParaRPr kumimoji="1" lang="en-US" altLang="zh-TW" sz="2000" b="1" dirty="0">
              <a:latin typeface="Microsoft JhengHei" panose="020B0604030504040204" pitchFamily="34" charset="-120"/>
              <a:ea typeface="Microsoft JhengHei" panose="020B0604030504040204" pitchFamily="34" charset="-120"/>
              <a:cs typeface="Apple Chancery" panose="03020702040506060504" pitchFamily="66" charset="-79"/>
            </a:endParaRPr>
          </a:p>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交通方式</a:t>
            </a:r>
          </a:p>
        </p:txBody>
      </p:sp>
      <p:sp>
        <p:nvSpPr>
          <p:cNvPr id="12" name="直線圖說文字 1 11">
            <a:extLst>
              <a:ext uri="{FF2B5EF4-FFF2-40B4-BE49-F238E27FC236}">
                <a16:creationId xmlns:a16="http://schemas.microsoft.com/office/drawing/2014/main" id="{11CFB11A-5E4F-384C-AC70-5EA0B7638FCC}"/>
              </a:ext>
            </a:extLst>
          </p:cNvPr>
          <p:cNvSpPr/>
          <p:nvPr/>
        </p:nvSpPr>
        <p:spPr>
          <a:xfrm>
            <a:off x="4380117" y="380848"/>
            <a:ext cx="1625851" cy="817361"/>
          </a:xfrm>
          <a:prstGeom prst="borderCallout1">
            <a:avLst>
              <a:gd name="adj1" fmla="val 48596"/>
              <a:gd name="adj2" fmla="val 834"/>
              <a:gd name="adj3" fmla="val 138353"/>
              <a:gd name="adj4" fmla="val -24168"/>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atin typeface="Microsoft JhengHei" panose="020B0604030504040204" pitchFamily="34" charset="-120"/>
                <a:ea typeface="Microsoft JhengHei" panose="020B0604030504040204" pitchFamily="34" charset="-120"/>
                <a:cs typeface="Apple Chancery" panose="03020702040506060504" pitchFamily="66" charset="-79"/>
              </a:rPr>
              <a:t>選擇天數</a:t>
            </a:r>
            <a:endParaRPr kumimoji="1" lang="en-US" altLang="zh-TW" sz="1600" b="1" dirty="0">
              <a:latin typeface="Microsoft JhengHei" panose="020B0604030504040204" pitchFamily="34" charset="-120"/>
              <a:ea typeface="Microsoft JhengHei" panose="020B0604030504040204" pitchFamily="34" charset="-120"/>
              <a:cs typeface="Apple Chancery" panose="03020702040506060504" pitchFamily="66" charset="-79"/>
            </a:endParaRPr>
          </a:p>
          <a:p>
            <a:pPr algn="ctr"/>
            <a:r>
              <a:rPr kumimoji="1" lang="zh-TW" altLang="en-US" sz="1600" b="1" dirty="0">
                <a:latin typeface="Microsoft JhengHei" panose="020B0604030504040204" pitchFamily="34" charset="-120"/>
                <a:ea typeface="Microsoft JhengHei" panose="020B0604030504040204" pitchFamily="34" charset="-120"/>
                <a:cs typeface="Apple Chancery" panose="03020702040506060504" pitchFamily="66" charset="-79"/>
              </a:rPr>
              <a:t>暫存行程</a:t>
            </a:r>
          </a:p>
        </p:txBody>
      </p:sp>
      <p:sp>
        <p:nvSpPr>
          <p:cNvPr id="13" name="直線圖說文字 1 12">
            <a:extLst>
              <a:ext uri="{FF2B5EF4-FFF2-40B4-BE49-F238E27FC236}">
                <a16:creationId xmlns:a16="http://schemas.microsoft.com/office/drawing/2014/main" id="{E349B9A1-ED96-7044-BE7C-88EB4A5A7108}"/>
              </a:ext>
            </a:extLst>
          </p:cNvPr>
          <p:cNvSpPr/>
          <p:nvPr/>
        </p:nvSpPr>
        <p:spPr>
          <a:xfrm>
            <a:off x="10027262" y="4103105"/>
            <a:ext cx="1724332" cy="1169636"/>
          </a:xfrm>
          <a:prstGeom prst="borderCallout1">
            <a:avLst>
              <a:gd name="adj1" fmla="val 48596"/>
              <a:gd name="adj2" fmla="val 834"/>
              <a:gd name="adj3" fmla="val -30619"/>
              <a:gd name="adj4" fmla="val -131533"/>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選擇不同</a:t>
            </a:r>
            <a:endParaRPr kumimoji="1" lang="en-US" altLang="zh-TW" sz="2000" b="1" dirty="0">
              <a:latin typeface="Microsoft JhengHei" panose="020B0604030504040204" pitchFamily="34" charset="-120"/>
              <a:ea typeface="Microsoft JhengHei" panose="020B0604030504040204" pitchFamily="34" charset="-120"/>
              <a:cs typeface="Apple Chancery" panose="03020702040506060504" pitchFamily="66" charset="-79"/>
            </a:endParaRPr>
          </a:p>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旅遊地點</a:t>
            </a:r>
          </a:p>
        </p:txBody>
      </p:sp>
      <p:sp>
        <p:nvSpPr>
          <p:cNvPr id="14" name="直線圖說文字 1 13">
            <a:extLst>
              <a:ext uri="{FF2B5EF4-FFF2-40B4-BE49-F238E27FC236}">
                <a16:creationId xmlns:a16="http://schemas.microsoft.com/office/drawing/2014/main" id="{ED6ACDC0-5416-D24A-BF22-49B397F5E5A8}"/>
              </a:ext>
            </a:extLst>
          </p:cNvPr>
          <p:cNvSpPr/>
          <p:nvPr/>
        </p:nvSpPr>
        <p:spPr>
          <a:xfrm>
            <a:off x="108542" y="5718095"/>
            <a:ext cx="1923320" cy="990124"/>
          </a:xfrm>
          <a:prstGeom prst="borderCallout1">
            <a:avLst>
              <a:gd name="adj1" fmla="val 50604"/>
              <a:gd name="adj2" fmla="val 101011"/>
              <a:gd name="adj3" fmla="val 20675"/>
              <a:gd name="adj4" fmla="val 162934"/>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不同路線</a:t>
            </a:r>
            <a:endParaRPr kumimoji="1" lang="en-US" altLang="zh-TW" sz="2000" b="1" dirty="0">
              <a:latin typeface="Microsoft JhengHei" panose="020B0604030504040204" pitchFamily="34" charset="-120"/>
              <a:ea typeface="Microsoft JhengHei" panose="020B0604030504040204" pitchFamily="34" charset="-120"/>
              <a:cs typeface="Apple Chancery" panose="03020702040506060504" pitchFamily="66" charset="-79"/>
            </a:endParaRPr>
          </a:p>
          <a:p>
            <a:pPr algn="ctr"/>
            <a:r>
              <a:rPr kumimoji="1" lang="zh-TW" altLang="en-US" sz="2000" b="1" dirty="0">
                <a:latin typeface="Microsoft JhengHei" panose="020B0604030504040204" pitchFamily="34" charset="-120"/>
                <a:ea typeface="Microsoft JhengHei" panose="020B0604030504040204" pitchFamily="34" charset="-120"/>
                <a:cs typeface="Apple Chancery" panose="03020702040506060504" pitchFamily="66" charset="-79"/>
              </a:rPr>
              <a:t>不同顏色</a:t>
            </a:r>
          </a:p>
        </p:txBody>
      </p:sp>
      <p:grpSp>
        <p:nvGrpSpPr>
          <p:cNvPr id="15" name="群組 14">
            <a:extLst>
              <a:ext uri="{FF2B5EF4-FFF2-40B4-BE49-F238E27FC236}">
                <a16:creationId xmlns:a16="http://schemas.microsoft.com/office/drawing/2014/main" id="{FD092123-55B1-694A-AFA0-1B7054F38FCC}"/>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9BB697BA-71D6-6C44-A7CF-A8EA0385967A}"/>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40489C99-5DC9-9C4A-B5BB-3D722DE56CE5}"/>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5F681D67-8BBB-264E-8A4B-946DA774FA46}"/>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2C63B065-E147-5046-A769-C8E46BFE14AA}"/>
                </a:ext>
              </a:extLst>
            </p:cNvPr>
            <p:cNvSpPr txBox="1"/>
            <p:nvPr/>
          </p:nvSpPr>
          <p:spPr>
            <a:xfrm>
              <a:off x="-99339" y="3731671"/>
              <a:ext cx="308618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客製化旅遊地圖</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sp>
        <p:nvSpPr>
          <p:cNvPr id="20" name="直線圖說文字 1 19">
            <a:extLst>
              <a:ext uri="{FF2B5EF4-FFF2-40B4-BE49-F238E27FC236}">
                <a16:creationId xmlns:a16="http://schemas.microsoft.com/office/drawing/2014/main" id="{CF3B2B90-8E8D-3047-8992-B3310E9AEA58}"/>
              </a:ext>
            </a:extLst>
          </p:cNvPr>
          <p:cNvSpPr/>
          <p:nvPr/>
        </p:nvSpPr>
        <p:spPr>
          <a:xfrm>
            <a:off x="10312288" y="1248768"/>
            <a:ext cx="1625851" cy="817361"/>
          </a:xfrm>
          <a:prstGeom prst="borderCallout1">
            <a:avLst>
              <a:gd name="adj1" fmla="val 50172"/>
              <a:gd name="adj2" fmla="val 42"/>
              <a:gd name="adj3" fmla="val 138353"/>
              <a:gd name="adj4" fmla="val -24168"/>
            </a:avLst>
          </a:prstGeom>
          <a:solidFill>
            <a:srgbClr val="192610"/>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atin typeface="Microsoft JhengHei" panose="020B0604030504040204" pitchFamily="34" charset="-120"/>
                <a:ea typeface="Microsoft JhengHei" panose="020B0604030504040204" pitchFamily="34" charset="-120"/>
                <a:cs typeface="Apple Chancery" panose="03020702040506060504" pitchFamily="66" charset="-79"/>
              </a:rPr>
              <a:t>選擇的結果</a:t>
            </a:r>
            <a:endParaRPr kumimoji="1" lang="en-US" altLang="zh-TW" sz="1600" b="1" dirty="0">
              <a:latin typeface="Microsoft JhengHei" panose="020B0604030504040204" pitchFamily="34" charset="-120"/>
              <a:ea typeface="Microsoft JhengHei" panose="020B0604030504040204" pitchFamily="34" charset="-120"/>
              <a:cs typeface="Apple Chancery" panose="03020702040506060504" pitchFamily="66" charset="-79"/>
            </a:endParaRPr>
          </a:p>
          <a:p>
            <a:pPr algn="ctr"/>
            <a:r>
              <a:rPr kumimoji="1" lang="zh-TW" altLang="en-US" sz="1600" b="1" dirty="0">
                <a:latin typeface="Microsoft JhengHei" panose="020B0604030504040204" pitchFamily="34" charset="-120"/>
                <a:ea typeface="Microsoft JhengHei" panose="020B0604030504040204" pitchFamily="34" charset="-120"/>
                <a:cs typeface="Apple Chancery" panose="03020702040506060504" pitchFamily="66" charset="-79"/>
              </a:rPr>
              <a:t>顯示於右側</a:t>
            </a:r>
          </a:p>
        </p:txBody>
      </p:sp>
    </p:spTree>
    <p:extLst>
      <p:ext uri="{BB962C8B-B14F-4D97-AF65-F5344CB8AC3E}">
        <p14:creationId xmlns:p14="http://schemas.microsoft.com/office/powerpoint/2010/main" val="75633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69F68A7-5364-9B4B-BA29-3B816A4A263D}"/>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6" name="Picture 2">
            <a:extLst>
              <a:ext uri="{FF2B5EF4-FFF2-40B4-BE49-F238E27FC236}">
                <a16:creationId xmlns:a16="http://schemas.microsoft.com/office/drawing/2014/main" id="{FB8AB0CD-2E49-9546-AA28-7643B4972D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4800" y="177800"/>
            <a:ext cx="6502400" cy="6502400"/>
          </a:xfrm>
          <a:prstGeom prst="rect">
            <a:avLst/>
          </a:prstGeom>
          <a:noFill/>
        </p:spPr>
      </p:pic>
      <p:sp>
        <p:nvSpPr>
          <p:cNvPr id="13" name="矩形 12">
            <a:extLst>
              <a:ext uri="{FF2B5EF4-FFF2-40B4-BE49-F238E27FC236}">
                <a16:creationId xmlns:a16="http://schemas.microsoft.com/office/drawing/2014/main" id="{B6B5E3D5-9E60-C24E-91CF-796F95ADBACE}"/>
              </a:ext>
            </a:extLst>
          </p:cNvPr>
          <p:cNvSpPr/>
          <p:nvPr/>
        </p:nvSpPr>
        <p:spPr>
          <a:xfrm>
            <a:off x="6096001" y="0"/>
            <a:ext cx="6095999"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315AB00D-EA22-2241-8D1F-7281F7A2B1A1}"/>
              </a:ext>
            </a:extLst>
          </p:cNvPr>
          <p:cNvSpPr/>
          <p:nvPr/>
        </p:nvSpPr>
        <p:spPr>
          <a:xfrm>
            <a:off x="0" y="0"/>
            <a:ext cx="6095999"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0" name="群組 9">
            <a:extLst>
              <a:ext uri="{FF2B5EF4-FFF2-40B4-BE49-F238E27FC236}">
                <a16:creationId xmlns:a16="http://schemas.microsoft.com/office/drawing/2014/main" id="{634033EA-9F7E-1D45-806F-17C6F30B7B1D}"/>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A4455D1D-D627-9945-9999-366155F0E89A}"/>
                </a:ext>
              </a:extLst>
            </p:cNvPr>
            <p:cNvGrpSpPr/>
            <p:nvPr/>
          </p:nvGrpSpPr>
          <p:grpSpPr>
            <a:xfrm>
              <a:off x="-125265" y="4002034"/>
              <a:ext cx="3762684" cy="462558"/>
              <a:chOff x="981706" y="3719491"/>
              <a:chExt cx="3745174" cy="547200"/>
            </a:xfrm>
            <a:solidFill>
              <a:srgbClr val="C00000"/>
            </a:solidFill>
          </p:grpSpPr>
          <p:sp>
            <p:nvSpPr>
              <p:cNvPr id="19" name="矩形 18">
                <a:extLst>
                  <a:ext uri="{FF2B5EF4-FFF2-40B4-BE49-F238E27FC236}">
                    <a16:creationId xmlns:a16="http://schemas.microsoft.com/office/drawing/2014/main" id="{810230DF-296F-8649-B0A6-5D0724AA81C3}"/>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直角三角形 19">
                <a:extLst>
                  <a:ext uri="{FF2B5EF4-FFF2-40B4-BE49-F238E27FC236}">
                    <a16:creationId xmlns:a16="http://schemas.microsoft.com/office/drawing/2014/main" id="{42B89157-FEDD-CE40-BFAA-8025EE21AE3A}"/>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33B3639B-FF65-B341-94A5-9002B92A9C28}"/>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翰品旅遊</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APP</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pSp>
        <p:nvGrpSpPr>
          <p:cNvPr id="22" name="群組 21">
            <a:extLst>
              <a:ext uri="{FF2B5EF4-FFF2-40B4-BE49-F238E27FC236}">
                <a16:creationId xmlns:a16="http://schemas.microsoft.com/office/drawing/2014/main" id="{765BABE9-C3B9-7147-89F4-45CA904D7644}"/>
              </a:ext>
            </a:extLst>
          </p:cNvPr>
          <p:cNvGrpSpPr/>
          <p:nvPr/>
        </p:nvGrpSpPr>
        <p:grpSpPr>
          <a:xfrm>
            <a:off x="3187190" y="184767"/>
            <a:ext cx="5817617" cy="6495433"/>
            <a:chOff x="2844800" y="177800"/>
            <a:chExt cx="6502400" cy="6502400"/>
          </a:xfrm>
        </p:grpSpPr>
        <p:pic>
          <p:nvPicPr>
            <p:cNvPr id="23" name="Picture 2">
              <a:extLst>
                <a:ext uri="{FF2B5EF4-FFF2-40B4-BE49-F238E27FC236}">
                  <a16:creationId xmlns:a16="http://schemas.microsoft.com/office/drawing/2014/main" id="{EE7AAF32-E4D8-964C-B089-1C4CEB33E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00" y="177800"/>
              <a:ext cx="6502400" cy="6502400"/>
            </a:xfrm>
            <a:prstGeom prst="rect">
              <a:avLst/>
            </a:prstGeom>
            <a:noFill/>
            <a:extLst>
              <a:ext uri="{909E8E84-426E-40DD-AFC4-6F175D3DCCD1}">
                <a14:hiddenFill xmlns:a14="http://schemas.microsoft.com/office/drawing/2010/main">
                  <a:solidFill>
                    <a:srgbClr val="FFFFFF"/>
                  </a:solidFill>
                </a14:hiddenFill>
              </a:ext>
            </a:extLst>
          </p:spPr>
        </p:pic>
        <p:pic>
          <p:nvPicPr>
            <p:cNvPr id="24" name="圖片 23">
              <a:extLst>
                <a:ext uri="{FF2B5EF4-FFF2-40B4-BE49-F238E27FC236}">
                  <a16:creationId xmlns:a16="http://schemas.microsoft.com/office/drawing/2014/main" id="{6D1A8196-A3DD-F149-9CA4-98BAAD762F72}"/>
                </a:ext>
              </a:extLst>
            </p:cNvPr>
            <p:cNvPicPr>
              <a:picLocks noChangeAspect="1"/>
            </p:cNvPicPr>
            <p:nvPr/>
          </p:nvPicPr>
          <p:blipFill rotWithShape="1">
            <a:blip r:embed="rId4"/>
            <a:srcRect l="34286" r="34214"/>
            <a:stretch/>
          </p:blipFill>
          <p:spPr>
            <a:xfrm>
              <a:off x="4501662" y="874519"/>
              <a:ext cx="3192361" cy="4990704"/>
            </a:xfrm>
            <a:prstGeom prst="rect">
              <a:avLst/>
            </a:prstGeom>
          </p:spPr>
        </p:pic>
      </p:grpSp>
      <p:sp>
        <p:nvSpPr>
          <p:cNvPr id="25" name="矩形 24">
            <a:extLst>
              <a:ext uri="{FF2B5EF4-FFF2-40B4-BE49-F238E27FC236}">
                <a16:creationId xmlns:a16="http://schemas.microsoft.com/office/drawing/2014/main" id="{E0C624E8-87BB-A546-870B-08072B176B45}"/>
              </a:ext>
            </a:extLst>
          </p:cNvPr>
          <p:cNvSpPr/>
          <p:nvPr/>
        </p:nvSpPr>
        <p:spPr>
          <a:xfrm>
            <a:off x="5419164" y="1312606"/>
            <a:ext cx="1344707" cy="54569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5332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1"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E0601-5095-964B-98F2-EB7E041782C9}"/>
              </a:ext>
            </a:extLst>
          </p:cNvPr>
          <p:cNvSpPr/>
          <p:nvPr/>
        </p:nvSpPr>
        <p:spPr>
          <a:xfrm>
            <a:off x="6096001" y="0"/>
            <a:ext cx="6095999"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41BCC258-50FA-364B-AABE-264F5ED82DA9}"/>
              </a:ext>
            </a:extLst>
          </p:cNvPr>
          <p:cNvSpPr/>
          <p:nvPr/>
        </p:nvSpPr>
        <p:spPr>
          <a:xfrm>
            <a:off x="0" y="0"/>
            <a:ext cx="6095999"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22" name="群組 21">
            <a:extLst>
              <a:ext uri="{FF2B5EF4-FFF2-40B4-BE49-F238E27FC236}">
                <a16:creationId xmlns:a16="http://schemas.microsoft.com/office/drawing/2014/main" id="{61464724-5A90-A749-A633-9E7FFAC160D5}"/>
              </a:ext>
            </a:extLst>
          </p:cNvPr>
          <p:cNvGrpSpPr/>
          <p:nvPr/>
        </p:nvGrpSpPr>
        <p:grpSpPr>
          <a:xfrm>
            <a:off x="0" y="372877"/>
            <a:ext cx="3762684" cy="732921"/>
            <a:chOff x="-125265" y="3731671"/>
            <a:chExt cx="3762684" cy="732921"/>
          </a:xfrm>
        </p:grpSpPr>
        <p:grpSp>
          <p:nvGrpSpPr>
            <p:cNvPr id="23" name="群組 22">
              <a:extLst>
                <a:ext uri="{FF2B5EF4-FFF2-40B4-BE49-F238E27FC236}">
                  <a16:creationId xmlns:a16="http://schemas.microsoft.com/office/drawing/2014/main" id="{BDAD4FB0-BAB8-4B42-8186-1408A76F2B0B}"/>
                </a:ext>
              </a:extLst>
            </p:cNvPr>
            <p:cNvGrpSpPr/>
            <p:nvPr/>
          </p:nvGrpSpPr>
          <p:grpSpPr>
            <a:xfrm>
              <a:off x="-125265" y="4002034"/>
              <a:ext cx="3762684" cy="462558"/>
              <a:chOff x="981706" y="3719491"/>
              <a:chExt cx="3745174" cy="547200"/>
            </a:xfrm>
            <a:solidFill>
              <a:srgbClr val="C00000"/>
            </a:solidFill>
          </p:grpSpPr>
          <p:sp>
            <p:nvSpPr>
              <p:cNvPr id="25" name="矩形 24">
                <a:extLst>
                  <a:ext uri="{FF2B5EF4-FFF2-40B4-BE49-F238E27FC236}">
                    <a16:creationId xmlns:a16="http://schemas.microsoft.com/office/drawing/2014/main" id="{8EA799B4-D891-614B-ABC7-46BDDB46AB71}"/>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直角三角形 25">
                <a:extLst>
                  <a:ext uri="{FF2B5EF4-FFF2-40B4-BE49-F238E27FC236}">
                    <a16:creationId xmlns:a16="http://schemas.microsoft.com/office/drawing/2014/main" id="{A7D169E6-E4B8-124A-9451-C5A23705DD33}"/>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24" name="文字方塊 23">
              <a:extLst>
                <a:ext uri="{FF2B5EF4-FFF2-40B4-BE49-F238E27FC236}">
                  <a16:creationId xmlns:a16="http://schemas.microsoft.com/office/drawing/2014/main" id="{E7D98B0E-2E8C-D244-B296-F389E3B4960A}"/>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翰品旅遊</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APP</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pic>
        <p:nvPicPr>
          <p:cNvPr id="30" name="圖片 29">
            <a:extLst>
              <a:ext uri="{FF2B5EF4-FFF2-40B4-BE49-F238E27FC236}">
                <a16:creationId xmlns:a16="http://schemas.microsoft.com/office/drawing/2014/main" id="{C4F38B9E-8A8F-364B-B2E6-6FE0A3D30594}"/>
              </a:ext>
            </a:extLst>
          </p:cNvPr>
          <p:cNvPicPr>
            <a:picLocks noChangeAspect="1"/>
          </p:cNvPicPr>
          <p:nvPr/>
        </p:nvPicPr>
        <p:blipFill>
          <a:blip r:embed="rId2"/>
          <a:stretch>
            <a:fillRect/>
          </a:stretch>
        </p:blipFill>
        <p:spPr>
          <a:xfrm>
            <a:off x="3209269" y="181324"/>
            <a:ext cx="5765369" cy="6495351"/>
          </a:xfrm>
          <a:prstGeom prst="rect">
            <a:avLst/>
          </a:prstGeom>
        </p:spPr>
      </p:pic>
      <p:sp>
        <p:nvSpPr>
          <p:cNvPr id="6" name="五邊形 5">
            <a:extLst>
              <a:ext uri="{FF2B5EF4-FFF2-40B4-BE49-F238E27FC236}">
                <a16:creationId xmlns:a16="http://schemas.microsoft.com/office/drawing/2014/main" id="{919A3D58-F192-0B40-BA1E-07A831A6A0DF}"/>
              </a:ext>
            </a:extLst>
          </p:cNvPr>
          <p:cNvSpPr/>
          <p:nvPr/>
        </p:nvSpPr>
        <p:spPr>
          <a:xfrm flipH="1">
            <a:off x="7812481" y="1568978"/>
            <a:ext cx="1970470" cy="575733"/>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人數</a:t>
            </a:r>
          </a:p>
        </p:txBody>
      </p:sp>
      <p:sp>
        <p:nvSpPr>
          <p:cNvPr id="13" name="五邊形 12">
            <a:extLst>
              <a:ext uri="{FF2B5EF4-FFF2-40B4-BE49-F238E27FC236}">
                <a16:creationId xmlns:a16="http://schemas.microsoft.com/office/drawing/2014/main" id="{EA9C3B33-962E-814D-9251-F48CAB39E7E3}"/>
              </a:ext>
            </a:extLst>
          </p:cNvPr>
          <p:cNvSpPr/>
          <p:nvPr/>
        </p:nvSpPr>
        <p:spPr>
          <a:xfrm flipH="1">
            <a:off x="7812481" y="2419661"/>
            <a:ext cx="1970470" cy="575733"/>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年齡</a:t>
            </a:r>
          </a:p>
        </p:txBody>
      </p:sp>
      <p:sp>
        <p:nvSpPr>
          <p:cNvPr id="14" name="五邊形 13">
            <a:extLst>
              <a:ext uri="{FF2B5EF4-FFF2-40B4-BE49-F238E27FC236}">
                <a16:creationId xmlns:a16="http://schemas.microsoft.com/office/drawing/2014/main" id="{6A6DD277-D08D-D843-9227-2A0CC4F85C27}"/>
              </a:ext>
            </a:extLst>
          </p:cNvPr>
          <p:cNvSpPr/>
          <p:nvPr/>
        </p:nvSpPr>
        <p:spPr>
          <a:xfrm flipH="1">
            <a:off x="7812481" y="3558210"/>
            <a:ext cx="1970470" cy="575733"/>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日期</a:t>
            </a:r>
          </a:p>
        </p:txBody>
      </p:sp>
    </p:spTree>
    <p:extLst>
      <p:ext uri="{BB962C8B-B14F-4D97-AF65-F5344CB8AC3E}">
        <p14:creationId xmlns:p14="http://schemas.microsoft.com/office/powerpoint/2010/main" val="1234644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E0601-5095-964B-98F2-EB7E041782C9}"/>
              </a:ext>
            </a:extLst>
          </p:cNvPr>
          <p:cNvSpPr/>
          <p:nvPr/>
        </p:nvSpPr>
        <p:spPr>
          <a:xfrm>
            <a:off x="6096001" y="0"/>
            <a:ext cx="6095999"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41BCC258-50FA-364B-AABE-264F5ED82DA9}"/>
              </a:ext>
            </a:extLst>
          </p:cNvPr>
          <p:cNvSpPr/>
          <p:nvPr/>
        </p:nvSpPr>
        <p:spPr>
          <a:xfrm>
            <a:off x="0" y="0"/>
            <a:ext cx="6095999"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0" name="群組 9">
            <a:extLst>
              <a:ext uri="{FF2B5EF4-FFF2-40B4-BE49-F238E27FC236}">
                <a16:creationId xmlns:a16="http://schemas.microsoft.com/office/drawing/2014/main" id="{43C08AD4-61D5-1A47-8046-0140E3EF53A9}"/>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A3BDFD62-F8F5-3F42-B6E5-E83EFB99D3A7}"/>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BF8DD857-6BCF-2243-9A9E-CC59A291ACEB}"/>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97739AB7-3843-5E4F-9B0E-29DBFDF08B51}"/>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C59F6B67-9C02-8D46-9B7D-88AB38B06FA0}"/>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翰品旅遊</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APP</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pSp>
        <p:nvGrpSpPr>
          <p:cNvPr id="27" name="群組 26">
            <a:extLst>
              <a:ext uri="{FF2B5EF4-FFF2-40B4-BE49-F238E27FC236}">
                <a16:creationId xmlns:a16="http://schemas.microsoft.com/office/drawing/2014/main" id="{053CF420-F360-284B-B3D6-1B3454867F56}"/>
              </a:ext>
            </a:extLst>
          </p:cNvPr>
          <p:cNvGrpSpPr/>
          <p:nvPr/>
        </p:nvGrpSpPr>
        <p:grpSpPr>
          <a:xfrm>
            <a:off x="3257224" y="193083"/>
            <a:ext cx="5677550" cy="6471834"/>
            <a:chOff x="3630930" y="655320"/>
            <a:chExt cx="4930140" cy="5547360"/>
          </a:xfrm>
        </p:grpSpPr>
        <p:pic>
          <p:nvPicPr>
            <p:cNvPr id="28" name="Picture 2">
              <a:extLst>
                <a:ext uri="{FF2B5EF4-FFF2-40B4-BE49-F238E27FC236}">
                  <a16:creationId xmlns:a16="http://schemas.microsoft.com/office/drawing/2014/main" id="{0E58B4B9-F056-1B40-929F-B0F01088A3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0930" y="655320"/>
              <a:ext cx="4930140" cy="5547360"/>
            </a:xfrm>
            <a:prstGeom prst="rect">
              <a:avLst/>
            </a:prstGeom>
            <a:noFill/>
          </p:spPr>
        </p:pic>
        <p:pic>
          <p:nvPicPr>
            <p:cNvPr id="29" name="圖片 28">
              <a:extLst>
                <a:ext uri="{FF2B5EF4-FFF2-40B4-BE49-F238E27FC236}">
                  <a16:creationId xmlns:a16="http://schemas.microsoft.com/office/drawing/2014/main" id="{38F5B5E9-03EC-484E-9441-89B228E06DAF}"/>
                </a:ext>
              </a:extLst>
            </p:cNvPr>
            <p:cNvPicPr/>
            <p:nvPr/>
          </p:nvPicPr>
          <p:blipFill>
            <a:blip r:embed="rId3">
              <a:extLst>
                <a:ext uri="{28A0092B-C50C-407E-A947-70E740481C1C}">
                  <a14:useLocalDpi xmlns:a14="http://schemas.microsoft.com/office/drawing/2010/main" val="0"/>
                </a:ext>
              </a:extLst>
            </a:blip>
            <a:stretch>
              <a:fillRect/>
            </a:stretch>
          </p:blipFill>
          <p:spPr>
            <a:xfrm>
              <a:off x="4883467" y="1200971"/>
              <a:ext cx="2425065" cy="4383538"/>
            </a:xfrm>
            <a:prstGeom prst="rect">
              <a:avLst/>
            </a:prstGeom>
          </p:spPr>
        </p:pic>
      </p:grpSp>
      <p:sp>
        <p:nvSpPr>
          <p:cNvPr id="12" name="五邊形 11">
            <a:extLst>
              <a:ext uri="{FF2B5EF4-FFF2-40B4-BE49-F238E27FC236}">
                <a16:creationId xmlns:a16="http://schemas.microsoft.com/office/drawing/2014/main" id="{C08C690F-A64A-D942-9754-689835A3F06A}"/>
              </a:ext>
            </a:extLst>
          </p:cNvPr>
          <p:cNvSpPr/>
          <p:nvPr/>
        </p:nvSpPr>
        <p:spPr>
          <a:xfrm flipH="1">
            <a:off x="7806668" y="4866361"/>
            <a:ext cx="3797628" cy="647749"/>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旅遊景點</a:t>
            </a:r>
            <a:r>
              <a:rPr kumimoji="1" lang="en-US" altLang="zh-TW" sz="2800" dirty="0">
                <a:latin typeface="Microsoft JhengHei" panose="020B0604030504040204" pitchFamily="34" charset="-120"/>
                <a:ea typeface="Microsoft JhengHei" panose="020B0604030504040204" pitchFamily="34" charset="-120"/>
              </a:rPr>
              <a:t>_</a:t>
            </a:r>
            <a:r>
              <a:rPr kumimoji="1" lang="zh-TW" altLang="en-US" sz="2800" dirty="0">
                <a:latin typeface="Microsoft JhengHei" panose="020B0604030504040204" pitchFamily="34" charset="-120"/>
                <a:ea typeface="Microsoft JhengHei" panose="020B0604030504040204" pitchFamily="34" charset="-120"/>
              </a:rPr>
              <a:t>選擇介面</a:t>
            </a:r>
          </a:p>
        </p:txBody>
      </p:sp>
    </p:spTree>
    <p:extLst>
      <p:ext uri="{BB962C8B-B14F-4D97-AF65-F5344CB8AC3E}">
        <p14:creationId xmlns:p14="http://schemas.microsoft.com/office/powerpoint/2010/main" val="145180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B3538A6C-47A5-0943-8ADE-E93BAEBFA0A2}"/>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2" name="群組 11">
            <a:extLst>
              <a:ext uri="{FF2B5EF4-FFF2-40B4-BE49-F238E27FC236}">
                <a16:creationId xmlns:a16="http://schemas.microsoft.com/office/drawing/2014/main" id="{D6B4B72C-3753-984B-95C3-136F7A4DE88A}"/>
              </a:ext>
            </a:extLst>
          </p:cNvPr>
          <p:cNvGrpSpPr/>
          <p:nvPr/>
        </p:nvGrpSpPr>
        <p:grpSpPr>
          <a:xfrm>
            <a:off x="933450" y="2438400"/>
            <a:ext cx="2743200" cy="3028949"/>
            <a:chOff x="1104900" y="2038350"/>
            <a:chExt cx="2743200" cy="3028949"/>
          </a:xfrm>
        </p:grpSpPr>
        <p:sp>
          <p:nvSpPr>
            <p:cNvPr id="7" name="矩形 6">
              <a:extLst>
                <a:ext uri="{FF2B5EF4-FFF2-40B4-BE49-F238E27FC236}">
                  <a16:creationId xmlns:a16="http://schemas.microsoft.com/office/drawing/2014/main" id="{23229F5A-9829-F748-ADE1-51C1F39E60CE}"/>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11" name="群組 10">
              <a:extLst>
                <a:ext uri="{FF2B5EF4-FFF2-40B4-BE49-F238E27FC236}">
                  <a16:creationId xmlns:a16="http://schemas.microsoft.com/office/drawing/2014/main" id="{4E44E328-6216-F04A-8FDD-B401A5263516}"/>
                </a:ext>
              </a:extLst>
            </p:cNvPr>
            <p:cNvGrpSpPr/>
            <p:nvPr/>
          </p:nvGrpSpPr>
          <p:grpSpPr>
            <a:xfrm>
              <a:off x="1104900" y="2038350"/>
              <a:ext cx="2743200" cy="402002"/>
              <a:chOff x="1104900" y="2038350"/>
              <a:chExt cx="2743200" cy="402002"/>
            </a:xfrm>
          </p:grpSpPr>
          <p:sp>
            <p:nvSpPr>
              <p:cNvPr id="6" name="矩形 5">
                <a:extLst>
                  <a:ext uri="{FF2B5EF4-FFF2-40B4-BE49-F238E27FC236}">
                    <a16:creationId xmlns:a16="http://schemas.microsoft.com/office/drawing/2014/main" id="{D973E22A-5D9A-3549-B89B-D9A0B7C1684F}"/>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1</a:t>
                </a:r>
                <a:endParaRPr kumimoji="1" lang="zh-TW" altLang="en-US" sz="3200" b="1" dirty="0"/>
              </a:p>
            </p:txBody>
          </p:sp>
          <p:grpSp>
            <p:nvGrpSpPr>
              <p:cNvPr id="10" name="群組 9">
                <a:extLst>
                  <a:ext uri="{FF2B5EF4-FFF2-40B4-BE49-F238E27FC236}">
                    <a16:creationId xmlns:a16="http://schemas.microsoft.com/office/drawing/2014/main" id="{C379E0D5-CCFE-6A4C-873F-6FA04C89F9CC}"/>
                  </a:ext>
                </a:extLst>
              </p:cNvPr>
              <p:cNvGrpSpPr/>
              <p:nvPr/>
            </p:nvGrpSpPr>
            <p:grpSpPr>
              <a:xfrm>
                <a:off x="1276350" y="2162175"/>
                <a:ext cx="2400300" cy="114300"/>
                <a:chOff x="1276350" y="2162175"/>
                <a:chExt cx="2400300" cy="114300"/>
              </a:xfrm>
            </p:grpSpPr>
            <p:sp>
              <p:nvSpPr>
                <p:cNvPr id="8" name="橢圓 7">
                  <a:extLst>
                    <a:ext uri="{FF2B5EF4-FFF2-40B4-BE49-F238E27FC236}">
                      <a16:creationId xmlns:a16="http://schemas.microsoft.com/office/drawing/2014/main" id="{BC916255-6445-5349-91AF-EE074699E42C}"/>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橢圓 8">
                  <a:extLst>
                    <a:ext uri="{FF2B5EF4-FFF2-40B4-BE49-F238E27FC236}">
                      <a16:creationId xmlns:a16="http://schemas.microsoft.com/office/drawing/2014/main" id="{A43EB256-1115-F440-BA16-D6888238FA2D}"/>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grpSp>
        <p:nvGrpSpPr>
          <p:cNvPr id="13" name="群組 12">
            <a:extLst>
              <a:ext uri="{FF2B5EF4-FFF2-40B4-BE49-F238E27FC236}">
                <a16:creationId xmlns:a16="http://schemas.microsoft.com/office/drawing/2014/main" id="{F4AD6763-53CA-394A-8C10-4DB5E7993563}"/>
              </a:ext>
            </a:extLst>
          </p:cNvPr>
          <p:cNvGrpSpPr/>
          <p:nvPr/>
        </p:nvGrpSpPr>
        <p:grpSpPr>
          <a:xfrm>
            <a:off x="4724400" y="2438400"/>
            <a:ext cx="2743200" cy="3028949"/>
            <a:chOff x="1104900" y="2038350"/>
            <a:chExt cx="2743200" cy="3028949"/>
          </a:xfrm>
        </p:grpSpPr>
        <p:sp>
          <p:nvSpPr>
            <p:cNvPr id="14" name="矩形 13">
              <a:extLst>
                <a:ext uri="{FF2B5EF4-FFF2-40B4-BE49-F238E27FC236}">
                  <a16:creationId xmlns:a16="http://schemas.microsoft.com/office/drawing/2014/main" id="{0DE0578A-C66D-074D-8288-751DD0E603D7}"/>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5" name="群組 14">
              <a:extLst>
                <a:ext uri="{FF2B5EF4-FFF2-40B4-BE49-F238E27FC236}">
                  <a16:creationId xmlns:a16="http://schemas.microsoft.com/office/drawing/2014/main" id="{708297FE-8F54-5F44-99DC-F1304CE781A2}"/>
                </a:ext>
              </a:extLst>
            </p:cNvPr>
            <p:cNvGrpSpPr/>
            <p:nvPr/>
          </p:nvGrpSpPr>
          <p:grpSpPr>
            <a:xfrm>
              <a:off x="1104900" y="2038350"/>
              <a:ext cx="2743200" cy="402002"/>
              <a:chOff x="1104900" y="2038350"/>
              <a:chExt cx="2743200" cy="402002"/>
            </a:xfrm>
          </p:grpSpPr>
          <p:sp>
            <p:nvSpPr>
              <p:cNvPr id="16" name="矩形 15">
                <a:extLst>
                  <a:ext uri="{FF2B5EF4-FFF2-40B4-BE49-F238E27FC236}">
                    <a16:creationId xmlns:a16="http://schemas.microsoft.com/office/drawing/2014/main" id="{E4F0F820-38C6-754C-AF1E-53CBA1010774}"/>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2</a:t>
                </a:r>
              </a:p>
            </p:txBody>
          </p:sp>
          <p:grpSp>
            <p:nvGrpSpPr>
              <p:cNvPr id="17" name="群組 16">
                <a:extLst>
                  <a:ext uri="{FF2B5EF4-FFF2-40B4-BE49-F238E27FC236}">
                    <a16:creationId xmlns:a16="http://schemas.microsoft.com/office/drawing/2014/main" id="{2E8595C4-C852-CF4B-9964-B609AE7B957C}"/>
                  </a:ext>
                </a:extLst>
              </p:cNvPr>
              <p:cNvGrpSpPr/>
              <p:nvPr/>
            </p:nvGrpSpPr>
            <p:grpSpPr>
              <a:xfrm>
                <a:off x="1276350" y="2162175"/>
                <a:ext cx="2400300" cy="114300"/>
                <a:chOff x="1276350" y="2162175"/>
                <a:chExt cx="2400300" cy="114300"/>
              </a:xfrm>
            </p:grpSpPr>
            <p:sp>
              <p:nvSpPr>
                <p:cNvPr id="18" name="橢圓 17">
                  <a:extLst>
                    <a:ext uri="{FF2B5EF4-FFF2-40B4-BE49-F238E27FC236}">
                      <a16:creationId xmlns:a16="http://schemas.microsoft.com/office/drawing/2014/main" id="{E839CD63-B830-2145-99B5-6B6359AAD370}"/>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0091DBCA-0FE6-5F47-AEB8-86A8D454B966}"/>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grpSp>
        <p:nvGrpSpPr>
          <p:cNvPr id="20" name="群組 19">
            <a:extLst>
              <a:ext uri="{FF2B5EF4-FFF2-40B4-BE49-F238E27FC236}">
                <a16:creationId xmlns:a16="http://schemas.microsoft.com/office/drawing/2014/main" id="{B974F884-4752-7849-9BF2-BC945EAD20C4}"/>
              </a:ext>
            </a:extLst>
          </p:cNvPr>
          <p:cNvGrpSpPr/>
          <p:nvPr/>
        </p:nvGrpSpPr>
        <p:grpSpPr>
          <a:xfrm>
            <a:off x="8515350" y="2438400"/>
            <a:ext cx="2743200" cy="3028949"/>
            <a:chOff x="1104900" y="2038350"/>
            <a:chExt cx="2743200" cy="3028949"/>
          </a:xfrm>
        </p:grpSpPr>
        <p:sp>
          <p:nvSpPr>
            <p:cNvPr id="21" name="矩形 20">
              <a:extLst>
                <a:ext uri="{FF2B5EF4-FFF2-40B4-BE49-F238E27FC236}">
                  <a16:creationId xmlns:a16="http://schemas.microsoft.com/office/drawing/2014/main" id="{13EFB206-2CEF-214C-8424-23470CEABE53}"/>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22" name="群組 21">
              <a:extLst>
                <a:ext uri="{FF2B5EF4-FFF2-40B4-BE49-F238E27FC236}">
                  <a16:creationId xmlns:a16="http://schemas.microsoft.com/office/drawing/2014/main" id="{CA98C4CB-AAB7-DD49-9453-838DE0F2D639}"/>
                </a:ext>
              </a:extLst>
            </p:cNvPr>
            <p:cNvGrpSpPr/>
            <p:nvPr/>
          </p:nvGrpSpPr>
          <p:grpSpPr>
            <a:xfrm>
              <a:off x="1104900" y="2038350"/>
              <a:ext cx="2743200" cy="402002"/>
              <a:chOff x="1104900" y="2038350"/>
              <a:chExt cx="2743200" cy="402002"/>
            </a:xfrm>
          </p:grpSpPr>
          <p:sp>
            <p:nvSpPr>
              <p:cNvPr id="23" name="矩形 22">
                <a:extLst>
                  <a:ext uri="{FF2B5EF4-FFF2-40B4-BE49-F238E27FC236}">
                    <a16:creationId xmlns:a16="http://schemas.microsoft.com/office/drawing/2014/main" id="{AC6E723A-6299-624F-9C18-317161299573}"/>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3</a:t>
                </a:r>
                <a:endParaRPr kumimoji="1" lang="zh-TW" altLang="en-US" sz="3200" b="1" dirty="0"/>
              </a:p>
            </p:txBody>
          </p:sp>
          <p:grpSp>
            <p:nvGrpSpPr>
              <p:cNvPr id="24" name="群組 23">
                <a:extLst>
                  <a:ext uri="{FF2B5EF4-FFF2-40B4-BE49-F238E27FC236}">
                    <a16:creationId xmlns:a16="http://schemas.microsoft.com/office/drawing/2014/main" id="{5BD98A69-358D-7A46-824B-D5A0CCF19C1B}"/>
                  </a:ext>
                </a:extLst>
              </p:cNvPr>
              <p:cNvGrpSpPr/>
              <p:nvPr/>
            </p:nvGrpSpPr>
            <p:grpSpPr>
              <a:xfrm>
                <a:off x="1276350" y="2162175"/>
                <a:ext cx="2400300" cy="114300"/>
                <a:chOff x="1276350" y="2162175"/>
                <a:chExt cx="2400300" cy="114300"/>
              </a:xfrm>
            </p:grpSpPr>
            <p:sp>
              <p:nvSpPr>
                <p:cNvPr id="25" name="橢圓 24">
                  <a:extLst>
                    <a:ext uri="{FF2B5EF4-FFF2-40B4-BE49-F238E27FC236}">
                      <a16:creationId xmlns:a16="http://schemas.microsoft.com/office/drawing/2014/main" id="{61993A2D-6110-F74D-9065-28DADE1E524C}"/>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DC3B1FD8-DC63-6646-A511-7D7DF035D70B}"/>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sp>
        <p:nvSpPr>
          <p:cNvPr id="27" name="矩形 26">
            <a:extLst>
              <a:ext uri="{FF2B5EF4-FFF2-40B4-BE49-F238E27FC236}">
                <a16:creationId xmlns:a16="http://schemas.microsoft.com/office/drawing/2014/main" id="{A95EAD23-60A3-A941-B0CE-1E4DCE341F01}"/>
              </a:ext>
            </a:extLst>
          </p:cNvPr>
          <p:cNvSpPr/>
          <p:nvPr/>
        </p:nvSpPr>
        <p:spPr>
          <a:xfrm>
            <a:off x="4724400" y="822752"/>
            <a:ext cx="2743200" cy="830997"/>
          </a:xfrm>
          <a:prstGeom prst="rect">
            <a:avLst/>
          </a:prstGeom>
        </p:spPr>
        <p:txBody>
          <a:bodyPr wrap="square">
            <a:spAutoFit/>
          </a:bodyPr>
          <a:lstStyle/>
          <a:p>
            <a:pPr algn="ctr"/>
            <a:r>
              <a:rPr lang="zh-CN"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rPr>
              <a:t>報告大綱</a:t>
            </a:r>
            <a:endParaRPr lang="zh-TW"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endParaRPr>
          </a:p>
        </p:txBody>
      </p:sp>
      <p:cxnSp>
        <p:nvCxnSpPr>
          <p:cNvPr id="31" name="直線接點 30">
            <a:extLst>
              <a:ext uri="{FF2B5EF4-FFF2-40B4-BE49-F238E27FC236}">
                <a16:creationId xmlns:a16="http://schemas.microsoft.com/office/drawing/2014/main" id="{312EFA10-3978-C549-956A-1E4792A68F0C}"/>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352B3F63-576A-2B4C-A3C7-DDCB335190F0}"/>
              </a:ext>
            </a:extLst>
          </p:cNvPr>
          <p:cNvCxnSpPr/>
          <p:nvPr/>
        </p:nvCxnSpPr>
        <p:spPr>
          <a:xfrm>
            <a:off x="512445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ED2F662D-80FC-E84D-A7D6-2553DB6FA6E7}"/>
              </a:ext>
            </a:extLst>
          </p:cNvPr>
          <p:cNvCxnSpPr/>
          <p:nvPr/>
        </p:nvCxnSpPr>
        <p:spPr>
          <a:xfrm>
            <a:off x="89535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34" name="文字方塊 33">
            <a:extLst>
              <a:ext uri="{FF2B5EF4-FFF2-40B4-BE49-F238E27FC236}">
                <a16:creationId xmlns:a16="http://schemas.microsoft.com/office/drawing/2014/main" id="{5DB6CDBC-9648-8C43-AC2D-D81C879C6D60}"/>
              </a:ext>
            </a:extLst>
          </p:cNvPr>
          <p:cNvSpPr txBox="1"/>
          <p:nvPr/>
        </p:nvSpPr>
        <p:spPr>
          <a:xfrm>
            <a:off x="1071563" y="2964227"/>
            <a:ext cx="2428875" cy="646331"/>
          </a:xfrm>
          <a:prstGeom prst="rect">
            <a:avLst/>
          </a:prstGeom>
          <a:noFill/>
        </p:spPr>
        <p:txBody>
          <a:bodyPr wrap="square" rtlCol="0">
            <a:spAutoFit/>
          </a:bodyPr>
          <a:lstStyle/>
          <a:p>
            <a:pPr algn="ctr"/>
            <a:r>
              <a:rPr kumimoji="1" lang="zh-CN" altLang="en-US" sz="3600" dirty="0">
                <a:solidFill>
                  <a:srgbClr val="0070C0"/>
                </a:solidFill>
                <a:latin typeface="Heiti SC Medium" pitchFamily="2" charset="-128"/>
                <a:ea typeface="Heiti SC Medium" pitchFamily="2" charset="-128"/>
              </a:rPr>
              <a:t>客源分析</a:t>
            </a:r>
            <a:endParaRPr kumimoji="1" lang="zh-TW" altLang="en-US" sz="3600" dirty="0">
              <a:solidFill>
                <a:srgbClr val="0070C0"/>
              </a:solidFill>
              <a:latin typeface="Heiti SC Medium" pitchFamily="2" charset="-128"/>
              <a:ea typeface="Heiti SC Medium" pitchFamily="2" charset="-128"/>
            </a:endParaRPr>
          </a:p>
        </p:txBody>
      </p:sp>
      <p:sp>
        <p:nvSpPr>
          <p:cNvPr id="35" name="文字方塊 34">
            <a:extLst>
              <a:ext uri="{FF2B5EF4-FFF2-40B4-BE49-F238E27FC236}">
                <a16:creationId xmlns:a16="http://schemas.microsoft.com/office/drawing/2014/main" id="{774BE6B7-08D9-0C43-AD35-10F529A95557}"/>
              </a:ext>
            </a:extLst>
          </p:cNvPr>
          <p:cNvSpPr txBox="1"/>
          <p:nvPr/>
        </p:nvSpPr>
        <p:spPr>
          <a:xfrm>
            <a:off x="4953000" y="2964978"/>
            <a:ext cx="2371725" cy="646331"/>
          </a:xfrm>
          <a:prstGeom prst="rect">
            <a:avLst/>
          </a:prstGeom>
          <a:noFill/>
        </p:spPr>
        <p:txBody>
          <a:bodyPr wrap="square" rtlCol="0">
            <a:spAutoFit/>
          </a:bodyPr>
          <a:lstStyle/>
          <a:p>
            <a:pPr algn="ctr"/>
            <a:r>
              <a:rPr kumimoji="1" lang="zh-CN" altLang="en-US" sz="3600" dirty="0">
                <a:solidFill>
                  <a:srgbClr val="0070C0"/>
                </a:solidFill>
                <a:latin typeface="Heiti SC Medium" pitchFamily="2" charset="-128"/>
                <a:ea typeface="Heiti SC Medium" pitchFamily="2" charset="-128"/>
              </a:rPr>
              <a:t>景點分析</a:t>
            </a:r>
            <a:endParaRPr kumimoji="1" lang="zh-TW" altLang="en-US" sz="3600" dirty="0">
              <a:solidFill>
                <a:srgbClr val="0070C0"/>
              </a:solidFill>
              <a:latin typeface="Heiti SC Medium" pitchFamily="2" charset="-128"/>
              <a:ea typeface="Heiti SC Medium" pitchFamily="2" charset="-128"/>
            </a:endParaRPr>
          </a:p>
        </p:txBody>
      </p:sp>
      <p:sp>
        <p:nvSpPr>
          <p:cNvPr id="36" name="文字方塊 35">
            <a:extLst>
              <a:ext uri="{FF2B5EF4-FFF2-40B4-BE49-F238E27FC236}">
                <a16:creationId xmlns:a16="http://schemas.microsoft.com/office/drawing/2014/main" id="{88A5B1E1-B844-8547-B613-40E969EBD368}"/>
              </a:ext>
            </a:extLst>
          </p:cNvPr>
          <p:cNvSpPr txBox="1"/>
          <p:nvPr/>
        </p:nvSpPr>
        <p:spPr>
          <a:xfrm>
            <a:off x="8743950" y="2964978"/>
            <a:ext cx="2371725" cy="646331"/>
          </a:xfrm>
          <a:prstGeom prst="rect">
            <a:avLst/>
          </a:prstGeom>
          <a:noFill/>
        </p:spPr>
        <p:txBody>
          <a:bodyPr wrap="square" rtlCol="0">
            <a:spAutoFit/>
          </a:bodyPr>
          <a:lstStyle/>
          <a:p>
            <a:pPr algn="ctr"/>
            <a:r>
              <a:rPr kumimoji="1" lang="zh-CN" altLang="en-US" sz="3600" dirty="0">
                <a:solidFill>
                  <a:srgbClr val="0070C0"/>
                </a:solidFill>
                <a:latin typeface="Heiti SC Medium" pitchFamily="2" charset="-128"/>
                <a:ea typeface="Heiti SC Medium" pitchFamily="2" charset="-128"/>
              </a:rPr>
              <a:t>旅遊地圖</a:t>
            </a:r>
            <a:endParaRPr kumimoji="1" lang="zh-TW" altLang="en-US" sz="3600" dirty="0">
              <a:solidFill>
                <a:srgbClr val="0070C0"/>
              </a:solidFill>
              <a:latin typeface="Heiti SC Medium" pitchFamily="2" charset="-128"/>
              <a:ea typeface="Heiti SC Medium" pitchFamily="2" charset="-128"/>
            </a:endParaRPr>
          </a:p>
        </p:txBody>
      </p:sp>
      <p:sp>
        <p:nvSpPr>
          <p:cNvPr id="37" name="文字方塊 36">
            <a:extLst>
              <a:ext uri="{FF2B5EF4-FFF2-40B4-BE49-F238E27FC236}">
                <a16:creationId xmlns:a16="http://schemas.microsoft.com/office/drawing/2014/main" id="{B85C9C6F-0E02-1947-B237-0E27D9EFDF8F}"/>
              </a:ext>
            </a:extLst>
          </p:cNvPr>
          <p:cNvSpPr txBox="1"/>
          <p:nvPr/>
        </p:nvSpPr>
        <p:spPr>
          <a:xfrm>
            <a:off x="1165473"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政府數據分析</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38" name="矩形 37">
            <a:extLst>
              <a:ext uri="{FF2B5EF4-FFF2-40B4-BE49-F238E27FC236}">
                <a16:creationId xmlns:a16="http://schemas.microsoft.com/office/drawing/2014/main" id="{F8C9CA47-56E2-5E44-9405-CE27103C0DE6}"/>
              </a:ext>
            </a:extLst>
          </p:cNvPr>
          <p:cNvSpPr/>
          <p:nvPr/>
        </p:nvSpPr>
        <p:spPr>
          <a:xfrm>
            <a:off x="1163582" y="4883404"/>
            <a:ext cx="1620957" cy="523220"/>
          </a:xfrm>
          <a:prstGeom prst="rect">
            <a:avLst/>
          </a:prstGeom>
        </p:spPr>
        <p:txBody>
          <a:bodyPr wrap="none">
            <a:spAutoFit/>
          </a:bodyPr>
          <a:lstStyle/>
          <a:p>
            <a:r>
              <a:rPr kumimoji="1" lang="zh-TW" altLang="en-US" sz="2800" dirty="0">
                <a:latin typeface="Microsoft JhengHei" panose="020B0604030504040204" pitchFamily="34" charset="-120"/>
                <a:ea typeface="Microsoft JhengHei" panose="020B0604030504040204" pitchFamily="34" charset="-120"/>
              </a:rPr>
              <a:t>口碑分析</a:t>
            </a:r>
          </a:p>
        </p:txBody>
      </p:sp>
      <p:sp>
        <p:nvSpPr>
          <p:cNvPr id="39" name="文字方塊 38">
            <a:extLst>
              <a:ext uri="{FF2B5EF4-FFF2-40B4-BE49-F238E27FC236}">
                <a16:creationId xmlns:a16="http://schemas.microsoft.com/office/drawing/2014/main" id="{12DD7CF8-FCAA-D549-81BC-7BA6CFEB62D6}"/>
              </a:ext>
            </a:extLst>
          </p:cNvPr>
          <p:cNvSpPr txBox="1"/>
          <p:nvPr/>
        </p:nvSpPr>
        <p:spPr>
          <a:xfrm>
            <a:off x="4948238"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花蓮旅遊景點</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40" name="文字方塊 39">
            <a:extLst>
              <a:ext uri="{FF2B5EF4-FFF2-40B4-BE49-F238E27FC236}">
                <a16:creationId xmlns:a16="http://schemas.microsoft.com/office/drawing/2014/main" id="{149B99E8-DD66-4244-B39A-C161035248AF}"/>
              </a:ext>
            </a:extLst>
          </p:cNvPr>
          <p:cNvSpPr txBox="1"/>
          <p:nvPr/>
        </p:nvSpPr>
        <p:spPr>
          <a:xfrm>
            <a:off x="8753475"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客製旅遊地圖</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41" name="矩形 40">
            <a:extLst>
              <a:ext uri="{FF2B5EF4-FFF2-40B4-BE49-F238E27FC236}">
                <a16:creationId xmlns:a16="http://schemas.microsoft.com/office/drawing/2014/main" id="{CE865BB5-E023-3647-B9A0-6E8A85E4A291}"/>
              </a:ext>
            </a:extLst>
          </p:cNvPr>
          <p:cNvSpPr/>
          <p:nvPr/>
        </p:nvSpPr>
        <p:spPr>
          <a:xfrm>
            <a:off x="8743950" y="4360341"/>
            <a:ext cx="2302233" cy="523220"/>
          </a:xfrm>
          <a:prstGeom prst="rect">
            <a:avLst/>
          </a:prstGeom>
        </p:spPr>
        <p:txBody>
          <a:bodyPr wrap="none">
            <a:spAutoFit/>
          </a:bodyPr>
          <a:lstStyle/>
          <a:p>
            <a:r>
              <a:rPr kumimoji="1" lang="zh-TW" altLang="en-US" sz="2800" dirty="0">
                <a:latin typeface="Microsoft JhengHei" panose="020B0604030504040204" pitchFamily="34" charset="-120"/>
                <a:ea typeface="Microsoft JhengHei" panose="020B0604030504040204" pitchFamily="34" charset="-120"/>
              </a:rPr>
              <a:t>翰品旅遊</a:t>
            </a:r>
            <a:r>
              <a:rPr kumimoji="1" lang="en-US" altLang="zh-TW" sz="2800" dirty="0">
                <a:latin typeface="Microsoft JhengHei" panose="020B0604030504040204" pitchFamily="34" charset="-120"/>
                <a:ea typeface="Microsoft JhengHei" panose="020B0604030504040204" pitchFamily="34" charset="-120"/>
              </a:rPr>
              <a:t>APP</a:t>
            </a:r>
            <a:endParaRPr kumimoji="1" lang="zh-TW" altLang="en-US" sz="2800" dirty="0">
              <a:latin typeface="Microsoft JhengHei" panose="020B0604030504040204" pitchFamily="34" charset="-120"/>
              <a:ea typeface="Microsoft JhengHei" panose="020B0604030504040204" pitchFamily="34" charset="-120"/>
            </a:endParaRPr>
          </a:p>
        </p:txBody>
      </p:sp>
      <p:sp>
        <p:nvSpPr>
          <p:cNvPr id="42" name="文字方塊 41">
            <a:extLst>
              <a:ext uri="{FF2B5EF4-FFF2-40B4-BE49-F238E27FC236}">
                <a16:creationId xmlns:a16="http://schemas.microsoft.com/office/drawing/2014/main" id="{38CE8E9F-3F68-1F49-96C5-83B67500817D}"/>
              </a:ext>
            </a:extLst>
          </p:cNvPr>
          <p:cNvSpPr txBox="1"/>
          <p:nvPr/>
        </p:nvSpPr>
        <p:spPr>
          <a:xfrm>
            <a:off x="1165473" y="4363232"/>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預估旅遊人數</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45" name="矩形 44">
            <a:extLst>
              <a:ext uri="{FF2B5EF4-FFF2-40B4-BE49-F238E27FC236}">
                <a16:creationId xmlns:a16="http://schemas.microsoft.com/office/drawing/2014/main" id="{703EC71C-575E-8340-B17C-7E1E45E13331}"/>
              </a:ext>
            </a:extLst>
          </p:cNvPr>
          <p:cNvSpPr/>
          <p:nvPr/>
        </p:nvSpPr>
        <p:spPr>
          <a:xfrm>
            <a:off x="4962525" y="1274583"/>
            <a:ext cx="2743200" cy="402002"/>
          </a:xfrm>
          <a:prstGeom prst="rect">
            <a:avLst/>
          </a:prstGeom>
          <a:solidFill>
            <a:schemeClr val="bg2">
              <a:lumMod val="50000"/>
              <a:alpha val="46000"/>
            </a:schemeClr>
          </a:solidFill>
          <a:ln>
            <a:noFill/>
          </a:ln>
          <a:effectLst>
            <a:softEdge rad="1016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369258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E0601-5095-964B-98F2-EB7E041782C9}"/>
              </a:ext>
            </a:extLst>
          </p:cNvPr>
          <p:cNvSpPr/>
          <p:nvPr/>
        </p:nvSpPr>
        <p:spPr>
          <a:xfrm>
            <a:off x="6096001" y="0"/>
            <a:ext cx="6095999"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41BCC258-50FA-364B-AABE-264F5ED82DA9}"/>
              </a:ext>
            </a:extLst>
          </p:cNvPr>
          <p:cNvSpPr/>
          <p:nvPr/>
        </p:nvSpPr>
        <p:spPr>
          <a:xfrm>
            <a:off x="0" y="0"/>
            <a:ext cx="6095999"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0" name="群組 9">
            <a:extLst>
              <a:ext uri="{FF2B5EF4-FFF2-40B4-BE49-F238E27FC236}">
                <a16:creationId xmlns:a16="http://schemas.microsoft.com/office/drawing/2014/main" id="{718B6896-EE6A-084F-A0A0-7E36A32A88B3}"/>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61768B56-B143-3F47-90A6-F123C4BF9497}"/>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194674D7-C56E-724A-8CDE-B44E2293B6D2}"/>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3F04D857-6FD3-7046-BC87-0CCB1648CA59}"/>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59397922-9365-624C-8512-C69B995A7C8E}"/>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翰品旅遊</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APP</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pSp>
        <p:nvGrpSpPr>
          <p:cNvPr id="21" name="群組 20">
            <a:extLst>
              <a:ext uri="{FF2B5EF4-FFF2-40B4-BE49-F238E27FC236}">
                <a16:creationId xmlns:a16="http://schemas.microsoft.com/office/drawing/2014/main" id="{FD046DB7-34BB-F040-B40B-35D646C3A1A5}"/>
              </a:ext>
            </a:extLst>
          </p:cNvPr>
          <p:cNvGrpSpPr/>
          <p:nvPr/>
        </p:nvGrpSpPr>
        <p:grpSpPr>
          <a:xfrm>
            <a:off x="3209270" y="181324"/>
            <a:ext cx="5765368" cy="6495351"/>
            <a:chOff x="3630930" y="655320"/>
            <a:chExt cx="4930140" cy="5547360"/>
          </a:xfrm>
        </p:grpSpPr>
        <p:pic>
          <p:nvPicPr>
            <p:cNvPr id="22" name="Picture 2">
              <a:extLst>
                <a:ext uri="{FF2B5EF4-FFF2-40B4-BE49-F238E27FC236}">
                  <a16:creationId xmlns:a16="http://schemas.microsoft.com/office/drawing/2014/main" id="{69EF6C12-4B74-DA48-9153-4A876CBE3F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0930" y="655320"/>
              <a:ext cx="4930140" cy="5547360"/>
            </a:xfrm>
            <a:prstGeom prst="rect">
              <a:avLst/>
            </a:prstGeom>
            <a:noFill/>
          </p:spPr>
        </p:pic>
        <p:pic>
          <p:nvPicPr>
            <p:cNvPr id="23" name="圖片 22">
              <a:extLst>
                <a:ext uri="{FF2B5EF4-FFF2-40B4-BE49-F238E27FC236}">
                  <a16:creationId xmlns:a16="http://schemas.microsoft.com/office/drawing/2014/main" id="{20383103-FB4A-004D-B820-DD3C452512F7}"/>
                </a:ext>
              </a:extLst>
            </p:cNvPr>
            <p:cNvPicPr/>
            <p:nvPr/>
          </p:nvPicPr>
          <p:blipFill>
            <a:blip r:embed="rId3">
              <a:extLst>
                <a:ext uri="{28A0092B-C50C-407E-A947-70E740481C1C}">
                  <a14:useLocalDpi xmlns:a14="http://schemas.microsoft.com/office/drawing/2010/main" val="0"/>
                </a:ext>
              </a:extLst>
            </a:blip>
            <a:stretch>
              <a:fillRect/>
            </a:stretch>
          </p:blipFill>
          <p:spPr>
            <a:xfrm>
              <a:off x="4868227" y="1245870"/>
              <a:ext cx="2455545" cy="4366260"/>
            </a:xfrm>
            <a:prstGeom prst="rect">
              <a:avLst/>
            </a:prstGeom>
          </p:spPr>
        </p:pic>
      </p:grpSp>
      <p:sp>
        <p:nvSpPr>
          <p:cNvPr id="15" name="五邊形 14">
            <a:extLst>
              <a:ext uri="{FF2B5EF4-FFF2-40B4-BE49-F238E27FC236}">
                <a16:creationId xmlns:a16="http://schemas.microsoft.com/office/drawing/2014/main" id="{5FFF2880-AA91-3C47-A759-5E39E59CDBE7}"/>
              </a:ext>
            </a:extLst>
          </p:cNvPr>
          <p:cNvSpPr/>
          <p:nvPr/>
        </p:nvSpPr>
        <p:spPr>
          <a:xfrm flipH="1">
            <a:off x="7806668" y="4866361"/>
            <a:ext cx="3797628" cy="647749"/>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旅遊景點</a:t>
            </a:r>
            <a:r>
              <a:rPr kumimoji="1" lang="en-US" altLang="zh-TW" sz="2800" dirty="0">
                <a:latin typeface="Microsoft JhengHei" panose="020B0604030504040204" pitchFamily="34" charset="-120"/>
                <a:ea typeface="Microsoft JhengHei" panose="020B0604030504040204" pitchFamily="34" charset="-120"/>
              </a:rPr>
              <a:t>_</a:t>
            </a:r>
            <a:r>
              <a:rPr kumimoji="1" lang="zh-TW" altLang="en-US" sz="2800" dirty="0">
                <a:latin typeface="Microsoft JhengHei" panose="020B0604030504040204" pitchFamily="34" charset="-120"/>
                <a:ea typeface="Microsoft JhengHei" panose="020B0604030504040204" pitchFamily="34" charset="-120"/>
              </a:rPr>
              <a:t>簡介介面</a:t>
            </a:r>
          </a:p>
        </p:txBody>
      </p:sp>
    </p:spTree>
    <p:extLst>
      <p:ext uri="{BB962C8B-B14F-4D97-AF65-F5344CB8AC3E}">
        <p14:creationId xmlns:p14="http://schemas.microsoft.com/office/powerpoint/2010/main" val="15638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E0601-5095-964B-98F2-EB7E041782C9}"/>
              </a:ext>
            </a:extLst>
          </p:cNvPr>
          <p:cNvSpPr/>
          <p:nvPr/>
        </p:nvSpPr>
        <p:spPr>
          <a:xfrm>
            <a:off x="6096001" y="0"/>
            <a:ext cx="6095999"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41BCC258-50FA-364B-AABE-264F5ED82DA9}"/>
              </a:ext>
            </a:extLst>
          </p:cNvPr>
          <p:cNvSpPr/>
          <p:nvPr/>
        </p:nvSpPr>
        <p:spPr>
          <a:xfrm>
            <a:off x="0" y="0"/>
            <a:ext cx="6095999"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0" name="群組 9">
            <a:extLst>
              <a:ext uri="{FF2B5EF4-FFF2-40B4-BE49-F238E27FC236}">
                <a16:creationId xmlns:a16="http://schemas.microsoft.com/office/drawing/2014/main" id="{FFA69955-5517-0C4A-8320-3CDE746D77F4}"/>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0A583D05-75B4-9B48-8368-CB04553BF5EE}"/>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88FA01D6-3526-E04B-B658-12262830DA4B}"/>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BE368B39-51C8-FA4B-BD06-E4B8CAA8062F}"/>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01A7AB20-6D1F-5A4E-B019-2F6D590B7E99}"/>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翰品旅遊</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APP</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pSp>
        <p:nvGrpSpPr>
          <p:cNvPr id="21" name="群組 20">
            <a:extLst>
              <a:ext uri="{FF2B5EF4-FFF2-40B4-BE49-F238E27FC236}">
                <a16:creationId xmlns:a16="http://schemas.microsoft.com/office/drawing/2014/main" id="{6291733E-9C77-4D4D-8A01-844CE7C2034F}"/>
              </a:ext>
            </a:extLst>
          </p:cNvPr>
          <p:cNvGrpSpPr/>
          <p:nvPr/>
        </p:nvGrpSpPr>
        <p:grpSpPr>
          <a:xfrm>
            <a:off x="3213316" y="181323"/>
            <a:ext cx="5765368" cy="6495351"/>
            <a:chOff x="3630930" y="655320"/>
            <a:chExt cx="4930140" cy="5547360"/>
          </a:xfrm>
        </p:grpSpPr>
        <p:pic>
          <p:nvPicPr>
            <p:cNvPr id="22" name="Picture 2">
              <a:extLst>
                <a:ext uri="{FF2B5EF4-FFF2-40B4-BE49-F238E27FC236}">
                  <a16:creationId xmlns:a16="http://schemas.microsoft.com/office/drawing/2014/main" id="{7B9BF932-4690-2A4C-865D-64F2E62FA3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0930" y="655320"/>
              <a:ext cx="4930140" cy="5547360"/>
            </a:xfrm>
            <a:prstGeom prst="rect">
              <a:avLst/>
            </a:prstGeom>
            <a:noFill/>
          </p:spPr>
        </p:pic>
        <p:pic>
          <p:nvPicPr>
            <p:cNvPr id="23" name="圖片 22">
              <a:extLst>
                <a:ext uri="{FF2B5EF4-FFF2-40B4-BE49-F238E27FC236}">
                  <a16:creationId xmlns:a16="http://schemas.microsoft.com/office/drawing/2014/main" id="{B208D49F-3FF4-C847-89C5-D59D2628224A}"/>
                </a:ext>
              </a:extLst>
            </p:cNvPr>
            <p:cNvPicPr/>
            <p:nvPr/>
          </p:nvPicPr>
          <p:blipFill>
            <a:blip r:embed="rId3">
              <a:extLst>
                <a:ext uri="{28A0092B-C50C-407E-A947-70E740481C1C}">
                  <a14:useLocalDpi xmlns:a14="http://schemas.microsoft.com/office/drawing/2010/main" val="0"/>
                </a:ext>
              </a:extLst>
            </a:blip>
            <a:stretch>
              <a:fillRect/>
            </a:stretch>
          </p:blipFill>
          <p:spPr>
            <a:xfrm>
              <a:off x="4880610" y="1226820"/>
              <a:ext cx="2430780" cy="4321810"/>
            </a:xfrm>
            <a:prstGeom prst="rect">
              <a:avLst/>
            </a:prstGeom>
          </p:spPr>
        </p:pic>
      </p:grpSp>
      <p:sp>
        <p:nvSpPr>
          <p:cNvPr id="12" name="五邊形 11">
            <a:extLst>
              <a:ext uri="{FF2B5EF4-FFF2-40B4-BE49-F238E27FC236}">
                <a16:creationId xmlns:a16="http://schemas.microsoft.com/office/drawing/2014/main" id="{87720833-3487-FB42-9D4A-E1EA517E89C4}"/>
              </a:ext>
            </a:extLst>
          </p:cNvPr>
          <p:cNvSpPr/>
          <p:nvPr/>
        </p:nvSpPr>
        <p:spPr>
          <a:xfrm flipH="1">
            <a:off x="7806668" y="4866361"/>
            <a:ext cx="3212627" cy="647749"/>
          </a:xfrm>
          <a:prstGeom prst="homePlate">
            <a:avLst/>
          </a:prstGeom>
          <a:solidFill>
            <a:srgbClr val="8C000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dirty="0">
                <a:latin typeface="Microsoft JhengHei" panose="020B0604030504040204" pitchFamily="34" charset="-120"/>
                <a:ea typeface="Microsoft JhengHei" panose="020B0604030504040204" pitchFamily="34" charset="-120"/>
              </a:rPr>
              <a:t>旅遊行程介面</a:t>
            </a:r>
          </a:p>
        </p:txBody>
      </p:sp>
    </p:spTree>
    <p:extLst>
      <p:ext uri="{BB962C8B-B14F-4D97-AF65-F5344CB8AC3E}">
        <p14:creationId xmlns:p14="http://schemas.microsoft.com/office/powerpoint/2010/main" val="23967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3CACEDE1-AEA2-4D41-927B-8F0303C4B5A2}"/>
              </a:ext>
            </a:extLst>
          </p:cNvPr>
          <p:cNvGrpSpPr/>
          <p:nvPr/>
        </p:nvGrpSpPr>
        <p:grpSpPr>
          <a:xfrm>
            <a:off x="0" y="1"/>
            <a:ext cx="12192000" cy="6858000"/>
            <a:chOff x="-2222500" y="2070896"/>
            <a:chExt cx="7861296" cy="4421979"/>
          </a:xfrm>
        </p:grpSpPr>
        <p:pic>
          <p:nvPicPr>
            <p:cNvPr id="9" name="圖片 8">
              <a:extLst>
                <a:ext uri="{FF2B5EF4-FFF2-40B4-BE49-F238E27FC236}">
                  <a16:creationId xmlns:a16="http://schemas.microsoft.com/office/drawing/2014/main" id="{8088494B-1645-2248-B4B5-2283B2DE6549}"/>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Effect>
                        <a14:brightnessContrast bright="20000" contrast="-20000"/>
                      </a14:imgEffect>
                    </a14:imgLayer>
                  </a14:imgProps>
                </a:ext>
              </a:extLst>
            </a:blip>
            <a:srcRect t="7639" b="7987"/>
            <a:stretch/>
          </p:blipFill>
          <p:spPr>
            <a:xfrm>
              <a:off x="-2222500" y="2070896"/>
              <a:ext cx="7861296" cy="4421979"/>
            </a:xfrm>
            <a:prstGeom prst="rect">
              <a:avLst/>
            </a:prstGeom>
          </p:spPr>
        </p:pic>
        <p:pic>
          <p:nvPicPr>
            <p:cNvPr id="11" name="圖片 10">
              <a:extLst>
                <a:ext uri="{FF2B5EF4-FFF2-40B4-BE49-F238E27FC236}">
                  <a16:creationId xmlns:a16="http://schemas.microsoft.com/office/drawing/2014/main" id="{2AEA75B0-571B-6F4C-9B4C-D59226DC2E89}"/>
                </a:ext>
              </a:extLst>
            </p:cNvPr>
            <p:cNvPicPr>
              <a:picLocks noChangeAspect="1"/>
            </p:cNvPicPr>
            <p:nvPr/>
          </p:nvPicPr>
          <p:blipFill>
            <a:blip r:embed="rId5"/>
            <a:stretch>
              <a:fillRect/>
            </a:stretch>
          </p:blipFill>
          <p:spPr>
            <a:xfrm>
              <a:off x="3179806" y="2070896"/>
              <a:ext cx="2362196" cy="418306"/>
            </a:xfrm>
            <a:prstGeom prst="rect">
              <a:avLst/>
            </a:prstGeom>
          </p:spPr>
        </p:pic>
      </p:grpSp>
      <p:sp>
        <p:nvSpPr>
          <p:cNvPr id="5" name="矩形 4">
            <a:extLst>
              <a:ext uri="{FF2B5EF4-FFF2-40B4-BE49-F238E27FC236}">
                <a16:creationId xmlns:a16="http://schemas.microsoft.com/office/drawing/2014/main" id="{5C7DE47D-FD42-7B46-95BC-77B35D3E2533}"/>
              </a:ext>
            </a:extLst>
          </p:cNvPr>
          <p:cNvSpPr/>
          <p:nvPr/>
        </p:nvSpPr>
        <p:spPr>
          <a:xfrm>
            <a:off x="0" y="0"/>
            <a:ext cx="12192000" cy="6858000"/>
          </a:xfrm>
          <a:prstGeom prst="rect">
            <a:avLst/>
          </a:prstGeom>
          <a:solidFill>
            <a:schemeClr val="tx1">
              <a:lumMod val="95000"/>
              <a:lumOff val="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1BF225B-B825-BB47-9E8A-E688674EDE93}"/>
              </a:ext>
            </a:extLst>
          </p:cNvPr>
          <p:cNvSpPr/>
          <p:nvPr/>
        </p:nvSpPr>
        <p:spPr>
          <a:xfrm>
            <a:off x="833717" y="3573523"/>
            <a:ext cx="10273553" cy="830997"/>
          </a:xfrm>
          <a:prstGeom prst="rect">
            <a:avLst/>
          </a:prstGeom>
        </p:spPr>
        <p:txBody>
          <a:bodyPr wrap="square">
            <a:spAutoFit/>
          </a:bodyPr>
          <a:lstStyle/>
          <a:p>
            <a:pPr algn="ctr"/>
            <a:r>
              <a:rPr lang="zh-TW" altLang="en-US" sz="4800" b="1" dirty="0">
                <a:solidFill>
                  <a:schemeClr val="bg1"/>
                </a:solidFill>
                <a:latin typeface="Microsoft JhengHei" panose="020B0604030504040204" pitchFamily="34" charset="-120"/>
                <a:ea typeface="Microsoft JhengHei" panose="020B0604030504040204" pitchFamily="34" charset="-120"/>
              </a:rPr>
              <a:t>解析數據是推動企業</a:t>
            </a:r>
            <a:r>
              <a:rPr lang="zh-TW" altLang="en-US" sz="4800" b="1" dirty="0">
                <a:solidFill>
                  <a:srgbClr val="FFC000"/>
                </a:solidFill>
                <a:latin typeface="Microsoft JhengHei" panose="020B0604030504040204" pitchFamily="34" charset="-120"/>
                <a:ea typeface="Microsoft JhengHei" panose="020B0604030504040204" pitchFamily="34" charset="-120"/>
              </a:rPr>
              <a:t>成長的原動力</a:t>
            </a:r>
          </a:p>
        </p:txBody>
      </p:sp>
      <p:sp>
        <p:nvSpPr>
          <p:cNvPr id="8" name="矩形 7">
            <a:extLst>
              <a:ext uri="{FF2B5EF4-FFF2-40B4-BE49-F238E27FC236}">
                <a16:creationId xmlns:a16="http://schemas.microsoft.com/office/drawing/2014/main" id="{B721B6D8-A796-984A-90F0-617F25A498A0}"/>
              </a:ext>
            </a:extLst>
          </p:cNvPr>
          <p:cNvSpPr/>
          <p:nvPr/>
        </p:nvSpPr>
        <p:spPr>
          <a:xfrm>
            <a:off x="3182382" y="1710060"/>
            <a:ext cx="5827236" cy="1446550"/>
          </a:xfrm>
          <a:prstGeom prst="rect">
            <a:avLst/>
          </a:prstGeom>
        </p:spPr>
        <p:txBody>
          <a:bodyPr wrap="none">
            <a:spAutoFit/>
          </a:bodyPr>
          <a:lstStyle/>
          <a:p>
            <a:pPr algn="ctr"/>
            <a:r>
              <a:rPr lang="zh-TW" altLang="en-US" sz="8800" b="1" dirty="0">
                <a:solidFill>
                  <a:srgbClr val="FFC000"/>
                </a:solidFill>
                <a:latin typeface="Microsoft JhengHei" panose="020B0604030504040204" pitchFamily="34" charset="-120"/>
                <a:ea typeface="Microsoft JhengHei" panose="020B0604030504040204" pitchFamily="34" charset="-120"/>
              </a:rPr>
              <a:t>數據</a:t>
            </a:r>
            <a:r>
              <a:rPr lang="zh-TW" altLang="en-US" sz="8800" b="1" dirty="0">
                <a:solidFill>
                  <a:schemeClr val="bg1"/>
                </a:solidFill>
                <a:latin typeface="Microsoft JhengHei" panose="020B0604030504040204" pitchFamily="34" charset="-120"/>
                <a:ea typeface="Microsoft JhengHei" panose="020B0604030504040204" pitchFamily="34" charset="-120"/>
              </a:rPr>
              <a:t>是根本</a:t>
            </a:r>
          </a:p>
        </p:txBody>
      </p:sp>
    </p:spTree>
    <p:extLst>
      <p:ext uri="{BB962C8B-B14F-4D97-AF65-F5344CB8AC3E}">
        <p14:creationId xmlns:p14="http://schemas.microsoft.com/office/powerpoint/2010/main" val="426615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0CB0F9-6A47-3143-8B69-A6CA5854B2C1}"/>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F0DEF5E2-8C23-4F46-9EFD-0D9F8E7B3D42}"/>
              </a:ext>
            </a:extLst>
          </p:cNvPr>
          <p:cNvSpPr/>
          <p:nvPr/>
        </p:nvSpPr>
        <p:spPr>
          <a:xfrm>
            <a:off x="4724400" y="248971"/>
            <a:ext cx="2743200" cy="1015663"/>
          </a:xfrm>
          <a:prstGeom prst="rect">
            <a:avLst/>
          </a:prstGeom>
        </p:spPr>
        <p:txBody>
          <a:bodyPr wrap="square">
            <a:spAutoFit/>
          </a:bodyPr>
          <a:lstStyle/>
          <a:p>
            <a:pPr algn="ctr"/>
            <a:r>
              <a:rPr lang="en-US" altLang="zh-TW" sz="6000" b="1" dirty="0">
                <a:effectLst>
                  <a:outerShdw blurRad="50800" dist="38100" dir="2700000" algn="tl" rotWithShape="0">
                    <a:prstClr val="black">
                      <a:alpha val="40000"/>
                    </a:prstClr>
                  </a:outerShdw>
                </a:effectLst>
                <a:latin typeface="Heiti SC Medium" pitchFamily="2" charset="-128"/>
                <a:ea typeface="Heiti SC Medium" pitchFamily="2" charset="-128"/>
              </a:rPr>
              <a:t>Q&amp;A</a:t>
            </a:r>
            <a:endParaRPr lang="zh-TW" altLang="en-US" sz="6000" b="1" dirty="0">
              <a:effectLst>
                <a:outerShdw blurRad="50800" dist="38100" dir="2700000" algn="tl" rotWithShape="0">
                  <a:prstClr val="black">
                    <a:alpha val="40000"/>
                  </a:prstClr>
                </a:outerShdw>
              </a:effectLst>
              <a:latin typeface="Heiti SC Medium" pitchFamily="2" charset="-128"/>
              <a:ea typeface="Heiti SC Medium" pitchFamily="2" charset="-128"/>
            </a:endParaRPr>
          </a:p>
        </p:txBody>
      </p:sp>
      <p:sp>
        <p:nvSpPr>
          <p:cNvPr id="2" name="矩形 1">
            <a:extLst>
              <a:ext uri="{FF2B5EF4-FFF2-40B4-BE49-F238E27FC236}">
                <a16:creationId xmlns:a16="http://schemas.microsoft.com/office/drawing/2014/main" id="{40F2C1C6-4D43-2148-A86A-F2553A98B381}"/>
              </a:ext>
            </a:extLst>
          </p:cNvPr>
          <p:cNvSpPr/>
          <p:nvPr/>
        </p:nvSpPr>
        <p:spPr>
          <a:xfrm>
            <a:off x="371475" y="1383963"/>
            <a:ext cx="5310188" cy="1754326"/>
          </a:xfrm>
          <a:prstGeom prst="rect">
            <a:avLst/>
          </a:prstGeom>
        </p:spPr>
        <p:txBody>
          <a:bodyPr wrap="square">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Q:我們是飯店業，為什麼不做一個訂房App就好？</a:t>
            </a:r>
          </a:p>
          <a:p>
            <a:r>
              <a:rPr lang="zh-TW" altLang="en-US" b="1" dirty="0">
                <a:latin typeface="Microsoft JhengHei" panose="020B0604030504040204" pitchFamily="34" charset="-120"/>
                <a:ea typeface="Microsoft JhengHei" panose="020B0604030504040204" pitchFamily="34" charset="-120"/>
              </a:rPr>
              <a:t>A:賣家要站在消費者的立場思考，透過換位思考為其設計一個能夠提供消費者最大效益的App。一開始App推行初期，先不用太在意「App用戶數</a:t>
            </a:r>
            <a:r>
              <a:rPr lang="en-US" altLang="zh-TW" b="1" dirty="0">
                <a:latin typeface="Microsoft JhengHei" panose="020B0604030504040204" pitchFamily="34" charset="-120"/>
                <a:ea typeface="Microsoft JhengHei" panose="020B0604030504040204" pitchFamily="34" charset="-120"/>
              </a:rPr>
              <a:t>to</a:t>
            </a:r>
            <a:r>
              <a:rPr lang="zh-TW" altLang="en-US" b="1" dirty="0">
                <a:latin typeface="Microsoft JhengHei" panose="020B0604030504040204" pitchFamily="34" charset="-120"/>
                <a:ea typeface="Microsoft JhengHei" panose="020B0604030504040204" pitchFamily="34" charset="-120"/>
              </a:rPr>
              <a:t>訂單」的轉換率，前期應該以把App的用戶數拉高為主要目的，之後結合Marketing可以再養套殺。</a:t>
            </a:r>
          </a:p>
        </p:txBody>
      </p:sp>
      <p:sp>
        <p:nvSpPr>
          <p:cNvPr id="3" name="矩形 2">
            <a:extLst>
              <a:ext uri="{FF2B5EF4-FFF2-40B4-BE49-F238E27FC236}">
                <a16:creationId xmlns:a16="http://schemas.microsoft.com/office/drawing/2014/main" id="{C0CF96FC-452F-D64F-ABE4-BB2CEB88C66D}"/>
              </a:ext>
            </a:extLst>
          </p:cNvPr>
          <p:cNvSpPr/>
          <p:nvPr/>
        </p:nvSpPr>
        <p:spPr>
          <a:xfrm>
            <a:off x="6096000" y="1383963"/>
            <a:ext cx="5767387" cy="1200329"/>
          </a:xfrm>
          <a:prstGeom prst="rect">
            <a:avLst/>
          </a:prstGeom>
        </p:spPr>
        <p:txBody>
          <a:bodyPr wrap="square">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Q：關於APP的推廣，除了在訂房確認信中推廣，還有什麼方法可以將此APP推廣至從來沒來住過翰品的客群？</a:t>
            </a:r>
          </a:p>
          <a:p>
            <a:r>
              <a:rPr lang="zh-TW" altLang="en-US" b="1" dirty="0">
                <a:latin typeface="Microsoft JhengHei" panose="020B0604030504040204" pitchFamily="34" charset="-120"/>
                <a:ea typeface="Microsoft JhengHei" panose="020B0604030504040204" pitchFamily="34" charset="-120"/>
              </a:rPr>
              <a:t>A：跟觀光局、</a:t>
            </a:r>
            <a:r>
              <a:rPr lang="en-US" altLang="zh-TW" b="1" dirty="0">
                <a:latin typeface="Microsoft JhengHei" panose="020B0604030504040204" pitchFamily="34" charset="-120"/>
                <a:ea typeface="Microsoft JhengHei" panose="020B0604030504040204" pitchFamily="34" charset="-120"/>
              </a:rPr>
              <a:t>YouTuber</a:t>
            </a:r>
            <a:r>
              <a:rPr lang="zh-TW" altLang="en-US" b="1" dirty="0">
                <a:latin typeface="Microsoft JhengHei" panose="020B0604030504040204" pitchFamily="34" charset="-120"/>
                <a:ea typeface="Microsoft JhengHei" panose="020B0604030504040204" pitchFamily="34" charset="-120"/>
              </a:rPr>
              <a:t>或是部落客合作，請他們使用這款</a:t>
            </a:r>
            <a:r>
              <a:rPr lang="en-US" altLang="zh-TW" b="1" dirty="0">
                <a:latin typeface="Microsoft JhengHei" panose="020B0604030504040204" pitchFamily="34" charset="-120"/>
                <a:ea typeface="Microsoft JhengHei" panose="020B0604030504040204" pitchFamily="34" charset="-120"/>
              </a:rPr>
              <a:t>app</a:t>
            </a:r>
            <a:r>
              <a:rPr lang="zh-TW" altLang="en-US" b="1" dirty="0">
                <a:latin typeface="Microsoft JhengHei" panose="020B0604030504040204" pitchFamily="34" charset="-120"/>
                <a:ea typeface="Microsoft JhengHei" panose="020B0604030504040204" pitchFamily="34" charset="-120"/>
              </a:rPr>
              <a:t>的旅遊安排功能，可以先重點從花蓮推廣。</a:t>
            </a:r>
          </a:p>
        </p:txBody>
      </p:sp>
      <p:sp>
        <p:nvSpPr>
          <p:cNvPr id="4" name="矩形 3">
            <a:extLst>
              <a:ext uri="{FF2B5EF4-FFF2-40B4-BE49-F238E27FC236}">
                <a16:creationId xmlns:a16="http://schemas.microsoft.com/office/drawing/2014/main" id="{423336A8-94F6-434B-8825-F33D8F257A45}"/>
              </a:ext>
            </a:extLst>
          </p:cNvPr>
          <p:cNvSpPr/>
          <p:nvPr/>
        </p:nvSpPr>
        <p:spPr>
          <a:xfrm>
            <a:off x="371475" y="3388607"/>
            <a:ext cx="5310188" cy="1754326"/>
          </a:xfrm>
          <a:prstGeom prst="rect">
            <a:avLst/>
          </a:prstGeom>
        </p:spPr>
        <p:txBody>
          <a:bodyPr wrap="square">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Q:一個APP的維護及更新的開銷並不是小錢，如何確保該APP符合我們飯店所追求的效益？</a:t>
            </a:r>
          </a:p>
          <a:p>
            <a:r>
              <a:rPr lang="zh-TW" altLang="en-US" b="1" dirty="0">
                <a:latin typeface="Microsoft JhengHei" panose="020B0604030504040204" pitchFamily="34" charset="-120"/>
                <a:ea typeface="Microsoft JhengHei" panose="020B0604030504040204" pitchFamily="34" charset="-120"/>
              </a:rPr>
              <a:t>A:翰品每一季都會針對硬體設備去做一些更新，那我們認為未來飯店業會更加競爭，除了硬體設備的補足更新外，軟體或後台類的維護必然會成為翰品每年審預算應該要列入考量的因素之一。</a:t>
            </a:r>
          </a:p>
        </p:txBody>
      </p:sp>
      <p:sp>
        <p:nvSpPr>
          <p:cNvPr id="9" name="矩形 8">
            <a:extLst>
              <a:ext uri="{FF2B5EF4-FFF2-40B4-BE49-F238E27FC236}">
                <a16:creationId xmlns:a16="http://schemas.microsoft.com/office/drawing/2014/main" id="{AFA9C9EC-39F1-A84A-A573-D4DAC6885950}"/>
              </a:ext>
            </a:extLst>
          </p:cNvPr>
          <p:cNvSpPr/>
          <p:nvPr/>
        </p:nvSpPr>
        <p:spPr>
          <a:xfrm>
            <a:off x="6096000" y="5354525"/>
            <a:ext cx="5767387" cy="1200329"/>
          </a:xfrm>
          <a:prstGeom prst="rect">
            <a:avLst/>
          </a:prstGeom>
        </p:spPr>
        <p:txBody>
          <a:bodyPr wrap="square">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Q:如何提高這款APP的使用率?</a:t>
            </a:r>
          </a:p>
          <a:p>
            <a:r>
              <a:rPr lang="zh-TW" altLang="en-US" b="1" dirty="0">
                <a:latin typeface="Microsoft JhengHei" panose="020B0604030504040204" pitchFamily="34" charset="-120"/>
                <a:ea typeface="Microsoft JhengHei" panose="020B0604030504040204" pitchFamily="34" charset="-120"/>
              </a:rPr>
              <a:t>A:初期能提供折扣，像是下午茶優惠，後期這個</a:t>
            </a:r>
            <a:r>
              <a:rPr lang="en-US" altLang="zh-TW" b="1" dirty="0">
                <a:latin typeface="Microsoft JhengHei" panose="020B0604030504040204" pitchFamily="34" charset="-120"/>
                <a:ea typeface="Microsoft JhengHei" panose="020B0604030504040204" pitchFamily="34" charset="-120"/>
              </a:rPr>
              <a:t>app</a:t>
            </a:r>
            <a:r>
              <a:rPr lang="zh-TW" altLang="en-US" b="1" dirty="0">
                <a:latin typeface="Microsoft JhengHei" panose="020B0604030504040204" pitchFamily="34" charset="-120"/>
                <a:ea typeface="Microsoft JhengHei" panose="020B0604030504040204" pitchFamily="34" charset="-120"/>
              </a:rPr>
              <a:t>使用率提升後，能結合訂房或智慧門鎖，或是用餐時掃QR Code才能入場...等</a:t>
            </a:r>
          </a:p>
        </p:txBody>
      </p:sp>
      <p:sp>
        <p:nvSpPr>
          <p:cNvPr id="10" name="矩形 9">
            <a:extLst>
              <a:ext uri="{FF2B5EF4-FFF2-40B4-BE49-F238E27FC236}">
                <a16:creationId xmlns:a16="http://schemas.microsoft.com/office/drawing/2014/main" id="{3343F8E9-F410-0545-BEAE-CBA325628B34}"/>
              </a:ext>
            </a:extLst>
          </p:cNvPr>
          <p:cNvSpPr/>
          <p:nvPr/>
        </p:nvSpPr>
        <p:spPr>
          <a:xfrm>
            <a:off x="371475" y="5393251"/>
            <a:ext cx="5310188" cy="1200329"/>
          </a:xfrm>
          <a:prstGeom prst="rect">
            <a:avLst/>
          </a:prstGeom>
        </p:spPr>
        <p:txBody>
          <a:bodyPr wrap="square">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Q:蘇花改後，人潮會增加，那客群的組成會有改變嗎？</a:t>
            </a:r>
          </a:p>
          <a:p>
            <a:r>
              <a:rPr lang="zh-TW" altLang="en-US" b="1" dirty="0">
                <a:latin typeface="Microsoft JhengHei" panose="020B0604030504040204" pitchFamily="34" charset="-120"/>
                <a:ea typeface="Microsoft JhengHei" panose="020B0604030504040204" pitchFamily="34" charset="-120"/>
              </a:rPr>
              <a:t>A:依據政府資料顯示過去為30-49歲為主力客群，推估未來不會有太大改變。</a:t>
            </a:r>
          </a:p>
        </p:txBody>
      </p:sp>
      <p:sp>
        <p:nvSpPr>
          <p:cNvPr id="11" name="矩形 10">
            <a:extLst>
              <a:ext uri="{FF2B5EF4-FFF2-40B4-BE49-F238E27FC236}">
                <a16:creationId xmlns:a16="http://schemas.microsoft.com/office/drawing/2014/main" id="{DE573452-A36F-8942-A486-0A156AADF59C}"/>
              </a:ext>
            </a:extLst>
          </p:cNvPr>
          <p:cNvSpPr/>
          <p:nvPr/>
        </p:nvSpPr>
        <p:spPr>
          <a:xfrm>
            <a:off x="6096000" y="2814093"/>
            <a:ext cx="6096000" cy="2308324"/>
          </a:xfrm>
          <a:prstGeom prst="rect">
            <a:avLst/>
          </a:prstGeom>
        </p:spPr>
        <p:txBody>
          <a:bodyPr>
            <a:spAutoFit/>
          </a:bodyPr>
          <a:lstStyle/>
          <a:p>
            <a:r>
              <a:rPr lang="zh-TW" altLang="en-US" b="1" dirty="0">
                <a:solidFill>
                  <a:srgbClr val="C00000"/>
                </a:solidFill>
                <a:latin typeface="Microsoft JhengHei" panose="020B0604030504040204" pitchFamily="34" charset="-120"/>
                <a:ea typeface="Microsoft JhengHei" panose="020B0604030504040204" pitchFamily="34" charset="-120"/>
              </a:rPr>
              <a:t>Q:為什麼要特別為花蓮旅遊開發一款非限定翰品房客</a:t>
            </a:r>
            <a:r>
              <a:rPr lang="zh-CN" altLang="en-US" b="1" dirty="0">
                <a:solidFill>
                  <a:srgbClr val="C00000"/>
                </a:solidFill>
                <a:latin typeface="Microsoft JhengHei" panose="020B0604030504040204" pitchFamily="34" charset="-120"/>
                <a:ea typeface="Microsoft JhengHei" panose="020B0604030504040204" pitchFamily="34" charset="-120"/>
              </a:rPr>
              <a:t>的</a:t>
            </a:r>
            <a:r>
              <a:rPr lang="en-US" altLang="zh-CN" b="1" dirty="0">
                <a:solidFill>
                  <a:srgbClr val="C00000"/>
                </a:solidFill>
                <a:latin typeface="Microsoft JhengHei" panose="020B0604030504040204" pitchFamily="34" charset="-120"/>
                <a:ea typeface="Microsoft JhengHei" panose="020B0604030504040204" pitchFamily="34" charset="-120"/>
              </a:rPr>
              <a:t>APP</a:t>
            </a:r>
            <a:r>
              <a:rPr lang="zh-CN" altLang="en-US" b="1" dirty="0">
                <a:solidFill>
                  <a:srgbClr val="C00000"/>
                </a:solidFill>
                <a:latin typeface="Microsoft JhengHei" panose="020B0604030504040204" pitchFamily="34" charset="-120"/>
                <a:ea typeface="Microsoft JhengHei" panose="020B0604030504040204" pitchFamily="34" charset="-120"/>
              </a:rPr>
              <a:t>？</a:t>
            </a:r>
            <a:r>
              <a:rPr lang="zh-TW" altLang="en-US" b="1" dirty="0">
                <a:solidFill>
                  <a:srgbClr val="C00000"/>
                </a:solidFill>
                <a:latin typeface="Microsoft JhengHei" panose="020B0604030504040204" pitchFamily="34" charset="-120"/>
                <a:ea typeface="Microsoft JhengHei" panose="020B0604030504040204" pitchFamily="34" charset="-120"/>
              </a:rPr>
              <a:t>為什麼我們要將大量的資金投注在不會有太明顯的實質效益上？</a:t>
            </a:r>
          </a:p>
          <a:p>
            <a:r>
              <a:rPr lang="zh-TW" altLang="en-US" b="1" dirty="0">
                <a:latin typeface="Microsoft JhengHei" panose="020B0604030504040204" pitchFamily="34" charset="-120"/>
                <a:ea typeface="Microsoft JhengHei" panose="020B0604030504040204" pitchFamily="34" charset="-120"/>
              </a:rPr>
              <a:t>A:此 app 是為了幫助翰品掌握更詳細的花蓮旅客資料，若僅針對翰品的住客的話，不但app 的使用率會較低，也無法將翰品推廣至既有客群以外的潛在消費者，將會無法長期維持app 營運。但可以針對翰品房客做出差異，提供更多實質優惠，讓他們與一般使用者有所區隔。</a:t>
            </a:r>
          </a:p>
        </p:txBody>
      </p:sp>
    </p:spTree>
    <p:extLst>
      <p:ext uri="{BB962C8B-B14F-4D97-AF65-F5344CB8AC3E}">
        <p14:creationId xmlns:p14="http://schemas.microsoft.com/office/powerpoint/2010/main" val="9099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0FD14311-9FD5-504B-B73A-3E9B820931DE}"/>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3" name="群組 42">
            <a:extLst>
              <a:ext uri="{FF2B5EF4-FFF2-40B4-BE49-F238E27FC236}">
                <a16:creationId xmlns:a16="http://schemas.microsoft.com/office/drawing/2014/main" id="{169AC1B8-CF38-5843-88E2-AA349B2083F2}"/>
              </a:ext>
            </a:extLst>
          </p:cNvPr>
          <p:cNvGrpSpPr/>
          <p:nvPr/>
        </p:nvGrpSpPr>
        <p:grpSpPr>
          <a:xfrm>
            <a:off x="371475" y="1676585"/>
            <a:ext cx="3762375" cy="3813600"/>
            <a:chOff x="933450" y="2438400"/>
            <a:chExt cx="2743200" cy="3028949"/>
          </a:xfrm>
        </p:grpSpPr>
        <p:grpSp>
          <p:nvGrpSpPr>
            <p:cNvPr id="44" name="群組 43">
              <a:extLst>
                <a:ext uri="{FF2B5EF4-FFF2-40B4-BE49-F238E27FC236}">
                  <a16:creationId xmlns:a16="http://schemas.microsoft.com/office/drawing/2014/main" id="{5261C410-3A66-BA46-A00F-83EBFC146B6F}"/>
                </a:ext>
              </a:extLst>
            </p:cNvPr>
            <p:cNvGrpSpPr/>
            <p:nvPr/>
          </p:nvGrpSpPr>
          <p:grpSpPr>
            <a:xfrm>
              <a:off x="933450" y="2438400"/>
              <a:ext cx="2743200" cy="3028949"/>
              <a:chOff x="1104900" y="2038350"/>
              <a:chExt cx="2743200" cy="3028949"/>
            </a:xfrm>
          </p:grpSpPr>
          <p:sp>
            <p:nvSpPr>
              <p:cNvPr id="49" name="矩形 48">
                <a:extLst>
                  <a:ext uri="{FF2B5EF4-FFF2-40B4-BE49-F238E27FC236}">
                    <a16:creationId xmlns:a16="http://schemas.microsoft.com/office/drawing/2014/main" id="{73A2122A-F951-3F4D-B611-B320B1409D10}"/>
                  </a:ext>
                </a:extLst>
              </p:cNvPr>
              <p:cNvSpPr/>
              <p:nvPr/>
            </p:nvSpPr>
            <p:spPr>
              <a:xfrm>
                <a:off x="1104900" y="2486024"/>
                <a:ext cx="2743200" cy="2581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a typeface="Microsoft JhengHei" panose="020B0604030504040204" pitchFamily="34" charset="-120"/>
                </a:endParaRPr>
              </a:p>
            </p:txBody>
          </p:sp>
          <p:grpSp>
            <p:nvGrpSpPr>
              <p:cNvPr id="50" name="群組 49">
                <a:extLst>
                  <a:ext uri="{FF2B5EF4-FFF2-40B4-BE49-F238E27FC236}">
                    <a16:creationId xmlns:a16="http://schemas.microsoft.com/office/drawing/2014/main" id="{8CA82F5C-4850-E848-889E-0C7859ECB7EA}"/>
                  </a:ext>
                </a:extLst>
              </p:cNvPr>
              <p:cNvGrpSpPr/>
              <p:nvPr/>
            </p:nvGrpSpPr>
            <p:grpSpPr>
              <a:xfrm>
                <a:off x="1104900" y="2038350"/>
                <a:ext cx="2743200" cy="402002"/>
                <a:chOff x="1104900" y="2038350"/>
                <a:chExt cx="2743200" cy="402002"/>
              </a:xfrm>
            </p:grpSpPr>
            <p:sp>
              <p:nvSpPr>
                <p:cNvPr id="51" name="矩形 50">
                  <a:extLst>
                    <a:ext uri="{FF2B5EF4-FFF2-40B4-BE49-F238E27FC236}">
                      <a16:creationId xmlns:a16="http://schemas.microsoft.com/office/drawing/2014/main" id="{57ED6F87-C465-BA45-8C86-F6863F4DF51C}"/>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4400" dirty="0">
                      <a:ea typeface="Microsoft JhengHei" panose="020B0604030504040204" pitchFamily="34" charset="-120"/>
                    </a:rPr>
                    <a:t>PART 1</a:t>
                  </a:r>
                  <a:endParaRPr kumimoji="1" lang="zh-TW" altLang="en-US" sz="4400" dirty="0">
                    <a:ea typeface="Microsoft JhengHei" panose="020B0604030504040204" pitchFamily="34" charset="-120"/>
                  </a:endParaRPr>
                </a:p>
              </p:txBody>
            </p:sp>
            <p:grpSp>
              <p:nvGrpSpPr>
                <p:cNvPr id="52" name="群組 51">
                  <a:extLst>
                    <a:ext uri="{FF2B5EF4-FFF2-40B4-BE49-F238E27FC236}">
                      <a16:creationId xmlns:a16="http://schemas.microsoft.com/office/drawing/2014/main" id="{DF9667EF-F569-624A-B395-5CDB7219B229}"/>
                    </a:ext>
                  </a:extLst>
                </p:cNvPr>
                <p:cNvGrpSpPr/>
                <p:nvPr/>
              </p:nvGrpSpPr>
              <p:grpSpPr>
                <a:xfrm>
                  <a:off x="1276350" y="2162175"/>
                  <a:ext cx="2400300" cy="114300"/>
                  <a:chOff x="1276350" y="2162175"/>
                  <a:chExt cx="2400300" cy="114300"/>
                </a:xfrm>
              </p:grpSpPr>
              <p:sp>
                <p:nvSpPr>
                  <p:cNvPr id="53" name="橢圓 52">
                    <a:extLst>
                      <a:ext uri="{FF2B5EF4-FFF2-40B4-BE49-F238E27FC236}">
                        <a16:creationId xmlns:a16="http://schemas.microsoft.com/office/drawing/2014/main" id="{F9487450-E04C-704F-84FE-BBCEAF6FC5A3}"/>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54" name="橢圓 53">
                    <a:extLst>
                      <a:ext uri="{FF2B5EF4-FFF2-40B4-BE49-F238E27FC236}">
                        <a16:creationId xmlns:a16="http://schemas.microsoft.com/office/drawing/2014/main" id="{1701A559-26C0-5540-95B7-CCDBB6AFEE71}"/>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grpSp>
          </p:grpSp>
        </p:grpSp>
        <p:cxnSp>
          <p:nvCxnSpPr>
            <p:cNvPr id="45" name="直線接點 44">
              <a:extLst>
                <a:ext uri="{FF2B5EF4-FFF2-40B4-BE49-F238E27FC236}">
                  <a16:creationId xmlns:a16="http://schemas.microsoft.com/office/drawing/2014/main" id="{6D0A49BA-C5E3-F74F-B80E-E69DED450851}"/>
                </a:ext>
              </a:extLst>
            </p:cNvPr>
            <p:cNvCxnSpPr/>
            <p:nvPr/>
          </p:nvCxnSpPr>
          <p:spPr>
            <a:xfrm>
              <a:off x="12954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61005C5-2B4A-494C-8B18-B9557AA89309}"/>
                </a:ext>
              </a:extLst>
            </p:cNvPr>
            <p:cNvSpPr txBox="1"/>
            <p:nvPr/>
          </p:nvSpPr>
          <p:spPr>
            <a:xfrm>
              <a:off x="1076324" y="2951483"/>
              <a:ext cx="2428875" cy="562238"/>
            </a:xfrm>
            <a:prstGeom prst="rect">
              <a:avLst/>
            </a:prstGeom>
            <a:noFill/>
          </p:spPr>
          <p:txBody>
            <a:bodyPr wrap="square" rtlCol="0">
              <a:spAutoFit/>
            </a:bodyPr>
            <a:lstStyle/>
            <a:p>
              <a:pPr algn="ctr"/>
              <a:r>
                <a:rPr kumimoji="1" lang="zh-CN" altLang="en-US" sz="4000" dirty="0">
                  <a:solidFill>
                    <a:srgbClr val="0070C0"/>
                  </a:solidFill>
                  <a:latin typeface="Heiti SC Medium" pitchFamily="2" charset="-128"/>
                  <a:ea typeface="Heiti SC Medium" pitchFamily="2" charset="-128"/>
                </a:rPr>
                <a:t>客源分析</a:t>
              </a:r>
              <a:endParaRPr kumimoji="1" lang="zh-TW" altLang="en-US" sz="4000" dirty="0">
                <a:solidFill>
                  <a:srgbClr val="0070C0"/>
                </a:solidFill>
                <a:latin typeface="Heiti SC Medium" pitchFamily="2" charset="-128"/>
                <a:ea typeface="Heiti SC Medium" pitchFamily="2" charset="-128"/>
              </a:endParaRPr>
            </a:p>
          </p:txBody>
        </p:sp>
      </p:grpSp>
      <p:grpSp>
        <p:nvGrpSpPr>
          <p:cNvPr id="13" name="群組 12">
            <a:extLst>
              <a:ext uri="{FF2B5EF4-FFF2-40B4-BE49-F238E27FC236}">
                <a16:creationId xmlns:a16="http://schemas.microsoft.com/office/drawing/2014/main" id="{F4AD6763-53CA-394A-8C10-4DB5E7993563}"/>
              </a:ext>
            </a:extLst>
          </p:cNvPr>
          <p:cNvGrpSpPr/>
          <p:nvPr/>
        </p:nvGrpSpPr>
        <p:grpSpPr>
          <a:xfrm>
            <a:off x="4724400" y="2438400"/>
            <a:ext cx="2743200" cy="3028949"/>
            <a:chOff x="1104900" y="2038350"/>
            <a:chExt cx="2743200" cy="3028949"/>
          </a:xfrm>
          <a:solidFill>
            <a:schemeClr val="bg2">
              <a:lumMod val="75000"/>
            </a:schemeClr>
          </a:solidFill>
        </p:grpSpPr>
        <p:sp>
          <p:nvSpPr>
            <p:cNvPr id="14" name="矩形 13">
              <a:extLst>
                <a:ext uri="{FF2B5EF4-FFF2-40B4-BE49-F238E27FC236}">
                  <a16:creationId xmlns:a16="http://schemas.microsoft.com/office/drawing/2014/main" id="{0DE0578A-C66D-074D-8288-751DD0E603D7}"/>
                </a:ext>
              </a:extLst>
            </p:cNvPr>
            <p:cNvSpPr/>
            <p:nvPr/>
          </p:nvSpPr>
          <p:spPr>
            <a:xfrm>
              <a:off x="1104900" y="2486024"/>
              <a:ext cx="2743200" cy="2581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5" name="群組 14">
              <a:extLst>
                <a:ext uri="{FF2B5EF4-FFF2-40B4-BE49-F238E27FC236}">
                  <a16:creationId xmlns:a16="http://schemas.microsoft.com/office/drawing/2014/main" id="{708297FE-8F54-5F44-99DC-F1304CE781A2}"/>
                </a:ext>
              </a:extLst>
            </p:cNvPr>
            <p:cNvGrpSpPr/>
            <p:nvPr/>
          </p:nvGrpSpPr>
          <p:grpSpPr>
            <a:xfrm>
              <a:off x="1104900" y="2038350"/>
              <a:ext cx="2743200" cy="402002"/>
              <a:chOff x="1104900" y="2038350"/>
              <a:chExt cx="2743200" cy="402002"/>
            </a:xfrm>
            <a:grpFill/>
          </p:grpSpPr>
          <p:sp>
            <p:nvSpPr>
              <p:cNvPr id="16" name="矩形 15">
                <a:extLst>
                  <a:ext uri="{FF2B5EF4-FFF2-40B4-BE49-F238E27FC236}">
                    <a16:creationId xmlns:a16="http://schemas.microsoft.com/office/drawing/2014/main" id="{E4F0F820-38C6-754C-AF1E-53CBA1010774}"/>
                  </a:ext>
                </a:extLst>
              </p:cNvPr>
              <p:cNvSpPr/>
              <p:nvPr/>
            </p:nvSpPr>
            <p:spPr>
              <a:xfrm>
                <a:off x="1104900" y="2038350"/>
                <a:ext cx="2743200" cy="402002"/>
              </a:xfrm>
              <a:prstGeom prst="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2</a:t>
                </a:r>
              </a:p>
            </p:txBody>
          </p:sp>
          <p:grpSp>
            <p:nvGrpSpPr>
              <p:cNvPr id="17" name="群組 16">
                <a:extLst>
                  <a:ext uri="{FF2B5EF4-FFF2-40B4-BE49-F238E27FC236}">
                    <a16:creationId xmlns:a16="http://schemas.microsoft.com/office/drawing/2014/main" id="{2E8595C4-C852-CF4B-9964-B609AE7B957C}"/>
                  </a:ext>
                </a:extLst>
              </p:cNvPr>
              <p:cNvGrpSpPr/>
              <p:nvPr/>
            </p:nvGrpSpPr>
            <p:grpSpPr>
              <a:xfrm>
                <a:off x="1276350" y="2162175"/>
                <a:ext cx="2400300" cy="114300"/>
                <a:chOff x="1276350" y="2162175"/>
                <a:chExt cx="2400300" cy="114300"/>
              </a:xfrm>
              <a:grpFill/>
            </p:grpSpPr>
            <p:sp>
              <p:nvSpPr>
                <p:cNvPr id="18" name="橢圓 17">
                  <a:extLst>
                    <a:ext uri="{FF2B5EF4-FFF2-40B4-BE49-F238E27FC236}">
                      <a16:creationId xmlns:a16="http://schemas.microsoft.com/office/drawing/2014/main" id="{E839CD63-B830-2145-99B5-6B6359AAD370}"/>
                    </a:ext>
                  </a:extLst>
                </p:cNvPr>
                <p:cNvSpPr/>
                <p:nvPr/>
              </p:nvSpPr>
              <p:spPr>
                <a:xfrm>
                  <a:off x="1276350" y="2162175"/>
                  <a:ext cx="13335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0091DBCA-0FE6-5F47-AEB8-86A8D454B966}"/>
                    </a:ext>
                  </a:extLst>
                </p:cNvPr>
                <p:cNvSpPr/>
                <p:nvPr/>
              </p:nvSpPr>
              <p:spPr>
                <a:xfrm>
                  <a:off x="3543300" y="2162175"/>
                  <a:ext cx="13335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grpSp>
        <p:nvGrpSpPr>
          <p:cNvPr id="20" name="群組 19">
            <a:extLst>
              <a:ext uri="{FF2B5EF4-FFF2-40B4-BE49-F238E27FC236}">
                <a16:creationId xmlns:a16="http://schemas.microsoft.com/office/drawing/2014/main" id="{B974F884-4752-7849-9BF2-BC945EAD20C4}"/>
              </a:ext>
            </a:extLst>
          </p:cNvPr>
          <p:cNvGrpSpPr/>
          <p:nvPr/>
        </p:nvGrpSpPr>
        <p:grpSpPr>
          <a:xfrm>
            <a:off x="8515350" y="2438400"/>
            <a:ext cx="2743200" cy="3028949"/>
            <a:chOff x="1104900" y="2038350"/>
            <a:chExt cx="2743200" cy="3028949"/>
          </a:xfrm>
        </p:grpSpPr>
        <p:sp>
          <p:nvSpPr>
            <p:cNvPr id="21" name="矩形 20">
              <a:extLst>
                <a:ext uri="{FF2B5EF4-FFF2-40B4-BE49-F238E27FC236}">
                  <a16:creationId xmlns:a16="http://schemas.microsoft.com/office/drawing/2014/main" id="{13EFB206-2CEF-214C-8424-23470CEABE53}"/>
                </a:ext>
              </a:extLst>
            </p:cNvPr>
            <p:cNvSpPr/>
            <p:nvPr/>
          </p:nvSpPr>
          <p:spPr>
            <a:xfrm>
              <a:off x="1104900" y="2486024"/>
              <a:ext cx="2743200" cy="25812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22" name="群組 21">
              <a:extLst>
                <a:ext uri="{FF2B5EF4-FFF2-40B4-BE49-F238E27FC236}">
                  <a16:creationId xmlns:a16="http://schemas.microsoft.com/office/drawing/2014/main" id="{CA98C4CB-AAB7-DD49-9453-838DE0F2D639}"/>
                </a:ext>
              </a:extLst>
            </p:cNvPr>
            <p:cNvGrpSpPr/>
            <p:nvPr/>
          </p:nvGrpSpPr>
          <p:grpSpPr>
            <a:xfrm>
              <a:off x="1104900" y="2038350"/>
              <a:ext cx="2743200" cy="402002"/>
              <a:chOff x="1104900" y="2038350"/>
              <a:chExt cx="2743200" cy="402002"/>
            </a:xfrm>
          </p:grpSpPr>
          <p:sp>
            <p:nvSpPr>
              <p:cNvPr id="23" name="矩形 22">
                <a:extLst>
                  <a:ext uri="{FF2B5EF4-FFF2-40B4-BE49-F238E27FC236}">
                    <a16:creationId xmlns:a16="http://schemas.microsoft.com/office/drawing/2014/main" id="{AC6E723A-6299-624F-9C18-317161299573}"/>
                  </a:ext>
                </a:extLst>
              </p:cNvPr>
              <p:cNvSpPr/>
              <p:nvPr/>
            </p:nvSpPr>
            <p:spPr>
              <a:xfrm>
                <a:off x="1104900" y="2038350"/>
                <a:ext cx="2743200" cy="402002"/>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TW" sz="3200" b="1" dirty="0"/>
                  <a:t>PART 3</a:t>
                </a:r>
                <a:endParaRPr kumimoji="1" lang="zh-TW" altLang="en-US" sz="3200" b="1" dirty="0"/>
              </a:p>
            </p:txBody>
          </p:sp>
          <p:grpSp>
            <p:nvGrpSpPr>
              <p:cNvPr id="24" name="群組 23">
                <a:extLst>
                  <a:ext uri="{FF2B5EF4-FFF2-40B4-BE49-F238E27FC236}">
                    <a16:creationId xmlns:a16="http://schemas.microsoft.com/office/drawing/2014/main" id="{5BD98A69-358D-7A46-824B-D5A0CCF19C1B}"/>
                  </a:ext>
                </a:extLst>
              </p:cNvPr>
              <p:cNvGrpSpPr/>
              <p:nvPr/>
            </p:nvGrpSpPr>
            <p:grpSpPr>
              <a:xfrm>
                <a:off x="1276350" y="2162175"/>
                <a:ext cx="2400300" cy="114300"/>
                <a:chOff x="1276350" y="2162175"/>
                <a:chExt cx="2400300" cy="114300"/>
              </a:xfrm>
            </p:grpSpPr>
            <p:sp>
              <p:nvSpPr>
                <p:cNvPr id="25" name="橢圓 24">
                  <a:extLst>
                    <a:ext uri="{FF2B5EF4-FFF2-40B4-BE49-F238E27FC236}">
                      <a16:creationId xmlns:a16="http://schemas.microsoft.com/office/drawing/2014/main" id="{61993A2D-6110-F74D-9065-28DADE1E524C}"/>
                    </a:ext>
                  </a:extLst>
                </p:cNvPr>
                <p:cNvSpPr/>
                <p:nvPr/>
              </p:nvSpPr>
              <p:spPr>
                <a:xfrm>
                  <a:off x="127635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DC3B1FD8-DC63-6646-A511-7D7DF035D70B}"/>
                    </a:ext>
                  </a:extLst>
                </p:cNvPr>
                <p:cNvSpPr/>
                <p:nvPr/>
              </p:nvSpPr>
              <p:spPr>
                <a:xfrm>
                  <a:off x="3543300" y="2162175"/>
                  <a:ext cx="13335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grpSp>
      <p:sp>
        <p:nvSpPr>
          <p:cNvPr id="27" name="矩形 26">
            <a:extLst>
              <a:ext uri="{FF2B5EF4-FFF2-40B4-BE49-F238E27FC236}">
                <a16:creationId xmlns:a16="http://schemas.microsoft.com/office/drawing/2014/main" id="{A95EAD23-60A3-A941-B0CE-1E4DCE341F01}"/>
              </a:ext>
            </a:extLst>
          </p:cNvPr>
          <p:cNvSpPr/>
          <p:nvPr/>
        </p:nvSpPr>
        <p:spPr>
          <a:xfrm>
            <a:off x="4724400" y="822752"/>
            <a:ext cx="2743200" cy="830997"/>
          </a:xfrm>
          <a:prstGeom prst="rect">
            <a:avLst/>
          </a:prstGeom>
        </p:spPr>
        <p:txBody>
          <a:bodyPr wrap="square">
            <a:spAutoFit/>
          </a:bodyPr>
          <a:lstStyle/>
          <a:p>
            <a:pPr algn="ctr"/>
            <a:r>
              <a:rPr lang="zh-CN"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rPr>
              <a:t>報告大綱</a:t>
            </a:r>
            <a:endParaRPr lang="zh-TW" altLang="en-US" sz="4800" b="1" dirty="0">
              <a:effectLst>
                <a:outerShdw blurRad="50800" dist="38100" dir="2700000" algn="tl" rotWithShape="0">
                  <a:prstClr val="black">
                    <a:alpha val="40000"/>
                  </a:prstClr>
                </a:outerShdw>
              </a:effectLst>
              <a:latin typeface="Heiti SC Medium" pitchFamily="2" charset="-128"/>
              <a:ea typeface="Heiti SC Medium" pitchFamily="2" charset="-128"/>
            </a:endParaRPr>
          </a:p>
        </p:txBody>
      </p:sp>
      <p:cxnSp>
        <p:nvCxnSpPr>
          <p:cNvPr id="32" name="直線接點 31">
            <a:extLst>
              <a:ext uri="{FF2B5EF4-FFF2-40B4-BE49-F238E27FC236}">
                <a16:creationId xmlns:a16="http://schemas.microsoft.com/office/drawing/2014/main" id="{352B3F63-576A-2B4C-A3C7-DDCB335190F0}"/>
              </a:ext>
            </a:extLst>
          </p:cNvPr>
          <p:cNvCxnSpPr/>
          <p:nvPr/>
        </p:nvCxnSpPr>
        <p:spPr>
          <a:xfrm>
            <a:off x="512445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ED2F662D-80FC-E84D-A7D6-2553DB6FA6E7}"/>
              </a:ext>
            </a:extLst>
          </p:cNvPr>
          <p:cNvCxnSpPr/>
          <p:nvPr/>
        </p:nvCxnSpPr>
        <p:spPr>
          <a:xfrm>
            <a:off x="8953500" y="3695700"/>
            <a:ext cx="2000250" cy="0"/>
          </a:xfrm>
          <a:prstGeom prst="line">
            <a:avLst/>
          </a:prstGeom>
          <a:ln w="571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sp>
        <p:nvSpPr>
          <p:cNvPr id="35" name="文字方塊 34">
            <a:extLst>
              <a:ext uri="{FF2B5EF4-FFF2-40B4-BE49-F238E27FC236}">
                <a16:creationId xmlns:a16="http://schemas.microsoft.com/office/drawing/2014/main" id="{774BE6B7-08D9-0C43-AD35-10F529A95557}"/>
              </a:ext>
            </a:extLst>
          </p:cNvPr>
          <p:cNvSpPr txBox="1"/>
          <p:nvPr/>
        </p:nvSpPr>
        <p:spPr>
          <a:xfrm>
            <a:off x="4910137" y="2936423"/>
            <a:ext cx="237172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景點分析</a:t>
            </a:r>
            <a:endParaRPr kumimoji="1" lang="zh-TW" altLang="en-US" sz="3600" dirty="0">
              <a:solidFill>
                <a:schemeClr val="bg1"/>
              </a:solidFill>
              <a:latin typeface="Heiti SC Medium" pitchFamily="2" charset="-128"/>
              <a:ea typeface="Heiti SC Medium" pitchFamily="2" charset="-128"/>
            </a:endParaRPr>
          </a:p>
        </p:txBody>
      </p:sp>
      <p:sp>
        <p:nvSpPr>
          <p:cNvPr id="36" name="文字方塊 35">
            <a:extLst>
              <a:ext uri="{FF2B5EF4-FFF2-40B4-BE49-F238E27FC236}">
                <a16:creationId xmlns:a16="http://schemas.microsoft.com/office/drawing/2014/main" id="{88A5B1E1-B844-8547-B613-40E969EBD368}"/>
              </a:ext>
            </a:extLst>
          </p:cNvPr>
          <p:cNvSpPr txBox="1"/>
          <p:nvPr/>
        </p:nvSpPr>
        <p:spPr>
          <a:xfrm>
            <a:off x="8701087" y="2936423"/>
            <a:ext cx="2371725" cy="646331"/>
          </a:xfrm>
          <a:prstGeom prst="rect">
            <a:avLst/>
          </a:prstGeom>
          <a:noFill/>
        </p:spPr>
        <p:txBody>
          <a:bodyPr wrap="square" rtlCol="0">
            <a:spAutoFit/>
          </a:bodyPr>
          <a:lstStyle/>
          <a:p>
            <a:pPr algn="ctr"/>
            <a:r>
              <a:rPr kumimoji="1" lang="zh-CN" altLang="en-US" sz="3600" dirty="0">
                <a:solidFill>
                  <a:schemeClr val="bg1"/>
                </a:solidFill>
                <a:latin typeface="Heiti SC Medium" pitchFamily="2" charset="-128"/>
                <a:ea typeface="Heiti SC Medium" pitchFamily="2" charset="-128"/>
              </a:rPr>
              <a:t>旅遊地圖</a:t>
            </a:r>
            <a:endParaRPr kumimoji="1" lang="zh-TW" altLang="en-US" sz="3600" dirty="0">
              <a:solidFill>
                <a:schemeClr val="bg1"/>
              </a:solidFill>
              <a:latin typeface="Heiti SC Medium" pitchFamily="2" charset="-128"/>
              <a:ea typeface="Heiti SC Medium" pitchFamily="2" charset="-128"/>
            </a:endParaRPr>
          </a:p>
        </p:txBody>
      </p:sp>
      <p:sp>
        <p:nvSpPr>
          <p:cNvPr id="41" name="矩形 40">
            <a:extLst>
              <a:ext uri="{FF2B5EF4-FFF2-40B4-BE49-F238E27FC236}">
                <a16:creationId xmlns:a16="http://schemas.microsoft.com/office/drawing/2014/main" id="{CE865BB5-E023-3647-B9A0-6E8A85E4A291}"/>
              </a:ext>
            </a:extLst>
          </p:cNvPr>
          <p:cNvSpPr/>
          <p:nvPr/>
        </p:nvSpPr>
        <p:spPr>
          <a:xfrm>
            <a:off x="8743950" y="4360341"/>
            <a:ext cx="2302233" cy="523220"/>
          </a:xfrm>
          <a:prstGeom prst="rect">
            <a:avLst/>
          </a:prstGeom>
        </p:spPr>
        <p:txBody>
          <a:bodyPr wrap="none">
            <a:spAutoFit/>
          </a:bodyPr>
          <a:lstStyle/>
          <a:p>
            <a:pPr algn="ctr"/>
            <a:r>
              <a:rPr kumimoji="1" lang="zh-TW" altLang="en-US" sz="2800" dirty="0">
                <a:latin typeface="Microsoft JhengHei" panose="020B0604030504040204" pitchFamily="34" charset="-120"/>
                <a:ea typeface="Microsoft JhengHei" panose="020B0604030504040204" pitchFamily="34" charset="-120"/>
              </a:rPr>
              <a:t>翰品旅遊</a:t>
            </a:r>
            <a:r>
              <a:rPr kumimoji="1" lang="en-US" altLang="zh-TW" sz="2800" dirty="0">
                <a:latin typeface="Microsoft JhengHei" panose="020B0604030504040204" pitchFamily="34" charset="-120"/>
                <a:ea typeface="Microsoft JhengHei" panose="020B0604030504040204" pitchFamily="34" charset="-120"/>
              </a:rPr>
              <a:t>APP</a:t>
            </a:r>
            <a:endParaRPr kumimoji="1" lang="zh-TW" altLang="en-US" sz="2800" dirty="0">
              <a:latin typeface="Microsoft JhengHei" panose="020B0604030504040204" pitchFamily="34" charset="-120"/>
              <a:ea typeface="Microsoft JhengHei" panose="020B0604030504040204" pitchFamily="34" charset="-120"/>
            </a:endParaRPr>
          </a:p>
        </p:txBody>
      </p:sp>
      <p:sp>
        <p:nvSpPr>
          <p:cNvPr id="37" name="文字方塊 36">
            <a:extLst>
              <a:ext uri="{FF2B5EF4-FFF2-40B4-BE49-F238E27FC236}">
                <a16:creationId xmlns:a16="http://schemas.microsoft.com/office/drawing/2014/main" id="{B85C9C6F-0E02-1947-B237-0E27D9EFDF8F}"/>
              </a:ext>
            </a:extLst>
          </p:cNvPr>
          <p:cNvSpPr txBox="1"/>
          <p:nvPr/>
        </p:nvSpPr>
        <p:spPr>
          <a:xfrm>
            <a:off x="892861" y="3503849"/>
            <a:ext cx="2872000" cy="584775"/>
          </a:xfrm>
          <a:prstGeom prst="rect">
            <a:avLst/>
          </a:prstGeom>
          <a:noFill/>
        </p:spPr>
        <p:txBody>
          <a:bodyPr wrap="square" rtlCol="0">
            <a:spAutoFit/>
          </a:bodyPr>
          <a:lstStyle/>
          <a:p>
            <a:r>
              <a:rPr kumimoji="1" lang="zh-TW" altLang="en-US" sz="3200" dirty="0">
                <a:latin typeface="Microsoft JhengHei" panose="020B0604030504040204" pitchFamily="34" charset="-120"/>
                <a:ea typeface="Microsoft JhengHei" panose="020B0604030504040204" pitchFamily="34" charset="-120"/>
              </a:rPr>
              <a:t>政府數據分析</a:t>
            </a:r>
            <a:endParaRPr kumimoji="1" lang="en-US" altLang="zh-TW" sz="3200" dirty="0">
              <a:latin typeface="Microsoft JhengHei" panose="020B0604030504040204" pitchFamily="34" charset="-120"/>
              <a:ea typeface="Microsoft JhengHei" panose="020B0604030504040204" pitchFamily="34" charset="-120"/>
            </a:endParaRPr>
          </a:p>
        </p:txBody>
      </p:sp>
      <p:sp>
        <p:nvSpPr>
          <p:cNvPr id="38" name="矩形 37">
            <a:extLst>
              <a:ext uri="{FF2B5EF4-FFF2-40B4-BE49-F238E27FC236}">
                <a16:creationId xmlns:a16="http://schemas.microsoft.com/office/drawing/2014/main" id="{F8C9CA47-56E2-5E44-9405-CE27103C0DE6}"/>
              </a:ext>
            </a:extLst>
          </p:cNvPr>
          <p:cNvSpPr/>
          <p:nvPr/>
        </p:nvSpPr>
        <p:spPr>
          <a:xfrm>
            <a:off x="892861" y="4633875"/>
            <a:ext cx="1826141" cy="584775"/>
          </a:xfrm>
          <a:prstGeom prst="rect">
            <a:avLst/>
          </a:prstGeom>
        </p:spPr>
        <p:txBody>
          <a:bodyPr wrap="none">
            <a:spAutoFit/>
          </a:bodyPr>
          <a:lstStyle/>
          <a:p>
            <a:r>
              <a:rPr kumimoji="1" lang="zh-TW" altLang="en-US" sz="3200" dirty="0">
                <a:latin typeface="Microsoft JhengHei" panose="020B0604030504040204" pitchFamily="34" charset="-120"/>
                <a:ea typeface="Microsoft JhengHei" panose="020B0604030504040204" pitchFamily="34" charset="-120"/>
              </a:rPr>
              <a:t>口碑分析</a:t>
            </a:r>
          </a:p>
        </p:txBody>
      </p:sp>
      <p:sp>
        <p:nvSpPr>
          <p:cNvPr id="42" name="文字方塊 41">
            <a:extLst>
              <a:ext uri="{FF2B5EF4-FFF2-40B4-BE49-F238E27FC236}">
                <a16:creationId xmlns:a16="http://schemas.microsoft.com/office/drawing/2014/main" id="{38CE8E9F-3F68-1F49-96C5-83B67500817D}"/>
              </a:ext>
            </a:extLst>
          </p:cNvPr>
          <p:cNvSpPr txBox="1"/>
          <p:nvPr/>
        </p:nvSpPr>
        <p:spPr>
          <a:xfrm>
            <a:off x="894802" y="4049100"/>
            <a:ext cx="2646190" cy="584775"/>
          </a:xfrm>
          <a:prstGeom prst="rect">
            <a:avLst/>
          </a:prstGeom>
          <a:noFill/>
        </p:spPr>
        <p:txBody>
          <a:bodyPr wrap="square" rtlCol="0">
            <a:spAutoFit/>
          </a:bodyPr>
          <a:lstStyle/>
          <a:p>
            <a:r>
              <a:rPr kumimoji="1" lang="zh-TW" altLang="en-US" sz="3200" dirty="0">
                <a:latin typeface="Microsoft JhengHei" panose="020B0604030504040204" pitchFamily="34" charset="-120"/>
                <a:ea typeface="Microsoft JhengHei" panose="020B0604030504040204" pitchFamily="34" charset="-120"/>
              </a:rPr>
              <a:t>預估旅遊人數</a:t>
            </a:r>
            <a:endParaRPr kumimoji="1" lang="en-US" altLang="zh-TW" sz="3200" dirty="0">
              <a:latin typeface="Microsoft JhengHei" panose="020B0604030504040204" pitchFamily="34" charset="-120"/>
              <a:ea typeface="Microsoft JhengHei" panose="020B0604030504040204" pitchFamily="34" charset="-120"/>
            </a:endParaRPr>
          </a:p>
        </p:txBody>
      </p:sp>
      <p:sp>
        <p:nvSpPr>
          <p:cNvPr id="39" name="文字方塊 38">
            <a:extLst>
              <a:ext uri="{FF2B5EF4-FFF2-40B4-BE49-F238E27FC236}">
                <a16:creationId xmlns:a16="http://schemas.microsoft.com/office/drawing/2014/main" id="{12DD7CF8-FCAA-D549-81BC-7BA6CFEB62D6}"/>
              </a:ext>
            </a:extLst>
          </p:cNvPr>
          <p:cNvSpPr txBox="1"/>
          <p:nvPr/>
        </p:nvSpPr>
        <p:spPr>
          <a:xfrm>
            <a:off x="4948238" y="3837121"/>
            <a:ext cx="2347912" cy="523220"/>
          </a:xfrm>
          <a:prstGeom prst="rect">
            <a:avLst/>
          </a:prstGeom>
          <a:noFill/>
        </p:spPr>
        <p:txBody>
          <a:bodyPr wrap="square" rtlCol="0">
            <a:spAutoFit/>
          </a:bodyPr>
          <a:lstStyle/>
          <a:p>
            <a:r>
              <a:rPr kumimoji="1" lang="zh-TW" altLang="en-US" sz="2800" dirty="0">
                <a:latin typeface="Microsoft JhengHei" panose="020B0604030504040204" pitchFamily="34" charset="-120"/>
                <a:ea typeface="Microsoft JhengHei" panose="020B0604030504040204" pitchFamily="34" charset="-120"/>
              </a:rPr>
              <a:t>花蓮旅遊景點</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40" name="文字方塊 39">
            <a:extLst>
              <a:ext uri="{FF2B5EF4-FFF2-40B4-BE49-F238E27FC236}">
                <a16:creationId xmlns:a16="http://schemas.microsoft.com/office/drawing/2014/main" id="{149B99E8-DD66-4244-B39A-C161035248AF}"/>
              </a:ext>
            </a:extLst>
          </p:cNvPr>
          <p:cNvSpPr txBox="1"/>
          <p:nvPr/>
        </p:nvSpPr>
        <p:spPr>
          <a:xfrm>
            <a:off x="8753475" y="3837121"/>
            <a:ext cx="2347912" cy="523220"/>
          </a:xfrm>
          <a:prstGeom prst="rect">
            <a:avLst/>
          </a:prstGeom>
          <a:noFill/>
        </p:spPr>
        <p:txBody>
          <a:bodyPr wrap="square" rtlCol="0">
            <a:spAutoFit/>
          </a:bodyPr>
          <a:lstStyle/>
          <a:p>
            <a:pPr algn="ctr"/>
            <a:r>
              <a:rPr kumimoji="1" lang="zh-TW" altLang="en-US" sz="2800" dirty="0">
                <a:latin typeface="Microsoft JhengHei" panose="020B0604030504040204" pitchFamily="34" charset="-120"/>
                <a:ea typeface="Microsoft JhengHei" panose="020B0604030504040204" pitchFamily="34" charset="-120"/>
              </a:rPr>
              <a:t>客製旅遊地圖</a:t>
            </a:r>
            <a:endParaRPr kumimoji="1" lang="en-US" altLang="zh-TW" sz="2800" dirty="0">
              <a:latin typeface="Microsoft JhengHei" panose="020B0604030504040204" pitchFamily="34" charset="-120"/>
              <a:ea typeface="Microsoft JhengHei" panose="020B0604030504040204" pitchFamily="34" charset="-120"/>
            </a:endParaRPr>
          </a:p>
        </p:txBody>
      </p:sp>
      <p:sp>
        <p:nvSpPr>
          <p:cNvPr id="58" name="矩形 57">
            <a:extLst>
              <a:ext uri="{FF2B5EF4-FFF2-40B4-BE49-F238E27FC236}">
                <a16:creationId xmlns:a16="http://schemas.microsoft.com/office/drawing/2014/main" id="{121224D5-781F-CA4F-819B-EE8303A787E9}"/>
              </a:ext>
            </a:extLst>
          </p:cNvPr>
          <p:cNvSpPr/>
          <p:nvPr/>
        </p:nvSpPr>
        <p:spPr>
          <a:xfrm>
            <a:off x="4962525" y="1274583"/>
            <a:ext cx="2743200" cy="402002"/>
          </a:xfrm>
          <a:prstGeom prst="rect">
            <a:avLst/>
          </a:prstGeom>
          <a:solidFill>
            <a:schemeClr val="bg2">
              <a:lumMod val="50000"/>
              <a:alpha val="46000"/>
            </a:schemeClr>
          </a:solidFill>
          <a:ln>
            <a:noFill/>
          </a:ln>
          <a:effectLst>
            <a:softEdge rad="1016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50807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3A962F-1329-3A48-A6D0-49FE92943E65}"/>
              </a:ext>
            </a:extLst>
          </p:cNvPr>
          <p:cNvSpPr/>
          <p:nvPr/>
        </p:nvSpPr>
        <p:spPr>
          <a:xfrm>
            <a:off x="0" y="0"/>
            <a:ext cx="12196597" cy="7278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FC000"/>
              </a:solidFill>
            </a:endParaRPr>
          </a:p>
        </p:txBody>
      </p:sp>
      <p:graphicFrame>
        <p:nvGraphicFramePr>
          <p:cNvPr id="18" name="內容版面配置區 3">
            <a:extLst>
              <a:ext uri="{FF2B5EF4-FFF2-40B4-BE49-F238E27FC236}">
                <a16:creationId xmlns:a16="http://schemas.microsoft.com/office/drawing/2014/main" id="{D31ABB60-8081-8F4F-805C-E09876CFF9A4}"/>
              </a:ext>
            </a:extLst>
          </p:cNvPr>
          <p:cNvGraphicFramePr>
            <a:graphicFrameLocks noGrp="1"/>
          </p:cNvGraphicFramePr>
          <p:nvPr>
            <p:ph idx="1"/>
            <p:extLst>
              <p:ext uri="{D42A27DB-BD31-4B8C-83A1-F6EECF244321}">
                <p14:modId xmlns:p14="http://schemas.microsoft.com/office/powerpoint/2010/main" val="111532695"/>
              </p:ext>
            </p:extLst>
          </p:nvPr>
        </p:nvGraphicFramePr>
        <p:xfrm>
          <a:off x="3553147" y="1573277"/>
          <a:ext cx="5086072" cy="4657391"/>
        </p:xfrm>
        <a:graphic>
          <a:graphicData uri="http://schemas.openxmlformats.org/drawingml/2006/chart">
            <c:chart xmlns:c="http://schemas.openxmlformats.org/drawingml/2006/chart" xmlns:r="http://schemas.openxmlformats.org/officeDocument/2006/relationships" r:id="rId3"/>
          </a:graphicData>
        </a:graphic>
      </p:graphicFrame>
      <p:sp>
        <p:nvSpPr>
          <p:cNvPr id="24" name="文字方塊 23">
            <a:extLst>
              <a:ext uri="{FF2B5EF4-FFF2-40B4-BE49-F238E27FC236}">
                <a16:creationId xmlns:a16="http://schemas.microsoft.com/office/drawing/2014/main" id="{6E7BF77B-B4F0-844D-AAD4-B0F13E4FFFDA}"/>
              </a:ext>
            </a:extLst>
          </p:cNvPr>
          <p:cNvSpPr txBox="1"/>
          <p:nvPr/>
        </p:nvSpPr>
        <p:spPr>
          <a:xfrm>
            <a:off x="4890704" y="2882755"/>
            <a:ext cx="2355272" cy="584775"/>
          </a:xfrm>
          <a:prstGeom prst="rect">
            <a:avLst/>
          </a:prstGeom>
          <a:noFill/>
        </p:spPr>
        <p:txBody>
          <a:bodyPr wrap="square" rtlCol="0">
            <a:spAutoFit/>
          </a:bodyPr>
          <a:lstStyle/>
          <a:p>
            <a:pPr algn="ctr"/>
            <a:r>
              <a:rPr kumimoji="1" lang="zh-CN" altLang="en-US" sz="3200" b="1" dirty="0">
                <a:solidFill>
                  <a:srgbClr val="FFC000"/>
                </a:solidFill>
                <a:latin typeface="Heiti SC Light" panose="02000000000000000000" pitchFamily="2" charset="-128"/>
                <a:ea typeface="Heiti SC Light" panose="02000000000000000000" pitchFamily="2" charset="-128"/>
              </a:rPr>
              <a:t>東部</a:t>
            </a:r>
            <a:r>
              <a:rPr kumimoji="1" lang="en-US" altLang="zh-CN" sz="2000" b="1" dirty="0">
                <a:solidFill>
                  <a:srgbClr val="6BDFCA"/>
                </a:solidFill>
                <a:latin typeface="Heiti SC Light" panose="02000000000000000000" pitchFamily="2" charset="-128"/>
                <a:ea typeface="Heiti SC Light" panose="02000000000000000000" pitchFamily="2" charset="-128"/>
              </a:rPr>
              <a:t>TO</a:t>
            </a:r>
            <a:r>
              <a:rPr kumimoji="1" lang="zh-CN" altLang="en-US" sz="3200" b="1" dirty="0">
                <a:solidFill>
                  <a:srgbClr val="6BDFCA"/>
                </a:solidFill>
                <a:latin typeface="Heiti SC Light" panose="02000000000000000000" pitchFamily="2" charset="-128"/>
                <a:ea typeface="Heiti SC Light" panose="02000000000000000000" pitchFamily="2" charset="-128"/>
              </a:rPr>
              <a:t>東部</a:t>
            </a:r>
            <a:endParaRPr kumimoji="1" lang="zh-TW" altLang="en-US" sz="3200" b="1" dirty="0">
              <a:solidFill>
                <a:srgbClr val="6BDFCA"/>
              </a:solidFill>
              <a:latin typeface="Heiti SC Light" panose="02000000000000000000" pitchFamily="2" charset="-128"/>
              <a:ea typeface="Heiti SC Light" panose="02000000000000000000" pitchFamily="2" charset="-128"/>
            </a:endParaRPr>
          </a:p>
        </p:txBody>
      </p:sp>
      <p:sp>
        <p:nvSpPr>
          <p:cNvPr id="25" name="文字方塊 24">
            <a:extLst>
              <a:ext uri="{FF2B5EF4-FFF2-40B4-BE49-F238E27FC236}">
                <a16:creationId xmlns:a16="http://schemas.microsoft.com/office/drawing/2014/main" id="{983641E5-F88D-3645-B0FF-446118688329}"/>
              </a:ext>
            </a:extLst>
          </p:cNvPr>
          <p:cNvSpPr txBox="1"/>
          <p:nvPr/>
        </p:nvSpPr>
        <p:spPr>
          <a:xfrm>
            <a:off x="4575141" y="3290564"/>
            <a:ext cx="2986398" cy="1569660"/>
          </a:xfrm>
          <a:prstGeom prst="rect">
            <a:avLst/>
          </a:prstGeom>
          <a:noFill/>
        </p:spPr>
        <p:txBody>
          <a:bodyPr wrap="square" rtlCol="0">
            <a:spAutoFit/>
          </a:bodyPr>
          <a:lstStyle/>
          <a:p>
            <a:pPr algn="ctr"/>
            <a:r>
              <a:rPr kumimoji="1" lang="en-US" altLang="zh-TW" sz="9600" b="1" u="sng" dirty="0">
                <a:solidFill>
                  <a:srgbClr val="FFC000"/>
                </a:solidFill>
                <a:latin typeface="DIN Condensed" pitchFamily="2" charset="0"/>
                <a:ea typeface="Yuanti SC" panose="02010600040101010101" pitchFamily="2" charset="-122"/>
              </a:rPr>
              <a:t>38.8%</a:t>
            </a:r>
            <a:endParaRPr kumimoji="1" lang="zh-TW" altLang="en-US" sz="9600" b="1" u="sng" dirty="0">
              <a:solidFill>
                <a:srgbClr val="FFC000"/>
              </a:solidFill>
              <a:latin typeface="DIN Condensed" pitchFamily="2" charset="0"/>
              <a:ea typeface="Yuanti SC" panose="02010600040101010101" pitchFamily="2" charset="-122"/>
            </a:endParaRPr>
          </a:p>
        </p:txBody>
      </p:sp>
      <p:graphicFrame>
        <p:nvGraphicFramePr>
          <p:cNvPr id="19" name="內容版面配置區 3">
            <a:extLst>
              <a:ext uri="{FF2B5EF4-FFF2-40B4-BE49-F238E27FC236}">
                <a16:creationId xmlns:a16="http://schemas.microsoft.com/office/drawing/2014/main" id="{8EA8E3A9-270C-4C48-95AF-515CB425A30B}"/>
              </a:ext>
            </a:extLst>
          </p:cNvPr>
          <p:cNvGraphicFramePr>
            <a:graphicFrameLocks/>
          </p:cNvGraphicFramePr>
          <p:nvPr/>
        </p:nvGraphicFramePr>
        <p:xfrm>
          <a:off x="997648" y="1382054"/>
          <a:ext cx="2849725" cy="2313817"/>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字方塊 25">
            <a:extLst>
              <a:ext uri="{FF2B5EF4-FFF2-40B4-BE49-F238E27FC236}">
                <a16:creationId xmlns:a16="http://schemas.microsoft.com/office/drawing/2014/main" id="{277F4911-D085-3149-9CB5-BCF5A37F92D9}"/>
              </a:ext>
            </a:extLst>
          </p:cNvPr>
          <p:cNvSpPr txBox="1"/>
          <p:nvPr/>
        </p:nvSpPr>
        <p:spPr>
          <a:xfrm>
            <a:off x="1526582" y="2283130"/>
            <a:ext cx="1854336" cy="830997"/>
          </a:xfrm>
          <a:prstGeom prst="rect">
            <a:avLst/>
          </a:prstGeom>
          <a:noFill/>
        </p:spPr>
        <p:txBody>
          <a:bodyPr wrap="square" rtlCol="0">
            <a:spAutoFit/>
          </a:bodyPr>
          <a:lstStyle/>
          <a:p>
            <a:pPr algn="ctr"/>
            <a:r>
              <a:rPr kumimoji="1" lang="en-US" altLang="zh-TW" sz="4800" b="1" dirty="0">
                <a:solidFill>
                  <a:srgbClr val="FFC000"/>
                </a:solidFill>
                <a:latin typeface="DIN Condensed" pitchFamily="2" charset="0"/>
                <a:ea typeface="Hiragino Sans GB W6" panose="020B0300000000000000" pitchFamily="34" charset="-128"/>
              </a:rPr>
              <a:t>28.8%</a:t>
            </a:r>
            <a:endParaRPr kumimoji="1" lang="zh-TW" altLang="en-US" sz="4800" b="1" dirty="0">
              <a:solidFill>
                <a:srgbClr val="FFC000"/>
              </a:solidFill>
              <a:latin typeface="DIN Condensed" pitchFamily="2" charset="0"/>
              <a:ea typeface="Hiragino Sans GB W6" panose="020B0300000000000000" pitchFamily="34" charset="-128"/>
            </a:endParaRPr>
          </a:p>
        </p:txBody>
      </p:sp>
      <p:sp>
        <p:nvSpPr>
          <p:cNvPr id="30" name="文字方塊 29">
            <a:extLst>
              <a:ext uri="{FF2B5EF4-FFF2-40B4-BE49-F238E27FC236}">
                <a16:creationId xmlns:a16="http://schemas.microsoft.com/office/drawing/2014/main" id="{A8691223-D333-FC47-A6EC-B70148C1F916}"/>
              </a:ext>
            </a:extLst>
          </p:cNvPr>
          <p:cNvSpPr txBox="1"/>
          <p:nvPr/>
        </p:nvSpPr>
        <p:spPr>
          <a:xfrm>
            <a:off x="1682119" y="2070621"/>
            <a:ext cx="1509875" cy="338554"/>
          </a:xfrm>
          <a:prstGeom prst="rect">
            <a:avLst/>
          </a:prstGeom>
          <a:noFill/>
        </p:spPr>
        <p:txBody>
          <a:bodyPr wrap="square" rtlCol="0">
            <a:spAutoFit/>
          </a:bodyPr>
          <a:lstStyle/>
          <a:p>
            <a:pPr algn="ctr"/>
            <a:r>
              <a:rPr kumimoji="1" lang="zh-CN" altLang="en-US" sz="1600" b="1" dirty="0">
                <a:solidFill>
                  <a:srgbClr val="FFC000"/>
                </a:solidFill>
                <a:latin typeface="Heiti SC Light" panose="02000000000000000000" pitchFamily="2" charset="-128"/>
                <a:ea typeface="Heiti SC Light" panose="02000000000000000000" pitchFamily="2" charset="-128"/>
              </a:rPr>
              <a:t>北部</a:t>
            </a:r>
            <a:r>
              <a:rPr kumimoji="1" lang="en-US" altLang="zh-CN" sz="1100" b="1" dirty="0">
                <a:solidFill>
                  <a:srgbClr val="6BDFCA"/>
                </a:solidFill>
                <a:latin typeface="Heiti SC Light" panose="02000000000000000000" pitchFamily="2" charset="-128"/>
                <a:ea typeface="Heiti SC Light" panose="02000000000000000000" pitchFamily="2" charset="-128"/>
              </a:rPr>
              <a:t>TO</a:t>
            </a:r>
            <a:r>
              <a:rPr kumimoji="1" lang="zh-CN" altLang="en-US" sz="1600" b="1" dirty="0">
                <a:solidFill>
                  <a:srgbClr val="6BDFCA"/>
                </a:solidFill>
                <a:latin typeface="Heiti SC Light" panose="02000000000000000000" pitchFamily="2" charset="-128"/>
                <a:ea typeface="Heiti SC Light" panose="02000000000000000000" pitchFamily="2" charset="-128"/>
              </a:rPr>
              <a:t>東部</a:t>
            </a:r>
            <a:endParaRPr kumimoji="1" lang="zh-TW" altLang="en-US" sz="1600" b="1" dirty="0">
              <a:solidFill>
                <a:srgbClr val="6BDFCA"/>
              </a:solidFill>
              <a:latin typeface="Heiti SC Light" panose="02000000000000000000" pitchFamily="2" charset="-128"/>
              <a:ea typeface="Heiti SC Light" panose="02000000000000000000" pitchFamily="2" charset="-128"/>
            </a:endParaRPr>
          </a:p>
        </p:txBody>
      </p:sp>
      <p:graphicFrame>
        <p:nvGraphicFramePr>
          <p:cNvPr id="22" name="內容版面配置區 3">
            <a:extLst>
              <a:ext uri="{FF2B5EF4-FFF2-40B4-BE49-F238E27FC236}">
                <a16:creationId xmlns:a16="http://schemas.microsoft.com/office/drawing/2014/main" id="{98A6FC5F-7867-9F4D-B601-6ED64777FCAF}"/>
              </a:ext>
            </a:extLst>
          </p:cNvPr>
          <p:cNvGraphicFramePr>
            <a:graphicFrameLocks/>
          </p:cNvGraphicFramePr>
          <p:nvPr/>
        </p:nvGraphicFramePr>
        <p:xfrm>
          <a:off x="8224714" y="4238627"/>
          <a:ext cx="2849726" cy="2313818"/>
        </p:xfrm>
        <a:graphic>
          <a:graphicData uri="http://schemas.openxmlformats.org/drawingml/2006/chart">
            <c:chart xmlns:c="http://schemas.openxmlformats.org/drawingml/2006/chart" xmlns:r="http://schemas.openxmlformats.org/officeDocument/2006/relationships" r:id="rId5"/>
          </a:graphicData>
        </a:graphic>
      </p:graphicFrame>
      <p:sp>
        <p:nvSpPr>
          <p:cNvPr id="29" name="文字方塊 28">
            <a:extLst>
              <a:ext uri="{FF2B5EF4-FFF2-40B4-BE49-F238E27FC236}">
                <a16:creationId xmlns:a16="http://schemas.microsoft.com/office/drawing/2014/main" id="{B26F91B7-AC75-DA4A-BFE4-AE4524ADEF48}"/>
              </a:ext>
            </a:extLst>
          </p:cNvPr>
          <p:cNvSpPr txBox="1"/>
          <p:nvPr/>
        </p:nvSpPr>
        <p:spPr>
          <a:xfrm>
            <a:off x="8722407" y="5152707"/>
            <a:ext cx="1854336" cy="830997"/>
          </a:xfrm>
          <a:prstGeom prst="rect">
            <a:avLst/>
          </a:prstGeom>
          <a:noFill/>
        </p:spPr>
        <p:txBody>
          <a:bodyPr wrap="square" rtlCol="0">
            <a:spAutoFit/>
          </a:bodyPr>
          <a:lstStyle/>
          <a:p>
            <a:pPr algn="ctr"/>
            <a:r>
              <a:rPr kumimoji="1" lang="en-US" altLang="zh-TW" sz="4800" b="1" dirty="0">
                <a:solidFill>
                  <a:srgbClr val="FFC000"/>
                </a:solidFill>
                <a:latin typeface="DIN Condensed" pitchFamily="2" charset="0"/>
                <a:ea typeface="Hiragino Sans GB W6" panose="020B0300000000000000" pitchFamily="34" charset="-128"/>
              </a:rPr>
              <a:t>0.9%</a:t>
            </a:r>
            <a:endParaRPr kumimoji="1" lang="zh-TW" altLang="en-US" sz="4800" b="1" dirty="0">
              <a:solidFill>
                <a:srgbClr val="FFC000"/>
              </a:solidFill>
              <a:latin typeface="DIN Condensed" pitchFamily="2" charset="0"/>
              <a:ea typeface="Hiragino Sans GB W6" panose="020B0300000000000000" pitchFamily="34" charset="-128"/>
            </a:endParaRPr>
          </a:p>
        </p:txBody>
      </p:sp>
      <p:sp>
        <p:nvSpPr>
          <p:cNvPr id="33" name="文字方塊 32">
            <a:extLst>
              <a:ext uri="{FF2B5EF4-FFF2-40B4-BE49-F238E27FC236}">
                <a16:creationId xmlns:a16="http://schemas.microsoft.com/office/drawing/2014/main" id="{F1C60213-9DF0-6C43-9A00-416D98F5B627}"/>
              </a:ext>
            </a:extLst>
          </p:cNvPr>
          <p:cNvSpPr txBox="1"/>
          <p:nvPr/>
        </p:nvSpPr>
        <p:spPr>
          <a:xfrm>
            <a:off x="8894636" y="4908720"/>
            <a:ext cx="1509875" cy="338554"/>
          </a:xfrm>
          <a:prstGeom prst="rect">
            <a:avLst/>
          </a:prstGeom>
          <a:noFill/>
        </p:spPr>
        <p:txBody>
          <a:bodyPr wrap="square" rtlCol="0">
            <a:spAutoFit/>
          </a:bodyPr>
          <a:lstStyle/>
          <a:p>
            <a:pPr algn="ctr"/>
            <a:r>
              <a:rPr kumimoji="1" lang="zh-CN" altLang="en-US" sz="1600" b="1" dirty="0">
                <a:solidFill>
                  <a:srgbClr val="FFC000"/>
                </a:solidFill>
                <a:latin typeface="Heiti SC Light" panose="02000000000000000000" pitchFamily="2" charset="-128"/>
                <a:ea typeface="Heiti SC Light" panose="02000000000000000000" pitchFamily="2" charset="-128"/>
              </a:rPr>
              <a:t>離島</a:t>
            </a:r>
            <a:r>
              <a:rPr kumimoji="1" lang="en-US" altLang="zh-CN" sz="1100" b="1" dirty="0">
                <a:solidFill>
                  <a:srgbClr val="6BDFCA"/>
                </a:solidFill>
                <a:latin typeface="Heiti SC Light" panose="02000000000000000000" pitchFamily="2" charset="-128"/>
                <a:ea typeface="Heiti SC Light" panose="02000000000000000000" pitchFamily="2" charset="-128"/>
              </a:rPr>
              <a:t>TO</a:t>
            </a:r>
            <a:r>
              <a:rPr kumimoji="1" lang="zh-CN" altLang="en-US" sz="1600" b="1" dirty="0">
                <a:solidFill>
                  <a:srgbClr val="6BDFCA"/>
                </a:solidFill>
                <a:latin typeface="Heiti SC Light" panose="02000000000000000000" pitchFamily="2" charset="-128"/>
                <a:ea typeface="Heiti SC Light" panose="02000000000000000000" pitchFamily="2" charset="-128"/>
              </a:rPr>
              <a:t>東部</a:t>
            </a:r>
            <a:endParaRPr kumimoji="1" lang="zh-TW" altLang="en-US" sz="1600" b="1" dirty="0">
              <a:solidFill>
                <a:srgbClr val="6BDFCA"/>
              </a:solidFill>
              <a:latin typeface="Heiti SC Light" panose="02000000000000000000" pitchFamily="2" charset="-128"/>
              <a:ea typeface="Heiti SC Light" panose="02000000000000000000" pitchFamily="2" charset="-128"/>
            </a:endParaRPr>
          </a:p>
        </p:txBody>
      </p:sp>
      <p:graphicFrame>
        <p:nvGraphicFramePr>
          <p:cNvPr id="21" name="內容版面配置區 3">
            <a:extLst>
              <a:ext uri="{FF2B5EF4-FFF2-40B4-BE49-F238E27FC236}">
                <a16:creationId xmlns:a16="http://schemas.microsoft.com/office/drawing/2014/main" id="{C569817C-604E-F54C-9937-277EC2ED927E}"/>
              </a:ext>
            </a:extLst>
          </p:cNvPr>
          <p:cNvGraphicFramePr>
            <a:graphicFrameLocks/>
          </p:cNvGraphicFramePr>
          <p:nvPr/>
        </p:nvGraphicFramePr>
        <p:xfrm>
          <a:off x="1012193" y="4231377"/>
          <a:ext cx="2849725" cy="2313818"/>
        </p:xfrm>
        <a:graphic>
          <a:graphicData uri="http://schemas.openxmlformats.org/drawingml/2006/chart">
            <c:chart xmlns:c="http://schemas.openxmlformats.org/drawingml/2006/chart" xmlns:r="http://schemas.openxmlformats.org/officeDocument/2006/relationships" r:id="rId6"/>
          </a:graphicData>
        </a:graphic>
      </p:graphicFrame>
      <p:sp>
        <p:nvSpPr>
          <p:cNvPr id="27" name="文字方塊 26">
            <a:extLst>
              <a:ext uri="{FF2B5EF4-FFF2-40B4-BE49-F238E27FC236}">
                <a16:creationId xmlns:a16="http://schemas.microsoft.com/office/drawing/2014/main" id="{6EB8403A-C5D7-B946-B0D1-732351538F6F}"/>
              </a:ext>
            </a:extLst>
          </p:cNvPr>
          <p:cNvSpPr txBox="1"/>
          <p:nvPr/>
        </p:nvSpPr>
        <p:spPr>
          <a:xfrm>
            <a:off x="1515184" y="5176801"/>
            <a:ext cx="1854336" cy="830997"/>
          </a:xfrm>
          <a:prstGeom prst="rect">
            <a:avLst/>
          </a:prstGeom>
          <a:noFill/>
        </p:spPr>
        <p:txBody>
          <a:bodyPr wrap="square" rtlCol="0">
            <a:spAutoFit/>
          </a:bodyPr>
          <a:lstStyle/>
          <a:p>
            <a:pPr algn="ctr"/>
            <a:r>
              <a:rPr kumimoji="1" lang="en-US" altLang="zh-TW" sz="4800" b="1" dirty="0">
                <a:solidFill>
                  <a:srgbClr val="FFC000"/>
                </a:solidFill>
                <a:latin typeface="DIN Condensed" pitchFamily="2" charset="0"/>
                <a:ea typeface="Hiragino Sans GB W6" panose="020B0300000000000000" pitchFamily="34" charset="-128"/>
              </a:rPr>
              <a:t>24%</a:t>
            </a:r>
            <a:endParaRPr kumimoji="1" lang="zh-TW" altLang="en-US" sz="4800" b="1" dirty="0">
              <a:solidFill>
                <a:srgbClr val="FFC000"/>
              </a:solidFill>
              <a:latin typeface="DIN Condensed" pitchFamily="2" charset="0"/>
              <a:ea typeface="Hiragino Sans GB W6" panose="020B0300000000000000" pitchFamily="34" charset="-128"/>
            </a:endParaRPr>
          </a:p>
        </p:txBody>
      </p:sp>
      <p:sp>
        <p:nvSpPr>
          <p:cNvPr id="31" name="文字方塊 30">
            <a:extLst>
              <a:ext uri="{FF2B5EF4-FFF2-40B4-BE49-F238E27FC236}">
                <a16:creationId xmlns:a16="http://schemas.microsoft.com/office/drawing/2014/main" id="{39E797CA-1C6C-5449-B403-4C860566E95A}"/>
              </a:ext>
            </a:extLst>
          </p:cNvPr>
          <p:cNvSpPr txBox="1"/>
          <p:nvPr/>
        </p:nvSpPr>
        <p:spPr>
          <a:xfrm>
            <a:off x="1680664" y="4972787"/>
            <a:ext cx="1509875" cy="338554"/>
          </a:xfrm>
          <a:prstGeom prst="rect">
            <a:avLst/>
          </a:prstGeom>
          <a:noFill/>
        </p:spPr>
        <p:txBody>
          <a:bodyPr wrap="square" rtlCol="0">
            <a:spAutoFit/>
          </a:bodyPr>
          <a:lstStyle/>
          <a:p>
            <a:pPr algn="ctr"/>
            <a:r>
              <a:rPr kumimoji="1" lang="zh-CN" altLang="en-US" sz="1600" b="1" dirty="0">
                <a:solidFill>
                  <a:srgbClr val="FFC000"/>
                </a:solidFill>
                <a:latin typeface="Heiti SC Light" panose="02000000000000000000" pitchFamily="2" charset="-128"/>
                <a:ea typeface="Heiti SC Light" panose="02000000000000000000" pitchFamily="2" charset="-128"/>
              </a:rPr>
              <a:t>南部</a:t>
            </a:r>
            <a:r>
              <a:rPr kumimoji="1" lang="en-US" altLang="zh-CN" sz="1100" b="1" dirty="0">
                <a:solidFill>
                  <a:srgbClr val="6BDFCA"/>
                </a:solidFill>
                <a:latin typeface="Heiti SC Light" panose="02000000000000000000" pitchFamily="2" charset="-128"/>
                <a:ea typeface="Heiti SC Light" panose="02000000000000000000" pitchFamily="2" charset="-128"/>
              </a:rPr>
              <a:t>TO</a:t>
            </a:r>
            <a:r>
              <a:rPr kumimoji="1" lang="zh-CN" altLang="en-US" sz="1600" b="1" dirty="0">
                <a:solidFill>
                  <a:srgbClr val="6BDFCA"/>
                </a:solidFill>
                <a:latin typeface="Heiti SC Light" panose="02000000000000000000" pitchFamily="2" charset="-128"/>
                <a:ea typeface="Heiti SC Light" panose="02000000000000000000" pitchFamily="2" charset="-128"/>
              </a:rPr>
              <a:t>東部</a:t>
            </a:r>
            <a:endParaRPr kumimoji="1" lang="zh-TW" altLang="en-US" sz="1600" b="1" dirty="0">
              <a:solidFill>
                <a:srgbClr val="6BDFCA"/>
              </a:solidFill>
              <a:latin typeface="Heiti SC Light" panose="02000000000000000000" pitchFamily="2" charset="-128"/>
              <a:ea typeface="Heiti SC Light" panose="02000000000000000000" pitchFamily="2" charset="-128"/>
            </a:endParaRPr>
          </a:p>
        </p:txBody>
      </p:sp>
      <p:graphicFrame>
        <p:nvGraphicFramePr>
          <p:cNvPr id="20" name="內容版面配置區 3">
            <a:extLst>
              <a:ext uri="{FF2B5EF4-FFF2-40B4-BE49-F238E27FC236}">
                <a16:creationId xmlns:a16="http://schemas.microsoft.com/office/drawing/2014/main" id="{2DEDE3E3-53B9-0846-B947-8EEDE4496C79}"/>
              </a:ext>
            </a:extLst>
          </p:cNvPr>
          <p:cNvGraphicFramePr>
            <a:graphicFrameLocks/>
          </p:cNvGraphicFramePr>
          <p:nvPr/>
        </p:nvGraphicFramePr>
        <p:xfrm>
          <a:off x="8289308" y="1382053"/>
          <a:ext cx="2849725" cy="2313818"/>
        </p:xfrm>
        <a:graphic>
          <a:graphicData uri="http://schemas.openxmlformats.org/drawingml/2006/chart">
            <c:chart xmlns:c="http://schemas.openxmlformats.org/drawingml/2006/chart" xmlns:r="http://schemas.openxmlformats.org/officeDocument/2006/relationships" r:id="rId7"/>
          </a:graphicData>
        </a:graphic>
      </p:graphicFrame>
      <p:sp>
        <p:nvSpPr>
          <p:cNvPr id="28" name="文字方塊 27">
            <a:extLst>
              <a:ext uri="{FF2B5EF4-FFF2-40B4-BE49-F238E27FC236}">
                <a16:creationId xmlns:a16="http://schemas.microsoft.com/office/drawing/2014/main" id="{D9D73F70-6F6C-C54F-9833-96A71A09A152}"/>
              </a:ext>
            </a:extLst>
          </p:cNvPr>
          <p:cNvSpPr txBox="1"/>
          <p:nvPr/>
        </p:nvSpPr>
        <p:spPr>
          <a:xfrm>
            <a:off x="8787002" y="2262258"/>
            <a:ext cx="1854336" cy="830997"/>
          </a:xfrm>
          <a:prstGeom prst="rect">
            <a:avLst/>
          </a:prstGeom>
          <a:noFill/>
        </p:spPr>
        <p:txBody>
          <a:bodyPr wrap="square" rtlCol="0">
            <a:spAutoFit/>
          </a:bodyPr>
          <a:lstStyle/>
          <a:p>
            <a:pPr algn="ctr"/>
            <a:r>
              <a:rPr kumimoji="1" lang="en-US" altLang="zh-TW" sz="4800" b="1" dirty="0">
                <a:solidFill>
                  <a:srgbClr val="FFC000"/>
                </a:solidFill>
                <a:latin typeface="DIN Condensed" pitchFamily="2" charset="0"/>
                <a:ea typeface="Hiragino Sans GB W6" panose="020B0300000000000000" pitchFamily="34" charset="-128"/>
              </a:rPr>
              <a:t>14.3%</a:t>
            </a:r>
            <a:endParaRPr kumimoji="1" lang="zh-TW" altLang="en-US" sz="4800" b="1" dirty="0">
              <a:solidFill>
                <a:srgbClr val="FFC000"/>
              </a:solidFill>
              <a:latin typeface="DIN Condensed" pitchFamily="2" charset="0"/>
              <a:ea typeface="Hiragino Sans GB W6" panose="020B0300000000000000" pitchFamily="34" charset="-128"/>
            </a:endParaRPr>
          </a:p>
        </p:txBody>
      </p:sp>
      <p:sp>
        <p:nvSpPr>
          <p:cNvPr id="32" name="文字方塊 31">
            <a:extLst>
              <a:ext uri="{FF2B5EF4-FFF2-40B4-BE49-F238E27FC236}">
                <a16:creationId xmlns:a16="http://schemas.microsoft.com/office/drawing/2014/main" id="{0CEBA15A-72A1-6C41-B0C5-DB915B5F391C}"/>
              </a:ext>
            </a:extLst>
          </p:cNvPr>
          <p:cNvSpPr txBox="1"/>
          <p:nvPr/>
        </p:nvSpPr>
        <p:spPr>
          <a:xfrm>
            <a:off x="8959232" y="2043150"/>
            <a:ext cx="1509875" cy="338554"/>
          </a:xfrm>
          <a:prstGeom prst="rect">
            <a:avLst/>
          </a:prstGeom>
          <a:noFill/>
        </p:spPr>
        <p:txBody>
          <a:bodyPr wrap="square" rtlCol="0">
            <a:spAutoFit/>
          </a:bodyPr>
          <a:lstStyle/>
          <a:p>
            <a:pPr algn="ctr"/>
            <a:r>
              <a:rPr kumimoji="1" lang="zh-CN" altLang="en-US" sz="1600" b="1" dirty="0">
                <a:solidFill>
                  <a:srgbClr val="FFC000"/>
                </a:solidFill>
                <a:latin typeface="Heiti SC Light" panose="02000000000000000000" pitchFamily="2" charset="-128"/>
                <a:ea typeface="Heiti SC Light" panose="02000000000000000000" pitchFamily="2" charset="-128"/>
              </a:rPr>
              <a:t>中部</a:t>
            </a:r>
            <a:r>
              <a:rPr kumimoji="1" lang="en-US" altLang="zh-CN" sz="1100" b="1" dirty="0">
                <a:solidFill>
                  <a:srgbClr val="6BDFCA"/>
                </a:solidFill>
                <a:latin typeface="Heiti SC Light" panose="02000000000000000000" pitchFamily="2" charset="-128"/>
                <a:ea typeface="Heiti SC Light" panose="02000000000000000000" pitchFamily="2" charset="-128"/>
              </a:rPr>
              <a:t>TO</a:t>
            </a:r>
            <a:r>
              <a:rPr kumimoji="1" lang="zh-CN" altLang="en-US" sz="1600" b="1" dirty="0">
                <a:solidFill>
                  <a:srgbClr val="6BDFCA"/>
                </a:solidFill>
                <a:latin typeface="Heiti SC Light" panose="02000000000000000000" pitchFamily="2" charset="-128"/>
                <a:ea typeface="Heiti SC Light" panose="02000000000000000000" pitchFamily="2" charset="-128"/>
              </a:rPr>
              <a:t>東部</a:t>
            </a:r>
            <a:endParaRPr kumimoji="1" lang="zh-TW" altLang="en-US" sz="1600" b="1" dirty="0">
              <a:solidFill>
                <a:srgbClr val="6BDFCA"/>
              </a:solidFill>
              <a:latin typeface="Heiti SC Light" panose="02000000000000000000" pitchFamily="2" charset="-128"/>
              <a:ea typeface="Heiti SC Light" panose="02000000000000000000" pitchFamily="2" charset="-128"/>
            </a:endParaRPr>
          </a:p>
        </p:txBody>
      </p:sp>
      <p:grpSp>
        <p:nvGrpSpPr>
          <p:cNvPr id="34" name="群組 33">
            <a:extLst>
              <a:ext uri="{FF2B5EF4-FFF2-40B4-BE49-F238E27FC236}">
                <a16:creationId xmlns:a16="http://schemas.microsoft.com/office/drawing/2014/main" id="{F1860ED3-D59C-5F4C-8AA4-63B309DB42FE}"/>
              </a:ext>
            </a:extLst>
          </p:cNvPr>
          <p:cNvGrpSpPr/>
          <p:nvPr/>
        </p:nvGrpSpPr>
        <p:grpSpPr>
          <a:xfrm>
            <a:off x="0" y="283627"/>
            <a:ext cx="3762684" cy="754144"/>
            <a:chOff x="-125265" y="3710448"/>
            <a:chExt cx="3762684" cy="754144"/>
          </a:xfrm>
        </p:grpSpPr>
        <p:grpSp>
          <p:nvGrpSpPr>
            <p:cNvPr id="35" name="群組 34">
              <a:extLst>
                <a:ext uri="{FF2B5EF4-FFF2-40B4-BE49-F238E27FC236}">
                  <a16:creationId xmlns:a16="http://schemas.microsoft.com/office/drawing/2014/main" id="{093A9BB7-4BDD-CF4C-850C-FE8C26E2DE6D}"/>
                </a:ext>
              </a:extLst>
            </p:cNvPr>
            <p:cNvGrpSpPr/>
            <p:nvPr/>
          </p:nvGrpSpPr>
          <p:grpSpPr>
            <a:xfrm>
              <a:off x="-125265" y="4002034"/>
              <a:ext cx="3762684" cy="462558"/>
              <a:chOff x="981706" y="3719491"/>
              <a:chExt cx="3745174" cy="547200"/>
            </a:xfrm>
            <a:solidFill>
              <a:srgbClr val="C00000"/>
            </a:solidFill>
          </p:grpSpPr>
          <p:sp>
            <p:nvSpPr>
              <p:cNvPr id="37" name="矩形 36">
                <a:extLst>
                  <a:ext uri="{FF2B5EF4-FFF2-40B4-BE49-F238E27FC236}">
                    <a16:creationId xmlns:a16="http://schemas.microsoft.com/office/drawing/2014/main" id="{41D504B0-345B-154A-9461-DE0BB5C87876}"/>
                  </a:ext>
                </a:extLst>
              </p:cNvPr>
              <p:cNvSpPr/>
              <p:nvPr/>
            </p:nvSpPr>
            <p:spPr>
              <a:xfrm>
                <a:off x="981706" y="3721387"/>
                <a:ext cx="2891049" cy="5453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直角三角形 38">
                <a:extLst>
                  <a:ext uri="{FF2B5EF4-FFF2-40B4-BE49-F238E27FC236}">
                    <a16:creationId xmlns:a16="http://schemas.microsoft.com/office/drawing/2014/main" id="{B3C59597-4612-6448-9D9E-45FFFD0796E2}"/>
                  </a:ext>
                </a:extLst>
              </p:cNvPr>
              <p:cNvSpPr/>
              <p:nvPr/>
            </p:nvSpPr>
            <p:spPr>
              <a:xfrm>
                <a:off x="3872754" y="3719491"/>
                <a:ext cx="854126" cy="547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36" name="文字方塊 35">
              <a:extLst>
                <a:ext uri="{FF2B5EF4-FFF2-40B4-BE49-F238E27FC236}">
                  <a16:creationId xmlns:a16="http://schemas.microsoft.com/office/drawing/2014/main" id="{C2000441-5E6D-314C-A277-C447B7D2B94E}"/>
                </a:ext>
              </a:extLst>
            </p:cNvPr>
            <p:cNvSpPr txBox="1"/>
            <p:nvPr/>
          </p:nvSpPr>
          <p:spPr>
            <a:xfrm>
              <a:off x="-50966" y="3710448"/>
              <a:ext cx="2904565" cy="584775"/>
            </a:xfrm>
            <a:prstGeom prst="rect">
              <a:avLst/>
            </a:prstGeom>
            <a:noFill/>
          </p:spPr>
          <p:txBody>
            <a:bodyPr wrap="square" rtlCol="0">
              <a:spAutoFit/>
            </a:bodyPr>
            <a:lstStyle/>
            <a:p>
              <a:pPr algn="ctr"/>
              <a:r>
                <a:rPr kumimoji="1" lang="zh-CN" altLang="en-US" sz="3200" dirty="0">
                  <a:solidFill>
                    <a:schemeClr val="bg1"/>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政府數據</a:t>
              </a:r>
              <a:r>
                <a:rPr kumimoji="1" lang="en-US" altLang="zh-CN" sz="3200" dirty="0">
                  <a:solidFill>
                    <a:schemeClr val="bg1"/>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t>
              </a:r>
              <a:r>
                <a:rPr kumimoji="1" lang="zh-TW" altLang="en-US" sz="3200" dirty="0">
                  <a:solidFill>
                    <a:schemeClr val="bg1"/>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旅區</a:t>
              </a:r>
            </a:p>
          </p:txBody>
        </p:sp>
      </p:grpSp>
    </p:spTree>
    <p:extLst>
      <p:ext uri="{BB962C8B-B14F-4D97-AF65-F5344CB8AC3E}">
        <p14:creationId xmlns:p14="http://schemas.microsoft.com/office/powerpoint/2010/main" val="33074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90"/>
                                          </p:val>
                                        </p:tav>
                                        <p:tav tm="100000">
                                          <p:val>
                                            <p:fltVal val="0"/>
                                          </p:val>
                                        </p:tav>
                                      </p:tavLst>
                                    </p:anim>
                                    <p:animEffect transition="in" filter="fade">
                                      <p:cBhvr>
                                        <p:cTn id="14" dur="500"/>
                                        <p:tgtEl>
                                          <p:spTgt spid="18"/>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 calcmode="lin" valueType="num">
                                      <p:cBhvr>
                                        <p:cTn id="20" dur="500" fill="hold"/>
                                        <p:tgtEl>
                                          <p:spTgt spid="19"/>
                                        </p:tgtEl>
                                        <p:attrNameLst>
                                          <p:attrName>style.rotation</p:attrName>
                                        </p:attrNameLst>
                                      </p:cBhvr>
                                      <p:tavLst>
                                        <p:tav tm="0">
                                          <p:val>
                                            <p:fltVal val="90"/>
                                          </p:val>
                                        </p:tav>
                                        <p:tav tm="100000">
                                          <p:val>
                                            <p:fltVal val="0"/>
                                          </p:val>
                                        </p:tav>
                                      </p:tavLst>
                                    </p:anim>
                                    <p:animEffect transition="in" filter="fade">
                                      <p:cBhvr>
                                        <p:cTn id="21" dur="500"/>
                                        <p:tgtEl>
                                          <p:spTgt spid="19"/>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style.rotation</p:attrName>
                                        </p:attrNameLst>
                                      </p:cBhvr>
                                      <p:tavLst>
                                        <p:tav tm="0">
                                          <p:val>
                                            <p:fltVal val="90"/>
                                          </p:val>
                                        </p:tav>
                                        <p:tav tm="100000">
                                          <p:val>
                                            <p:fltVal val="0"/>
                                          </p:val>
                                        </p:tav>
                                      </p:tavLst>
                                    </p:anim>
                                    <p:animEffect transition="in" filter="fade">
                                      <p:cBhvr>
                                        <p:cTn id="27" dur="500"/>
                                        <p:tgtEl>
                                          <p:spTgt spid="21"/>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 calcmode="lin" valueType="num">
                                      <p:cBhvr>
                                        <p:cTn id="32" dur="500" fill="hold"/>
                                        <p:tgtEl>
                                          <p:spTgt spid="20"/>
                                        </p:tgtEl>
                                        <p:attrNameLst>
                                          <p:attrName>style.rotation</p:attrName>
                                        </p:attrNameLst>
                                      </p:cBhvr>
                                      <p:tavLst>
                                        <p:tav tm="0">
                                          <p:val>
                                            <p:fltVal val="90"/>
                                          </p:val>
                                        </p:tav>
                                        <p:tav tm="100000">
                                          <p:val>
                                            <p:fltVal val="0"/>
                                          </p:val>
                                        </p:tav>
                                      </p:tavLst>
                                    </p:anim>
                                    <p:animEffect transition="in" filter="fade">
                                      <p:cBhvr>
                                        <p:cTn id="33" dur="500"/>
                                        <p:tgtEl>
                                          <p:spTgt spid="20"/>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 calcmode="lin" valueType="num">
                                      <p:cBhvr>
                                        <p:cTn id="38" dur="500" fill="hold"/>
                                        <p:tgtEl>
                                          <p:spTgt spid="22"/>
                                        </p:tgtEl>
                                        <p:attrNameLst>
                                          <p:attrName>style.rotation</p:attrName>
                                        </p:attrNameLst>
                                      </p:cBhvr>
                                      <p:tavLst>
                                        <p:tav tm="0">
                                          <p:val>
                                            <p:fltVal val="90"/>
                                          </p:val>
                                        </p:tav>
                                        <p:tav tm="100000">
                                          <p:val>
                                            <p:fltVal val="0"/>
                                          </p:val>
                                        </p:tav>
                                      </p:tavLst>
                                    </p:anim>
                                    <p:animEffect transition="in" filter="fade">
                                      <p:cBhvr>
                                        <p:cTn id="39" dur="500"/>
                                        <p:tgtEl>
                                          <p:spTgt spid="22"/>
                                        </p:tgtEl>
                                      </p:cBhvr>
                                    </p:animEffect>
                                  </p:childTnLst>
                                </p:cTn>
                              </p:par>
                            </p:childTnLst>
                          </p:cTn>
                        </p:par>
                        <p:par>
                          <p:cTn id="40" fill="hold">
                            <p:stCondLst>
                              <p:cond delay="1000"/>
                            </p:stCondLst>
                            <p:childTnLst>
                              <p:par>
                                <p:cTn id="41" presetID="2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500" fill="hold"/>
                                        <p:tgtEl>
                                          <p:spTgt spid="33"/>
                                        </p:tgtEl>
                                        <p:attrNameLst>
                                          <p:attrName>ppt_w</p:attrName>
                                        </p:attrNameLst>
                                      </p:cBhvr>
                                      <p:tavLst>
                                        <p:tav tm="0">
                                          <p:val>
                                            <p:fltVal val="0"/>
                                          </p:val>
                                        </p:tav>
                                        <p:tav tm="100000">
                                          <p:val>
                                            <p:strVal val="#ppt_w"/>
                                          </p:val>
                                        </p:tav>
                                      </p:tavLst>
                                    </p:anim>
                                    <p:anim calcmode="lin" valueType="num">
                                      <p:cBhvr>
                                        <p:cTn id="76" dur="500" fill="hold"/>
                                        <p:tgtEl>
                                          <p:spTgt spid="33"/>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P spid="24" grpId="0"/>
      <p:bldP spid="25" grpId="0"/>
      <p:bldGraphic spid="19" grpId="0">
        <p:bldAsOne/>
      </p:bldGraphic>
      <p:bldP spid="26" grpId="0"/>
      <p:bldP spid="30" grpId="0"/>
      <p:bldGraphic spid="22" grpId="0">
        <p:bldAsOne/>
      </p:bldGraphic>
      <p:bldP spid="29" grpId="0"/>
      <p:bldP spid="33" grpId="0"/>
      <p:bldGraphic spid="21" grpId="0">
        <p:bldAsOne/>
      </p:bldGraphic>
      <p:bldP spid="27" grpId="0"/>
      <p:bldP spid="31" grpId="0"/>
      <p:bldGraphic spid="20" grpId="0">
        <p:bldAsOne/>
      </p:bldGraphic>
      <p:bldP spid="28"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57BCF1B-60F1-464D-A3AF-064106219636}"/>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 name="群組 10">
            <a:extLst>
              <a:ext uri="{FF2B5EF4-FFF2-40B4-BE49-F238E27FC236}">
                <a16:creationId xmlns:a16="http://schemas.microsoft.com/office/drawing/2014/main" id="{84A747A3-CCCA-0F4E-9F66-E3F520DD613E}"/>
              </a:ext>
            </a:extLst>
          </p:cNvPr>
          <p:cNvGrpSpPr/>
          <p:nvPr/>
        </p:nvGrpSpPr>
        <p:grpSpPr>
          <a:xfrm>
            <a:off x="0" y="372877"/>
            <a:ext cx="3762684" cy="732921"/>
            <a:chOff x="-125265" y="3731671"/>
            <a:chExt cx="3762684" cy="732921"/>
          </a:xfrm>
        </p:grpSpPr>
        <p:grpSp>
          <p:nvGrpSpPr>
            <p:cNvPr id="12" name="群組 11">
              <a:extLst>
                <a:ext uri="{FF2B5EF4-FFF2-40B4-BE49-F238E27FC236}">
                  <a16:creationId xmlns:a16="http://schemas.microsoft.com/office/drawing/2014/main" id="{7587EF48-4A5E-1B4E-8FBA-3DD625999E16}"/>
                </a:ext>
              </a:extLst>
            </p:cNvPr>
            <p:cNvGrpSpPr/>
            <p:nvPr/>
          </p:nvGrpSpPr>
          <p:grpSpPr>
            <a:xfrm>
              <a:off x="-125265" y="4002034"/>
              <a:ext cx="3762684" cy="462558"/>
              <a:chOff x="981706" y="3719491"/>
              <a:chExt cx="3745174" cy="547200"/>
            </a:xfrm>
            <a:solidFill>
              <a:srgbClr val="C00000"/>
            </a:solidFill>
          </p:grpSpPr>
          <p:sp>
            <p:nvSpPr>
              <p:cNvPr id="14" name="矩形 13">
                <a:extLst>
                  <a:ext uri="{FF2B5EF4-FFF2-40B4-BE49-F238E27FC236}">
                    <a16:creationId xmlns:a16="http://schemas.microsoft.com/office/drawing/2014/main" id="{7E749DF7-C9E1-764E-8408-1963FA7C327C}"/>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直角三角形 14">
                <a:extLst>
                  <a:ext uri="{FF2B5EF4-FFF2-40B4-BE49-F238E27FC236}">
                    <a16:creationId xmlns:a16="http://schemas.microsoft.com/office/drawing/2014/main" id="{0A811044-1037-3E42-83CC-F15009A7361E}"/>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3" name="文字方塊 12">
              <a:extLst>
                <a:ext uri="{FF2B5EF4-FFF2-40B4-BE49-F238E27FC236}">
                  <a16:creationId xmlns:a16="http://schemas.microsoft.com/office/drawing/2014/main" id="{A5775EF8-AB2E-264F-937C-A713F0B7E2BC}"/>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政府數據</a:t>
              </a:r>
              <a:r>
                <a:rPr kumimoji="1" lang="en-US" altLang="zh-CN"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a:t>
              </a: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交通</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aphicFrame>
        <p:nvGraphicFramePr>
          <p:cNvPr id="2" name="圖表 1">
            <a:extLst>
              <a:ext uri="{FF2B5EF4-FFF2-40B4-BE49-F238E27FC236}">
                <a16:creationId xmlns:a16="http://schemas.microsoft.com/office/drawing/2014/main" id="{5758A19F-FDFD-7043-8FFA-BC5A891B90A9}"/>
              </a:ext>
            </a:extLst>
          </p:cNvPr>
          <p:cNvGraphicFramePr/>
          <p:nvPr>
            <p:extLst>
              <p:ext uri="{D42A27DB-BD31-4B8C-83A1-F6EECF244321}">
                <p14:modId xmlns:p14="http://schemas.microsoft.com/office/powerpoint/2010/main" val="1652670497"/>
              </p:ext>
            </p:extLst>
          </p:nvPr>
        </p:nvGraphicFramePr>
        <p:xfrm>
          <a:off x="2032000" y="1105798"/>
          <a:ext cx="8128000" cy="5418667"/>
        </p:xfrm>
        <a:graphic>
          <a:graphicData uri="http://schemas.openxmlformats.org/drawingml/2006/chart">
            <c:chart xmlns:c="http://schemas.openxmlformats.org/drawingml/2006/chart" xmlns:r="http://schemas.openxmlformats.org/officeDocument/2006/relationships" r:id="rId3"/>
          </a:graphicData>
        </a:graphic>
      </p:graphicFrame>
      <p:pic>
        <p:nvPicPr>
          <p:cNvPr id="16" name="圖片 15">
            <a:extLst>
              <a:ext uri="{FF2B5EF4-FFF2-40B4-BE49-F238E27FC236}">
                <a16:creationId xmlns:a16="http://schemas.microsoft.com/office/drawing/2014/main" id="{626A94AC-79AE-754D-B0D2-EE8280560DDE}"/>
              </a:ext>
            </a:extLst>
          </p:cNvPr>
          <p:cNvPicPr>
            <a:picLocks noChangeAspect="1"/>
          </p:cNvPicPr>
          <p:nvPr/>
        </p:nvPicPr>
        <p:blipFill>
          <a:blip r:embed="rId4"/>
          <a:stretch>
            <a:fillRect/>
          </a:stretch>
        </p:blipFill>
        <p:spPr>
          <a:xfrm flipH="1">
            <a:off x="8891587" y="4538531"/>
            <a:ext cx="738188" cy="738188"/>
          </a:xfrm>
          <a:prstGeom prst="rect">
            <a:avLst/>
          </a:prstGeom>
        </p:spPr>
      </p:pic>
      <p:pic>
        <p:nvPicPr>
          <p:cNvPr id="18" name="圖片 17">
            <a:extLst>
              <a:ext uri="{FF2B5EF4-FFF2-40B4-BE49-F238E27FC236}">
                <a16:creationId xmlns:a16="http://schemas.microsoft.com/office/drawing/2014/main" id="{24ACE071-B63D-E645-B23E-C57B05E1C666}"/>
              </a:ext>
            </a:extLst>
          </p:cNvPr>
          <p:cNvPicPr>
            <a:picLocks noChangeAspect="1"/>
          </p:cNvPicPr>
          <p:nvPr/>
        </p:nvPicPr>
        <p:blipFill>
          <a:blip r:embed="rId5"/>
          <a:stretch>
            <a:fillRect/>
          </a:stretch>
        </p:blipFill>
        <p:spPr>
          <a:xfrm>
            <a:off x="4791074" y="2271712"/>
            <a:ext cx="681038" cy="681038"/>
          </a:xfrm>
          <a:prstGeom prst="rect">
            <a:avLst/>
          </a:prstGeom>
        </p:spPr>
      </p:pic>
      <p:pic>
        <p:nvPicPr>
          <p:cNvPr id="20" name="圖片 19">
            <a:extLst>
              <a:ext uri="{FF2B5EF4-FFF2-40B4-BE49-F238E27FC236}">
                <a16:creationId xmlns:a16="http://schemas.microsoft.com/office/drawing/2014/main" id="{57AFAC7E-5CFC-9C4A-986A-1A6ECFA86070}"/>
              </a:ext>
            </a:extLst>
          </p:cNvPr>
          <p:cNvPicPr>
            <a:picLocks noChangeAspect="1"/>
          </p:cNvPicPr>
          <p:nvPr/>
        </p:nvPicPr>
        <p:blipFill>
          <a:blip r:embed="rId6"/>
          <a:stretch>
            <a:fillRect/>
          </a:stretch>
        </p:blipFill>
        <p:spPr>
          <a:xfrm>
            <a:off x="5684044" y="3403175"/>
            <a:ext cx="823912" cy="823912"/>
          </a:xfrm>
          <a:prstGeom prst="rect">
            <a:avLst/>
          </a:prstGeom>
        </p:spPr>
      </p:pic>
      <p:grpSp>
        <p:nvGrpSpPr>
          <p:cNvPr id="24" name="群組 23">
            <a:extLst>
              <a:ext uri="{FF2B5EF4-FFF2-40B4-BE49-F238E27FC236}">
                <a16:creationId xmlns:a16="http://schemas.microsoft.com/office/drawing/2014/main" id="{613FDC6D-4B59-F648-9003-8D187AC78620}"/>
              </a:ext>
            </a:extLst>
          </p:cNvPr>
          <p:cNvGrpSpPr/>
          <p:nvPr/>
        </p:nvGrpSpPr>
        <p:grpSpPr>
          <a:xfrm>
            <a:off x="7131844" y="1873624"/>
            <a:ext cx="4514850" cy="1455718"/>
            <a:chOff x="7131844" y="1873624"/>
            <a:chExt cx="4514850" cy="1455718"/>
          </a:xfrm>
        </p:grpSpPr>
        <p:sp>
          <p:nvSpPr>
            <p:cNvPr id="22" name="圓角矩形 21">
              <a:extLst>
                <a:ext uri="{FF2B5EF4-FFF2-40B4-BE49-F238E27FC236}">
                  <a16:creationId xmlns:a16="http://schemas.microsoft.com/office/drawing/2014/main" id="{8AD824DA-89E1-7D4E-A44C-F7BC1B808D71}"/>
                </a:ext>
              </a:extLst>
            </p:cNvPr>
            <p:cNvSpPr/>
            <p:nvPr/>
          </p:nvSpPr>
          <p:spPr>
            <a:xfrm>
              <a:off x="7131844" y="1873624"/>
              <a:ext cx="4514850" cy="145571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3" name="文字方塊 22">
              <a:extLst>
                <a:ext uri="{FF2B5EF4-FFF2-40B4-BE49-F238E27FC236}">
                  <a16:creationId xmlns:a16="http://schemas.microsoft.com/office/drawing/2014/main" id="{5A78B8E8-E2E7-144E-9C40-BE7625840FD0}"/>
                </a:ext>
              </a:extLst>
            </p:cNvPr>
            <p:cNvSpPr txBox="1"/>
            <p:nvPr/>
          </p:nvSpPr>
          <p:spPr>
            <a:xfrm>
              <a:off x="7331869" y="2135177"/>
              <a:ext cx="4114800" cy="954107"/>
            </a:xfrm>
            <a:prstGeom prst="rect">
              <a:avLst/>
            </a:prstGeom>
            <a:noFill/>
          </p:spPr>
          <p:txBody>
            <a:bodyPr wrap="square" rtlCol="0">
              <a:spAutoFit/>
            </a:bodyPr>
            <a:lstStyle/>
            <a:p>
              <a:pPr algn="ctr"/>
              <a:r>
                <a:rPr kumimoji="1" lang="zh-CN" altLang="en-US" sz="2800" b="1" dirty="0">
                  <a:solidFill>
                    <a:schemeClr val="bg1"/>
                  </a:solidFill>
                  <a:latin typeface="Microsoft JhengHei" panose="020B0604030504040204" pitchFamily="34" charset="-120"/>
                  <a:ea typeface="Microsoft JhengHei" panose="020B0604030504040204" pitchFamily="34" charset="-120"/>
                </a:rPr>
                <a:t>超過</a:t>
              </a:r>
              <a:r>
                <a:rPr kumimoji="1" lang="en-US" altLang="zh-CN" sz="2800" b="1" dirty="0">
                  <a:solidFill>
                    <a:schemeClr val="bg1"/>
                  </a:solidFill>
                  <a:latin typeface="Microsoft JhengHei" panose="020B0604030504040204" pitchFamily="34" charset="-120"/>
                  <a:ea typeface="Microsoft JhengHei" panose="020B0604030504040204" pitchFamily="34" charset="-120"/>
                </a:rPr>
                <a:t>100%</a:t>
              </a:r>
              <a:r>
                <a:rPr kumimoji="1" lang="zh-CN" altLang="en-US" sz="2800" b="1" dirty="0">
                  <a:solidFill>
                    <a:schemeClr val="bg1"/>
                  </a:solidFill>
                  <a:latin typeface="Microsoft JhengHei" panose="020B0604030504040204" pitchFamily="34" charset="-120"/>
                  <a:ea typeface="Microsoft JhengHei" panose="020B0604030504040204" pitchFamily="34" charset="-120"/>
                </a:rPr>
                <a:t>是因為涵蓋</a:t>
              </a:r>
              <a:endParaRPr kumimoji="1" lang="en-US" altLang="zh-CN" sz="2800" b="1" dirty="0">
                <a:solidFill>
                  <a:schemeClr val="bg1"/>
                </a:solidFill>
                <a:latin typeface="Microsoft JhengHei" panose="020B0604030504040204" pitchFamily="34" charset="-120"/>
                <a:ea typeface="Microsoft JhengHei" panose="020B0604030504040204" pitchFamily="34" charset="-120"/>
              </a:endParaRPr>
            </a:p>
            <a:p>
              <a:pPr algn="ctr"/>
              <a:r>
                <a:rPr kumimoji="1" lang="zh-CN" altLang="en-US" sz="2800" b="1" dirty="0">
                  <a:solidFill>
                    <a:schemeClr val="bg1"/>
                  </a:solidFill>
                  <a:latin typeface="Microsoft JhengHei" panose="020B0604030504040204" pitchFamily="34" charset="-120"/>
                  <a:ea typeface="Microsoft JhengHei" panose="020B0604030504040204" pitchFamily="34" charset="-120"/>
                </a:rPr>
                <a:t>旅程的所有交通方式</a:t>
              </a:r>
              <a:endParaRPr kumimoji="1" lang="zh-TW" altLang="en-US" sz="2800" b="1" dirty="0">
                <a:solidFill>
                  <a:schemeClr val="bg1"/>
                </a:solidFill>
                <a:latin typeface="Microsoft JhengHei" panose="020B0604030504040204" pitchFamily="34" charset="-120"/>
                <a:ea typeface="Microsoft JhengHei" panose="020B0604030504040204" pitchFamily="34" charset="-120"/>
              </a:endParaRPr>
            </a:p>
          </p:txBody>
        </p:sp>
      </p:grpSp>
    </p:spTree>
    <p:extLst>
      <p:ext uri="{BB962C8B-B14F-4D97-AF65-F5344CB8AC3E}">
        <p14:creationId xmlns:p14="http://schemas.microsoft.com/office/powerpoint/2010/main" val="2426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ppt_x</p:attrName>
                                        </p:attrNameLst>
                                      </p:cBhvr>
                                      <p:tavLst>
                                        <p:tav tm="0">
                                          <p:val>
                                            <p:strVal val="#ppt_x+#ppt_w*1.125000"/>
                                          </p:val>
                                        </p:tav>
                                        <p:tav tm="100000">
                                          <p:val>
                                            <p:strVal val="#ppt_x"/>
                                          </p:val>
                                        </p:tav>
                                      </p:tavLst>
                                    </p:anim>
                                    <p:animEffect transition="in" filter="wipe(left)">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9E08850-EBAC-004B-BE2D-E9144C653750}"/>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aphicFrame>
        <p:nvGraphicFramePr>
          <p:cNvPr id="9" name="表格 8">
            <a:extLst>
              <a:ext uri="{FF2B5EF4-FFF2-40B4-BE49-F238E27FC236}">
                <a16:creationId xmlns:a16="http://schemas.microsoft.com/office/drawing/2014/main" id="{A517038A-A5FD-224D-A17A-EF293D368E4C}"/>
              </a:ext>
            </a:extLst>
          </p:cNvPr>
          <p:cNvGraphicFramePr>
            <a:graphicFrameLocks noGrp="1"/>
          </p:cNvGraphicFramePr>
          <p:nvPr/>
        </p:nvGraphicFramePr>
        <p:xfrm>
          <a:off x="459151" y="1137748"/>
          <a:ext cx="11273698" cy="5688302"/>
        </p:xfrm>
        <a:graphic>
          <a:graphicData uri="http://schemas.openxmlformats.org/drawingml/2006/table">
            <a:tbl>
              <a:tblPr firstRow="1" bandRow="1">
                <a:tableStyleId>{1FECB4D8-DB02-4DC6-A0A2-4F2EBAE1DC90}</a:tableStyleId>
              </a:tblPr>
              <a:tblGrid>
                <a:gridCol w="768668">
                  <a:extLst>
                    <a:ext uri="{9D8B030D-6E8A-4147-A177-3AD203B41FA5}">
                      <a16:colId xmlns:a16="http://schemas.microsoft.com/office/drawing/2014/main" val="3844340164"/>
                    </a:ext>
                  </a:extLst>
                </a:gridCol>
                <a:gridCol w="987742">
                  <a:extLst>
                    <a:ext uri="{9D8B030D-6E8A-4147-A177-3AD203B41FA5}">
                      <a16:colId xmlns:a16="http://schemas.microsoft.com/office/drawing/2014/main" val="2658568458"/>
                    </a:ext>
                  </a:extLst>
                </a:gridCol>
                <a:gridCol w="865208">
                  <a:extLst>
                    <a:ext uri="{9D8B030D-6E8A-4147-A177-3AD203B41FA5}">
                      <a16:colId xmlns:a16="http://schemas.microsoft.com/office/drawing/2014/main" val="2390365792"/>
                    </a:ext>
                  </a:extLst>
                </a:gridCol>
                <a:gridCol w="832775">
                  <a:extLst>
                    <a:ext uri="{9D8B030D-6E8A-4147-A177-3AD203B41FA5}">
                      <a16:colId xmlns:a16="http://schemas.microsoft.com/office/drawing/2014/main" val="2520460950"/>
                    </a:ext>
                  </a:extLst>
                </a:gridCol>
                <a:gridCol w="897641">
                  <a:extLst>
                    <a:ext uri="{9D8B030D-6E8A-4147-A177-3AD203B41FA5}">
                      <a16:colId xmlns:a16="http://schemas.microsoft.com/office/drawing/2014/main" val="1942131060"/>
                    </a:ext>
                  </a:extLst>
                </a:gridCol>
                <a:gridCol w="865208">
                  <a:extLst>
                    <a:ext uri="{9D8B030D-6E8A-4147-A177-3AD203B41FA5}">
                      <a16:colId xmlns:a16="http://schemas.microsoft.com/office/drawing/2014/main" val="3820807748"/>
                    </a:ext>
                  </a:extLst>
                </a:gridCol>
                <a:gridCol w="865208">
                  <a:extLst>
                    <a:ext uri="{9D8B030D-6E8A-4147-A177-3AD203B41FA5}">
                      <a16:colId xmlns:a16="http://schemas.microsoft.com/office/drawing/2014/main" val="3206758084"/>
                    </a:ext>
                  </a:extLst>
                </a:gridCol>
                <a:gridCol w="865208">
                  <a:extLst>
                    <a:ext uri="{9D8B030D-6E8A-4147-A177-3AD203B41FA5}">
                      <a16:colId xmlns:a16="http://schemas.microsoft.com/office/drawing/2014/main" val="2215411578"/>
                    </a:ext>
                  </a:extLst>
                </a:gridCol>
                <a:gridCol w="865208">
                  <a:extLst>
                    <a:ext uri="{9D8B030D-6E8A-4147-A177-3AD203B41FA5}">
                      <a16:colId xmlns:a16="http://schemas.microsoft.com/office/drawing/2014/main" val="4132866321"/>
                    </a:ext>
                  </a:extLst>
                </a:gridCol>
                <a:gridCol w="865208">
                  <a:extLst>
                    <a:ext uri="{9D8B030D-6E8A-4147-A177-3AD203B41FA5}">
                      <a16:colId xmlns:a16="http://schemas.microsoft.com/office/drawing/2014/main" val="3893202249"/>
                    </a:ext>
                  </a:extLst>
                </a:gridCol>
                <a:gridCol w="865208">
                  <a:extLst>
                    <a:ext uri="{9D8B030D-6E8A-4147-A177-3AD203B41FA5}">
                      <a16:colId xmlns:a16="http://schemas.microsoft.com/office/drawing/2014/main" val="99223092"/>
                    </a:ext>
                  </a:extLst>
                </a:gridCol>
                <a:gridCol w="865208">
                  <a:extLst>
                    <a:ext uri="{9D8B030D-6E8A-4147-A177-3AD203B41FA5}">
                      <a16:colId xmlns:a16="http://schemas.microsoft.com/office/drawing/2014/main" val="2620363200"/>
                    </a:ext>
                  </a:extLst>
                </a:gridCol>
                <a:gridCol w="865208">
                  <a:extLst>
                    <a:ext uri="{9D8B030D-6E8A-4147-A177-3AD203B41FA5}">
                      <a16:colId xmlns:a16="http://schemas.microsoft.com/office/drawing/2014/main" val="2097657190"/>
                    </a:ext>
                  </a:extLst>
                </a:gridCol>
              </a:tblGrid>
              <a:tr h="567662">
                <a:tc>
                  <a:txBody>
                    <a:bodyPr/>
                    <a:lstStyle/>
                    <a:p>
                      <a:pPr algn="ctr"/>
                      <a:endParaRPr lang="zh-TW" altLang="en-US" dirty="0"/>
                    </a:p>
                  </a:txBody>
                  <a:tcPr/>
                </a:tc>
                <a:tc>
                  <a:txBody>
                    <a:bodyPr/>
                    <a:lstStyle/>
                    <a:p>
                      <a:pPr algn="ctr"/>
                      <a:r>
                        <a:rPr lang="en-US" altLang="zh-TW" dirty="0"/>
                        <a:t>1</a:t>
                      </a:r>
                      <a:r>
                        <a:rPr lang="zh-CN" altLang="en-US" dirty="0"/>
                        <a:t>月</a:t>
                      </a:r>
                      <a:endParaRPr lang="zh-TW" altLang="en-US" dirty="0"/>
                    </a:p>
                  </a:txBody>
                  <a:tcPr/>
                </a:tc>
                <a:tc>
                  <a:txBody>
                    <a:bodyPr/>
                    <a:lstStyle/>
                    <a:p>
                      <a:pPr algn="ctr"/>
                      <a:r>
                        <a:rPr lang="en-US" altLang="zh-TW" dirty="0"/>
                        <a:t>2</a:t>
                      </a:r>
                      <a:r>
                        <a:rPr lang="zh-CN" altLang="en-US" dirty="0"/>
                        <a:t>月</a:t>
                      </a:r>
                      <a:endParaRPr lang="zh-TW" altLang="en-US" dirty="0"/>
                    </a:p>
                  </a:txBody>
                  <a:tcPr/>
                </a:tc>
                <a:tc>
                  <a:txBody>
                    <a:bodyPr/>
                    <a:lstStyle/>
                    <a:p>
                      <a:pPr algn="ctr"/>
                      <a:r>
                        <a:rPr lang="en-US" altLang="zh-TW" dirty="0"/>
                        <a:t>3</a:t>
                      </a:r>
                      <a:r>
                        <a:rPr lang="zh-CN" altLang="en-US" dirty="0"/>
                        <a:t>月</a:t>
                      </a:r>
                      <a:endParaRPr lang="zh-TW" altLang="en-US" dirty="0"/>
                    </a:p>
                  </a:txBody>
                  <a:tcPr/>
                </a:tc>
                <a:tc>
                  <a:txBody>
                    <a:bodyPr/>
                    <a:lstStyle/>
                    <a:p>
                      <a:pPr algn="ctr"/>
                      <a:r>
                        <a:rPr lang="en-US" altLang="zh-TW" dirty="0"/>
                        <a:t>4</a:t>
                      </a:r>
                      <a:r>
                        <a:rPr lang="zh-TW" altLang="en-US" dirty="0"/>
                        <a:t>月</a:t>
                      </a:r>
                    </a:p>
                  </a:txBody>
                  <a:tcPr/>
                </a:tc>
                <a:tc>
                  <a:txBody>
                    <a:bodyPr/>
                    <a:lstStyle/>
                    <a:p>
                      <a:pPr algn="ctr"/>
                      <a:r>
                        <a:rPr lang="en-US" altLang="zh-TW" dirty="0"/>
                        <a:t>5</a:t>
                      </a:r>
                      <a:r>
                        <a:rPr lang="zh-CN" altLang="en-US" dirty="0"/>
                        <a:t>月</a:t>
                      </a:r>
                      <a:endParaRPr lang="zh-TW" altLang="en-US" dirty="0"/>
                    </a:p>
                  </a:txBody>
                  <a:tcPr/>
                </a:tc>
                <a:tc>
                  <a:txBody>
                    <a:bodyPr/>
                    <a:lstStyle/>
                    <a:p>
                      <a:pPr algn="ctr"/>
                      <a:r>
                        <a:rPr lang="en-US" altLang="zh-TW" dirty="0"/>
                        <a:t>6</a:t>
                      </a:r>
                      <a:r>
                        <a:rPr lang="zh-CN" altLang="en-US" dirty="0"/>
                        <a:t>月</a:t>
                      </a:r>
                      <a:endParaRPr lang="zh-TW" altLang="en-US" dirty="0"/>
                    </a:p>
                  </a:txBody>
                  <a:tcPr/>
                </a:tc>
                <a:tc>
                  <a:txBody>
                    <a:bodyPr/>
                    <a:lstStyle/>
                    <a:p>
                      <a:pPr algn="ctr"/>
                      <a:r>
                        <a:rPr lang="en-US" altLang="zh-TW" dirty="0"/>
                        <a:t>7</a:t>
                      </a:r>
                      <a:r>
                        <a:rPr lang="zh-CN" altLang="en-US" dirty="0"/>
                        <a:t>月</a:t>
                      </a:r>
                      <a:endParaRPr lang="zh-TW" altLang="en-US" dirty="0"/>
                    </a:p>
                  </a:txBody>
                  <a:tcPr/>
                </a:tc>
                <a:tc>
                  <a:txBody>
                    <a:bodyPr/>
                    <a:lstStyle/>
                    <a:p>
                      <a:pPr algn="ctr"/>
                      <a:r>
                        <a:rPr lang="en-US" altLang="zh-TW" dirty="0"/>
                        <a:t>8</a:t>
                      </a:r>
                      <a:r>
                        <a:rPr lang="zh-CN" altLang="en-US" dirty="0"/>
                        <a:t>月</a:t>
                      </a:r>
                      <a:endParaRPr lang="zh-TW" altLang="en-US" dirty="0"/>
                    </a:p>
                  </a:txBody>
                  <a:tcPr/>
                </a:tc>
                <a:tc>
                  <a:txBody>
                    <a:bodyPr/>
                    <a:lstStyle/>
                    <a:p>
                      <a:pPr algn="ctr"/>
                      <a:r>
                        <a:rPr lang="en-US" altLang="zh-TW" dirty="0"/>
                        <a:t>9</a:t>
                      </a:r>
                      <a:r>
                        <a:rPr lang="zh-CN" altLang="en-US" dirty="0"/>
                        <a:t>月</a:t>
                      </a:r>
                      <a:endParaRPr lang="zh-TW" altLang="en-US" dirty="0"/>
                    </a:p>
                  </a:txBody>
                  <a:tcPr/>
                </a:tc>
                <a:tc>
                  <a:txBody>
                    <a:bodyPr/>
                    <a:lstStyle/>
                    <a:p>
                      <a:pPr algn="ctr"/>
                      <a:r>
                        <a:rPr lang="en-US" altLang="zh-TW" dirty="0"/>
                        <a:t>10</a:t>
                      </a:r>
                      <a:r>
                        <a:rPr lang="zh-CN" altLang="en-US" dirty="0"/>
                        <a:t>月</a:t>
                      </a:r>
                      <a:endParaRPr lang="zh-TW" altLang="en-US" dirty="0"/>
                    </a:p>
                  </a:txBody>
                  <a:tcPr/>
                </a:tc>
                <a:tc>
                  <a:txBody>
                    <a:bodyPr/>
                    <a:lstStyle/>
                    <a:p>
                      <a:pPr algn="ctr"/>
                      <a:r>
                        <a:rPr lang="en-US" altLang="zh-TW" dirty="0"/>
                        <a:t>11</a:t>
                      </a:r>
                      <a:r>
                        <a:rPr lang="zh-CN" altLang="en-US" dirty="0"/>
                        <a:t>月</a:t>
                      </a:r>
                      <a:endParaRPr lang="zh-TW" altLang="en-US" dirty="0"/>
                    </a:p>
                  </a:txBody>
                  <a:tcPr/>
                </a:tc>
                <a:tc>
                  <a:txBody>
                    <a:bodyPr/>
                    <a:lstStyle/>
                    <a:p>
                      <a:pPr algn="ctr"/>
                      <a:r>
                        <a:rPr lang="en-US" altLang="zh-TW" dirty="0"/>
                        <a:t>12</a:t>
                      </a:r>
                      <a:r>
                        <a:rPr lang="zh-CN" altLang="en-US" dirty="0"/>
                        <a:t>月</a:t>
                      </a:r>
                      <a:endParaRPr lang="zh-TW" altLang="en-US" dirty="0"/>
                    </a:p>
                  </a:txBody>
                  <a:tcPr/>
                </a:tc>
                <a:extLst>
                  <a:ext uri="{0D108BD9-81ED-4DB2-BD59-A6C34878D82A}">
                    <a16:rowId xmlns:a16="http://schemas.microsoft.com/office/drawing/2014/main" val="1494446643"/>
                  </a:ext>
                </a:extLst>
              </a:tr>
              <a:tr h="567662">
                <a:tc>
                  <a:txBody>
                    <a:bodyPr/>
                    <a:lstStyle/>
                    <a:p>
                      <a:pPr algn="ctr"/>
                      <a:r>
                        <a:rPr lang="en-US" altLang="zh-TW" dirty="0"/>
                        <a:t>12</a:t>
                      </a:r>
                      <a:r>
                        <a:rPr lang="zh-CN" altLang="en-US" dirty="0"/>
                        <a:t>歲</a:t>
                      </a:r>
                      <a:endParaRPr lang="en-US" altLang="zh-CN" dirty="0"/>
                    </a:p>
                    <a:p>
                      <a:pPr algn="ctr"/>
                      <a:r>
                        <a:rPr lang="zh-CN" altLang="en-US" dirty="0"/>
                        <a:t>以下</a:t>
                      </a:r>
                      <a:endParaRPr lang="zh-TW" altLang="en-US" dirty="0"/>
                    </a:p>
                  </a:txBody>
                  <a:tcPr/>
                </a:tc>
                <a:tc>
                  <a:txBody>
                    <a:bodyPr/>
                    <a:lstStyle/>
                    <a:p>
                      <a:pPr algn="ctr"/>
                      <a:r>
                        <a:rPr lang="en-US" altLang="zh-TW" dirty="0"/>
                        <a:t>10.5</a:t>
                      </a:r>
                      <a:endParaRPr lang="zh-TW" altLang="en-US" dirty="0"/>
                    </a:p>
                  </a:txBody>
                  <a:tcPr/>
                </a:tc>
                <a:tc>
                  <a:txBody>
                    <a:bodyPr/>
                    <a:lstStyle/>
                    <a:p>
                      <a:pPr algn="ctr"/>
                      <a:r>
                        <a:rPr lang="en-US" altLang="zh-TW" dirty="0"/>
                        <a:t>10.7</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12.4</a:t>
                      </a:r>
                      <a:endParaRPr lang="zh-TW" altLang="en-US" dirty="0"/>
                    </a:p>
                  </a:txBody>
                  <a:tcPr/>
                </a:tc>
                <a:tc>
                  <a:txBody>
                    <a:bodyPr/>
                    <a:lstStyle/>
                    <a:p>
                      <a:pPr algn="ctr"/>
                      <a:r>
                        <a:rPr lang="en-US" altLang="zh-TW" dirty="0"/>
                        <a:t>11.3</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17.3</a:t>
                      </a:r>
                      <a:endParaRPr lang="zh-TW" altLang="en-US" dirty="0"/>
                    </a:p>
                  </a:txBody>
                  <a:tcPr/>
                </a:tc>
                <a:tc>
                  <a:txBody>
                    <a:bodyPr/>
                    <a:lstStyle/>
                    <a:p>
                      <a:pPr algn="ctr"/>
                      <a:r>
                        <a:rPr lang="en-US" altLang="zh-TW" dirty="0"/>
                        <a:t>11.0</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14.7</a:t>
                      </a:r>
                      <a:endParaRPr lang="zh-TW" altLang="en-US" dirty="0"/>
                    </a:p>
                  </a:txBody>
                  <a:tcPr/>
                </a:tc>
                <a:tc>
                  <a:txBody>
                    <a:bodyPr/>
                    <a:lstStyle/>
                    <a:p>
                      <a:pPr algn="ctr"/>
                      <a:r>
                        <a:rPr lang="en-US" altLang="zh-TW" dirty="0"/>
                        <a:t>8.9</a:t>
                      </a:r>
                      <a:endParaRPr lang="zh-TW" altLang="en-US" dirty="0"/>
                    </a:p>
                  </a:txBody>
                  <a:tcPr/>
                </a:tc>
                <a:extLst>
                  <a:ext uri="{0D108BD9-81ED-4DB2-BD59-A6C34878D82A}">
                    <a16:rowId xmlns:a16="http://schemas.microsoft.com/office/drawing/2014/main" val="3306773040"/>
                  </a:ext>
                </a:extLst>
              </a:tr>
              <a:tr h="567662">
                <a:tc>
                  <a:txBody>
                    <a:bodyPr/>
                    <a:lstStyle/>
                    <a:p>
                      <a:pPr algn="ctr"/>
                      <a:r>
                        <a:rPr lang="en-US" altLang="zh-TW" dirty="0"/>
                        <a:t>12-19</a:t>
                      </a:r>
                      <a:r>
                        <a:rPr lang="zh-TW" altLang="en-US" dirty="0"/>
                        <a:t>歲</a:t>
                      </a:r>
                    </a:p>
                  </a:txBody>
                  <a:tcPr/>
                </a:tc>
                <a:tc>
                  <a:txBody>
                    <a:bodyPr/>
                    <a:lstStyle/>
                    <a:p>
                      <a:pPr algn="ctr"/>
                      <a:r>
                        <a:rPr lang="en-US" altLang="zh-TW" dirty="0"/>
                        <a:t>8.2</a:t>
                      </a:r>
                      <a:endParaRPr lang="zh-TW" altLang="en-US" dirty="0"/>
                    </a:p>
                  </a:txBody>
                  <a:tcPr/>
                </a:tc>
                <a:tc>
                  <a:txBody>
                    <a:bodyPr/>
                    <a:lstStyle/>
                    <a:p>
                      <a:pPr algn="ctr"/>
                      <a:r>
                        <a:rPr lang="en-US" altLang="zh-TW" dirty="0"/>
                        <a:t>8.3</a:t>
                      </a:r>
                      <a:endParaRPr lang="zh-TW" altLang="en-US" dirty="0"/>
                    </a:p>
                  </a:txBody>
                  <a:tcPr/>
                </a:tc>
                <a:tc>
                  <a:txBody>
                    <a:bodyPr/>
                    <a:lstStyle/>
                    <a:p>
                      <a:pPr algn="ctr"/>
                      <a:r>
                        <a:rPr lang="en-US" altLang="zh-TW" dirty="0"/>
                        <a:t>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9.6</a:t>
                      </a:r>
                      <a:endParaRPr lang="zh-TW" altLang="en-US" dirty="0"/>
                    </a:p>
                  </a:txBody>
                  <a:tcPr/>
                </a:tc>
                <a:tc>
                  <a:txBody>
                    <a:bodyPr/>
                    <a:lstStyle/>
                    <a:p>
                      <a:pPr algn="ctr"/>
                      <a:r>
                        <a:rPr lang="en-US" altLang="zh-TW" dirty="0"/>
                        <a:t>8.8</a:t>
                      </a:r>
                      <a:endParaRPr lang="zh-TW" altLang="en-US" dirty="0"/>
                    </a:p>
                  </a:txBody>
                  <a:tcPr/>
                </a:tc>
                <a:tc>
                  <a:txBody>
                    <a:bodyPr/>
                    <a:lstStyle/>
                    <a:p>
                      <a:pPr algn="ctr"/>
                      <a:r>
                        <a:rPr lang="en-US" altLang="zh-TW" dirty="0"/>
                        <a:t>11.9</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8.5</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6.9</a:t>
                      </a:r>
                      <a:endParaRPr lang="zh-TW" altLang="en-US" dirty="0"/>
                    </a:p>
                  </a:txBody>
                  <a:tcPr/>
                </a:tc>
                <a:extLst>
                  <a:ext uri="{0D108BD9-81ED-4DB2-BD59-A6C34878D82A}">
                    <a16:rowId xmlns:a16="http://schemas.microsoft.com/office/drawing/2014/main" val="872408054"/>
                  </a:ext>
                </a:extLst>
              </a:tr>
              <a:tr h="567662">
                <a:tc>
                  <a:txBody>
                    <a:bodyPr/>
                    <a:lstStyle/>
                    <a:p>
                      <a:pPr algn="ctr"/>
                      <a:r>
                        <a:rPr lang="en-US" altLang="zh-TW" dirty="0"/>
                        <a:t>20-29</a:t>
                      </a:r>
                      <a:r>
                        <a:rPr lang="zh-TW" altLang="en-US" dirty="0"/>
                        <a:t>歲</a:t>
                      </a:r>
                    </a:p>
                  </a:txBody>
                  <a:tcPr/>
                </a:tc>
                <a:tc>
                  <a:txBody>
                    <a:bodyPr/>
                    <a:lstStyle/>
                    <a:p>
                      <a:pPr algn="ctr"/>
                      <a:r>
                        <a:rPr lang="en-US" altLang="zh-TW" dirty="0"/>
                        <a:t>13.2</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12.2</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15.5</a:t>
                      </a:r>
                      <a:endParaRPr lang="zh-TW" altLang="en-US" dirty="0"/>
                    </a:p>
                  </a:txBody>
                  <a:tcPr/>
                </a:tc>
                <a:tc>
                  <a:txBody>
                    <a:bodyPr/>
                    <a:lstStyle/>
                    <a:p>
                      <a:pPr algn="ctr"/>
                      <a:r>
                        <a:rPr lang="en-US" altLang="zh-TW" dirty="0"/>
                        <a:t>14.1</a:t>
                      </a:r>
                      <a:endParaRPr lang="zh-TW" altLang="en-US" dirty="0"/>
                    </a:p>
                  </a:txBody>
                  <a:tcPr/>
                </a:tc>
                <a:tc>
                  <a:txBody>
                    <a:bodyPr/>
                    <a:lstStyle/>
                    <a:p>
                      <a:pPr algn="ctr"/>
                      <a:r>
                        <a:rPr lang="en-US" altLang="zh-TW" dirty="0"/>
                        <a:t>19.2</a:t>
                      </a:r>
                      <a:endParaRPr lang="zh-TW" altLang="en-US" dirty="0"/>
                    </a:p>
                  </a:txBody>
                  <a:tcPr/>
                </a:tc>
                <a:tc>
                  <a:txBody>
                    <a:bodyPr/>
                    <a:lstStyle/>
                    <a:p>
                      <a:pPr algn="ctr"/>
                      <a:r>
                        <a:rPr lang="en-US" altLang="zh-TW" dirty="0"/>
                        <a:t>21.7</a:t>
                      </a:r>
                      <a:endParaRPr lang="zh-TW" altLang="en-US" dirty="0"/>
                    </a:p>
                  </a:txBody>
                  <a:tcPr/>
                </a:tc>
                <a:tc>
                  <a:txBody>
                    <a:bodyPr/>
                    <a:lstStyle/>
                    <a:p>
                      <a:pPr algn="ctr"/>
                      <a:r>
                        <a:rPr lang="en-US" altLang="zh-TW" dirty="0"/>
                        <a:t>13.8</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18.5</a:t>
                      </a:r>
                      <a:endParaRPr lang="zh-TW" altLang="en-US" dirty="0"/>
                    </a:p>
                  </a:txBody>
                  <a:tcPr/>
                </a:tc>
                <a:tc>
                  <a:txBody>
                    <a:bodyPr/>
                    <a:lstStyle/>
                    <a:p>
                      <a:pPr algn="ctr"/>
                      <a:r>
                        <a:rPr lang="en-US" altLang="zh-TW" dirty="0"/>
                        <a:t>11.1</a:t>
                      </a:r>
                      <a:endParaRPr lang="zh-TW" altLang="en-US" dirty="0"/>
                    </a:p>
                  </a:txBody>
                  <a:tcPr/>
                </a:tc>
                <a:extLst>
                  <a:ext uri="{0D108BD9-81ED-4DB2-BD59-A6C34878D82A}">
                    <a16:rowId xmlns:a16="http://schemas.microsoft.com/office/drawing/2014/main" val="1522424670"/>
                  </a:ext>
                </a:extLst>
              </a:tr>
              <a:tr h="567662">
                <a:tc>
                  <a:txBody>
                    <a:bodyPr/>
                    <a:lstStyle/>
                    <a:p>
                      <a:pPr algn="ctr"/>
                      <a:r>
                        <a:rPr lang="en-US" altLang="zh-TW" dirty="0"/>
                        <a:t>30-39</a:t>
                      </a:r>
                      <a:r>
                        <a:rPr lang="zh-TW" altLang="en-US" dirty="0"/>
                        <a:t>歲</a:t>
                      </a:r>
                    </a:p>
                  </a:txBody>
                  <a:tcPr/>
                </a:tc>
                <a:tc>
                  <a:txBody>
                    <a:bodyPr/>
                    <a:lstStyle/>
                    <a:p>
                      <a:pPr algn="ctr"/>
                      <a:r>
                        <a:rPr lang="en-US" altLang="zh-TW" dirty="0"/>
                        <a:t>15.1</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14.0</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17.7</a:t>
                      </a:r>
                      <a:endParaRPr lang="zh-TW" altLang="en-US" dirty="0"/>
                    </a:p>
                  </a:txBody>
                  <a:tcPr/>
                </a:tc>
                <a:tc>
                  <a:txBody>
                    <a:bodyPr/>
                    <a:lstStyle/>
                    <a:p>
                      <a:pPr algn="ctr"/>
                      <a:r>
                        <a:rPr lang="en-US" altLang="zh-TW" dirty="0"/>
                        <a:t>16.2</a:t>
                      </a:r>
                      <a:endParaRPr lang="zh-TW" altLang="en-US" dirty="0"/>
                    </a:p>
                  </a:txBody>
                  <a:tcPr/>
                </a:tc>
                <a:tc>
                  <a:txBody>
                    <a:bodyPr/>
                    <a:lstStyle/>
                    <a:p>
                      <a:pPr algn="ctr"/>
                      <a:r>
                        <a:rPr lang="en-US" altLang="zh-TW" dirty="0"/>
                        <a:t>22.1</a:t>
                      </a:r>
                      <a:endParaRPr lang="zh-TW" altLang="en-US" dirty="0"/>
                    </a:p>
                  </a:txBody>
                  <a:tcPr/>
                </a:tc>
                <a:tc>
                  <a:txBody>
                    <a:bodyPr/>
                    <a:lstStyle/>
                    <a:p>
                      <a:pPr algn="ctr"/>
                      <a:r>
                        <a:rPr lang="en-US" altLang="zh-TW" dirty="0"/>
                        <a:t>24.9</a:t>
                      </a:r>
                      <a:endParaRPr lang="zh-TW" altLang="en-US" dirty="0"/>
                    </a:p>
                  </a:txBody>
                  <a:tcPr/>
                </a:tc>
                <a:tc>
                  <a:txBody>
                    <a:bodyPr/>
                    <a:lstStyle/>
                    <a:p>
                      <a:pPr algn="ctr"/>
                      <a:r>
                        <a:rPr lang="en-US" altLang="zh-TW" dirty="0"/>
                        <a:t>15.8</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21.2</a:t>
                      </a:r>
                      <a:endParaRPr lang="zh-TW" altLang="en-US" dirty="0"/>
                    </a:p>
                  </a:txBody>
                  <a:tcPr/>
                </a:tc>
                <a:tc>
                  <a:txBody>
                    <a:bodyPr/>
                    <a:lstStyle/>
                    <a:p>
                      <a:pPr algn="ctr"/>
                      <a:r>
                        <a:rPr lang="en-US" altLang="zh-TW" dirty="0"/>
                        <a:t>12.7</a:t>
                      </a:r>
                      <a:endParaRPr lang="zh-TW" altLang="en-US" dirty="0"/>
                    </a:p>
                  </a:txBody>
                  <a:tcPr/>
                </a:tc>
                <a:extLst>
                  <a:ext uri="{0D108BD9-81ED-4DB2-BD59-A6C34878D82A}">
                    <a16:rowId xmlns:a16="http://schemas.microsoft.com/office/drawing/2014/main" val="3129802784"/>
                  </a:ext>
                </a:extLst>
              </a:tr>
              <a:tr h="567662">
                <a:tc>
                  <a:txBody>
                    <a:bodyPr/>
                    <a:lstStyle/>
                    <a:p>
                      <a:pPr algn="ctr"/>
                      <a:r>
                        <a:rPr lang="en-US" altLang="zh-TW" dirty="0"/>
                        <a:t>40-49</a:t>
                      </a:r>
                      <a:r>
                        <a:rPr lang="zh-TW" altLang="en-US" dirty="0"/>
                        <a:t>歲</a:t>
                      </a:r>
                    </a:p>
                  </a:txBody>
                  <a:tcPr/>
                </a:tc>
                <a:tc>
                  <a:txBody>
                    <a:bodyPr/>
                    <a:lstStyle/>
                    <a:p>
                      <a:pPr algn="ctr"/>
                      <a:r>
                        <a:rPr lang="en-US" altLang="zh-TW" dirty="0"/>
                        <a:t>15.0</a:t>
                      </a:r>
                      <a:endParaRPr lang="zh-TW" altLang="en-US" dirty="0"/>
                    </a:p>
                  </a:txBody>
                  <a:tcPr/>
                </a:tc>
                <a:tc>
                  <a:txBody>
                    <a:bodyPr/>
                    <a:lstStyle/>
                    <a:p>
                      <a:pPr algn="ctr"/>
                      <a:r>
                        <a:rPr lang="en-US" altLang="zh-TW" dirty="0"/>
                        <a:t>15.2</a:t>
                      </a:r>
                      <a:endParaRPr lang="zh-TW" altLang="en-US" dirty="0"/>
                    </a:p>
                  </a:txBody>
                  <a:tcPr/>
                </a:tc>
                <a:tc>
                  <a:txBody>
                    <a:bodyPr/>
                    <a:lstStyle/>
                    <a:p>
                      <a:pPr algn="ctr"/>
                      <a:r>
                        <a:rPr lang="en-US" altLang="zh-TW" dirty="0"/>
                        <a:t>13.9</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17.5</a:t>
                      </a:r>
                      <a:endParaRPr lang="zh-TW" altLang="en-US" dirty="0"/>
                    </a:p>
                  </a:txBody>
                  <a:tcPr/>
                </a:tc>
                <a:tc>
                  <a:txBody>
                    <a:bodyPr/>
                    <a:lstStyle/>
                    <a:p>
                      <a:pPr algn="ctr"/>
                      <a:r>
                        <a:rPr lang="en-US" altLang="zh-TW" dirty="0"/>
                        <a:t>16.0</a:t>
                      </a:r>
                      <a:endParaRPr lang="zh-TW" altLang="en-US" dirty="0"/>
                    </a:p>
                  </a:txBody>
                  <a:tcPr/>
                </a:tc>
                <a:tc>
                  <a:txBody>
                    <a:bodyPr/>
                    <a:lstStyle/>
                    <a:p>
                      <a:pPr algn="ctr"/>
                      <a:r>
                        <a:rPr lang="en-US" altLang="zh-TW" dirty="0"/>
                        <a:t>21.8</a:t>
                      </a:r>
                      <a:endParaRPr lang="zh-TW" altLang="en-US" dirty="0"/>
                    </a:p>
                  </a:txBody>
                  <a:tcPr/>
                </a:tc>
                <a:tc>
                  <a:txBody>
                    <a:bodyPr/>
                    <a:lstStyle/>
                    <a:p>
                      <a:pPr algn="ctr"/>
                      <a:r>
                        <a:rPr lang="en-US" altLang="zh-TW" dirty="0"/>
                        <a:t>24.6</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21.0</a:t>
                      </a:r>
                      <a:endParaRPr lang="zh-TW" altLang="en-US" dirty="0"/>
                    </a:p>
                  </a:txBody>
                  <a:tcPr/>
                </a:tc>
                <a:tc>
                  <a:txBody>
                    <a:bodyPr/>
                    <a:lstStyle/>
                    <a:p>
                      <a:pPr algn="ctr"/>
                      <a:r>
                        <a:rPr lang="en-US" altLang="zh-TW" dirty="0"/>
                        <a:t>12.6</a:t>
                      </a:r>
                      <a:endParaRPr lang="zh-TW" altLang="en-US" dirty="0"/>
                    </a:p>
                  </a:txBody>
                  <a:tcPr/>
                </a:tc>
                <a:extLst>
                  <a:ext uri="{0D108BD9-81ED-4DB2-BD59-A6C34878D82A}">
                    <a16:rowId xmlns:a16="http://schemas.microsoft.com/office/drawing/2014/main" val="1531655686"/>
                  </a:ext>
                </a:extLst>
              </a:tr>
              <a:tr h="567662">
                <a:tc>
                  <a:txBody>
                    <a:bodyPr/>
                    <a:lstStyle/>
                    <a:p>
                      <a:pPr algn="ctr"/>
                      <a:r>
                        <a:rPr lang="en-US" altLang="zh-TW" dirty="0"/>
                        <a:t>50-59</a:t>
                      </a:r>
                      <a:r>
                        <a:rPr lang="zh-TW" altLang="en-US" dirty="0"/>
                        <a:t>歲</a:t>
                      </a:r>
                    </a:p>
                  </a:txBody>
                  <a:tcPr/>
                </a:tc>
                <a:tc>
                  <a:txBody>
                    <a:bodyPr/>
                    <a:lstStyle/>
                    <a:p>
                      <a:pPr algn="ctr"/>
                      <a:r>
                        <a:rPr lang="en-US" altLang="zh-TW" dirty="0"/>
                        <a:t>14.3</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16.8</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20.9</a:t>
                      </a:r>
                      <a:endParaRPr lang="zh-TW" altLang="en-US" dirty="0"/>
                    </a:p>
                  </a:txBody>
                  <a:tcPr/>
                </a:tc>
                <a:tc>
                  <a:txBody>
                    <a:bodyPr/>
                    <a:lstStyle/>
                    <a:p>
                      <a:pPr algn="ctr"/>
                      <a:r>
                        <a:rPr lang="en-US" altLang="zh-TW" dirty="0"/>
                        <a:t>23.5</a:t>
                      </a:r>
                      <a:endParaRPr lang="zh-TW" altLang="en-US" dirty="0"/>
                    </a:p>
                  </a:txBody>
                  <a:tcPr/>
                </a:tc>
                <a:tc>
                  <a:txBody>
                    <a:bodyPr/>
                    <a:lstStyle/>
                    <a:p>
                      <a:pPr algn="ctr"/>
                      <a:r>
                        <a:rPr lang="en-US" altLang="zh-TW" dirty="0"/>
                        <a:t>14.9</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20.1</a:t>
                      </a:r>
                      <a:endParaRPr lang="zh-TW" altLang="en-US" dirty="0"/>
                    </a:p>
                  </a:txBody>
                  <a:tcPr/>
                </a:tc>
                <a:tc>
                  <a:txBody>
                    <a:bodyPr/>
                    <a:lstStyle/>
                    <a:p>
                      <a:pPr algn="ctr"/>
                      <a:r>
                        <a:rPr lang="en-US" altLang="zh-TW" dirty="0"/>
                        <a:t>12.1</a:t>
                      </a:r>
                      <a:endParaRPr lang="zh-TW" altLang="en-US" dirty="0"/>
                    </a:p>
                  </a:txBody>
                  <a:tcPr/>
                </a:tc>
                <a:extLst>
                  <a:ext uri="{0D108BD9-81ED-4DB2-BD59-A6C34878D82A}">
                    <a16:rowId xmlns:a16="http://schemas.microsoft.com/office/drawing/2014/main" val="359464013"/>
                  </a:ext>
                </a:extLst>
              </a:tr>
              <a:tr h="567662">
                <a:tc>
                  <a:txBody>
                    <a:bodyPr/>
                    <a:lstStyle/>
                    <a:p>
                      <a:pPr algn="ctr"/>
                      <a:r>
                        <a:rPr lang="en-US" altLang="zh-TW" dirty="0"/>
                        <a:t>60-69</a:t>
                      </a:r>
                      <a:r>
                        <a:rPr lang="zh-TW" altLang="en-US" dirty="0"/>
                        <a:t>歲</a:t>
                      </a:r>
                    </a:p>
                  </a:txBody>
                  <a:tcPr/>
                </a:tc>
                <a:tc>
                  <a:txBody>
                    <a:bodyPr/>
                    <a:lstStyle/>
                    <a:p>
                      <a:pPr algn="ctr"/>
                      <a:r>
                        <a:rPr lang="en-US" altLang="zh-TW" dirty="0"/>
                        <a:t>10.7</a:t>
                      </a:r>
                      <a:endParaRPr lang="zh-TW" altLang="en-US" dirty="0"/>
                    </a:p>
                  </a:txBody>
                  <a:tcPr/>
                </a:tc>
                <a:tc>
                  <a:txBody>
                    <a:bodyPr/>
                    <a:lstStyle/>
                    <a:p>
                      <a:pPr algn="ctr"/>
                      <a:r>
                        <a:rPr lang="en-US" altLang="zh-TW" dirty="0"/>
                        <a:t>10.8</a:t>
                      </a:r>
                      <a:endParaRPr lang="zh-TW" altLang="en-US" dirty="0"/>
                    </a:p>
                  </a:txBody>
                  <a:tcPr/>
                </a:tc>
                <a:tc>
                  <a:txBody>
                    <a:bodyPr/>
                    <a:lstStyle/>
                    <a:p>
                      <a:pPr algn="ctr"/>
                      <a:r>
                        <a:rPr lang="en-US" altLang="zh-TW" dirty="0"/>
                        <a:t>9.9</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12.5</a:t>
                      </a:r>
                      <a:endParaRPr lang="zh-TW" altLang="en-US" dirty="0"/>
                    </a:p>
                  </a:txBody>
                  <a:tcPr/>
                </a:tc>
                <a:tc>
                  <a:txBody>
                    <a:bodyPr/>
                    <a:lstStyle/>
                    <a:p>
                      <a:pPr algn="ctr"/>
                      <a:r>
                        <a:rPr lang="en-US" altLang="zh-TW" dirty="0"/>
                        <a:t>11.4</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17.6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15.0</a:t>
                      </a:r>
                      <a:endParaRPr lang="zh-TW" altLang="en-US" dirty="0"/>
                    </a:p>
                  </a:txBody>
                  <a:tcPr/>
                </a:tc>
                <a:tc>
                  <a:txBody>
                    <a:bodyPr/>
                    <a:lstStyle/>
                    <a:p>
                      <a:pPr algn="ctr"/>
                      <a:r>
                        <a:rPr lang="en-US" altLang="zh-TW" dirty="0"/>
                        <a:t>9.0</a:t>
                      </a:r>
                      <a:endParaRPr lang="zh-TW" altLang="en-US" dirty="0"/>
                    </a:p>
                  </a:txBody>
                  <a:tcPr/>
                </a:tc>
                <a:extLst>
                  <a:ext uri="{0D108BD9-81ED-4DB2-BD59-A6C34878D82A}">
                    <a16:rowId xmlns:a16="http://schemas.microsoft.com/office/drawing/2014/main" val="1355586047"/>
                  </a:ext>
                </a:extLst>
              </a:tr>
              <a:tr h="567662">
                <a:tc>
                  <a:txBody>
                    <a:bodyPr/>
                    <a:lstStyle/>
                    <a:p>
                      <a:pPr algn="ctr"/>
                      <a:r>
                        <a:rPr lang="en-US" altLang="zh-TW" dirty="0"/>
                        <a:t>70</a:t>
                      </a:r>
                      <a:r>
                        <a:rPr lang="zh-TW" altLang="en-US" dirty="0"/>
                        <a:t>歲以上</a:t>
                      </a:r>
                    </a:p>
                  </a:txBody>
                  <a:tcPr/>
                </a:tc>
                <a:tc>
                  <a:txBody>
                    <a:bodyPr/>
                    <a:lstStyle/>
                    <a:p>
                      <a:pPr algn="ctr"/>
                      <a:r>
                        <a:rPr lang="en-US" altLang="zh-TW" dirty="0"/>
                        <a:t>7.0</a:t>
                      </a:r>
                      <a:endParaRPr lang="zh-TW" altLang="en-US" dirty="0"/>
                    </a:p>
                  </a:txBody>
                  <a:tcPr/>
                </a:tc>
                <a:tc>
                  <a:txBody>
                    <a:bodyPr/>
                    <a:lstStyle/>
                    <a:p>
                      <a:pPr algn="ctr"/>
                      <a:r>
                        <a:rPr lang="en-US" altLang="zh-TW" dirty="0"/>
                        <a:t>7.1</a:t>
                      </a:r>
                      <a:endParaRPr lang="zh-TW" altLang="en-US" dirty="0"/>
                    </a:p>
                  </a:txBody>
                  <a:tcPr/>
                </a:tc>
                <a:tc>
                  <a:txBody>
                    <a:bodyPr/>
                    <a:lstStyle/>
                    <a:p>
                      <a:pPr algn="ctr"/>
                      <a:r>
                        <a:rPr lang="en-US" altLang="zh-TW" dirty="0"/>
                        <a:t>6.5</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8.2</a:t>
                      </a:r>
                      <a:endParaRPr lang="zh-TW" altLang="en-US" dirty="0"/>
                    </a:p>
                  </a:txBody>
                  <a:tcPr/>
                </a:tc>
                <a:tc>
                  <a:txBody>
                    <a:bodyPr/>
                    <a:lstStyle/>
                    <a:p>
                      <a:pPr algn="ctr"/>
                      <a:r>
                        <a:rPr lang="en-US" altLang="zh-TW" dirty="0"/>
                        <a:t>7.5</a:t>
                      </a:r>
                      <a:endParaRPr lang="zh-TW" altLang="en-US" dirty="0"/>
                    </a:p>
                  </a:txBody>
                  <a:tcPr/>
                </a:tc>
                <a:tc>
                  <a:txBody>
                    <a:bodyPr/>
                    <a:lstStyle/>
                    <a:p>
                      <a:pPr algn="ctr"/>
                      <a:r>
                        <a:rPr lang="en-US" altLang="zh-TW" dirty="0"/>
                        <a:t>10.2</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7.3</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5.9</a:t>
                      </a:r>
                      <a:endParaRPr lang="zh-TW" altLang="en-US" dirty="0"/>
                    </a:p>
                  </a:txBody>
                  <a:tcPr/>
                </a:tc>
                <a:extLst>
                  <a:ext uri="{0D108BD9-81ED-4DB2-BD59-A6C34878D82A}">
                    <a16:rowId xmlns:a16="http://schemas.microsoft.com/office/drawing/2014/main" val="3603744829"/>
                  </a:ext>
                </a:extLst>
              </a:tr>
            </a:tbl>
          </a:graphicData>
        </a:graphic>
      </p:graphicFrame>
      <p:grpSp>
        <p:nvGrpSpPr>
          <p:cNvPr id="17" name="群組 16">
            <a:extLst>
              <a:ext uri="{FF2B5EF4-FFF2-40B4-BE49-F238E27FC236}">
                <a16:creationId xmlns:a16="http://schemas.microsoft.com/office/drawing/2014/main" id="{D8885BD9-A5EF-F544-9D09-EBDC59644A1F}"/>
              </a:ext>
            </a:extLst>
          </p:cNvPr>
          <p:cNvGrpSpPr/>
          <p:nvPr/>
        </p:nvGrpSpPr>
        <p:grpSpPr>
          <a:xfrm>
            <a:off x="0" y="372877"/>
            <a:ext cx="3762684" cy="732921"/>
            <a:chOff x="-125265" y="3731671"/>
            <a:chExt cx="3762684" cy="732921"/>
          </a:xfrm>
        </p:grpSpPr>
        <p:grpSp>
          <p:nvGrpSpPr>
            <p:cNvPr id="18" name="群組 17">
              <a:extLst>
                <a:ext uri="{FF2B5EF4-FFF2-40B4-BE49-F238E27FC236}">
                  <a16:creationId xmlns:a16="http://schemas.microsoft.com/office/drawing/2014/main" id="{15C1DA29-BC17-E34E-9F63-AB136A4B4133}"/>
                </a:ext>
              </a:extLst>
            </p:cNvPr>
            <p:cNvGrpSpPr/>
            <p:nvPr/>
          </p:nvGrpSpPr>
          <p:grpSpPr>
            <a:xfrm>
              <a:off x="-125265" y="4002034"/>
              <a:ext cx="3762684" cy="462558"/>
              <a:chOff x="981706" y="3719491"/>
              <a:chExt cx="3745174" cy="547200"/>
            </a:xfrm>
            <a:solidFill>
              <a:srgbClr val="C00000"/>
            </a:solidFill>
          </p:grpSpPr>
          <p:sp>
            <p:nvSpPr>
              <p:cNvPr id="20" name="矩形 19">
                <a:extLst>
                  <a:ext uri="{FF2B5EF4-FFF2-40B4-BE49-F238E27FC236}">
                    <a16:creationId xmlns:a16="http://schemas.microsoft.com/office/drawing/2014/main" id="{07737CD1-E669-A64C-B4F4-DBD684C99B34}"/>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直角三角形 20">
                <a:extLst>
                  <a:ext uri="{FF2B5EF4-FFF2-40B4-BE49-F238E27FC236}">
                    <a16:creationId xmlns:a16="http://schemas.microsoft.com/office/drawing/2014/main" id="{C66B7D98-B7F6-464A-8922-D99FD8FF749B}"/>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9" name="文字方塊 18">
              <a:extLst>
                <a:ext uri="{FF2B5EF4-FFF2-40B4-BE49-F238E27FC236}">
                  <a16:creationId xmlns:a16="http://schemas.microsoft.com/office/drawing/2014/main" id="{AC94E65B-7C8A-A44D-AB64-01F5CB6282FB}"/>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預估東部旅客</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spTree>
    <p:extLst>
      <p:ext uri="{BB962C8B-B14F-4D97-AF65-F5344CB8AC3E}">
        <p14:creationId xmlns:p14="http://schemas.microsoft.com/office/powerpoint/2010/main" val="3912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9E08850-EBAC-004B-BE2D-E9144C653750}"/>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2" name="群組 11">
            <a:extLst>
              <a:ext uri="{FF2B5EF4-FFF2-40B4-BE49-F238E27FC236}">
                <a16:creationId xmlns:a16="http://schemas.microsoft.com/office/drawing/2014/main" id="{B704946F-BA25-FB48-9CCC-98C6F38E189F}"/>
              </a:ext>
            </a:extLst>
          </p:cNvPr>
          <p:cNvGrpSpPr/>
          <p:nvPr/>
        </p:nvGrpSpPr>
        <p:grpSpPr>
          <a:xfrm>
            <a:off x="0" y="372877"/>
            <a:ext cx="3762684" cy="732921"/>
            <a:chOff x="-125265" y="3731671"/>
            <a:chExt cx="3762684" cy="732921"/>
          </a:xfrm>
        </p:grpSpPr>
        <p:grpSp>
          <p:nvGrpSpPr>
            <p:cNvPr id="13" name="群組 12">
              <a:extLst>
                <a:ext uri="{FF2B5EF4-FFF2-40B4-BE49-F238E27FC236}">
                  <a16:creationId xmlns:a16="http://schemas.microsoft.com/office/drawing/2014/main" id="{06A1A91A-46C4-074D-8BB5-604E8E7FC4DA}"/>
                </a:ext>
              </a:extLst>
            </p:cNvPr>
            <p:cNvGrpSpPr/>
            <p:nvPr/>
          </p:nvGrpSpPr>
          <p:grpSpPr>
            <a:xfrm>
              <a:off x="-125265" y="4002034"/>
              <a:ext cx="3762684" cy="462558"/>
              <a:chOff x="981706" y="3719491"/>
              <a:chExt cx="3745174" cy="547200"/>
            </a:xfrm>
            <a:solidFill>
              <a:srgbClr val="C00000"/>
            </a:solidFill>
          </p:grpSpPr>
          <p:sp>
            <p:nvSpPr>
              <p:cNvPr id="15" name="矩形 14">
                <a:extLst>
                  <a:ext uri="{FF2B5EF4-FFF2-40B4-BE49-F238E27FC236}">
                    <a16:creationId xmlns:a16="http://schemas.microsoft.com/office/drawing/2014/main" id="{F5114933-1E46-6F4C-9F31-FB435CADA404}"/>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直角三角形 15">
                <a:extLst>
                  <a:ext uri="{FF2B5EF4-FFF2-40B4-BE49-F238E27FC236}">
                    <a16:creationId xmlns:a16="http://schemas.microsoft.com/office/drawing/2014/main" id="{A1718E81-405C-1F43-BAE8-6A47341E7D7A}"/>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4" name="文字方塊 13">
              <a:extLst>
                <a:ext uri="{FF2B5EF4-FFF2-40B4-BE49-F238E27FC236}">
                  <a16:creationId xmlns:a16="http://schemas.microsoft.com/office/drawing/2014/main" id="{1A94D059-6BCC-DF4D-97DB-EABBA072731D}"/>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預估東部旅客</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aphicFrame>
        <p:nvGraphicFramePr>
          <p:cNvPr id="24" name="表格 23">
            <a:extLst>
              <a:ext uri="{FF2B5EF4-FFF2-40B4-BE49-F238E27FC236}">
                <a16:creationId xmlns:a16="http://schemas.microsoft.com/office/drawing/2014/main" id="{AA8B1031-6AB3-2B4B-8198-3F2532488095}"/>
              </a:ext>
            </a:extLst>
          </p:cNvPr>
          <p:cNvGraphicFramePr>
            <a:graphicFrameLocks noGrp="1"/>
          </p:cNvGraphicFramePr>
          <p:nvPr>
            <p:extLst>
              <p:ext uri="{D42A27DB-BD31-4B8C-83A1-F6EECF244321}">
                <p14:modId xmlns:p14="http://schemas.microsoft.com/office/powerpoint/2010/main" val="1358835279"/>
              </p:ext>
            </p:extLst>
          </p:nvPr>
        </p:nvGraphicFramePr>
        <p:xfrm>
          <a:off x="459151" y="1137748"/>
          <a:ext cx="11273698" cy="5688302"/>
        </p:xfrm>
        <a:graphic>
          <a:graphicData uri="http://schemas.openxmlformats.org/drawingml/2006/table">
            <a:tbl>
              <a:tblPr firstRow="1" bandRow="1">
                <a:tableStyleId>{1FECB4D8-DB02-4DC6-A0A2-4F2EBAE1DC90}</a:tableStyleId>
              </a:tblPr>
              <a:tblGrid>
                <a:gridCol w="768668">
                  <a:extLst>
                    <a:ext uri="{9D8B030D-6E8A-4147-A177-3AD203B41FA5}">
                      <a16:colId xmlns:a16="http://schemas.microsoft.com/office/drawing/2014/main" val="3844340164"/>
                    </a:ext>
                  </a:extLst>
                </a:gridCol>
                <a:gridCol w="987742">
                  <a:extLst>
                    <a:ext uri="{9D8B030D-6E8A-4147-A177-3AD203B41FA5}">
                      <a16:colId xmlns:a16="http://schemas.microsoft.com/office/drawing/2014/main" val="2658568458"/>
                    </a:ext>
                  </a:extLst>
                </a:gridCol>
                <a:gridCol w="865208">
                  <a:extLst>
                    <a:ext uri="{9D8B030D-6E8A-4147-A177-3AD203B41FA5}">
                      <a16:colId xmlns:a16="http://schemas.microsoft.com/office/drawing/2014/main" val="2390365792"/>
                    </a:ext>
                  </a:extLst>
                </a:gridCol>
                <a:gridCol w="832775">
                  <a:extLst>
                    <a:ext uri="{9D8B030D-6E8A-4147-A177-3AD203B41FA5}">
                      <a16:colId xmlns:a16="http://schemas.microsoft.com/office/drawing/2014/main" val="2520460950"/>
                    </a:ext>
                  </a:extLst>
                </a:gridCol>
                <a:gridCol w="897641">
                  <a:extLst>
                    <a:ext uri="{9D8B030D-6E8A-4147-A177-3AD203B41FA5}">
                      <a16:colId xmlns:a16="http://schemas.microsoft.com/office/drawing/2014/main" val="1942131060"/>
                    </a:ext>
                  </a:extLst>
                </a:gridCol>
                <a:gridCol w="865208">
                  <a:extLst>
                    <a:ext uri="{9D8B030D-6E8A-4147-A177-3AD203B41FA5}">
                      <a16:colId xmlns:a16="http://schemas.microsoft.com/office/drawing/2014/main" val="3820807748"/>
                    </a:ext>
                  </a:extLst>
                </a:gridCol>
                <a:gridCol w="865208">
                  <a:extLst>
                    <a:ext uri="{9D8B030D-6E8A-4147-A177-3AD203B41FA5}">
                      <a16:colId xmlns:a16="http://schemas.microsoft.com/office/drawing/2014/main" val="3206758084"/>
                    </a:ext>
                  </a:extLst>
                </a:gridCol>
                <a:gridCol w="865208">
                  <a:extLst>
                    <a:ext uri="{9D8B030D-6E8A-4147-A177-3AD203B41FA5}">
                      <a16:colId xmlns:a16="http://schemas.microsoft.com/office/drawing/2014/main" val="2215411578"/>
                    </a:ext>
                  </a:extLst>
                </a:gridCol>
                <a:gridCol w="865208">
                  <a:extLst>
                    <a:ext uri="{9D8B030D-6E8A-4147-A177-3AD203B41FA5}">
                      <a16:colId xmlns:a16="http://schemas.microsoft.com/office/drawing/2014/main" val="4132866321"/>
                    </a:ext>
                  </a:extLst>
                </a:gridCol>
                <a:gridCol w="865208">
                  <a:extLst>
                    <a:ext uri="{9D8B030D-6E8A-4147-A177-3AD203B41FA5}">
                      <a16:colId xmlns:a16="http://schemas.microsoft.com/office/drawing/2014/main" val="3893202249"/>
                    </a:ext>
                  </a:extLst>
                </a:gridCol>
                <a:gridCol w="865208">
                  <a:extLst>
                    <a:ext uri="{9D8B030D-6E8A-4147-A177-3AD203B41FA5}">
                      <a16:colId xmlns:a16="http://schemas.microsoft.com/office/drawing/2014/main" val="99223092"/>
                    </a:ext>
                  </a:extLst>
                </a:gridCol>
                <a:gridCol w="865208">
                  <a:extLst>
                    <a:ext uri="{9D8B030D-6E8A-4147-A177-3AD203B41FA5}">
                      <a16:colId xmlns:a16="http://schemas.microsoft.com/office/drawing/2014/main" val="2620363200"/>
                    </a:ext>
                  </a:extLst>
                </a:gridCol>
                <a:gridCol w="865208">
                  <a:extLst>
                    <a:ext uri="{9D8B030D-6E8A-4147-A177-3AD203B41FA5}">
                      <a16:colId xmlns:a16="http://schemas.microsoft.com/office/drawing/2014/main" val="2097657190"/>
                    </a:ext>
                  </a:extLst>
                </a:gridCol>
              </a:tblGrid>
              <a:tr h="567662">
                <a:tc>
                  <a:txBody>
                    <a:bodyPr/>
                    <a:lstStyle/>
                    <a:p>
                      <a:pPr algn="ctr"/>
                      <a:endParaRPr lang="zh-TW" altLang="en-US" dirty="0"/>
                    </a:p>
                  </a:txBody>
                  <a:tcPr/>
                </a:tc>
                <a:tc>
                  <a:txBody>
                    <a:bodyPr/>
                    <a:lstStyle/>
                    <a:p>
                      <a:pPr algn="ctr"/>
                      <a:r>
                        <a:rPr lang="en-US" altLang="zh-TW" dirty="0"/>
                        <a:t>1</a:t>
                      </a:r>
                      <a:r>
                        <a:rPr lang="zh-CN" altLang="en-US" dirty="0"/>
                        <a:t>月</a:t>
                      </a:r>
                      <a:endParaRPr lang="zh-TW" altLang="en-US" dirty="0"/>
                    </a:p>
                  </a:txBody>
                  <a:tcPr/>
                </a:tc>
                <a:tc>
                  <a:txBody>
                    <a:bodyPr/>
                    <a:lstStyle/>
                    <a:p>
                      <a:pPr algn="ctr"/>
                      <a:r>
                        <a:rPr lang="en-US" altLang="zh-TW" dirty="0"/>
                        <a:t>2</a:t>
                      </a:r>
                      <a:r>
                        <a:rPr lang="zh-CN" altLang="en-US" dirty="0"/>
                        <a:t>月</a:t>
                      </a:r>
                      <a:endParaRPr lang="zh-TW" altLang="en-US" dirty="0"/>
                    </a:p>
                  </a:txBody>
                  <a:tcPr/>
                </a:tc>
                <a:tc>
                  <a:txBody>
                    <a:bodyPr/>
                    <a:lstStyle/>
                    <a:p>
                      <a:pPr algn="ctr"/>
                      <a:r>
                        <a:rPr lang="en-US" altLang="zh-TW" dirty="0"/>
                        <a:t>3</a:t>
                      </a:r>
                      <a:r>
                        <a:rPr lang="zh-CN" altLang="en-US" dirty="0"/>
                        <a:t>月</a:t>
                      </a:r>
                      <a:endParaRPr lang="zh-TW" altLang="en-US" dirty="0"/>
                    </a:p>
                  </a:txBody>
                  <a:tcPr/>
                </a:tc>
                <a:tc>
                  <a:txBody>
                    <a:bodyPr/>
                    <a:lstStyle/>
                    <a:p>
                      <a:pPr algn="ctr"/>
                      <a:r>
                        <a:rPr lang="en-US" altLang="zh-TW" dirty="0"/>
                        <a:t>4</a:t>
                      </a:r>
                      <a:r>
                        <a:rPr lang="zh-TW" altLang="en-US" dirty="0"/>
                        <a:t>月</a:t>
                      </a:r>
                    </a:p>
                  </a:txBody>
                  <a:tcPr/>
                </a:tc>
                <a:tc>
                  <a:txBody>
                    <a:bodyPr/>
                    <a:lstStyle/>
                    <a:p>
                      <a:pPr algn="ctr"/>
                      <a:r>
                        <a:rPr lang="en-US" altLang="zh-TW" dirty="0"/>
                        <a:t>5</a:t>
                      </a:r>
                      <a:r>
                        <a:rPr lang="zh-CN" altLang="en-US" dirty="0"/>
                        <a:t>月</a:t>
                      </a:r>
                      <a:endParaRPr lang="zh-TW" altLang="en-US" dirty="0"/>
                    </a:p>
                  </a:txBody>
                  <a:tcPr/>
                </a:tc>
                <a:tc>
                  <a:txBody>
                    <a:bodyPr/>
                    <a:lstStyle/>
                    <a:p>
                      <a:pPr algn="ctr"/>
                      <a:r>
                        <a:rPr lang="en-US" altLang="zh-TW" dirty="0"/>
                        <a:t>6</a:t>
                      </a:r>
                      <a:r>
                        <a:rPr lang="zh-CN" altLang="en-US" dirty="0"/>
                        <a:t>月</a:t>
                      </a:r>
                      <a:endParaRPr lang="zh-TW" altLang="en-US" dirty="0"/>
                    </a:p>
                  </a:txBody>
                  <a:tcPr/>
                </a:tc>
                <a:tc>
                  <a:txBody>
                    <a:bodyPr/>
                    <a:lstStyle/>
                    <a:p>
                      <a:pPr algn="ctr"/>
                      <a:r>
                        <a:rPr lang="en-US" altLang="zh-TW" dirty="0"/>
                        <a:t>7</a:t>
                      </a:r>
                      <a:r>
                        <a:rPr lang="zh-CN" altLang="en-US" dirty="0"/>
                        <a:t>月</a:t>
                      </a:r>
                      <a:endParaRPr lang="zh-TW" altLang="en-US" dirty="0"/>
                    </a:p>
                  </a:txBody>
                  <a:tcPr/>
                </a:tc>
                <a:tc>
                  <a:txBody>
                    <a:bodyPr/>
                    <a:lstStyle/>
                    <a:p>
                      <a:pPr algn="ctr"/>
                      <a:r>
                        <a:rPr lang="en-US" altLang="zh-TW" dirty="0"/>
                        <a:t>8</a:t>
                      </a:r>
                      <a:r>
                        <a:rPr lang="zh-CN" altLang="en-US" dirty="0"/>
                        <a:t>月</a:t>
                      </a:r>
                      <a:endParaRPr lang="zh-TW" altLang="en-US" dirty="0"/>
                    </a:p>
                  </a:txBody>
                  <a:tcPr/>
                </a:tc>
                <a:tc>
                  <a:txBody>
                    <a:bodyPr/>
                    <a:lstStyle/>
                    <a:p>
                      <a:pPr algn="ctr"/>
                      <a:r>
                        <a:rPr lang="en-US" altLang="zh-TW" dirty="0"/>
                        <a:t>9</a:t>
                      </a:r>
                      <a:r>
                        <a:rPr lang="zh-CN" altLang="en-US" dirty="0"/>
                        <a:t>月</a:t>
                      </a:r>
                      <a:endParaRPr lang="zh-TW" altLang="en-US" dirty="0"/>
                    </a:p>
                  </a:txBody>
                  <a:tcPr/>
                </a:tc>
                <a:tc>
                  <a:txBody>
                    <a:bodyPr/>
                    <a:lstStyle/>
                    <a:p>
                      <a:pPr algn="ctr"/>
                      <a:r>
                        <a:rPr lang="en-US" altLang="zh-TW" dirty="0"/>
                        <a:t>10</a:t>
                      </a:r>
                      <a:r>
                        <a:rPr lang="zh-CN" altLang="en-US" dirty="0"/>
                        <a:t>月</a:t>
                      </a:r>
                      <a:endParaRPr lang="zh-TW" altLang="en-US" dirty="0"/>
                    </a:p>
                  </a:txBody>
                  <a:tcPr/>
                </a:tc>
                <a:tc>
                  <a:txBody>
                    <a:bodyPr/>
                    <a:lstStyle/>
                    <a:p>
                      <a:pPr algn="ctr"/>
                      <a:r>
                        <a:rPr lang="en-US" altLang="zh-TW" dirty="0"/>
                        <a:t>11</a:t>
                      </a:r>
                      <a:r>
                        <a:rPr lang="zh-CN" altLang="en-US" dirty="0"/>
                        <a:t>月</a:t>
                      </a:r>
                      <a:endParaRPr lang="zh-TW" altLang="en-US" dirty="0"/>
                    </a:p>
                  </a:txBody>
                  <a:tcPr/>
                </a:tc>
                <a:tc>
                  <a:txBody>
                    <a:bodyPr/>
                    <a:lstStyle/>
                    <a:p>
                      <a:pPr algn="ctr"/>
                      <a:r>
                        <a:rPr lang="en-US" altLang="zh-TW" dirty="0"/>
                        <a:t>12</a:t>
                      </a:r>
                      <a:r>
                        <a:rPr lang="zh-CN" altLang="en-US" dirty="0"/>
                        <a:t>月</a:t>
                      </a:r>
                      <a:endParaRPr lang="zh-TW" altLang="en-US" dirty="0"/>
                    </a:p>
                  </a:txBody>
                  <a:tcPr/>
                </a:tc>
                <a:extLst>
                  <a:ext uri="{0D108BD9-81ED-4DB2-BD59-A6C34878D82A}">
                    <a16:rowId xmlns:a16="http://schemas.microsoft.com/office/drawing/2014/main" val="1494446643"/>
                  </a:ext>
                </a:extLst>
              </a:tr>
              <a:tr h="567662">
                <a:tc>
                  <a:txBody>
                    <a:bodyPr/>
                    <a:lstStyle/>
                    <a:p>
                      <a:pPr algn="ctr"/>
                      <a:r>
                        <a:rPr lang="en-US" altLang="zh-TW" dirty="0"/>
                        <a:t>12</a:t>
                      </a:r>
                      <a:r>
                        <a:rPr lang="zh-CN" altLang="en-US" dirty="0"/>
                        <a:t>歲</a:t>
                      </a:r>
                      <a:endParaRPr lang="en-US" altLang="zh-CN" dirty="0"/>
                    </a:p>
                    <a:p>
                      <a:pPr algn="ctr"/>
                      <a:r>
                        <a:rPr lang="zh-CN" altLang="en-US" dirty="0"/>
                        <a:t>以下</a:t>
                      </a:r>
                      <a:endParaRPr lang="zh-TW" altLang="en-US" dirty="0"/>
                    </a:p>
                  </a:txBody>
                  <a:tcPr/>
                </a:tc>
                <a:tc>
                  <a:txBody>
                    <a:bodyPr/>
                    <a:lstStyle/>
                    <a:p>
                      <a:pPr algn="ctr"/>
                      <a:r>
                        <a:rPr lang="en-US" altLang="zh-TW" dirty="0"/>
                        <a:t>10.5</a:t>
                      </a:r>
                      <a:endParaRPr lang="zh-TW" altLang="en-US" dirty="0"/>
                    </a:p>
                  </a:txBody>
                  <a:tcPr/>
                </a:tc>
                <a:tc>
                  <a:txBody>
                    <a:bodyPr/>
                    <a:lstStyle/>
                    <a:p>
                      <a:pPr algn="ctr"/>
                      <a:r>
                        <a:rPr lang="en-US" altLang="zh-TW" dirty="0"/>
                        <a:t>10.7</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12.4</a:t>
                      </a:r>
                      <a:endParaRPr lang="zh-TW" altLang="en-US" dirty="0"/>
                    </a:p>
                  </a:txBody>
                  <a:tcPr/>
                </a:tc>
                <a:tc>
                  <a:txBody>
                    <a:bodyPr/>
                    <a:lstStyle/>
                    <a:p>
                      <a:pPr algn="ctr"/>
                      <a:r>
                        <a:rPr lang="en-US" altLang="zh-TW" dirty="0"/>
                        <a:t>11.3</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17.3</a:t>
                      </a:r>
                      <a:endParaRPr lang="zh-TW" altLang="en-US" dirty="0"/>
                    </a:p>
                  </a:txBody>
                  <a:tcPr/>
                </a:tc>
                <a:tc>
                  <a:txBody>
                    <a:bodyPr/>
                    <a:lstStyle/>
                    <a:p>
                      <a:pPr algn="ctr"/>
                      <a:r>
                        <a:rPr lang="en-US" altLang="zh-TW" dirty="0"/>
                        <a:t>11.0</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14.7</a:t>
                      </a:r>
                      <a:endParaRPr lang="zh-TW" altLang="en-US" dirty="0"/>
                    </a:p>
                  </a:txBody>
                  <a:tcPr/>
                </a:tc>
                <a:tc>
                  <a:txBody>
                    <a:bodyPr/>
                    <a:lstStyle/>
                    <a:p>
                      <a:pPr algn="ctr"/>
                      <a:r>
                        <a:rPr lang="en-US" altLang="zh-TW" dirty="0"/>
                        <a:t>8.9</a:t>
                      </a:r>
                      <a:endParaRPr lang="zh-TW" altLang="en-US" dirty="0"/>
                    </a:p>
                  </a:txBody>
                  <a:tcPr/>
                </a:tc>
                <a:extLst>
                  <a:ext uri="{0D108BD9-81ED-4DB2-BD59-A6C34878D82A}">
                    <a16:rowId xmlns:a16="http://schemas.microsoft.com/office/drawing/2014/main" val="3306773040"/>
                  </a:ext>
                </a:extLst>
              </a:tr>
              <a:tr h="567662">
                <a:tc>
                  <a:txBody>
                    <a:bodyPr/>
                    <a:lstStyle/>
                    <a:p>
                      <a:pPr algn="ctr"/>
                      <a:r>
                        <a:rPr lang="en-US" altLang="zh-TW" dirty="0"/>
                        <a:t>12-19</a:t>
                      </a:r>
                      <a:r>
                        <a:rPr lang="zh-TW" altLang="en-US" dirty="0"/>
                        <a:t>歲</a:t>
                      </a:r>
                    </a:p>
                  </a:txBody>
                  <a:tcPr/>
                </a:tc>
                <a:tc>
                  <a:txBody>
                    <a:bodyPr/>
                    <a:lstStyle/>
                    <a:p>
                      <a:pPr algn="ctr"/>
                      <a:r>
                        <a:rPr lang="en-US" altLang="zh-TW" dirty="0"/>
                        <a:t>8.2</a:t>
                      </a:r>
                      <a:endParaRPr lang="zh-TW" altLang="en-US" dirty="0"/>
                    </a:p>
                  </a:txBody>
                  <a:tcPr/>
                </a:tc>
                <a:tc>
                  <a:txBody>
                    <a:bodyPr/>
                    <a:lstStyle/>
                    <a:p>
                      <a:pPr algn="ctr"/>
                      <a:r>
                        <a:rPr lang="en-US" altLang="zh-TW" dirty="0"/>
                        <a:t>8.3</a:t>
                      </a:r>
                      <a:endParaRPr lang="zh-TW" altLang="en-US" dirty="0"/>
                    </a:p>
                  </a:txBody>
                  <a:tcPr/>
                </a:tc>
                <a:tc>
                  <a:txBody>
                    <a:bodyPr/>
                    <a:lstStyle/>
                    <a:p>
                      <a:pPr algn="ctr"/>
                      <a:r>
                        <a:rPr lang="en-US" altLang="zh-TW" dirty="0"/>
                        <a:t>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9.6</a:t>
                      </a:r>
                      <a:endParaRPr lang="zh-TW" altLang="en-US" dirty="0"/>
                    </a:p>
                  </a:txBody>
                  <a:tcPr/>
                </a:tc>
                <a:tc>
                  <a:txBody>
                    <a:bodyPr/>
                    <a:lstStyle/>
                    <a:p>
                      <a:pPr algn="ctr"/>
                      <a:r>
                        <a:rPr lang="en-US" altLang="zh-TW" dirty="0"/>
                        <a:t>8.8</a:t>
                      </a:r>
                      <a:endParaRPr lang="zh-TW" altLang="en-US" dirty="0"/>
                    </a:p>
                  </a:txBody>
                  <a:tcPr/>
                </a:tc>
                <a:tc>
                  <a:txBody>
                    <a:bodyPr/>
                    <a:lstStyle/>
                    <a:p>
                      <a:pPr algn="ctr"/>
                      <a:r>
                        <a:rPr lang="en-US" altLang="zh-TW" dirty="0"/>
                        <a:t>11.9</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8.5</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6.9</a:t>
                      </a:r>
                      <a:endParaRPr lang="zh-TW" altLang="en-US" dirty="0"/>
                    </a:p>
                  </a:txBody>
                  <a:tcPr/>
                </a:tc>
                <a:extLst>
                  <a:ext uri="{0D108BD9-81ED-4DB2-BD59-A6C34878D82A}">
                    <a16:rowId xmlns:a16="http://schemas.microsoft.com/office/drawing/2014/main" val="872408054"/>
                  </a:ext>
                </a:extLst>
              </a:tr>
              <a:tr h="567662">
                <a:tc>
                  <a:txBody>
                    <a:bodyPr/>
                    <a:lstStyle/>
                    <a:p>
                      <a:pPr algn="ctr"/>
                      <a:r>
                        <a:rPr lang="en-US" altLang="zh-TW" dirty="0"/>
                        <a:t>20-29</a:t>
                      </a:r>
                      <a:r>
                        <a:rPr lang="zh-TW" altLang="en-US" dirty="0"/>
                        <a:t>歲</a:t>
                      </a:r>
                    </a:p>
                  </a:txBody>
                  <a:tcPr/>
                </a:tc>
                <a:tc>
                  <a:txBody>
                    <a:bodyPr/>
                    <a:lstStyle/>
                    <a:p>
                      <a:pPr algn="ctr"/>
                      <a:r>
                        <a:rPr lang="en-US" altLang="zh-TW" dirty="0"/>
                        <a:t>13.2</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12.2</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15.5</a:t>
                      </a:r>
                      <a:endParaRPr lang="zh-TW" altLang="en-US" dirty="0"/>
                    </a:p>
                  </a:txBody>
                  <a:tcPr/>
                </a:tc>
                <a:tc>
                  <a:txBody>
                    <a:bodyPr/>
                    <a:lstStyle/>
                    <a:p>
                      <a:pPr algn="ctr"/>
                      <a:r>
                        <a:rPr lang="en-US" altLang="zh-TW" dirty="0"/>
                        <a:t>14.1</a:t>
                      </a:r>
                      <a:endParaRPr lang="zh-TW" altLang="en-US" dirty="0"/>
                    </a:p>
                  </a:txBody>
                  <a:tcPr/>
                </a:tc>
                <a:tc>
                  <a:txBody>
                    <a:bodyPr/>
                    <a:lstStyle/>
                    <a:p>
                      <a:pPr algn="ctr"/>
                      <a:r>
                        <a:rPr lang="en-US" altLang="zh-TW" dirty="0"/>
                        <a:t>19.2</a:t>
                      </a:r>
                      <a:endParaRPr lang="zh-TW" altLang="en-US" dirty="0"/>
                    </a:p>
                  </a:txBody>
                  <a:tcPr/>
                </a:tc>
                <a:tc>
                  <a:txBody>
                    <a:bodyPr/>
                    <a:lstStyle/>
                    <a:p>
                      <a:pPr algn="ctr"/>
                      <a:r>
                        <a:rPr lang="en-US" altLang="zh-TW" dirty="0"/>
                        <a:t>21.7</a:t>
                      </a:r>
                      <a:endParaRPr lang="zh-TW" altLang="en-US" dirty="0"/>
                    </a:p>
                  </a:txBody>
                  <a:tcPr/>
                </a:tc>
                <a:tc>
                  <a:txBody>
                    <a:bodyPr/>
                    <a:lstStyle/>
                    <a:p>
                      <a:pPr algn="ctr"/>
                      <a:r>
                        <a:rPr lang="en-US" altLang="zh-TW" dirty="0"/>
                        <a:t>13.8</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18.5</a:t>
                      </a:r>
                      <a:endParaRPr lang="zh-TW" altLang="en-US" dirty="0"/>
                    </a:p>
                  </a:txBody>
                  <a:tcPr/>
                </a:tc>
                <a:tc>
                  <a:txBody>
                    <a:bodyPr/>
                    <a:lstStyle/>
                    <a:p>
                      <a:pPr algn="ctr"/>
                      <a:r>
                        <a:rPr lang="en-US" altLang="zh-TW" dirty="0"/>
                        <a:t>11.1</a:t>
                      </a:r>
                      <a:endParaRPr lang="zh-TW" altLang="en-US" dirty="0"/>
                    </a:p>
                  </a:txBody>
                  <a:tcPr/>
                </a:tc>
                <a:extLst>
                  <a:ext uri="{0D108BD9-81ED-4DB2-BD59-A6C34878D82A}">
                    <a16:rowId xmlns:a16="http://schemas.microsoft.com/office/drawing/2014/main" val="1522424670"/>
                  </a:ext>
                </a:extLst>
              </a:tr>
              <a:tr h="567662">
                <a:tc>
                  <a:txBody>
                    <a:bodyPr/>
                    <a:lstStyle/>
                    <a:p>
                      <a:pPr algn="ctr"/>
                      <a:r>
                        <a:rPr lang="en-US" altLang="zh-TW" dirty="0"/>
                        <a:t>30-39</a:t>
                      </a:r>
                      <a:r>
                        <a:rPr lang="zh-TW" altLang="en-US" dirty="0"/>
                        <a:t>歲</a:t>
                      </a:r>
                    </a:p>
                  </a:txBody>
                  <a:tcPr/>
                </a:tc>
                <a:tc>
                  <a:txBody>
                    <a:bodyPr/>
                    <a:lstStyle/>
                    <a:p>
                      <a:pPr algn="ctr"/>
                      <a:r>
                        <a:rPr lang="en-US" altLang="zh-TW" dirty="0"/>
                        <a:t>15.1</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14.0</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17.7</a:t>
                      </a:r>
                      <a:endParaRPr lang="zh-TW" altLang="en-US" dirty="0"/>
                    </a:p>
                  </a:txBody>
                  <a:tcPr/>
                </a:tc>
                <a:tc>
                  <a:txBody>
                    <a:bodyPr/>
                    <a:lstStyle/>
                    <a:p>
                      <a:pPr algn="ctr"/>
                      <a:r>
                        <a:rPr lang="en-US" altLang="zh-TW" dirty="0"/>
                        <a:t>16.2</a:t>
                      </a:r>
                      <a:endParaRPr lang="zh-TW" altLang="en-US" dirty="0"/>
                    </a:p>
                  </a:txBody>
                  <a:tcPr/>
                </a:tc>
                <a:tc>
                  <a:txBody>
                    <a:bodyPr/>
                    <a:lstStyle/>
                    <a:p>
                      <a:pPr algn="ctr"/>
                      <a:r>
                        <a:rPr lang="en-US" altLang="zh-TW" dirty="0"/>
                        <a:t>22.1</a:t>
                      </a:r>
                      <a:endParaRPr lang="zh-TW" altLang="en-US" dirty="0"/>
                    </a:p>
                  </a:txBody>
                  <a:tcPr/>
                </a:tc>
                <a:tc>
                  <a:txBody>
                    <a:bodyPr/>
                    <a:lstStyle/>
                    <a:p>
                      <a:pPr algn="ctr"/>
                      <a:r>
                        <a:rPr lang="en-US" altLang="zh-TW" dirty="0"/>
                        <a:t>24.9</a:t>
                      </a:r>
                      <a:endParaRPr lang="zh-TW" altLang="en-US" dirty="0"/>
                    </a:p>
                  </a:txBody>
                  <a:tcPr/>
                </a:tc>
                <a:tc>
                  <a:txBody>
                    <a:bodyPr/>
                    <a:lstStyle/>
                    <a:p>
                      <a:pPr algn="ctr"/>
                      <a:r>
                        <a:rPr lang="en-US" altLang="zh-TW" dirty="0"/>
                        <a:t>15.8</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21.2</a:t>
                      </a:r>
                      <a:endParaRPr lang="zh-TW" altLang="en-US" dirty="0"/>
                    </a:p>
                  </a:txBody>
                  <a:tcPr/>
                </a:tc>
                <a:tc>
                  <a:txBody>
                    <a:bodyPr/>
                    <a:lstStyle/>
                    <a:p>
                      <a:pPr algn="ctr"/>
                      <a:r>
                        <a:rPr lang="en-US" altLang="zh-TW" dirty="0"/>
                        <a:t>12.7</a:t>
                      </a:r>
                      <a:endParaRPr lang="zh-TW" altLang="en-US" dirty="0"/>
                    </a:p>
                  </a:txBody>
                  <a:tcPr/>
                </a:tc>
                <a:extLst>
                  <a:ext uri="{0D108BD9-81ED-4DB2-BD59-A6C34878D82A}">
                    <a16:rowId xmlns:a16="http://schemas.microsoft.com/office/drawing/2014/main" val="3129802784"/>
                  </a:ext>
                </a:extLst>
              </a:tr>
              <a:tr h="567662">
                <a:tc>
                  <a:txBody>
                    <a:bodyPr/>
                    <a:lstStyle/>
                    <a:p>
                      <a:pPr algn="ctr"/>
                      <a:r>
                        <a:rPr lang="en-US" altLang="zh-TW" dirty="0"/>
                        <a:t>40-49</a:t>
                      </a:r>
                      <a:r>
                        <a:rPr lang="zh-TW" altLang="en-US" dirty="0"/>
                        <a:t>歲</a:t>
                      </a:r>
                    </a:p>
                  </a:txBody>
                  <a:tcPr/>
                </a:tc>
                <a:tc>
                  <a:txBody>
                    <a:bodyPr/>
                    <a:lstStyle/>
                    <a:p>
                      <a:pPr algn="ctr"/>
                      <a:r>
                        <a:rPr lang="en-US" altLang="zh-TW" dirty="0"/>
                        <a:t>15.0</a:t>
                      </a:r>
                      <a:endParaRPr lang="zh-TW" altLang="en-US" dirty="0"/>
                    </a:p>
                  </a:txBody>
                  <a:tcPr/>
                </a:tc>
                <a:tc>
                  <a:txBody>
                    <a:bodyPr/>
                    <a:lstStyle/>
                    <a:p>
                      <a:pPr algn="ctr"/>
                      <a:r>
                        <a:rPr lang="en-US" altLang="zh-TW" dirty="0"/>
                        <a:t>15.2</a:t>
                      </a:r>
                      <a:endParaRPr lang="zh-TW" altLang="en-US" dirty="0"/>
                    </a:p>
                  </a:txBody>
                  <a:tcPr/>
                </a:tc>
                <a:tc>
                  <a:txBody>
                    <a:bodyPr/>
                    <a:lstStyle/>
                    <a:p>
                      <a:pPr algn="ctr"/>
                      <a:r>
                        <a:rPr lang="en-US" altLang="zh-TW" dirty="0"/>
                        <a:t>13.9</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17.5</a:t>
                      </a:r>
                      <a:endParaRPr lang="zh-TW" altLang="en-US" dirty="0"/>
                    </a:p>
                  </a:txBody>
                  <a:tcPr/>
                </a:tc>
                <a:tc>
                  <a:txBody>
                    <a:bodyPr/>
                    <a:lstStyle/>
                    <a:p>
                      <a:pPr algn="ctr"/>
                      <a:r>
                        <a:rPr lang="en-US" altLang="zh-TW" dirty="0"/>
                        <a:t>16.0</a:t>
                      </a:r>
                      <a:endParaRPr lang="zh-TW" altLang="en-US" dirty="0"/>
                    </a:p>
                  </a:txBody>
                  <a:tcPr/>
                </a:tc>
                <a:tc>
                  <a:txBody>
                    <a:bodyPr/>
                    <a:lstStyle/>
                    <a:p>
                      <a:pPr algn="ctr"/>
                      <a:r>
                        <a:rPr lang="en-US" altLang="zh-TW" dirty="0"/>
                        <a:t>21.8</a:t>
                      </a:r>
                      <a:endParaRPr lang="zh-TW" altLang="en-US" dirty="0"/>
                    </a:p>
                  </a:txBody>
                  <a:tcPr/>
                </a:tc>
                <a:tc>
                  <a:txBody>
                    <a:bodyPr/>
                    <a:lstStyle/>
                    <a:p>
                      <a:pPr algn="ctr"/>
                      <a:r>
                        <a:rPr lang="en-US" altLang="zh-TW" dirty="0"/>
                        <a:t>24.6</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21.0</a:t>
                      </a:r>
                      <a:endParaRPr lang="zh-TW" altLang="en-US" dirty="0"/>
                    </a:p>
                  </a:txBody>
                  <a:tcPr/>
                </a:tc>
                <a:tc>
                  <a:txBody>
                    <a:bodyPr/>
                    <a:lstStyle/>
                    <a:p>
                      <a:pPr algn="ctr"/>
                      <a:r>
                        <a:rPr lang="en-US" altLang="zh-TW" dirty="0"/>
                        <a:t>12.6</a:t>
                      </a:r>
                      <a:endParaRPr lang="zh-TW" altLang="en-US" dirty="0"/>
                    </a:p>
                  </a:txBody>
                  <a:tcPr/>
                </a:tc>
                <a:extLst>
                  <a:ext uri="{0D108BD9-81ED-4DB2-BD59-A6C34878D82A}">
                    <a16:rowId xmlns:a16="http://schemas.microsoft.com/office/drawing/2014/main" val="1531655686"/>
                  </a:ext>
                </a:extLst>
              </a:tr>
              <a:tr h="567662">
                <a:tc>
                  <a:txBody>
                    <a:bodyPr/>
                    <a:lstStyle/>
                    <a:p>
                      <a:pPr algn="ctr"/>
                      <a:r>
                        <a:rPr lang="en-US" altLang="zh-TW" dirty="0"/>
                        <a:t>50-59</a:t>
                      </a:r>
                      <a:r>
                        <a:rPr lang="zh-TW" altLang="en-US" dirty="0"/>
                        <a:t>歲</a:t>
                      </a:r>
                    </a:p>
                  </a:txBody>
                  <a:tcPr/>
                </a:tc>
                <a:tc>
                  <a:txBody>
                    <a:bodyPr/>
                    <a:lstStyle/>
                    <a:p>
                      <a:pPr algn="ctr"/>
                      <a:r>
                        <a:rPr lang="en-US" altLang="zh-TW" dirty="0"/>
                        <a:t>14.3</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16.8</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20.9</a:t>
                      </a:r>
                      <a:endParaRPr lang="zh-TW" altLang="en-US" dirty="0"/>
                    </a:p>
                  </a:txBody>
                  <a:tcPr/>
                </a:tc>
                <a:tc>
                  <a:txBody>
                    <a:bodyPr/>
                    <a:lstStyle/>
                    <a:p>
                      <a:pPr algn="ctr"/>
                      <a:r>
                        <a:rPr lang="en-US" altLang="zh-TW" dirty="0"/>
                        <a:t>23.5</a:t>
                      </a:r>
                      <a:endParaRPr lang="zh-TW" altLang="en-US" dirty="0"/>
                    </a:p>
                  </a:txBody>
                  <a:tcPr/>
                </a:tc>
                <a:tc>
                  <a:txBody>
                    <a:bodyPr/>
                    <a:lstStyle/>
                    <a:p>
                      <a:pPr algn="ctr"/>
                      <a:r>
                        <a:rPr lang="en-US" altLang="zh-TW" dirty="0"/>
                        <a:t>14.9</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20.1</a:t>
                      </a:r>
                      <a:endParaRPr lang="zh-TW" altLang="en-US" dirty="0"/>
                    </a:p>
                  </a:txBody>
                  <a:tcPr/>
                </a:tc>
                <a:tc>
                  <a:txBody>
                    <a:bodyPr/>
                    <a:lstStyle/>
                    <a:p>
                      <a:pPr algn="ctr"/>
                      <a:r>
                        <a:rPr lang="en-US" altLang="zh-TW" dirty="0"/>
                        <a:t>12.1</a:t>
                      </a:r>
                      <a:endParaRPr lang="zh-TW" altLang="en-US" dirty="0"/>
                    </a:p>
                  </a:txBody>
                  <a:tcPr/>
                </a:tc>
                <a:extLst>
                  <a:ext uri="{0D108BD9-81ED-4DB2-BD59-A6C34878D82A}">
                    <a16:rowId xmlns:a16="http://schemas.microsoft.com/office/drawing/2014/main" val="359464013"/>
                  </a:ext>
                </a:extLst>
              </a:tr>
              <a:tr h="567662">
                <a:tc>
                  <a:txBody>
                    <a:bodyPr/>
                    <a:lstStyle/>
                    <a:p>
                      <a:pPr algn="ctr"/>
                      <a:r>
                        <a:rPr lang="en-US" altLang="zh-TW" dirty="0"/>
                        <a:t>60-69</a:t>
                      </a:r>
                      <a:r>
                        <a:rPr lang="zh-TW" altLang="en-US" dirty="0"/>
                        <a:t>歲</a:t>
                      </a:r>
                    </a:p>
                  </a:txBody>
                  <a:tcPr/>
                </a:tc>
                <a:tc>
                  <a:txBody>
                    <a:bodyPr/>
                    <a:lstStyle/>
                    <a:p>
                      <a:pPr algn="ctr"/>
                      <a:r>
                        <a:rPr lang="en-US" altLang="zh-TW" dirty="0"/>
                        <a:t>10.7</a:t>
                      </a:r>
                      <a:endParaRPr lang="zh-TW" altLang="en-US" dirty="0"/>
                    </a:p>
                  </a:txBody>
                  <a:tcPr/>
                </a:tc>
                <a:tc>
                  <a:txBody>
                    <a:bodyPr/>
                    <a:lstStyle/>
                    <a:p>
                      <a:pPr algn="ctr"/>
                      <a:r>
                        <a:rPr lang="en-US" altLang="zh-TW" dirty="0"/>
                        <a:t>10.8</a:t>
                      </a:r>
                      <a:endParaRPr lang="zh-TW" altLang="en-US" dirty="0"/>
                    </a:p>
                  </a:txBody>
                  <a:tcPr/>
                </a:tc>
                <a:tc>
                  <a:txBody>
                    <a:bodyPr/>
                    <a:lstStyle/>
                    <a:p>
                      <a:pPr algn="ctr"/>
                      <a:r>
                        <a:rPr lang="en-US" altLang="zh-TW" dirty="0"/>
                        <a:t>9.9</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12.5</a:t>
                      </a:r>
                      <a:endParaRPr lang="zh-TW" altLang="en-US" dirty="0"/>
                    </a:p>
                  </a:txBody>
                  <a:tcPr/>
                </a:tc>
                <a:tc>
                  <a:txBody>
                    <a:bodyPr/>
                    <a:lstStyle/>
                    <a:p>
                      <a:pPr algn="ctr"/>
                      <a:r>
                        <a:rPr lang="en-US" altLang="zh-TW" dirty="0"/>
                        <a:t>11.4</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17.6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15.0</a:t>
                      </a:r>
                      <a:endParaRPr lang="zh-TW" altLang="en-US" dirty="0"/>
                    </a:p>
                  </a:txBody>
                  <a:tcPr/>
                </a:tc>
                <a:tc>
                  <a:txBody>
                    <a:bodyPr/>
                    <a:lstStyle/>
                    <a:p>
                      <a:pPr algn="ctr"/>
                      <a:r>
                        <a:rPr lang="en-US" altLang="zh-TW" dirty="0"/>
                        <a:t>9.0</a:t>
                      </a:r>
                      <a:endParaRPr lang="zh-TW" altLang="en-US" dirty="0"/>
                    </a:p>
                  </a:txBody>
                  <a:tcPr/>
                </a:tc>
                <a:extLst>
                  <a:ext uri="{0D108BD9-81ED-4DB2-BD59-A6C34878D82A}">
                    <a16:rowId xmlns:a16="http://schemas.microsoft.com/office/drawing/2014/main" val="1355586047"/>
                  </a:ext>
                </a:extLst>
              </a:tr>
              <a:tr h="567662">
                <a:tc>
                  <a:txBody>
                    <a:bodyPr/>
                    <a:lstStyle/>
                    <a:p>
                      <a:pPr algn="ctr"/>
                      <a:r>
                        <a:rPr lang="en-US" altLang="zh-TW" dirty="0"/>
                        <a:t>70</a:t>
                      </a:r>
                      <a:r>
                        <a:rPr lang="zh-TW" altLang="en-US" dirty="0"/>
                        <a:t>歲以上</a:t>
                      </a:r>
                    </a:p>
                  </a:txBody>
                  <a:tcPr/>
                </a:tc>
                <a:tc>
                  <a:txBody>
                    <a:bodyPr/>
                    <a:lstStyle/>
                    <a:p>
                      <a:pPr algn="ctr"/>
                      <a:r>
                        <a:rPr lang="en-US" altLang="zh-TW" dirty="0"/>
                        <a:t>7.0</a:t>
                      </a:r>
                      <a:endParaRPr lang="zh-TW" altLang="en-US" dirty="0"/>
                    </a:p>
                  </a:txBody>
                  <a:tcPr/>
                </a:tc>
                <a:tc>
                  <a:txBody>
                    <a:bodyPr/>
                    <a:lstStyle/>
                    <a:p>
                      <a:pPr algn="ctr"/>
                      <a:r>
                        <a:rPr lang="en-US" altLang="zh-TW" dirty="0"/>
                        <a:t>7.1</a:t>
                      </a:r>
                      <a:endParaRPr lang="zh-TW" altLang="en-US" dirty="0"/>
                    </a:p>
                  </a:txBody>
                  <a:tcPr/>
                </a:tc>
                <a:tc>
                  <a:txBody>
                    <a:bodyPr/>
                    <a:lstStyle/>
                    <a:p>
                      <a:pPr algn="ctr"/>
                      <a:r>
                        <a:rPr lang="en-US" altLang="zh-TW" dirty="0"/>
                        <a:t>6.5</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8.2</a:t>
                      </a:r>
                      <a:endParaRPr lang="zh-TW" altLang="en-US" dirty="0"/>
                    </a:p>
                  </a:txBody>
                  <a:tcPr/>
                </a:tc>
                <a:tc>
                  <a:txBody>
                    <a:bodyPr/>
                    <a:lstStyle/>
                    <a:p>
                      <a:pPr algn="ctr"/>
                      <a:r>
                        <a:rPr lang="en-US" altLang="zh-TW" dirty="0"/>
                        <a:t>7.5</a:t>
                      </a:r>
                      <a:endParaRPr lang="zh-TW" altLang="en-US" dirty="0"/>
                    </a:p>
                  </a:txBody>
                  <a:tcPr/>
                </a:tc>
                <a:tc>
                  <a:txBody>
                    <a:bodyPr/>
                    <a:lstStyle/>
                    <a:p>
                      <a:pPr algn="ctr"/>
                      <a:r>
                        <a:rPr lang="en-US" altLang="zh-TW" dirty="0"/>
                        <a:t>10.2</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7.3</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5.9</a:t>
                      </a:r>
                      <a:endParaRPr lang="zh-TW" altLang="en-US" dirty="0"/>
                    </a:p>
                  </a:txBody>
                  <a:tcPr/>
                </a:tc>
                <a:extLst>
                  <a:ext uri="{0D108BD9-81ED-4DB2-BD59-A6C34878D82A}">
                    <a16:rowId xmlns:a16="http://schemas.microsoft.com/office/drawing/2014/main" val="3603744829"/>
                  </a:ext>
                </a:extLst>
              </a:tr>
            </a:tbl>
          </a:graphicData>
        </a:graphic>
      </p:graphicFrame>
      <p:sp>
        <p:nvSpPr>
          <p:cNvPr id="17" name="矩形 16">
            <a:extLst>
              <a:ext uri="{FF2B5EF4-FFF2-40B4-BE49-F238E27FC236}">
                <a16:creationId xmlns:a16="http://schemas.microsoft.com/office/drawing/2014/main" id="{DFE478FC-957C-144E-9A7A-2D0FA14BBC6C}"/>
              </a:ext>
            </a:extLst>
          </p:cNvPr>
          <p:cNvSpPr/>
          <p:nvPr/>
        </p:nvSpPr>
        <p:spPr>
          <a:xfrm>
            <a:off x="-5819" y="0"/>
            <a:ext cx="12203638" cy="6858000"/>
          </a:xfrm>
          <a:prstGeom prst="rect">
            <a:avLst/>
          </a:prstGeom>
          <a:solidFill>
            <a:schemeClr val="tx1">
              <a:lumMod val="95000"/>
              <a:lumOff val="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 name="文字方塊 2">
            <a:extLst>
              <a:ext uri="{FF2B5EF4-FFF2-40B4-BE49-F238E27FC236}">
                <a16:creationId xmlns:a16="http://schemas.microsoft.com/office/drawing/2014/main" id="{369042B8-60D2-C74C-A292-7208E8F20EA2}"/>
              </a:ext>
            </a:extLst>
          </p:cNvPr>
          <p:cNvSpPr txBox="1"/>
          <p:nvPr/>
        </p:nvSpPr>
        <p:spPr>
          <a:xfrm>
            <a:off x="158736" y="3172372"/>
            <a:ext cx="2904566" cy="1200329"/>
          </a:xfrm>
          <a:prstGeom prst="rect">
            <a:avLst/>
          </a:prstGeom>
          <a:noFill/>
        </p:spPr>
        <p:txBody>
          <a:bodyPr wrap="square" rtlCol="0">
            <a:spAutoFit/>
          </a:bodyPr>
          <a:lstStyle/>
          <a:p>
            <a:pPr algn="ctr"/>
            <a:r>
              <a:rPr kumimoji="1" lang="zh-CN" altLang="en-US" sz="3600" b="1" dirty="0">
                <a:solidFill>
                  <a:schemeClr val="bg1"/>
                </a:solidFill>
                <a:latin typeface="Microsoft JhengHei" panose="020B0604030504040204" pitchFamily="34" charset="-120"/>
                <a:ea typeface="Microsoft JhengHei" panose="020B0604030504040204" pitchFamily="34" charset="-120"/>
              </a:rPr>
              <a:t>台灣</a:t>
            </a:r>
            <a:r>
              <a:rPr kumimoji="1" lang="en-US" altLang="zh-CN" sz="3600" b="1" dirty="0">
                <a:solidFill>
                  <a:schemeClr val="bg1"/>
                </a:solidFill>
                <a:latin typeface="Microsoft JhengHei" panose="020B0604030504040204" pitchFamily="34" charset="-120"/>
                <a:ea typeface="Microsoft JhengHei" panose="020B0604030504040204" pitchFamily="34" charset="-120"/>
              </a:rPr>
              <a:t>2019</a:t>
            </a:r>
          </a:p>
          <a:p>
            <a:pPr algn="ctr"/>
            <a:r>
              <a:rPr kumimoji="1" lang="zh-CN" altLang="en-US" sz="3600" b="1" dirty="0">
                <a:solidFill>
                  <a:schemeClr val="bg1"/>
                </a:solidFill>
                <a:latin typeface="Microsoft JhengHei" panose="020B0604030504040204" pitchFamily="34" charset="-120"/>
                <a:ea typeface="Microsoft JhengHei" panose="020B0604030504040204" pitchFamily="34" charset="-120"/>
              </a:rPr>
              <a:t>各區人口數</a:t>
            </a:r>
            <a:endParaRPr kumimoji="1" lang="zh-TW" altLang="en-US" sz="3600" b="1" dirty="0">
              <a:solidFill>
                <a:schemeClr val="bg1"/>
              </a:solidFill>
              <a:latin typeface="Microsoft JhengHei" panose="020B0604030504040204" pitchFamily="34" charset="-120"/>
              <a:ea typeface="Microsoft JhengHei" panose="020B0604030504040204" pitchFamily="34" charset="-120"/>
            </a:endParaRPr>
          </a:p>
        </p:txBody>
      </p:sp>
      <p:sp>
        <p:nvSpPr>
          <p:cNvPr id="18" name="文字方塊 17">
            <a:extLst>
              <a:ext uri="{FF2B5EF4-FFF2-40B4-BE49-F238E27FC236}">
                <a16:creationId xmlns:a16="http://schemas.microsoft.com/office/drawing/2014/main" id="{3B89AFA4-181E-924D-A1AA-6FA38D9881E5}"/>
              </a:ext>
            </a:extLst>
          </p:cNvPr>
          <p:cNvSpPr txBox="1"/>
          <p:nvPr/>
        </p:nvSpPr>
        <p:spPr>
          <a:xfrm>
            <a:off x="6096000" y="2895374"/>
            <a:ext cx="3107838" cy="1754326"/>
          </a:xfrm>
          <a:prstGeom prst="rect">
            <a:avLst/>
          </a:prstGeom>
          <a:noFill/>
        </p:spPr>
        <p:txBody>
          <a:bodyPr wrap="square" rtlCol="0">
            <a:spAutoFit/>
          </a:bodyPr>
          <a:lstStyle/>
          <a:p>
            <a:pPr algn="ctr"/>
            <a:r>
              <a:rPr kumimoji="1" lang="en-US" altLang="zh-CN" sz="3600" b="1" dirty="0">
                <a:solidFill>
                  <a:schemeClr val="bg1"/>
                </a:solidFill>
                <a:latin typeface="Microsoft JhengHei" panose="020B0604030504040204" pitchFamily="34" charset="-120"/>
                <a:ea typeface="Microsoft JhengHei" panose="020B0604030504040204" pitchFamily="34" charset="-120"/>
              </a:rPr>
              <a:t>106 </a:t>
            </a:r>
            <a:r>
              <a:rPr kumimoji="1" lang="zh-CN" altLang="en-US" sz="3600" b="1" dirty="0">
                <a:solidFill>
                  <a:schemeClr val="bg1"/>
                </a:solidFill>
                <a:latin typeface="Microsoft JhengHei" panose="020B0604030504040204" pitchFamily="34" charset="-120"/>
                <a:ea typeface="Microsoft JhengHei" panose="020B0604030504040204" pitchFamily="34" charset="-120"/>
              </a:rPr>
              <a:t>年平均</a:t>
            </a:r>
            <a:endParaRPr kumimoji="1" lang="en-US" altLang="zh-CN" sz="3600" b="1" dirty="0">
              <a:solidFill>
                <a:schemeClr val="bg1"/>
              </a:solidFill>
              <a:latin typeface="Microsoft JhengHei" panose="020B0604030504040204" pitchFamily="34" charset="-120"/>
              <a:ea typeface="Microsoft JhengHei" panose="020B0604030504040204" pitchFamily="34" charset="-120"/>
            </a:endParaRPr>
          </a:p>
          <a:p>
            <a:pPr algn="ctr"/>
            <a:r>
              <a:rPr kumimoji="1" lang="zh-CN" altLang="en-US" sz="3600" b="1" dirty="0">
                <a:solidFill>
                  <a:schemeClr val="bg1"/>
                </a:solidFill>
                <a:latin typeface="Microsoft JhengHei" panose="020B0604030504040204" pitchFamily="34" charset="-120"/>
                <a:ea typeface="Microsoft JhengHei" panose="020B0604030504040204" pitchFamily="34" charset="-120"/>
              </a:rPr>
              <a:t>每人旅遊次數 </a:t>
            </a:r>
            <a:r>
              <a:rPr kumimoji="1" lang="en-US" altLang="zh-CN" sz="3600" b="1" dirty="0">
                <a:solidFill>
                  <a:schemeClr val="bg1"/>
                </a:solidFill>
                <a:latin typeface="Microsoft JhengHei" panose="020B0604030504040204" pitchFamily="34" charset="-120"/>
                <a:ea typeface="Microsoft JhengHei" panose="020B0604030504040204" pitchFamily="34" charset="-120"/>
              </a:rPr>
              <a:t>8.7 </a:t>
            </a:r>
            <a:r>
              <a:rPr kumimoji="1" lang="zh-CN" altLang="en-US" sz="3600" b="1" dirty="0">
                <a:solidFill>
                  <a:schemeClr val="bg1"/>
                </a:solidFill>
                <a:latin typeface="Microsoft JhengHei" panose="020B0604030504040204" pitchFamily="34" charset="-120"/>
                <a:ea typeface="Microsoft JhengHei" panose="020B0604030504040204" pitchFamily="34" charset="-120"/>
              </a:rPr>
              <a:t>次</a:t>
            </a:r>
          </a:p>
        </p:txBody>
      </p:sp>
      <p:sp>
        <p:nvSpPr>
          <p:cNvPr id="19" name="文字方塊 18">
            <a:extLst>
              <a:ext uri="{FF2B5EF4-FFF2-40B4-BE49-F238E27FC236}">
                <a16:creationId xmlns:a16="http://schemas.microsoft.com/office/drawing/2014/main" id="{EE180ACB-EC84-6844-9AEB-BBBCBE11F951}"/>
              </a:ext>
            </a:extLst>
          </p:cNvPr>
          <p:cNvSpPr txBox="1"/>
          <p:nvPr/>
        </p:nvSpPr>
        <p:spPr>
          <a:xfrm>
            <a:off x="3412135" y="3101567"/>
            <a:ext cx="2335032" cy="1200329"/>
          </a:xfrm>
          <a:prstGeom prst="rect">
            <a:avLst/>
          </a:prstGeom>
          <a:noFill/>
        </p:spPr>
        <p:txBody>
          <a:bodyPr wrap="square" rtlCol="0">
            <a:spAutoFit/>
          </a:bodyPr>
          <a:lstStyle/>
          <a:p>
            <a:pPr algn="ctr"/>
            <a:r>
              <a:rPr kumimoji="1" lang="zh-TW" altLang="en-US" sz="3600" b="1" dirty="0">
                <a:solidFill>
                  <a:schemeClr val="bg1"/>
                </a:solidFill>
                <a:latin typeface="Microsoft JhengHei" panose="020B0604030504040204" pitchFamily="34" charset="-120"/>
                <a:ea typeface="Microsoft JhengHei" panose="020B0604030504040204" pitchFamily="34" charset="-120"/>
              </a:rPr>
              <a:t>旅遊者</a:t>
            </a:r>
            <a:endParaRPr kumimoji="1" lang="en-US" altLang="zh-TW" sz="3600" b="1" dirty="0">
              <a:solidFill>
                <a:schemeClr val="bg1"/>
              </a:solidFill>
              <a:latin typeface="Microsoft JhengHei" panose="020B0604030504040204" pitchFamily="34" charset="-120"/>
              <a:ea typeface="Microsoft JhengHei" panose="020B0604030504040204" pitchFamily="34" charset="-120"/>
            </a:endParaRPr>
          </a:p>
          <a:p>
            <a:pPr algn="ctr"/>
            <a:r>
              <a:rPr kumimoji="1" lang="zh-TW" altLang="en-US" sz="3600" b="1" dirty="0">
                <a:solidFill>
                  <a:schemeClr val="bg1"/>
                </a:solidFill>
                <a:latin typeface="Microsoft JhengHei" panose="020B0604030504040204" pitchFamily="34" charset="-120"/>
                <a:ea typeface="Microsoft JhengHei" panose="020B0604030504040204" pitchFamily="34" charset="-120"/>
              </a:rPr>
              <a:t>年齡分佈</a:t>
            </a:r>
          </a:p>
        </p:txBody>
      </p:sp>
      <p:sp>
        <p:nvSpPr>
          <p:cNvPr id="20" name="文字方塊 19">
            <a:extLst>
              <a:ext uri="{FF2B5EF4-FFF2-40B4-BE49-F238E27FC236}">
                <a16:creationId xmlns:a16="http://schemas.microsoft.com/office/drawing/2014/main" id="{2BDC1D74-47C8-764D-9601-2D2F45C8C9EA}"/>
              </a:ext>
            </a:extLst>
          </p:cNvPr>
          <p:cNvSpPr txBox="1"/>
          <p:nvPr/>
        </p:nvSpPr>
        <p:spPr>
          <a:xfrm>
            <a:off x="9552671" y="3172372"/>
            <a:ext cx="2114947" cy="1200329"/>
          </a:xfrm>
          <a:prstGeom prst="rect">
            <a:avLst/>
          </a:prstGeom>
          <a:noFill/>
        </p:spPr>
        <p:txBody>
          <a:bodyPr wrap="square" rtlCol="0">
            <a:spAutoFit/>
          </a:bodyPr>
          <a:lstStyle/>
          <a:p>
            <a:pPr algn="ctr"/>
            <a:r>
              <a:rPr kumimoji="1" lang="zh-TW" altLang="en-US" sz="3600" b="1" dirty="0">
                <a:solidFill>
                  <a:schemeClr val="bg1"/>
                </a:solidFill>
                <a:latin typeface="Microsoft JhengHei" panose="020B0604030504040204" pitchFamily="34" charset="-120"/>
                <a:ea typeface="Microsoft JhengHei" panose="020B0604030504040204" pitchFamily="34" charset="-120"/>
              </a:rPr>
              <a:t>東部旅遊</a:t>
            </a:r>
            <a:endParaRPr kumimoji="1" lang="en-US" altLang="zh-TW" sz="3600" b="1" dirty="0">
              <a:solidFill>
                <a:schemeClr val="bg1"/>
              </a:solidFill>
              <a:latin typeface="Microsoft JhengHei" panose="020B0604030504040204" pitchFamily="34" charset="-120"/>
              <a:ea typeface="Microsoft JhengHei" panose="020B0604030504040204" pitchFamily="34" charset="-120"/>
            </a:endParaRPr>
          </a:p>
          <a:p>
            <a:pPr algn="ctr"/>
            <a:r>
              <a:rPr kumimoji="1" lang="zh-TW" altLang="en-US" sz="3600" b="1" dirty="0">
                <a:solidFill>
                  <a:schemeClr val="bg1"/>
                </a:solidFill>
                <a:latin typeface="Microsoft JhengHei" panose="020B0604030504040204" pitchFamily="34" charset="-120"/>
                <a:ea typeface="Microsoft JhengHei" panose="020B0604030504040204" pitchFamily="34" charset="-120"/>
              </a:rPr>
              <a:t>各月分佈</a:t>
            </a:r>
          </a:p>
        </p:txBody>
      </p:sp>
      <p:sp>
        <p:nvSpPr>
          <p:cNvPr id="4" name="文字方塊 3">
            <a:extLst>
              <a:ext uri="{FF2B5EF4-FFF2-40B4-BE49-F238E27FC236}">
                <a16:creationId xmlns:a16="http://schemas.microsoft.com/office/drawing/2014/main" id="{ADEC2B80-6C03-4046-BF08-5DE284810053}"/>
              </a:ext>
            </a:extLst>
          </p:cNvPr>
          <p:cNvSpPr txBox="1"/>
          <p:nvPr/>
        </p:nvSpPr>
        <p:spPr>
          <a:xfrm>
            <a:off x="3017046" y="3482631"/>
            <a:ext cx="457200" cy="646331"/>
          </a:xfrm>
          <a:prstGeom prst="rect">
            <a:avLst/>
          </a:prstGeom>
          <a:noFill/>
        </p:spPr>
        <p:txBody>
          <a:bodyPr wrap="square" rtlCol="0">
            <a:spAutoFit/>
          </a:bodyPr>
          <a:lstStyle/>
          <a:p>
            <a:pPr algn="ctr"/>
            <a:r>
              <a:rPr kumimoji="1" lang="zh-TW" altLang="en-US" sz="3600" b="1" dirty="0">
                <a:solidFill>
                  <a:srgbClr val="FFC000"/>
                </a:solidFill>
                <a:latin typeface="Microsoft JhengHei" panose="020B0604030504040204" pitchFamily="34" charset="-120"/>
                <a:ea typeface="Microsoft JhengHei" panose="020B0604030504040204" pitchFamily="34" charset="-120"/>
              </a:rPr>
              <a:t>Ｘ</a:t>
            </a:r>
          </a:p>
        </p:txBody>
      </p:sp>
      <p:sp>
        <p:nvSpPr>
          <p:cNvPr id="22" name="文字方塊 21">
            <a:extLst>
              <a:ext uri="{FF2B5EF4-FFF2-40B4-BE49-F238E27FC236}">
                <a16:creationId xmlns:a16="http://schemas.microsoft.com/office/drawing/2014/main" id="{3964147F-D6F8-0944-A7B6-6D8BECFAA802}"/>
              </a:ext>
            </a:extLst>
          </p:cNvPr>
          <p:cNvSpPr txBox="1"/>
          <p:nvPr/>
        </p:nvSpPr>
        <p:spPr>
          <a:xfrm>
            <a:off x="5676972" y="3482631"/>
            <a:ext cx="457200" cy="646331"/>
          </a:xfrm>
          <a:prstGeom prst="rect">
            <a:avLst/>
          </a:prstGeom>
          <a:noFill/>
        </p:spPr>
        <p:txBody>
          <a:bodyPr wrap="square" rtlCol="0">
            <a:spAutoFit/>
          </a:bodyPr>
          <a:lstStyle/>
          <a:p>
            <a:pPr algn="ctr"/>
            <a:r>
              <a:rPr kumimoji="1" lang="zh-TW" altLang="en-US" sz="3600" b="1" dirty="0">
                <a:solidFill>
                  <a:srgbClr val="FFC000"/>
                </a:solidFill>
                <a:latin typeface="Microsoft JhengHei" panose="020B0604030504040204" pitchFamily="34" charset="-120"/>
                <a:ea typeface="Microsoft JhengHei" panose="020B0604030504040204" pitchFamily="34" charset="-120"/>
              </a:rPr>
              <a:t>Ｘ</a:t>
            </a:r>
          </a:p>
        </p:txBody>
      </p:sp>
      <p:sp>
        <p:nvSpPr>
          <p:cNvPr id="23" name="文字方塊 22">
            <a:extLst>
              <a:ext uri="{FF2B5EF4-FFF2-40B4-BE49-F238E27FC236}">
                <a16:creationId xmlns:a16="http://schemas.microsoft.com/office/drawing/2014/main" id="{E111AC7A-2C4C-A041-825E-09FBAD67B1B7}"/>
              </a:ext>
            </a:extLst>
          </p:cNvPr>
          <p:cNvSpPr txBox="1"/>
          <p:nvPr/>
        </p:nvSpPr>
        <p:spPr>
          <a:xfrm>
            <a:off x="9149655" y="3482630"/>
            <a:ext cx="457200" cy="646331"/>
          </a:xfrm>
          <a:prstGeom prst="rect">
            <a:avLst/>
          </a:prstGeom>
          <a:noFill/>
        </p:spPr>
        <p:txBody>
          <a:bodyPr wrap="square" rtlCol="0">
            <a:spAutoFit/>
          </a:bodyPr>
          <a:lstStyle/>
          <a:p>
            <a:pPr algn="ctr"/>
            <a:r>
              <a:rPr kumimoji="1" lang="zh-TW" altLang="en-US" sz="3600" b="1" dirty="0">
                <a:solidFill>
                  <a:srgbClr val="FFC000"/>
                </a:solidFill>
                <a:latin typeface="Microsoft JhengHei" panose="020B0604030504040204" pitchFamily="34" charset="-120"/>
                <a:ea typeface="Microsoft JhengHei" panose="020B0604030504040204" pitchFamily="34" charset="-120"/>
              </a:rPr>
              <a:t>Ｘ</a:t>
            </a:r>
          </a:p>
        </p:txBody>
      </p:sp>
    </p:spTree>
    <p:extLst>
      <p:ext uri="{BB962C8B-B14F-4D97-AF65-F5344CB8AC3E}">
        <p14:creationId xmlns:p14="http://schemas.microsoft.com/office/powerpoint/2010/main" val="32803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18" grpId="0"/>
      <p:bldP spid="19" grpId="0"/>
      <p:bldP spid="20" grpId="0"/>
      <p:bldP spid="4"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9E08850-EBAC-004B-BE2D-E9144C653750}"/>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2" name="群組 11">
            <a:extLst>
              <a:ext uri="{FF2B5EF4-FFF2-40B4-BE49-F238E27FC236}">
                <a16:creationId xmlns:a16="http://schemas.microsoft.com/office/drawing/2014/main" id="{B704946F-BA25-FB48-9CCC-98C6F38E189F}"/>
              </a:ext>
            </a:extLst>
          </p:cNvPr>
          <p:cNvGrpSpPr/>
          <p:nvPr/>
        </p:nvGrpSpPr>
        <p:grpSpPr>
          <a:xfrm>
            <a:off x="0" y="372877"/>
            <a:ext cx="3762684" cy="732921"/>
            <a:chOff x="-125265" y="3731671"/>
            <a:chExt cx="3762684" cy="732921"/>
          </a:xfrm>
        </p:grpSpPr>
        <p:grpSp>
          <p:nvGrpSpPr>
            <p:cNvPr id="13" name="群組 12">
              <a:extLst>
                <a:ext uri="{FF2B5EF4-FFF2-40B4-BE49-F238E27FC236}">
                  <a16:creationId xmlns:a16="http://schemas.microsoft.com/office/drawing/2014/main" id="{06A1A91A-46C4-074D-8BB5-604E8E7FC4DA}"/>
                </a:ext>
              </a:extLst>
            </p:cNvPr>
            <p:cNvGrpSpPr/>
            <p:nvPr/>
          </p:nvGrpSpPr>
          <p:grpSpPr>
            <a:xfrm>
              <a:off x="-125265" y="4002034"/>
              <a:ext cx="3762684" cy="462558"/>
              <a:chOff x="981706" y="3719491"/>
              <a:chExt cx="3745174" cy="547200"/>
            </a:xfrm>
            <a:solidFill>
              <a:srgbClr val="C00000"/>
            </a:solidFill>
          </p:grpSpPr>
          <p:sp>
            <p:nvSpPr>
              <p:cNvPr id="15" name="矩形 14">
                <a:extLst>
                  <a:ext uri="{FF2B5EF4-FFF2-40B4-BE49-F238E27FC236}">
                    <a16:creationId xmlns:a16="http://schemas.microsoft.com/office/drawing/2014/main" id="{F5114933-1E46-6F4C-9F31-FB435CADA404}"/>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直角三角形 15">
                <a:extLst>
                  <a:ext uri="{FF2B5EF4-FFF2-40B4-BE49-F238E27FC236}">
                    <a16:creationId xmlns:a16="http://schemas.microsoft.com/office/drawing/2014/main" id="{A1718E81-405C-1F43-BAE8-6A47341E7D7A}"/>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4" name="文字方塊 13">
              <a:extLst>
                <a:ext uri="{FF2B5EF4-FFF2-40B4-BE49-F238E27FC236}">
                  <a16:creationId xmlns:a16="http://schemas.microsoft.com/office/drawing/2014/main" id="{1A94D059-6BCC-DF4D-97DB-EABBA072731D}"/>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預估東部旅客</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graphicFrame>
        <p:nvGraphicFramePr>
          <p:cNvPr id="9" name="表格 8">
            <a:extLst>
              <a:ext uri="{FF2B5EF4-FFF2-40B4-BE49-F238E27FC236}">
                <a16:creationId xmlns:a16="http://schemas.microsoft.com/office/drawing/2014/main" id="{A517038A-A5FD-224D-A17A-EF293D368E4C}"/>
              </a:ext>
            </a:extLst>
          </p:cNvPr>
          <p:cNvGraphicFramePr>
            <a:graphicFrameLocks noGrp="1"/>
          </p:cNvGraphicFramePr>
          <p:nvPr>
            <p:extLst>
              <p:ext uri="{D42A27DB-BD31-4B8C-83A1-F6EECF244321}">
                <p14:modId xmlns:p14="http://schemas.microsoft.com/office/powerpoint/2010/main" val="2432992757"/>
              </p:ext>
            </p:extLst>
          </p:nvPr>
        </p:nvGraphicFramePr>
        <p:xfrm>
          <a:off x="459151" y="1137748"/>
          <a:ext cx="11273698" cy="5688302"/>
        </p:xfrm>
        <a:graphic>
          <a:graphicData uri="http://schemas.openxmlformats.org/drawingml/2006/table">
            <a:tbl>
              <a:tblPr firstRow="1" bandRow="1">
                <a:tableStyleId>{1FECB4D8-DB02-4DC6-A0A2-4F2EBAE1DC90}</a:tableStyleId>
              </a:tblPr>
              <a:tblGrid>
                <a:gridCol w="768668">
                  <a:extLst>
                    <a:ext uri="{9D8B030D-6E8A-4147-A177-3AD203B41FA5}">
                      <a16:colId xmlns:a16="http://schemas.microsoft.com/office/drawing/2014/main" val="3844340164"/>
                    </a:ext>
                  </a:extLst>
                </a:gridCol>
                <a:gridCol w="987742">
                  <a:extLst>
                    <a:ext uri="{9D8B030D-6E8A-4147-A177-3AD203B41FA5}">
                      <a16:colId xmlns:a16="http://schemas.microsoft.com/office/drawing/2014/main" val="2658568458"/>
                    </a:ext>
                  </a:extLst>
                </a:gridCol>
                <a:gridCol w="865208">
                  <a:extLst>
                    <a:ext uri="{9D8B030D-6E8A-4147-A177-3AD203B41FA5}">
                      <a16:colId xmlns:a16="http://schemas.microsoft.com/office/drawing/2014/main" val="2390365792"/>
                    </a:ext>
                  </a:extLst>
                </a:gridCol>
                <a:gridCol w="832775">
                  <a:extLst>
                    <a:ext uri="{9D8B030D-6E8A-4147-A177-3AD203B41FA5}">
                      <a16:colId xmlns:a16="http://schemas.microsoft.com/office/drawing/2014/main" val="2520460950"/>
                    </a:ext>
                  </a:extLst>
                </a:gridCol>
                <a:gridCol w="897641">
                  <a:extLst>
                    <a:ext uri="{9D8B030D-6E8A-4147-A177-3AD203B41FA5}">
                      <a16:colId xmlns:a16="http://schemas.microsoft.com/office/drawing/2014/main" val="1942131060"/>
                    </a:ext>
                  </a:extLst>
                </a:gridCol>
                <a:gridCol w="865208">
                  <a:extLst>
                    <a:ext uri="{9D8B030D-6E8A-4147-A177-3AD203B41FA5}">
                      <a16:colId xmlns:a16="http://schemas.microsoft.com/office/drawing/2014/main" val="3820807748"/>
                    </a:ext>
                  </a:extLst>
                </a:gridCol>
                <a:gridCol w="865208">
                  <a:extLst>
                    <a:ext uri="{9D8B030D-6E8A-4147-A177-3AD203B41FA5}">
                      <a16:colId xmlns:a16="http://schemas.microsoft.com/office/drawing/2014/main" val="3206758084"/>
                    </a:ext>
                  </a:extLst>
                </a:gridCol>
                <a:gridCol w="865208">
                  <a:extLst>
                    <a:ext uri="{9D8B030D-6E8A-4147-A177-3AD203B41FA5}">
                      <a16:colId xmlns:a16="http://schemas.microsoft.com/office/drawing/2014/main" val="2215411578"/>
                    </a:ext>
                  </a:extLst>
                </a:gridCol>
                <a:gridCol w="865208">
                  <a:extLst>
                    <a:ext uri="{9D8B030D-6E8A-4147-A177-3AD203B41FA5}">
                      <a16:colId xmlns:a16="http://schemas.microsoft.com/office/drawing/2014/main" val="4132866321"/>
                    </a:ext>
                  </a:extLst>
                </a:gridCol>
                <a:gridCol w="865208">
                  <a:extLst>
                    <a:ext uri="{9D8B030D-6E8A-4147-A177-3AD203B41FA5}">
                      <a16:colId xmlns:a16="http://schemas.microsoft.com/office/drawing/2014/main" val="3893202249"/>
                    </a:ext>
                  </a:extLst>
                </a:gridCol>
                <a:gridCol w="865208">
                  <a:extLst>
                    <a:ext uri="{9D8B030D-6E8A-4147-A177-3AD203B41FA5}">
                      <a16:colId xmlns:a16="http://schemas.microsoft.com/office/drawing/2014/main" val="99223092"/>
                    </a:ext>
                  </a:extLst>
                </a:gridCol>
                <a:gridCol w="865208">
                  <a:extLst>
                    <a:ext uri="{9D8B030D-6E8A-4147-A177-3AD203B41FA5}">
                      <a16:colId xmlns:a16="http://schemas.microsoft.com/office/drawing/2014/main" val="2620363200"/>
                    </a:ext>
                  </a:extLst>
                </a:gridCol>
                <a:gridCol w="865208">
                  <a:extLst>
                    <a:ext uri="{9D8B030D-6E8A-4147-A177-3AD203B41FA5}">
                      <a16:colId xmlns:a16="http://schemas.microsoft.com/office/drawing/2014/main" val="2097657190"/>
                    </a:ext>
                  </a:extLst>
                </a:gridCol>
              </a:tblGrid>
              <a:tr h="567662">
                <a:tc>
                  <a:txBody>
                    <a:bodyPr/>
                    <a:lstStyle/>
                    <a:p>
                      <a:pPr algn="ctr"/>
                      <a:endParaRPr lang="zh-TW" altLang="en-US" dirty="0"/>
                    </a:p>
                  </a:txBody>
                  <a:tcPr/>
                </a:tc>
                <a:tc>
                  <a:txBody>
                    <a:bodyPr/>
                    <a:lstStyle/>
                    <a:p>
                      <a:pPr algn="ctr"/>
                      <a:r>
                        <a:rPr lang="en-US" altLang="zh-TW" dirty="0"/>
                        <a:t>1</a:t>
                      </a:r>
                      <a:r>
                        <a:rPr lang="zh-CN" altLang="en-US" dirty="0"/>
                        <a:t>月</a:t>
                      </a:r>
                      <a:endParaRPr lang="zh-TW" altLang="en-US" dirty="0"/>
                    </a:p>
                  </a:txBody>
                  <a:tcPr/>
                </a:tc>
                <a:tc>
                  <a:txBody>
                    <a:bodyPr/>
                    <a:lstStyle/>
                    <a:p>
                      <a:pPr algn="ctr"/>
                      <a:r>
                        <a:rPr lang="en-US" altLang="zh-TW" dirty="0"/>
                        <a:t>2</a:t>
                      </a:r>
                      <a:r>
                        <a:rPr lang="zh-CN" altLang="en-US" dirty="0"/>
                        <a:t>月</a:t>
                      </a:r>
                      <a:endParaRPr lang="zh-TW" altLang="en-US" dirty="0"/>
                    </a:p>
                  </a:txBody>
                  <a:tcPr/>
                </a:tc>
                <a:tc>
                  <a:txBody>
                    <a:bodyPr/>
                    <a:lstStyle/>
                    <a:p>
                      <a:pPr algn="ctr"/>
                      <a:r>
                        <a:rPr lang="en-US" altLang="zh-TW" dirty="0"/>
                        <a:t>3</a:t>
                      </a:r>
                      <a:r>
                        <a:rPr lang="zh-CN" altLang="en-US" dirty="0"/>
                        <a:t>月</a:t>
                      </a:r>
                      <a:endParaRPr lang="zh-TW" altLang="en-US" dirty="0"/>
                    </a:p>
                  </a:txBody>
                  <a:tcPr/>
                </a:tc>
                <a:tc>
                  <a:txBody>
                    <a:bodyPr/>
                    <a:lstStyle/>
                    <a:p>
                      <a:pPr algn="ctr"/>
                      <a:r>
                        <a:rPr lang="en-US" altLang="zh-TW" dirty="0"/>
                        <a:t>4</a:t>
                      </a:r>
                      <a:r>
                        <a:rPr lang="zh-TW" altLang="en-US" dirty="0"/>
                        <a:t>月</a:t>
                      </a:r>
                    </a:p>
                  </a:txBody>
                  <a:tcPr/>
                </a:tc>
                <a:tc>
                  <a:txBody>
                    <a:bodyPr/>
                    <a:lstStyle/>
                    <a:p>
                      <a:pPr algn="ctr"/>
                      <a:r>
                        <a:rPr lang="en-US" altLang="zh-TW" dirty="0"/>
                        <a:t>5</a:t>
                      </a:r>
                      <a:r>
                        <a:rPr lang="zh-CN" altLang="en-US" dirty="0"/>
                        <a:t>月</a:t>
                      </a:r>
                      <a:endParaRPr lang="zh-TW" altLang="en-US" dirty="0"/>
                    </a:p>
                  </a:txBody>
                  <a:tcPr/>
                </a:tc>
                <a:tc>
                  <a:txBody>
                    <a:bodyPr/>
                    <a:lstStyle/>
                    <a:p>
                      <a:pPr algn="ctr"/>
                      <a:r>
                        <a:rPr lang="en-US" altLang="zh-TW" dirty="0"/>
                        <a:t>6</a:t>
                      </a:r>
                      <a:r>
                        <a:rPr lang="zh-CN" altLang="en-US" dirty="0"/>
                        <a:t>月</a:t>
                      </a:r>
                      <a:endParaRPr lang="zh-TW" altLang="en-US" dirty="0"/>
                    </a:p>
                  </a:txBody>
                  <a:tcPr/>
                </a:tc>
                <a:tc>
                  <a:txBody>
                    <a:bodyPr/>
                    <a:lstStyle/>
                    <a:p>
                      <a:pPr algn="ctr"/>
                      <a:r>
                        <a:rPr lang="en-US" altLang="zh-TW" dirty="0"/>
                        <a:t>7</a:t>
                      </a:r>
                      <a:r>
                        <a:rPr lang="zh-CN" altLang="en-US" dirty="0"/>
                        <a:t>月</a:t>
                      </a:r>
                      <a:endParaRPr lang="zh-TW" altLang="en-US" dirty="0"/>
                    </a:p>
                  </a:txBody>
                  <a:tcPr/>
                </a:tc>
                <a:tc>
                  <a:txBody>
                    <a:bodyPr/>
                    <a:lstStyle/>
                    <a:p>
                      <a:pPr algn="ctr"/>
                      <a:r>
                        <a:rPr lang="en-US" altLang="zh-TW" dirty="0"/>
                        <a:t>8</a:t>
                      </a:r>
                      <a:r>
                        <a:rPr lang="zh-CN" altLang="en-US" dirty="0"/>
                        <a:t>月</a:t>
                      </a:r>
                      <a:endParaRPr lang="zh-TW" altLang="en-US" dirty="0"/>
                    </a:p>
                  </a:txBody>
                  <a:tcPr/>
                </a:tc>
                <a:tc>
                  <a:txBody>
                    <a:bodyPr/>
                    <a:lstStyle/>
                    <a:p>
                      <a:pPr algn="ctr"/>
                      <a:r>
                        <a:rPr lang="en-US" altLang="zh-TW" dirty="0"/>
                        <a:t>9</a:t>
                      </a:r>
                      <a:r>
                        <a:rPr lang="zh-CN" altLang="en-US" dirty="0"/>
                        <a:t>月</a:t>
                      </a:r>
                      <a:endParaRPr lang="zh-TW" altLang="en-US" dirty="0"/>
                    </a:p>
                  </a:txBody>
                  <a:tcPr/>
                </a:tc>
                <a:tc>
                  <a:txBody>
                    <a:bodyPr/>
                    <a:lstStyle/>
                    <a:p>
                      <a:pPr algn="ctr"/>
                      <a:r>
                        <a:rPr lang="en-US" altLang="zh-TW" dirty="0"/>
                        <a:t>10</a:t>
                      </a:r>
                      <a:r>
                        <a:rPr lang="zh-CN" altLang="en-US" dirty="0"/>
                        <a:t>月</a:t>
                      </a:r>
                      <a:endParaRPr lang="zh-TW" altLang="en-US" dirty="0"/>
                    </a:p>
                  </a:txBody>
                  <a:tcPr/>
                </a:tc>
                <a:tc>
                  <a:txBody>
                    <a:bodyPr/>
                    <a:lstStyle/>
                    <a:p>
                      <a:pPr algn="ctr"/>
                      <a:r>
                        <a:rPr lang="en-US" altLang="zh-TW" dirty="0"/>
                        <a:t>11</a:t>
                      </a:r>
                      <a:r>
                        <a:rPr lang="zh-CN" altLang="en-US" dirty="0"/>
                        <a:t>月</a:t>
                      </a:r>
                      <a:endParaRPr lang="zh-TW" altLang="en-US" dirty="0"/>
                    </a:p>
                  </a:txBody>
                  <a:tcPr/>
                </a:tc>
                <a:tc>
                  <a:txBody>
                    <a:bodyPr/>
                    <a:lstStyle/>
                    <a:p>
                      <a:pPr algn="ctr"/>
                      <a:r>
                        <a:rPr lang="en-US" altLang="zh-TW" dirty="0"/>
                        <a:t>12</a:t>
                      </a:r>
                      <a:r>
                        <a:rPr lang="zh-CN" altLang="en-US" dirty="0"/>
                        <a:t>月</a:t>
                      </a:r>
                      <a:endParaRPr lang="zh-TW" altLang="en-US" dirty="0"/>
                    </a:p>
                  </a:txBody>
                  <a:tcPr/>
                </a:tc>
                <a:extLst>
                  <a:ext uri="{0D108BD9-81ED-4DB2-BD59-A6C34878D82A}">
                    <a16:rowId xmlns:a16="http://schemas.microsoft.com/office/drawing/2014/main" val="1494446643"/>
                  </a:ext>
                </a:extLst>
              </a:tr>
              <a:tr h="567662">
                <a:tc>
                  <a:txBody>
                    <a:bodyPr/>
                    <a:lstStyle/>
                    <a:p>
                      <a:pPr algn="ctr"/>
                      <a:r>
                        <a:rPr lang="en-US" altLang="zh-TW" dirty="0"/>
                        <a:t>12</a:t>
                      </a:r>
                      <a:r>
                        <a:rPr lang="zh-CN" altLang="en-US" dirty="0"/>
                        <a:t>歲</a:t>
                      </a:r>
                      <a:endParaRPr lang="en-US" altLang="zh-CN" dirty="0"/>
                    </a:p>
                    <a:p>
                      <a:pPr algn="ctr"/>
                      <a:r>
                        <a:rPr lang="zh-CN" altLang="en-US" dirty="0"/>
                        <a:t>以下</a:t>
                      </a:r>
                      <a:endParaRPr lang="zh-TW" altLang="en-US" dirty="0"/>
                    </a:p>
                  </a:txBody>
                  <a:tcPr/>
                </a:tc>
                <a:tc>
                  <a:txBody>
                    <a:bodyPr/>
                    <a:lstStyle/>
                    <a:p>
                      <a:pPr algn="ctr"/>
                      <a:r>
                        <a:rPr lang="en-US" altLang="zh-TW" dirty="0"/>
                        <a:t>10.5</a:t>
                      </a:r>
                      <a:endParaRPr lang="zh-TW" altLang="en-US" dirty="0"/>
                    </a:p>
                  </a:txBody>
                  <a:tcPr/>
                </a:tc>
                <a:tc>
                  <a:txBody>
                    <a:bodyPr/>
                    <a:lstStyle/>
                    <a:p>
                      <a:pPr algn="ctr"/>
                      <a:r>
                        <a:rPr lang="en-US" altLang="zh-TW" dirty="0"/>
                        <a:t>10.7</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12.4</a:t>
                      </a:r>
                      <a:endParaRPr lang="zh-TW" altLang="en-US" dirty="0"/>
                    </a:p>
                  </a:txBody>
                  <a:tcPr/>
                </a:tc>
                <a:tc>
                  <a:txBody>
                    <a:bodyPr/>
                    <a:lstStyle/>
                    <a:p>
                      <a:pPr algn="ctr"/>
                      <a:r>
                        <a:rPr lang="en-US" altLang="zh-TW" dirty="0"/>
                        <a:t>11.3</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17.3</a:t>
                      </a:r>
                      <a:endParaRPr lang="zh-TW" altLang="en-US" dirty="0"/>
                    </a:p>
                  </a:txBody>
                  <a:tcPr/>
                </a:tc>
                <a:tc>
                  <a:txBody>
                    <a:bodyPr/>
                    <a:lstStyle/>
                    <a:p>
                      <a:pPr algn="ctr"/>
                      <a:r>
                        <a:rPr lang="en-US" altLang="zh-TW" dirty="0"/>
                        <a:t>11.0</a:t>
                      </a:r>
                      <a:endParaRPr lang="zh-TW" altLang="en-US" dirty="0"/>
                    </a:p>
                  </a:txBody>
                  <a:tcPr/>
                </a:tc>
                <a:tc>
                  <a:txBody>
                    <a:bodyPr/>
                    <a:lstStyle/>
                    <a:p>
                      <a:pPr algn="ctr"/>
                      <a:r>
                        <a:rPr lang="en-US" altLang="zh-TW" dirty="0"/>
                        <a:t>14.3</a:t>
                      </a:r>
                      <a:endParaRPr lang="zh-TW" altLang="en-US" dirty="0"/>
                    </a:p>
                  </a:txBody>
                  <a:tcPr/>
                </a:tc>
                <a:tc>
                  <a:txBody>
                    <a:bodyPr/>
                    <a:lstStyle/>
                    <a:p>
                      <a:pPr algn="ctr"/>
                      <a:r>
                        <a:rPr lang="en-US" altLang="zh-TW" dirty="0"/>
                        <a:t>14.7</a:t>
                      </a:r>
                      <a:endParaRPr lang="zh-TW" altLang="en-US" dirty="0"/>
                    </a:p>
                  </a:txBody>
                  <a:tcPr/>
                </a:tc>
                <a:tc>
                  <a:txBody>
                    <a:bodyPr/>
                    <a:lstStyle/>
                    <a:p>
                      <a:pPr algn="ctr"/>
                      <a:r>
                        <a:rPr lang="en-US" altLang="zh-TW" dirty="0"/>
                        <a:t>8.9</a:t>
                      </a:r>
                      <a:endParaRPr lang="zh-TW" altLang="en-US" dirty="0"/>
                    </a:p>
                  </a:txBody>
                  <a:tcPr/>
                </a:tc>
                <a:extLst>
                  <a:ext uri="{0D108BD9-81ED-4DB2-BD59-A6C34878D82A}">
                    <a16:rowId xmlns:a16="http://schemas.microsoft.com/office/drawing/2014/main" val="3306773040"/>
                  </a:ext>
                </a:extLst>
              </a:tr>
              <a:tr h="567662">
                <a:tc>
                  <a:txBody>
                    <a:bodyPr/>
                    <a:lstStyle/>
                    <a:p>
                      <a:pPr algn="ctr"/>
                      <a:r>
                        <a:rPr lang="en-US" altLang="zh-TW" dirty="0"/>
                        <a:t>12-19</a:t>
                      </a:r>
                      <a:r>
                        <a:rPr lang="zh-TW" altLang="en-US" dirty="0"/>
                        <a:t>歲</a:t>
                      </a:r>
                    </a:p>
                  </a:txBody>
                  <a:tcPr/>
                </a:tc>
                <a:tc>
                  <a:txBody>
                    <a:bodyPr/>
                    <a:lstStyle/>
                    <a:p>
                      <a:pPr algn="ctr"/>
                      <a:r>
                        <a:rPr lang="en-US" altLang="zh-TW" dirty="0"/>
                        <a:t>8.2</a:t>
                      </a:r>
                      <a:endParaRPr lang="zh-TW" altLang="en-US" dirty="0"/>
                    </a:p>
                  </a:txBody>
                  <a:tcPr/>
                </a:tc>
                <a:tc>
                  <a:txBody>
                    <a:bodyPr/>
                    <a:lstStyle/>
                    <a:p>
                      <a:pPr algn="ctr"/>
                      <a:r>
                        <a:rPr lang="en-US" altLang="zh-TW" dirty="0"/>
                        <a:t>8.3</a:t>
                      </a:r>
                      <a:endParaRPr lang="zh-TW" altLang="en-US" dirty="0"/>
                    </a:p>
                  </a:txBody>
                  <a:tcPr/>
                </a:tc>
                <a:tc>
                  <a:txBody>
                    <a:bodyPr/>
                    <a:lstStyle/>
                    <a:p>
                      <a:pPr algn="ctr"/>
                      <a:r>
                        <a:rPr lang="en-US" altLang="zh-TW" dirty="0"/>
                        <a:t>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9.6</a:t>
                      </a:r>
                      <a:endParaRPr lang="zh-TW" altLang="en-US" dirty="0"/>
                    </a:p>
                  </a:txBody>
                  <a:tcPr/>
                </a:tc>
                <a:tc>
                  <a:txBody>
                    <a:bodyPr/>
                    <a:lstStyle/>
                    <a:p>
                      <a:pPr algn="ctr"/>
                      <a:r>
                        <a:rPr lang="en-US" altLang="zh-TW" dirty="0"/>
                        <a:t>8.8</a:t>
                      </a:r>
                      <a:endParaRPr lang="zh-TW" altLang="en-US" dirty="0"/>
                    </a:p>
                  </a:txBody>
                  <a:tcPr/>
                </a:tc>
                <a:tc>
                  <a:txBody>
                    <a:bodyPr/>
                    <a:lstStyle/>
                    <a:p>
                      <a:pPr algn="ctr"/>
                      <a:r>
                        <a:rPr lang="en-US" altLang="zh-TW" dirty="0"/>
                        <a:t>11.9</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8.5</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6.9</a:t>
                      </a:r>
                      <a:endParaRPr lang="zh-TW" altLang="en-US" dirty="0"/>
                    </a:p>
                  </a:txBody>
                  <a:tcPr/>
                </a:tc>
                <a:extLst>
                  <a:ext uri="{0D108BD9-81ED-4DB2-BD59-A6C34878D82A}">
                    <a16:rowId xmlns:a16="http://schemas.microsoft.com/office/drawing/2014/main" val="872408054"/>
                  </a:ext>
                </a:extLst>
              </a:tr>
              <a:tr h="567662">
                <a:tc>
                  <a:txBody>
                    <a:bodyPr/>
                    <a:lstStyle/>
                    <a:p>
                      <a:pPr algn="ctr"/>
                      <a:r>
                        <a:rPr lang="en-US" altLang="zh-TW" dirty="0"/>
                        <a:t>20-29</a:t>
                      </a:r>
                      <a:r>
                        <a:rPr lang="zh-TW" altLang="en-US" dirty="0"/>
                        <a:t>歲</a:t>
                      </a:r>
                    </a:p>
                  </a:txBody>
                  <a:tcPr/>
                </a:tc>
                <a:tc>
                  <a:txBody>
                    <a:bodyPr/>
                    <a:lstStyle/>
                    <a:p>
                      <a:pPr algn="ctr"/>
                      <a:r>
                        <a:rPr lang="en-US" altLang="zh-TW" dirty="0"/>
                        <a:t>13.2</a:t>
                      </a:r>
                      <a:endParaRPr lang="zh-TW" altLang="en-US" dirty="0"/>
                    </a:p>
                  </a:txBody>
                  <a:tcPr/>
                </a:tc>
                <a:tc>
                  <a:txBody>
                    <a:bodyPr/>
                    <a:lstStyle/>
                    <a:p>
                      <a:pPr algn="ctr"/>
                      <a:r>
                        <a:rPr lang="en-US" altLang="zh-TW" dirty="0"/>
                        <a:t>13.4</a:t>
                      </a:r>
                      <a:endParaRPr lang="zh-TW" altLang="en-US" dirty="0"/>
                    </a:p>
                  </a:txBody>
                  <a:tcPr/>
                </a:tc>
                <a:tc>
                  <a:txBody>
                    <a:bodyPr/>
                    <a:lstStyle/>
                    <a:p>
                      <a:pPr algn="ctr"/>
                      <a:r>
                        <a:rPr lang="en-US" altLang="zh-TW" dirty="0"/>
                        <a:t>12.2</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15.5</a:t>
                      </a:r>
                      <a:endParaRPr lang="zh-TW" altLang="en-US" dirty="0"/>
                    </a:p>
                  </a:txBody>
                  <a:tcPr/>
                </a:tc>
                <a:tc>
                  <a:txBody>
                    <a:bodyPr/>
                    <a:lstStyle/>
                    <a:p>
                      <a:pPr algn="ctr"/>
                      <a:r>
                        <a:rPr lang="en-US" altLang="zh-TW" dirty="0"/>
                        <a:t>14.1</a:t>
                      </a:r>
                      <a:endParaRPr lang="zh-TW" altLang="en-US" dirty="0"/>
                    </a:p>
                  </a:txBody>
                  <a:tcPr/>
                </a:tc>
                <a:tc>
                  <a:txBody>
                    <a:bodyPr/>
                    <a:lstStyle/>
                    <a:p>
                      <a:pPr algn="ctr"/>
                      <a:r>
                        <a:rPr lang="en-US" altLang="zh-TW" dirty="0"/>
                        <a:t>19.2</a:t>
                      </a:r>
                      <a:endParaRPr lang="zh-TW" altLang="en-US" dirty="0"/>
                    </a:p>
                  </a:txBody>
                  <a:tcPr/>
                </a:tc>
                <a:tc>
                  <a:txBody>
                    <a:bodyPr/>
                    <a:lstStyle/>
                    <a:p>
                      <a:pPr algn="ctr"/>
                      <a:r>
                        <a:rPr lang="en-US" altLang="zh-TW" dirty="0"/>
                        <a:t>21.7</a:t>
                      </a:r>
                      <a:endParaRPr lang="zh-TW" altLang="en-US" dirty="0"/>
                    </a:p>
                  </a:txBody>
                  <a:tcPr/>
                </a:tc>
                <a:tc>
                  <a:txBody>
                    <a:bodyPr/>
                    <a:lstStyle/>
                    <a:p>
                      <a:pPr algn="ctr"/>
                      <a:r>
                        <a:rPr lang="en-US" altLang="zh-TW" dirty="0"/>
                        <a:t>13.8</a:t>
                      </a:r>
                      <a:endParaRPr lang="zh-TW" altLang="en-US" dirty="0"/>
                    </a:p>
                  </a:txBody>
                  <a:tcPr/>
                </a:tc>
                <a:tc>
                  <a:txBody>
                    <a:bodyPr/>
                    <a:lstStyle/>
                    <a:p>
                      <a:pPr algn="ctr"/>
                      <a:r>
                        <a:rPr lang="en-US" altLang="zh-TW" dirty="0"/>
                        <a:t>17.9</a:t>
                      </a:r>
                      <a:endParaRPr lang="zh-TW" altLang="en-US" dirty="0"/>
                    </a:p>
                  </a:txBody>
                  <a:tcPr/>
                </a:tc>
                <a:tc>
                  <a:txBody>
                    <a:bodyPr/>
                    <a:lstStyle/>
                    <a:p>
                      <a:pPr algn="ctr"/>
                      <a:r>
                        <a:rPr lang="en-US" altLang="zh-TW" dirty="0"/>
                        <a:t>18.5</a:t>
                      </a:r>
                      <a:endParaRPr lang="zh-TW" altLang="en-US" dirty="0"/>
                    </a:p>
                  </a:txBody>
                  <a:tcPr/>
                </a:tc>
                <a:tc>
                  <a:txBody>
                    <a:bodyPr/>
                    <a:lstStyle/>
                    <a:p>
                      <a:pPr algn="ctr"/>
                      <a:r>
                        <a:rPr lang="en-US" altLang="zh-TW" dirty="0"/>
                        <a:t>11.1</a:t>
                      </a:r>
                      <a:endParaRPr lang="zh-TW" altLang="en-US" dirty="0"/>
                    </a:p>
                  </a:txBody>
                  <a:tcPr/>
                </a:tc>
                <a:extLst>
                  <a:ext uri="{0D108BD9-81ED-4DB2-BD59-A6C34878D82A}">
                    <a16:rowId xmlns:a16="http://schemas.microsoft.com/office/drawing/2014/main" val="1522424670"/>
                  </a:ext>
                </a:extLst>
              </a:tr>
              <a:tr h="567662">
                <a:tc>
                  <a:txBody>
                    <a:bodyPr/>
                    <a:lstStyle/>
                    <a:p>
                      <a:pPr algn="ctr"/>
                      <a:r>
                        <a:rPr lang="en-US" altLang="zh-TW" dirty="0"/>
                        <a:t>30-39</a:t>
                      </a:r>
                      <a:r>
                        <a:rPr lang="zh-TW" altLang="en-US" dirty="0"/>
                        <a:t>歲</a:t>
                      </a:r>
                    </a:p>
                  </a:txBody>
                  <a:tcPr/>
                </a:tc>
                <a:tc>
                  <a:txBody>
                    <a:bodyPr/>
                    <a:lstStyle/>
                    <a:p>
                      <a:pPr algn="ctr"/>
                      <a:r>
                        <a:rPr lang="en-US" altLang="zh-TW" dirty="0"/>
                        <a:t>15.1</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14.0</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17.7</a:t>
                      </a:r>
                      <a:endParaRPr lang="zh-TW" altLang="en-US" dirty="0"/>
                    </a:p>
                  </a:txBody>
                  <a:tcPr/>
                </a:tc>
                <a:tc>
                  <a:txBody>
                    <a:bodyPr/>
                    <a:lstStyle/>
                    <a:p>
                      <a:pPr algn="ctr"/>
                      <a:r>
                        <a:rPr lang="en-US" altLang="zh-TW" dirty="0"/>
                        <a:t>16.2</a:t>
                      </a:r>
                      <a:endParaRPr lang="zh-TW" altLang="en-US" dirty="0"/>
                    </a:p>
                  </a:txBody>
                  <a:tcPr/>
                </a:tc>
                <a:tc>
                  <a:txBody>
                    <a:bodyPr/>
                    <a:lstStyle/>
                    <a:p>
                      <a:pPr algn="ctr"/>
                      <a:r>
                        <a:rPr lang="en-US" altLang="zh-TW" dirty="0"/>
                        <a:t>22.1</a:t>
                      </a:r>
                      <a:endParaRPr lang="zh-TW" altLang="en-US" dirty="0"/>
                    </a:p>
                  </a:txBody>
                  <a:tcPr/>
                </a:tc>
                <a:tc>
                  <a:txBody>
                    <a:bodyPr/>
                    <a:lstStyle/>
                    <a:p>
                      <a:pPr algn="ctr"/>
                      <a:r>
                        <a:rPr lang="en-US" altLang="zh-TW" dirty="0"/>
                        <a:t>24.9</a:t>
                      </a:r>
                      <a:endParaRPr lang="zh-TW" altLang="en-US" dirty="0"/>
                    </a:p>
                  </a:txBody>
                  <a:tcPr/>
                </a:tc>
                <a:tc>
                  <a:txBody>
                    <a:bodyPr/>
                    <a:lstStyle/>
                    <a:p>
                      <a:pPr algn="ctr"/>
                      <a:r>
                        <a:rPr lang="en-US" altLang="zh-TW" dirty="0"/>
                        <a:t>15.8</a:t>
                      </a:r>
                      <a:endParaRPr lang="zh-TW" altLang="en-US" dirty="0"/>
                    </a:p>
                  </a:txBody>
                  <a:tcPr/>
                </a:tc>
                <a:tc>
                  <a:txBody>
                    <a:bodyPr/>
                    <a:lstStyle/>
                    <a:p>
                      <a:pPr algn="ctr"/>
                      <a:r>
                        <a:rPr lang="en-US" altLang="zh-TW" dirty="0"/>
                        <a:t>20.5</a:t>
                      </a:r>
                      <a:endParaRPr lang="zh-TW" altLang="en-US" dirty="0"/>
                    </a:p>
                  </a:txBody>
                  <a:tcPr/>
                </a:tc>
                <a:tc>
                  <a:txBody>
                    <a:bodyPr/>
                    <a:lstStyle/>
                    <a:p>
                      <a:pPr algn="ctr"/>
                      <a:r>
                        <a:rPr lang="en-US" altLang="zh-TW" dirty="0"/>
                        <a:t>21.2</a:t>
                      </a:r>
                      <a:endParaRPr lang="zh-TW" altLang="en-US" dirty="0"/>
                    </a:p>
                  </a:txBody>
                  <a:tcPr/>
                </a:tc>
                <a:tc>
                  <a:txBody>
                    <a:bodyPr/>
                    <a:lstStyle/>
                    <a:p>
                      <a:pPr algn="ctr"/>
                      <a:r>
                        <a:rPr lang="en-US" altLang="zh-TW" dirty="0"/>
                        <a:t>12.7</a:t>
                      </a:r>
                      <a:endParaRPr lang="zh-TW" altLang="en-US" dirty="0"/>
                    </a:p>
                  </a:txBody>
                  <a:tcPr/>
                </a:tc>
                <a:extLst>
                  <a:ext uri="{0D108BD9-81ED-4DB2-BD59-A6C34878D82A}">
                    <a16:rowId xmlns:a16="http://schemas.microsoft.com/office/drawing/2014/main" val="3129802784"/>
                  </a:ext>
                </a:extLst>
              </a:tr>
              <a:tr h="567662">
                <a:tc>
                  <a:txBody>
                    <a:bodyPr/>
                    <a:lstStyle/>
                    <a:p>
                      <a:pPr algn="ctr"/>
                      <a:r>
                        <a:rPr lang="en-US" altLang="zh-TW" dirty="0"/>
                        <a:t>40-49</a:t>
                      </a:r>
                      <a:r>
                        <a:rPr lang="zh-TW" altLang="en-US" dirty="0"/>
                        <a:t>歲</a:t>
                      </a:r>
                    </a:p>
                  </a:txBody>
                  <a:tcPr/>
                </a:tc>
                <a:tc>
                  <a:txBody>
                    <a:bodyPr/>
                    <a:lstStyle/>
                    <a:p>
                      <a:pPr algn="ctr"/>
                      <a:r>
                        <a:rPr lang="en-US" altLang="zh-TW" dirty="0"/>
                        <a:t>15.0</a:t>
                      </a:r>
                      <a:endParaRPr lang="zh-TW" altLang="en-US" dirty="0"/>
                    </a:p>
                  </a:txBody>
                  <a:tcPr/>
                </a:tc>
                <a:tc>
                  <a:txBody>
                    <a:bodyPr/>
                    <a:lstStyle/>
                    <a:p>
                      <a:pPr algn="ctr"/>
                      <a:r>
                        <a:rPr lang="en-US" altLang="zh-TW" dirty="0"/>
                        <a:t>15.2</a:t>
                      </a:r>
                      <a:endParaRPr lang="zh-TW" altLang="en-US" dirty="0"/>
                    </a:p>
                  </a:txBody>
                  <a:tcPr/>
                </a:tc>
                <a:tc>
                  <a:txBody>
                    <a:bodyPr/>
                    <a:lstStyle/>
                    <a:p>
                      <a:pPr algn="ctr"/>
                      <a:r>
                        <a:rPr lang="en-US" altLang="zh-TW" dirty="0"/>
                        <a:t>13.9</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17.5</a:t>
                      </a:r>
                      <a:endParaRPr lang="zh-TW" altLang="en-US" dirty="0"/>
                    </a:p>
                  </a:txBody>
                  <a:tcPr/>
                </a:tc>
                <a:tc>
                  <a:txBody>
                    <a:bodyPr/>
                    <a:lstStyle/>
                    <a:p>
                      <a:pPr algn="ctr"/>
                      <a:r>
                        <a:rPr lang="en-US" altLang="zh-TW" dirty="0"/>
                        <a:t>16.0</a:t>
                      </a:r>
                      <a:endParaRPr lang="zh-TW" altLang="en-US" dirty="0"/>
                    </a:p>
                  </a:txBody>
                  <a:tcPr/>
                </a:tc>
                <a:tc>
                  <a:txBody>
                    <a:bodyPr/>
                    <a:lstStyle/>
                    <a:p>
                      <a:pPr algn="ctr"/>
                      <a:r>
                        <a:rPr lang="en-US" altLang="zh-TW" dirty="0"/>
                        <a:t>21.8</a:t>
                      </a:r>
                      <a:endParaRPr lang="zh-TW" altLang="en-US" dirty="0"/>
                    </a:p>
                  </a:txBody>
                  <a:tcPr/>
                </a:tc>
                <a:tc>
                  <a:txBody>
                    <a:bodyPr/>
                    <a:lstStyle/>
                    <a:p>
                      <a:pPr algn="ctr"/>
                      <a:r>
                        <a:rPr lang="en-US" altLang="zh-TW" dirty="0"/>
                        <a:t>24.6</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20.3</a:t>
                      </a:r>
                      <a:endParaRPr lang="zh-TW" altLang="en-US" dirty="0"/>
                    </a:p>
                  </a:txBody>
                  <a:tcPr/>
                </a:tc>
                <a:tc>
                  <a:txBody>
                    <a:bodyPr/>
                    <a:lstStyle/>
                    <a:p>
                      <a:pPr algn="ctr"/>
                      <a:r>
                        <a:rPr lang="en-US" altLang="zh-TW" dirty="0"/>
                        <a:t>21.0</a:t>
                      </a:r>
                      <a:endParaRPr lang="zh-TW" altLang="en-US" dirty="0"/>
                    </a:p>
                  </a:txBody>
                  <a:tcPr/>
                </a:tc>
                <a:tc>
                  <a:txBody>
                    <a:bodyPr/>
                    <a:lstStyle/>
                    <a:p>
                      <a:pPr algn="ctr"/>
                      <a:r>
                        <a:rPr lang="en-US" altLang="zh-TW" dirty="0"/>
                        <a:t>12.6</a:t>
                      </a:r>
                      <a:endParaRPr lang="zh-TW" altLang="en-US" dirty="0"/>
                    </a:p>
                  </a:txBody>
                  <a:tcPr/>
                </a:tc>
                <a:extLst>
                  <a:ext uri="{0D108BD9-81ED-4DB2-BD59-A6C34878D82A}">
                    <a16:rowId xmlns:a16="http://schemas.microsoft.com/office/drawing/2014/main" val="1531655686"/>
                  </a:ext>
                </a:extLst>
              </a:tr>
              <a:tr h="567662">
                <a:tc>
                  <a:txBody>
                    <a:bodyPr/>
                    <a:lstStyle/>
                    <a:p>
                      <a:pPr algn="ctr"/>
                      <a:r>
                        <a:rPr lang="en-US" altLang="zh-TW" dirty="0"/>
                        <a:t>50-59</a:t>
                      </a:r>
                      <a:r>
                        <a:rPr lang="zh-TW" altLang="en-US" dirty="0"/>
                        <a:t>歲</a:t>
                      </a:r>
                    </a:p>
                  </a:txBody>
                  <a:tcPr/>
                </a:tc>
                <a:tc>
                  <a:txBody>
                    <a:bodyPr/>
                    <a:lstStyle/>
                    <a:p>
                      <a:pPr algn="ctr"/>
                      <a:r>
                        <a:rPr lang="en-US" altLang="zh-TW" dirty="0"/>
                        <a:t>14.3</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16.8</a:t>
                      </a:r>
                      <a:endParaRPr lang="zh-TW" altLang="en-US" dirty="0"/>
                    </a:p>
                  </a:txBody>
                  <a:tcPr/>
                </a:tc>
                <a:tc>
                  <a:txBody>
                    <a:bodyPr/>
                    <a:lstStyle/>
                    <a:p>
                      <a:pPr algn="ctr"/>
                      <a:r>
                        <a:rPr lang="en-US" altLang="zh-TW" dirty="0"/>
                        <a:t>15.3</a:t>
                      </a:r>
                      <a:endParaRPr lang="zh-TW" altLang="en-US" dirty="0"/>
                    </a:p>
                  </a:txBody>
                  <a:tcPr/>
                </a:tc>
                <a:tc>
                  <a:txBody>
                    <a:bodyPr/>
                    <a:lstStyle/>
                    <a:p>
                      <a:pPr algn="ctr"/>
                      <a:r>
                        <a:rPr lang="en-US" altLang="zh-TW" dirty="0"/>
                        <a:t>20.9</a:t>
                      </a:r>
                      <a:endParaRPr lang="zh-TW" altLang="en-US" dirty="0"/>
                    </a:p>
                  </a:txBody>
                  <a:tcPr/>
                </a:tc>
                <a:tc>
                  <a:txBody>
                    <a:bodyPr/>
                    <a:lstStyle/>
                    <a:p>
                      <a:pPr algn="ctr"/>
                      <a:r>
                        <a:rPr lang="en-US" altLang="zh-TW" dirty="0"/>
                        <a:t>23.5</a:t>
                      </a:r>
                      <a:endParaRPr lang="zh-TW" altLang="en-US" dirty="0"/>
                    </a:p>
                  </a:txBody>
                  <a:tcPr/>
                </a:tc>
                <a:tc>
                  <a:txBody>
                    <a:bodyPr/>
                    <a:lstStyle/>
                    <a:p>
                      <a:pPr algn="ctr"/>
                      <a:r>
                        <a:rPr lang="en-US" altLang="zh-TW" dirty="0"/>
                        <a:t>14.9</a:t>
                      </a:r>
                      <a:endParaRPr lang="zh-TW" altLang="en-US" dirty="0"/>
                    </a:p>
                  </a:txBody>
                  <a:tcPr/>
                </a:tc>
                <a:tc>
                  <a:txBody>
                    <a:bodyPr/>
                    <a:lstStyle/>
                    <a:p>
                      <a:pPr algn="ctr"/>
                      <a:r>
                        <a:rPr lang="en-US" altLang="zh-TW" dirty="0"/>
                        <a:t>19.4</a:t>
                      </a:r>
                      <a:endParaRPr lang="zh-TW" altLang="en-US" dirty="0"/>
                    </a:p>
                  </a:txBody>
                  <a:tcPr/>
                </a:tc>
                <a:tc>
                  <a:txBody>
                    <a:bodyPr/>
                    <a:lstStyle/>
                    <a:p>
                      <a:pPr algn="ctr"/>
                      <a:r>
                        <a:rPr lang="en-US" altLang="zh-TW" dirty="0"/>
                        <a:t>20.1</a:t>
                      </a:r>
                      <a:endParaRPr lang="zh-TW" altLang="en-US" dirty="0"/>
                    </a:p>
                  </a:txBody>
                  <a:tcPr/>
                </a:tc>
                <a:tc>
                  <a:txBody>
                    <a:bodyPr/>
                    <a:lstStyle/>
                    <a:p>
                      <a:pPr algn="ctr"/>
                      <a:r>
                        <a:rPr lang="en-US" altLang="zh-TW" dirty="0"/>
                        <a:t>12.1</a:t>
                      </a:r>
                      <a:endParaRPr lang="zh-TW" altLang="en-US" dirty="0"/>
                    </a:p>
                  </a:txBody>
                  <a:tcPr/>
                </a:tc>
                <a:extLst>
                  <a:ext uri="{0D108BD9-81ED-4DB2-BD59-A6C34878D82A}">
                    <a16:rowId xmlns:a16="http://schemas.microsoft.com/office/drawing/2014/main" val="359464013"/>
                  </a:ext>
                </a:extLst>
              </a:tr>
              <a:tr h="567662">
                <a:tc>
                  <a:txBody>
                    <a:bodyPr/>
                    <a:lstStyle/>
                    <a:p>
                      <a:pPr algn="ctr"/>
                      <a:r>
                        <a:rPr lang="en-US" altLang="zh-TW" dirty="0"/>
                        <a:t>60-69</a:t>
                      </a:r>
                      <a:r>
                        <a:rPr lang="zh-TW" altLang="en-US" dirty="0"/>
                        <a:t>歲</a:t>
                      </a:r>
                    </a:p>
                  </a:txBody>
                  <a:tcPr/>
                </a:tc>
                <a:tc>
                  <a:txBody>
                    <a:bodyPr/>
                    <a:lstStyle/>
                    <a:p>
                      <a:pPr algn="ctr"/>
                      <a:r>
                        <a:rPr lang="en-US" altLang="zh-TW" dirty="0"/>
                        <a:t>10.7</a:t>
                      </a:r>
                      <a:endParaRPr lang="zh-TW" altLang="en-US" dirty="0"/>
                    </a:p>
                  </a:txBody>
                  <a:tcPr/>
                </a:tc>
                <a:tc>
                  <a:txBody>
                    <a:bodyPr/>
                    <a:lstStyle/>
                    <a:p>
                      <a:pPr algn="ctr"/>
                      <a:r>
                        <a:rPr lang="en-US" altLang="zh-TW" dirty="0"/>
                        <a:t>10.8</a:t>
                      </a:r>
                      <a:endParaRPr lang="zh-TW" altLang="en-US" dirty="0"/>
                    </a:p>
                  </a:txBody>
                  <a:tcPr/>
                </a:tc>
                <a:tc>
                  <a:txBody>
                    <a:bodyPr/>
                    <a:lstStyle/>
                    <a:p>
                      <a:pPr algn="ctr"/>
                      <a:r>
                        <a:rPr lang="en-US" altLang="zh-TW" dirty="0"/>
                        <a:t>9.9</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12.5</a:t>
                      </a:r>
                      <a:endParaRPr lang="zh-TW" altLang="en-US" dirty="0"/>
                    </a:p>
                  </a:txBody>
                  <a:tcPr/>
                </a:tc>
                <a:tc>
                  <a:txBody>
                    <a:bodyPr/>
                    <a:lstStyle/>
                    <a:p>
                      <a:pPr algn="ctr"/>
                      <a:r>
                        <a:rPr lang="en-US" altLang="zh-TW" dirty="0"/>
                        <a:t>11.4</a:t>
                      </a:r>
                      <a:endParaRPr lang="zh-TW" altLang="en-US" dirty="0"/>
                    </a:p>
                  </a:txBody>
                  <a:tcPr/>
                </a:tc>
                <a:tc>
                  <a:txBody>
                    <a:bodyPr/>
                    <a:lstStyle/>
                    <a:p>
                      <a:pPr algn="ctr"/>
                      <a:r>
                        <a:rPr lang="en-US" altLang="zh-TW" dirty="0"/>
                        <a:t>15.6</a:t>
                      </a:r>
                      <a:endParaRPr lang="zh-TW" altLang="en-US" dirty="0"/>
                    </a:p>
                  </a:txBody>
                  <a:tcPr/>
                </a:tc>
                <a:tc>
                  <a:txBody>
                    <a:bodyPr/>
                    <a:lstStyle/>
                    <a:p>
                      <a:pPr algn="ctr"/>
                      <a:r>
                        <a:rPr lang="en-US" altLang="zh-TW" dirty="0"/>
                        <a:t>17.6</a:t>
                      </a:r>
                      <a:endParaRPr lang="zh-TW" altLang="en-US" dirty="0"/>
                    </a:p>
                  </a:txBody>
                  <a:tcPr/>
                </a:tc>
                <a:tc>
                  <a:txBody>
                    <a:bodyPr/>
                    <a:lstStyle/>
                    <a:p>
                      <a:pPr algn="ctr"/>
                      <a:r>
                        <a:rPr lang="en-US" altLang="zh-TW" dirty="0"/>
                        <a:t>11.1</a:t>
                      </a:r>
                      <a:endParaRPr lang="zh-TW" altLang="en-US" dirty="0"/>
                    </a:p>
                  </a:txBody>
                  <a:tcPr/>
                </a:tc>
                <a:tc>
                  <a:txBody>
                    <a:bodyPr/>
                    <a:lstStyle/>
                    <a:p>
                      <a:pPr algn="ctr"/>
                      <a:r>
                        <a:rPr lang="en-US" altLang="zh-TW" dirty="0"/>
                        <a:t>14.5</a:t>
                      </a:r>
                      <a:endParaRPr lang="zh-TW" altLang="en-US" dirty="0"/>
                    </a:p>
                  </a:txBody>
                  <a:tcPr/>
                </a:tc>
                <a:tc>
                  <a:txBody>
                    <a:bodyPr/>
                    <a:lstStyle/>
                    <a:p>
                      <a:pPr algn="ctr"/>
                      <a:r>
                        <a:rPr lang="en-US" altLang="zh-TW" dirty="0"/>
                        <a:t>15.0</a:t>
                      </a:r>
                      <a:endParaRPr lang="zh-TW" altLang="en-US" dirty="0"/>
                    </a:p>
                  </a:txBody>
                  <a:tcPr/>
                </a:tc>
                <a:tc>
                  <a:txBody>
                    <a:bodyPr/>
                    <a:lstStyle/>
                    <a:p>
                      <a:pPr algn="ctr"/>
                      <a:r>
                        <a:rPr lang="en-US" altLang="zh-TW" dirty="0"/>
                        <a:t>9.0</a:t>
                      </a:r>
                      <a:endParaRPr lang="zh-TW" altLang="en-US" dirty="0"/>
                    </a:p>
                  </a:txBody>
                  <a:tcPr/>
                </a:tc>
                <a:extLst>
                  <a:ext uri="{0D108BD9-81ED-4DB2-BD59-A6C34878D82A}">
                    <a16:rowId xmlns:a16="http://schemas.microsoft.com/office/drawing/2014/main" val="1355586047"/>
                  </a:ext>
                </a:extLst>
              </a:tr>
              <a:tr h="567662">
                <a:tc>
                  <a:txBody>
                    <a:bodyPr/>
                    <a:lstStyle/>
                    <a:p>
                      <a:pPr algn="ctr"/>
                      <a:r>
                        <a:rPr lang="en-US" altLang="zh-TW" dirty="0"/>
                        <a:t>70</a:t>
                      </a:r>
                      <a:r>
                        <a:rPr lang="zh-TW" altLang="en-US" dirty="0"/>
                        <a:t>歲以上</a:t>
                      </a:r>
                    </a:p>
                  </a:txBody>
                  <a:tcPr/>
                </a:tc>
                <a:tc>
                  <a:txBody>
                    <a:bodyPr/>
                    <a:lstStyle/>
                    <a:p>
                      <a:pPr algn="ctr"/>
                      <a:r>
                        <a:rPr lang="en-US" altLang="zh-TW" dirty="0"/>
                        <a:t>7.0</a:t>
                      </a:r>
                      <a:endParaRPr lang="zh-TW" altLang="en-US" dirty="0"/>
                    </a:p>
                  </a:txBody>
                  <a:tcPr/>
                </a:tc>
                <a:tc>
                  <a:txBody>
                    <a:bodyPr/>
                    <a:lstStyle/>
                    <a:p>
                      <a:pPr algn="ctr"/>
                      <a:r>
                        <a:rPr lang="en-US" altLang="zh-TW" dirty="0"/>
                        <a:t>7.1</a:t>
                      </a:r>
                      <a:endParaRPr lang="zh-TW" altLang="en-US" dirty="0"/>
                    </a:p>
                  </a:txBody>
                  <a:tcPr/>
                </a:tc>
                <a:tc>
                  <a:txBody>
                    <a:bodyPr/>
                    <a:lstStyle/>
                    <a:p>
                      <a:pPr algn="ctr"/>
                      <a:r>
                        <a:rPr lang="en-US" altLang="zh-TW" dirty="0"/>
                        <a:t>6.5</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8.2</a:t>
                      </a:r>
                      <a:endParaRPr lang="zh-TW" altLang="en-US" dirty="0"/>
                    </a:p>
                  </a:txBody>
                  <a:tcPr/>
                </a:tc>
                <a:tc>
                  <a:txBody>
                    <a:bodyPr/>
                    <a:lstStyle/>
                    <a:p>
                      <a:pPr algn="ctr"/>
                      <a:r>
                        <a:rPr lang="en-US" altLang="zh-TW" dirty="0"/>
                        <a:t>7.5</a:t>
                      </a:r>
                      <a:endParaRPr lang="zh-TW" altLang="en-US" dirty="0"/>
                    </a:p>
                  </a:txBody>
                  <a:tcPr/>
                </a:tc>
                <a:tc>
                  <a:txBody>
                    <a:bodyPr/>
                    <a:lstStyle/>
                    <a:p>
                      <a:pPr algn="ctr"/>
                      <a:r>
                        <a:rPr lang="en-US" altLang="zh-TW" dirty="0"/>
                        <a:t>10.2</a:t>
                      </a:r>
                      <a:endParaRPr lang="zh-TW" altLang="en-US" dirty="0"/>
                    </a:p>
                  </a:txBody>
                  <a:tcPr/>
                </a:tc>
                <a:tc>
                  <a:txBody>
                    <a:bodyPr/>
                    <a:lstStyle/>
                    <a:p>
                      <a:pPr algn="ctr"/>
                      <a:r>
                        <a:rPr lang="en-US" altLang="zh-TW" dirty="0"/>
                        <a:t>11.5</a:t>
                      </a:r>
                      <a:endParaRPr lang="zh-TW" altLang="en-US" dirty="0"/>
                    </a:p>
                  </a:txBody>
                  <a:tcPr/>
                </a:tc>
                <a:tc>
                  <a:txBody>
                    <a:bodyPr/>
                    <a:lstStyle/>
                    <a:p>
                      <a:pPr algn="ctr"/>
                      <a:r>
                        <a:rPr lang="en-US" altLang="zh-TW" dirty="0"/>
                        <a:t>7.3</a:t>
                      </a:r>
                      <a:endParaRPr lang="zh-TW" altLang="en-US" dirty="0"/>
                    </a:p>
                  </a:txBody>
                  <a:tcPr/>
                </a:tc>
                <a:tc>
                  <a:txBody>
                    <a:bodyPr/>
                    <a:lstStyle/>
                    <a:p>
                      <a:pPr algn="ctr"/>
                      <a:r>
                        <a:rPr lang="en-US" altLang="zh-TW" dirty="0"/>
                        <a:t>9.5</a:t>
                      </a:r>
                      <a:endParaRPr lang="zh-TW" altLang="en-US" dirty="0"/>
                    </a:p>
                  </a:txBody>
                  <a:tcPr/>
                </a:tc>
                <a:tc>
                  <a:txBody>
                    <a:bodyPr/>
                    <a:lstStyle/>
                    <a:p>
                      <a:pPr algn="ctr"/>
                      <a:r>
                        <a:rPr lang="en-US" altLang="zh-TW" dirty="0"/>
                        <a:t>9.8</a:t>
                      </a:r>
                      <a:endParaRPr lang="zh-TW" altLang="en-US" dirty="0"/>
                    </a:p>
                  </a:txBody>
                  <a:tcPr/>
                </a:tc>
                <a:tc>
                  <a:txBody>
                    <a:bodyPr/>
                    <a:lstStyle/>
                    <a:p>
                      <a:pPr algn="ctr"/>
                      <a:r>
                        <a:rPr lang="en-US" altLang="zh-TW" dirty="0"/>
                        <a:t>5.9</a:t>
                      </a:r>
                      <a:endParaRPr lang="zh-TW" altLang="en-US" dirty="0"/>
                    </a:p>
                  </a:txBody>
                  <a:tcPr/>
                </a:tc>
                <a:extLst>
                  <a:ext uri="{0D108BD9-81ED-4DB2-BD59-A6C34878D82A}">
                    <a16:rowId xmlns:a16="http://schemas.microsoft.com/office/drawing/2014/main" val="3603744829"/>
                  </a:ext>
                </a:extLst>
              </a:tr>
            </a:tbl>
          </a:graphicData>
        </a:graphic>
      </p:graphicFrame>
      <p:sp>
        <p:nvSpPr>
          <p:cNvPr id="3" name="框架 2">
            <a:extLst>
              <a:ext uri="{FF2B5EF4-FFF2-40B4-BE49-F238E27FC236}">
                <a16:creationId xmlns:a16="http://schemas.microsoft.com/office/drawing/2014/main" id="{B2180320-7181-F049-B824-22C0EFC85FDC}"/>
              </a:ext>
            </a:extLst>
          </p:cNvPr>
          <p:cNvSpPr/>
          <p:nvPr/>
        </p:nvSpPr>
        <p:spPr>
          <a:xfrm>
            <a:off x="6629400" y="1137748"/>
            <a:ext cx="1514475" cy="5688302"/>
          </a:xfrm>
          <a:prstGeom prst="frame">
            <a:avLst>
              <a:gd name="adj1" fmla="val 212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4" name="框架 3">
            <a:extLst>
              <a:ext uri="{FF2B5EF4-FFF2-40B4-BE49-F238E27FC236}">
                <a16:creationId xmlns:a16="http://schemas.microsoft.com/office/drawing/2014/main" id="{FF60FB07-EEA8-C841-B025-15E983CA4BAD}"/>
              </a:ext>
            </a:extLst>
          </p:cNvPr>
          <p:cNvSpPr/>
          <p:nvPr/>
        </p:nvSpPr>
        <p:spPr>
          <a:xfrm>
            <a:off x="459151" y="3629025"/>
            <a:ext cx="11273698" cy="1257300"/>
          </a:xfrm>
          <a:prstGeom prst="frame">
            <a:avLst>
              <a:gd name="adj1" fmla="val 227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21208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6CC28044-0E66-6643-99ED-35B0EBB9595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9" name="群組 8">
            <a:extLst>
              <a:ext uri="{FF2B5EF4-FFF2-40B4-BE49-F238E27FC236}">
                <a16:creationId xmlns:a16="http://schemas.microsoft.com/office/drawing/2014/main" id="{0FCDCFE8-43F5-534D-B698-E40A7769A87C}"/>
              </a:ext>
            </a:extLst>
          </p:cNvPr>
          <p:cNvGrpSpPr/>
          <p:nvPr/>
        </p:nvGrpSpPr>
        <p:grpSpPr>
          <a:xfrm>
            <a:off x="0" y="372877"/>
            <a:ext cx="3762684" cy="732921"/>
            <a:chOff x="-125265" y="3731671"/>
            <a:chExt cx="3762684" cy="732921"/>
          </a:xfrm>
        </p:grpSpPr>
        <p:grpSp>
          <p:nvGrpSpPr>
            <p:cNvPr id="16" name="群組 15">
              <a:extLst>
                <a:ext uri="{FF2B5EF4-FFF2-40B4-BE49-F238E27FC236}">
                  <a16:creationId xmlns:a16="http://schemas.microsoft.com/office/drawing/2014/main" id="{3B566929-187F-C949-A3D9-05EF268F6B83}"/>
                </a:ext>
              </a:extLst>
            </p:cNvPr>
            <p:cNvGrpSpPr/>
            <p:nvPr/>
          </p:nvGrpSpPr>
          <p:grpSpPr>
            <a:xfrm>
              <a:off x="-125265" y="4002034"/>
              <a:ext cx="3762684" cy="462558"/>
              <a:chOff x="981706" y="3719491"/>
              <a:chExt cx="3745174" cy="547200"/>
            </a:xfrm>
            <a:solidFill>
              <a:srgbClr val="C00000"/>
            </a:solidFill>
          </p:grpSpPr>
          <p:sp>
            <p:nvSpPr>
              <p:cNvPr id="18" name="矩形 17">
                <a:extLst>
                  <a:ext uri="{FF2B5EF4-FFF2-40B4-BE49-F238E27FC236}">
                    <a16:creationId xmlns:a16="http://schemas.microsoft.com/office/drawing/2014/main" id="{913DB652-C0B4-C341-B1FE-73C9C1A899E0}"/>
                  </a:ext>
                </a:extLst>
              </p:cNvPr>
              <p:cNvSpPr/>
              <p:nvPr/>
            </p:nvSpPr>
            <p:spPr>
              <a:xfrm>
                <a:off x="981706" y="3721387"/>
                <a:ext cx="2891049" cy="545304"/>
              </a:xfrm>
              <a:prstGeom prst="rect">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直角三角形 18">
                <a:extLst>
                  <a:ext uri="{FF2B5EF4-FFF2-40B4-BE49-F238E27FC236}">
                    <a16:creationId xmlns:a16="http://schemas.microsoft.com/office/drawing/2014/main" id="{D36CC6BA-0CA2-6040-A4F1-4BF77D60C0A5}"/>
                  </a:ext>
                </a:extLst>
              </p:cNvPr>
              <p:cNvSpPr/>
              <p:nvPr/>
            </p:nvSpPr>
            <p:spPr>
              <a:xfrm>
                <a:off x="3872754" y="3719491"/>
                <a:ext cx="854126" cy="547200"/>
              </a:xfrm>
              <a:prstGeom prst="rtTriangle">
                <a:avLst/>
              </a:prstGeom>
              <a:solidFill>
                <a:srgbClr val="FDD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
          <p:nvSpPr>
            <p:cNvPr id="17" name="文字方塊 16">
              <a:extLst>
                <a:ext uri="{FF2B5EF4-FFF2-40B4-BE49-F238E27FC236}">
                  <a16:creationId xmlns:a16="http://schemas.microsoft.com/office/drawing/2014/main" id="{9E7E3393-3041-4446-88D4-8029D5E91E17}"/>
                </a:ext>
              </a:extLst>
            </p:cNvPr>
            <p:cNvSpPr txBox="1"/>
            <p:nvPr/>
          </p:nvSpPr>
          <p:spPr>
            <a:xfrm>
              <a:off x="-99339" y="3731671"/>
              <a:ext cx="2904565" cy="584775"/>
            </a:xfrm>
            <a:prstGeom prst="rect">
              <a:avLst/>
            </a:prstGeom>
            <a:noFill/>
          </p:spPr>
          <p:txBody>
            <a:bodyPr wrap="square" rtlCol="0">
              <a:spAutoFit/>
            </a:bodyPr>
            <a:lstStyle/>
            <a:p>
              <a:pPr algn="ctr"/>
              <a:r>
                <a:rPr kumimoji="1" lang="zh-CN"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rPr>
                <a:t>口碑分析</a:t>
              </a:r>
              <a:endParaRPr kumimoji="1" lang="zh-TW" altLang="en-US" sz="3200" dirty="0">
                <a:solidFill>
                  <a:srgbClr val="002060"/>
                </a:solidFill>
                <a:effectLst>
                  <a:outerShdw blurRad="50800" dist="50800" dir="5400000" algn="ctr" rotWithShape="0">
                    <a:schemeClr val="tx1">
                      <a:lumMod val="50000"/>
                      <a:lumOff val="50000"/>
                    </a:schemeClr>
                  </a:outerShdw>
                </a:effectLst>
                <a:latin typeface="Heiti SC Medium" pitchFamily="2" charset="-128"/>
                <a:ea typeface="Heiti SC Medium" pitchFamily="2" charset="-128"/>
              </a:endParaRPr>
            </a:p>
          </p:txBody>
        </p:sp>
      </p:grpSp>
      <p:pic>
        <p:nvPicPr>
          <p:cNvPr id="3" name="圖片 2">
            <a:extLst>
              <a:ext uri="{FF2B5EF4-FFF2-40B4-BE49-F238E27FC236}">
                <a16:creationId xmlns:a16="http://schemas.microsoft.com/office/drawing/2014/main" id="{B2793811-6FE4-FE4C-908D-A6709CCB71FF}"/>
              </a:ext>
            </a:extLst>
          </p:cNvPr>
          <p:cNvPicPr>
            <a:picLocks noChangeAspect="1"/>
          </p:cNvPicPr>
          <p:nvPr/>
        </p:nvPicPr>
        <p:blipFill>
          <a:blip r:embed="rId3"/>
          <a:stretch>
            <a:fillRect/>
          </a:stretch>
        </p:blipFill>
        <p:spPr>
          <a:xfrm>
            <a:off x="1135308" y="2407444"/>
            <a:ext cx="2638425" cy="2638425"/>
          </a:xfrm>
          <a:prstGeom prst="rect">
            <a:avLst/>
          </a:prstGeom>
        </p:spPr>
      </p:pic>
      <p:sp>
        <p:nvSpPr>
          <p:cNvPr id="4" name="文字方塊 3">
            <a:extLst>
              <a:ext uri="{FF2B5EF4-FFF2-40B4-BE49-F238E27FC236}">
                <a16:creationId xmlns:a16="http://schemas.microsoft.com/office/drawing/2014/main" id="{D98FCC32-274D-A841-A2D7-6C826A7BAEE5}"/>
              </a:ext>
            </a:extLst>
          </p:cNvPr>
          <p:cNvSpPr txBox="1"/>
          <p:nvPr/>
        </p:nvSpPr>
        <p:spPr>
          <a:xfrm>
            <a:off x="3944405" y="2662686"/>
            <a:ext cx="7142197" cy="923330"/>
          </a:xfrm>
          <a:prstGeom prst="rect">
            <a:avLst/>
          </a:prstGeom>
          <a:noFill/>
        </p:spPr>
        <p:txBody>
          <a:bodyPr wrap="square" rtlCol="0">
            <a:spAutoFit/>
          </a:bodyPr>
          <a:lstStyle/>
          <a:p>
            <a:pPr algn="ctr"/>
            <a:r>
              <a:rPr kumimoji="1" lang="zh-CN" altLang="en-US" sz="5400" b="1" dirty="0"/>
              <a:t>搜集了</a:t>
            </a:r>
            <a:r>
              <a:rPr kumimoji="1" lang="en-US" altLang="zh-CN" sz="5400" b="1" dirty="0">
                <a:solidFill>
                  <a:srgbClr val="C00000"/>
                </a:solidFill>
              </a:rPr>
              <a:t>50</a:t>
            </a:r>
            <a:r>
              <a:rPr kumimoji="1" lang="zh-CN" altLang="en-US" sz="5400" b="1" dirty="0">
                <a:solidFill>
                  <a:srgbClr val="C00000"/>
                </a:solidFill>
              </a:rPr>
              <a:t>篇</a:t>
            </a:r>
            <a:r>
              <a:rPr kumimoji="1" lang="zh-CN" altLang="en-US" sz="5400" b="1" dirty="0"/>
              <a:t>部落格文章</a:t>
            </a:r>
            <a:endParaRPr kumimoji="1" lang="zh-TW" altLang="en-US" sz="5400" b="1" dirty="0"/>
          </a:p>
        </p:txBody>
      </p:sp>
      <p:sp>
        <p:nvSpPr>
          <p:cNvPr id="5" name="文字方塊 4">
            <a:extLst>
              <a:ext uri="{FF2B5EF4-FFF2-40B4-BE49-F238E27FC236}">
                <a16:creationId xmlns:a16="http://schemas.microsoft.com/office/drawing/2014/main" id="{970C8E19-3FB0-9F43-82FC-E933FE88A7FF}"/>
              </a:ext>
            </a:extLst>
          </p:cNvPr>
          <p:cNvSpPr txBox="1"/>
          <p:nvPr/>
        </p:nvSpPr>
        <p:spPr>
          <a:xfrm>
            <a:off x="4400406" y="3861127"/>
            <a:ext cx="6230193" cy="646331"/>
          </a:xfrm>
          <a:prstGeom prst="rect">
            <a:avLst/>
          </a:prstGeom>
          <a:noFill/>
        </p:spPr>
        <p:txBody>
          <a:bodyPr wrap="square" rtlCol="0">
            <a:spAutoFit/>
          </a:bodyPr>
          <a:lstStyle/>
          <a:p>
            <a:pPr algn="ctr"/>
            <a:r>
              <a:rPr kumimoji="1" lang="zh-TW" altLang="en-US" sz="3600" b="1" dirty="0">
                <a:latin typeface="Microsoft JhengHei" panose="020B0604030504040204" pitchFamily="34" charset="-120"/>
                <a:ea typeface="Microsoft JhengHei" panose="020B0604030504040204" pitchFamily="34" charset="-120"/>
              </a:rPr>
              <a:t>歷經</a:t>
            </a:r>
            <a:r>
              <a:rPr kumimoji="1" lang="en-US" altLang="zh-TW" sz="3600" b="1" dirty="0">
                <a:latin typeface="Microsoft JhengHei" panose="020B0604030504040204" pitchFamily="34" charset="-120"/>
                <a:ea typeface="Microsoft JhengHei" panose="020B0604030504040204" pitchFamily="34" charset="-120"/>
              </a:rPr>
              <a:t>168</a:t>
            </a:r>
            <a:r>
              <a:rPr kumimoji="1" lang="zh-TW" altLang="en-US" sz="3600" b="1" dirty="0">
                <a:latin typeface="Microsoft JhengHei" panose="020B0604030504040204" pitchFamily="34" charset="-120"/>
                <a:ea typeface="Microsoft JhengHei" panose="020B0604030504040204" pitchFamily="34" charset="-120"/>
              </a:rPr>
              <a:t>小時的資料統計分析</a:t>
            </a:r>
          </a:p>
        </p:txBody>
      </p:sp>
    </p:spTree>
    <p:extLst>
      <p:ext uri="{BB962C8B-B14F-4D97-AF65-F5344CB8AC3E}">
        <p14:creationId xmlns:p14="http://schemas.microsoft.com/office/powerpoint/2010/main" val="207760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3" presetClass="entr" presetSubtype="16" fill="hold" grpId="1"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3280</TotalTime>
  <Words>2401</Words>
  <Application>Microsoft Macintosh PowerPoint</Application>
  <PresentationFormat>寬螢幕</PresentationFormat>
  <Paragraphs>549</Paragraphs>
  <Slides>23</Slides>
  <Notes>18</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23</vt:i4>
      </vt:variant>
    </vt:vector>
  </HeadingPairs>
  <TitlesOfParts>
    <vt:vector size="35" baseType="lpstr">
      <vt:lpstr>Microsoft JhengHei</vt:lpstr>
      <vt:lpstr>標楷體</vt:lpstr>
      <vt:lpstr>Heiti SC Light</vt:lpstr>
      <vt:lpstr>Heiti SC Medium</vt:lpstr>
      <vt:lpstr>Arial</vt:lpstr>
      <vt:lpstr>Bradley Hand</vt:lpstr>
      <vt:lpstr>Calibri</vt:lpstr>
      <vt:lpstr>Calibri Light</vt:lpstr>
      <vt:lpstr>DIN Condensed</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Mickey Yeh</dc:creator>
  <cp:lastModifiedBy>Mickey Yeh</cp:lastModifiedBy>
  <cp:revision>201</cp:revision>
  <dcterms:created xsi:type="dcterms:W3CDTF">2019-12-29T12:38:11Z</dcterms:created>
  <dcterms:modified xsi:type="dcterms:W3CDTF">2020-01-01T21:36:51Z</dcterms:modified>
</cp:coreProperties>
</file>