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FA6370-468B-46EE-8AD9-EA7ECF03E435}">
  <a:tblStyle styleId="{C9FA6370-468B-46EE-8AD9-EA7ECF03E4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c5a3d36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c5a3d36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c5a3d368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c5a3d36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c5a3d3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c5a3d3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c5a3d3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c5a3d3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c5a3d3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c5a3d3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add Linear regression line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d4ed5dd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d4ed5dd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add Linear regression line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c5a3d36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c5a3d36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 bit about cyclical unemployment. Talk about how unemployment rate does not drastically change from elections.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c5a3d36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c5a3d36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re-introduce the approval ratings graph from a couple of slides ago. Talk about how the unemployment rate does not match a pattern with approval ratings.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new approval ratings graph to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c5a3d368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c5a3d368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d4ed5dd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4d4ed5dd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the data path was created.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-One path, a list of presidents, combined in for loop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4c5a3d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4c5a3d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d4ed5dd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d4ed5dd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e159a728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e159a728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e159a72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e159a72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e159a728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e159a728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e159a728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e159a728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c5a3d368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c5a3d368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173cbd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173cbd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c5a3d36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c5a3d36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c5a3d36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c5a3d36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alance.com/cyclical-unemployment-330552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hyperlink" Target="https://www.bls.gov/" TargetMode="External"/><Relationship Id="rId4" Type="http://schemas.openxmlformats.org/officeDocument/2006/relationships/hyperlink" Target="https://www.presidency.ucsb.edu/statistics/data/presidential-job-approva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idency.ucsb.edu/statistics/data/presidential-job-approval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www.bls.gov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idency.ucsb.edu/statistics/data/presidential-job-approva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election/2016/results/exit-pol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cnn.com/election/2012/results/race/preside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uselectionatla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49"/>
            <a:ext cx="3234300" cy="18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Presidential Elections: The Before and After</a:t>
            </a:r>
            <a:endParaRPr sz="47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3451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Aalok Devkota, Abraham Ho,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 White, and Mikayla Kosmala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09975" y="4685650"/>
            <a:ext cx="9840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Team 5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% of Votes vs. 3-yr. Change in Home Prices</a:t>
            </a:r>
            <a:endParaRPr sz="38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13" y="1520725"/>
            <a:ext cx="4098114" cy="30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474" y="1468075"/>
            <a:ext cx="4098114" cy="30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% of Votes vs. 3-yr. Change in Payroll</a:t>
            </a:r>
            <a:endParaRPr sz="38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5" y="1503911"/>
            <a:ext cx="4089053" cy="3021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246" y="1451475"/>
            <a:ext cx="4089053" cy="302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232200" y="347150"/>
            <a:ext cx="86796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Does the Presidential Approval Rate correlate with crime rates in America?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299675"/>
            <a:ext cx="8520600" cy="1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data was pulled off of DisasterCenter.com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Approval Rating data was pulled by Abraham from UCSB’s Presidency Data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00" y="2373225"/>
            <a:ext cx="7393976" cy="26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5000" y="2465200"/>
            <a:ext cx="5293995" cy="2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75" y="854038"/>
            <a:ext cx="7082924" cy="34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038" y="1244550"/>
            <a:ext cx="8775926" cy="33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248950" y="120350"/>
            <a:ext cx="71988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Economica"/>
                <a:ea typeface="Economica"/>
                <a:cs typeface="Economica"/>
                <a:sym typeface="Economica"/>
              </a:rPr>
              <a:t>Approval Rating vs. Crime Rate Code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365850" y="340950"/>
            <a:ext cx="84666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Economica"/>
                <a:ea typeface="Economica"/>
                <a:cs typeface="Economica"/>
                <a:sym typeface="Economica"/>
              </a:rPr>
              <a:t>The Results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48" y="1437500"/>
            <a:ext cx="2592725" cy="31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850" y="1354981"/>
            <a:ext cx="5892750" cy="319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643" y="1354975"/>
            <a:ext cx="5544807" cy="29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365850" y="340950"/>
            <a:ext cx="84666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Economica"/>
                <a:ea typeface="Economica"/>
                <a:cs typeface="Economica"/>
                <a:sym typeface="Economica"/>
              </a:rPr>
              <a:t>The Results</a:t>
            </a:r>
            <a:endParaRPr sz="3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73" y="1317775"/>
            <a:ext cx="2592725" cy="31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550" y="1317775"/>
            <a:ext cx="5730599" cy="31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8225" y="1368175"/>
            <a:ext cx="4938636" cy="3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-252800"/>
            <a:ext cx="8520600" cy="13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Does unemployment rates affect presidential approval rating?</a:t>
            </a:r>
            <a:endParaRPr sz="3500"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112225" y="2812750"/>
            <a:ext cx="8720100" cy="21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graph shows an unemployment cycle. (More information: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https://www.thebalance.com/cyclical-unemployment-3305520</a:t>
            </a:r>
            <a:r>
              <a:rPr lang="en" sz="1500"/>
              <a:t>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Highest Unemployment in this period: Ronald Reagan (R)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Lowest Unemployment in this period: Richard Nixon (R)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Sources:</a:t>
            </a:r>
            <a:br>
              <a:rPr lang="en" sz="1500"/>
            </a:br>
            <a:r>
              <a:rPr lang="en" sz="1500"/>
              <a:t>	</a:t>
            </a:r>
            <a:r>
              <a:rPr lang="en" sz="15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https://www.presidency.ucsb.edu/statistics/data/presidential-job-approval</a:t>
            </a:r>
            <a:br>
              <a:rPr lang="en" sz="1500"/>
            </a:br>
            <a:r>
              <a:rPr lang="en" sz="1500"/>
              <a:t>	</a:t>
            </a:r>
            <a:r>
              <a:rPr lang="en" sz="1500" u="sng">
                <a:solidFill>
                  <a:schemeClr val="accent5"/>
                </a:solidFill>
                <a:hlinkClick r:id="rId5"/>
              </a:rPr>
              <a:t>https://www.bls.gov/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6">
            <a:alphaModFix/>
          </a:blip>
          <a:srcRect l="10021" r="8630"/>
          <a:stretch/>
        </p:blipFill>
        <p:spPr>
          <a:xfrm>
            <a:off x="123348" y="981625"/>
            <a:ext cx="8937551" cy="18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97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Unemployment Rate per Approval Ratings</a:t>
            </a:r>
            <a:endParaRPr sz="3800"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3305100"/>
            <a:ext cx="8520600" cy="12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Sources: 	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https://www.presidency.ucsb.edu/statistics/data/presidential-job-approval</a:t>
            </a:r>
            <a:br>
              <a:rPr lang="en" sz="1400"/>
            </a:br>
            <a:r>
              <a:rPr lang="en" sz="1400"/>
              <a:t>		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https://www.bls.gov/</a:t>
            </a:r>
            <a:endParaRPr sz="1400"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8832301" cy="15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900" y="928700"/>
            <a:ext cx="7984574" cy="1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7">
            <a:alphaModFix amt="28000"/>
          </a:blip>
          <a:srcRect l="10021" r="8630"/>
          <a:stretch/>
        </p:blipFill>
        <p:spPr>
          <a:xfrm>
            <a:off x="311700" y="847675"/>
            <a:ext cx="8170848" cy="18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821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Does Unemployment Rate affect Presidential Ratings?</a:t>
            </a:r>
            <a:endParaRPr sz="3800"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999425" y="1152475"/>
            <a:ext cx="2264100" cy="3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Very weak correlation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Expected Approval Ratings Chart: → 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b="1"/>
              <a:t>Does this make sense?</a:t>
            </a:r>
            <a:r>
              <a:rPr lang="en" sz="1400"/>
              <a:t> Not really. Many factors like market crashes will affect unemployment rate and take years to fix. 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				</a:t>
            </a:r>
            <a:endParaRPr sz="1000"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9725"/>
            <a:ext cx="3761675" cy="390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p30"/>
          <p:cNvGraphicFramePr/>
          <p:nvPr/>
        </p:nvGraphicFramePr>
        <p:xfrm>
          <a:off x="6263550" y="1050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{C9FA6370-468B-46EE-8AD9-EA7ECF03E435}</a:tableStyleId>
              </a:tblPr>
              <a:tblGrid>
                <a:gridCol w="144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Unemployment Rate (%)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Approval Rating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52.07%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51.35%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50.63%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49.90%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49.18%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48.46%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47.74%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429725" y="126650"/>
            <a:ext cx="5770500" cy="11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Cleaning Data (Approval Ratings)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https://www.presidency.ucsb.edu/statistics/data/presidential-job-approval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50" y="974525"/>
            <a:ext cx="7912877" cy="41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9975" y="2154001"/>
            <a:ext cx="5314952" cy="287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1"/>
          <p:cNvCxnSpPr/>
          <p:nvPr/>
        </p:nvCxnSpPr>
        <p:spPr>
          <a:xfrm>
            <a:off x="3656700" y="2400975"/>
            <a:ext cx="324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1"/>
          <p:cNvCxnSpPr/>
          <p:nvPr/>
        </p:nvCxnSpPr>
        <p:spPr>
          <a:xfrm>
            <a:off x="3326900" y="1096725"/>
            <a:ext cx="1716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1"/>
          <p:cNvCxnSpPr/>
          <p:nvPr/>
        </p:nvCxnSpPr>
        <p:spPr>
          <a:xfrm>
            <a:off x="3676787" y="2652108"/>
            <a:ext cx="5223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1"/>
          <p:cNvCxnSpPr/>
          <p:nvPr/>
        </p:nvCxnSpPr>
        <p:spPr>
          <a:xfrm>
            <a:off x="4974412" y="1096733"/>
            <a:ext cx="522300" cy="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1"/>
          <p:cNvCxnSpPr/>
          <p:nvPr/>
        </p:nvCxnSpPr>
        <p:spPr>
          <a:xfrm>
            <a:off x="4601025" y="3445733"/>
            <a:ext cx="140700" cy="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1"/>
          <p:cNvCxnSpPr/>
          <p:nvPr/>
        </p:nvCxnSpPr>
        <p:spPr>
          <a:xfrm>
            <a:off x="5408100" y="1096733"/>
            <a:ext cx="140700" cy="0"/>
          </a:xfrm>
          <a:prstGeom prst="straightConnector1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1"/>
          <p:cNvSpPr/>
          <p:nvPr/>
        </p:nvSpPr>
        <p:spPr>
          <a:xfrm>
            <a:off x="3248025" y="3714750"/>
            <a:ext cx="3105300" cy="2952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1"/>
          <p:cNvSpPr/>
          <p:nvPr/>
        </p:nvSpPr>
        <p:spPr>
          <a:xfrm rot="5400000">
            <a:off x="-276375" y="3143400"/>
            <a:ext cx="2872200" cy="785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some basic trends of voters and whether or not they vote?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home prices, income and unemployment affect presidential votes? 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the presidential approval rating correlate with crime rates in America?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unemployment rates affect presidential approval rating?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311700" y="140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SUMMARY</a:t>
            </a:r>
            <a:endParaRPr sz="3800"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311700" y="9722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no relationship between the change in unemployment rate, change in median home prices and change in payroll to the president votes in a state.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Obama was able to get more than 50% of votes in 15 states where the unemployment had increased more than average, whereas Clinton was able to carry just 1 state.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strong correlation between approval rating and crime rates.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indication of unemployment rates affecting presidential approval rating.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311700" y="1338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48975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Code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67050" y="3776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Exit Polls 2012 and 2016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https://www.cnn.com/election/2016/results/exit-polls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https://www.cnn.com/election/2012/results/race/president/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create Data Frames in Pandas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8225" y="2072750"/>
            <a:ext cx="1881900" cy="223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975" y="2432199"/>
            <a:ext cx="6167076" cy="19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Loops keep things DRY (Source &amp; Code 2)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Census Data on Registered Voters for Age, Gender, Education, Ethnicity, and State LocationGraphs on Gender and Education, Age and Gender, and Ethnicity and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the code…,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8950"/>
            <a:ext cx="3862600" cy="19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980" y="2150775"/>
            <a:ext cx="4652320" cy="24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5" y="1147225"/>
            <a:ext cx="5054526" cy="30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225" y="179150"/>
            <a:ext cx="3070724" cy="22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452" y="2571750"/>
            <a:ext cx="3392425" cy="2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Does home prices, income and unemployment affect presidential votes?	</a:t>
            </a:r>
            <a:endParaRPr sz="38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3776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St.Louis Fred Database: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https://fred.stlouisfed.org/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 Election Results: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https://uselectionatlas.org/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1820175"/>
            <a:ext cx="6900226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" y="3470627"/>
            <a:ext cx="7675426" cy="9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Sample data</a:t>
            </a:r>
            <a:endParaRPr sz="3800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l="21332" t="8833" r="22202"/>
          <a:stretch/>
        </p:blipFill>
        <p:spPr>
          <a:xfrm>
            <a:off x="3531825" y="335750"/>
            <a:ext cx="5162976" cy="44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>
            <a:off x="3015550" y="389700"/>
            <a:ext cx="9600" cy="43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306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Election Results (Obama vs. Clinton)</a:t>
            </a:r>
            <a:endParaRPr sz="38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25" y="1440782"/>
            <a:ext cx="3666861" cy="283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972" y="1312625"/>
            <a:ext cx="4153554" cy="31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335075"/>
            <a:ext cx="85206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% of Votes vs. 3-yr. Change in Unemployment Rate</a:t>
            </a:r>
            <a:endParaRPr sz="38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00" y="1434450"/>
            <a:ext cx="4010794" cy="29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392" y="1434450"/>
            <a:ext cx="3942483" cy="2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On-screen Show (16:9)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Open Sans</vt:lpstr>
      <vt:lpstr>Economica</vt:lpstr>
      <vt:lpstr>Arial</vt:lpstr>
      <vt:lpstr>Luxe</vt:lpstr>
      <vt:lpstr>Presidential Elections: The Before and After</vt:lpstr>
      <vt:lpstr>The Questions</vt:lpstr>
      <vt:lpstr>Sources and Code</vt:lpstr>
      <vt:lpstr>Code: Loops keep things DRY (Source &amp; Code 2)</vt:lpstr>
      <vt:lpstr>Results</vt:lpstr>
      <vt:lpstr>Does home prices, income and unemployment affect presidential votes? </vt:lpstr>
      <vt:lpstr>Sample data</vt:lpstr>
      <vt:lpstr>Election Results (Obama vs. Clinton)</vt:lpstr>
      <vt:lpstr>% of Votes vs. 3-yr. Change in Unemployment Rate</vt:lpstr>
      <vt:lpstr>% of Votes vs. 3-yr. Change in Home Prices</vt:lpstr>
      <vt:lpstr>% of Votes vs. 3-yr. Change in Payroll</vt:lpstr>
      <vt:lpstr>Does the Presidential Approval Rate correlate with crime rates in America?</vt:lpstr>
      <vt:lpstr>PowerPoint Presentation</vt:lpstr>
      <vt:lpstr>PowerPoint Presentation</vt:lpstr>
      <vt:lpstr>PowerPoint Presentation</vt:lpstr>
      <vt:lpstr>Does unemployment rates affect presidential approval rating?</vt:lpstr>
      <vt:lpstr>Unemployment Rate per Approval Ratings</vt:lpstr>
      <vt:lpstr>Does Unemployment Rate affect Presidential Ratings?</vt:lpstr>
      <vt:lpstr>        Cleaning Data (Approval Ratings) https://www.presidency.ucsb.edu/statistics/data/presidential-job-approval 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 Elections: The Before and After</dc:title>
  <cp:lastModifiedBy>Mikayla Kosmala</cp:lastModifiedBy>
  <cp:revision>1</cp:revision>
  <dcterms:modified xsi:type="dcterms:W3CDTF">2019-10-11T05:13:12Z</dcterms:modified>
</cp:coreProperties>
</file>