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95" r:id="rId9"/>
    <p:sldId id="264" r:id="rId10"/>
    <p:sldId id="296" r:id="rId11"/>
    <p:sldId id="297" r:id="rId12"/>
    <p:sldId id="298" r:id="rId13"/>
    <p:sldId id="269" r:id="rId14"/>
  </p:sldIdLst>
  <p:sldSz cx="9144000" cy="5143500" type="screen16x9"/>
  <p:notesSz cx="6858000" cy="9144000"/>
  <p:embeddedFontLst>
    <p:embeddedFont>
      <p:font typeface="Red Hat Display" panose="020B0604020202020204" charset="0"/>
      <p:regular r:id="rId16"/>
      <p:bold r:id="rId17"/>
      <p:italic r:id="rId18"/>
      <p:boldItalic r:id="rId19"/>
    </p:embeddedFont>
    <p:embeddedFont>
      <p:font typeface="Red Hat Tex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92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04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90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Creating Autonomous, 3D Printed, Food Delivery Drones</a:t>
            </a:r>
            <a:endParaRPr sz="44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EB67C7D-23AF-45BE-9E9D-BCA399134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3413" y="1018565"/>
            <a:ext cx="3106270" cy="31062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Ensuring Pieces Fit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4B1F1DA3-5F9E-404B-8179-279816D9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670" y="1375875"/>
            <a:ext cx="4716660" cy="31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1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Ensuring Pieces Fit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B1F1DA3-5F9E-404B-8179-279816D9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8270" y="1375875"/>
            <a:ext cx="3827459" cy="31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7B47-71D5-435A-ACC5-F03E8CB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C58B-E48D-4BFA-B5BA-B0E08146D1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8" name="Picture 7" descr="A picture containing indoor, floor, oven, building&#10;&#10;Description automatically generated">
            <a:extLst>
              <a:ext uri="{FF2B5EF4-FFF2-40B4-BE49-F238E27FC236}">
                <a16:creationId xmlns:a16="http://schemas.microsoft.com/office/drawing/2014/main" id="{EAA32999-8470-4EA8-A93A-5BD5F7912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07" r="19216"/>
          <a:stretch/>
        </p:blipFill>
        <p:spPr>
          <a:xfrm rot="5400000">
            <a:off x="3186612" y="60667"/>
            <a:ext cx="2923226" cy="55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" name="Google Shape;247;p24">
            <a:extLst>
              <a:ext uri="{FF2B5EF4-FFF2-40B4-BE49-F238E27FC236}">
                <a16:creationId xmlns:a16="http://schemas.microsoft.com/office/drawing/2014/main" id="{8268BC60-A8C0-4561-AE29-7C71A0F74E9A}"/>
              </a:ext>
            </a:extLst>
          </p:cNvPr>
          <p:cNvSpPr txBox="1">
            <a:spLocks/>
          </p:cNvSpPr>
          <p:nvPr/>
        </p:nvSpPr>
        <p:spPr>
          <a:xfrm>
            <a:off x="968250" y="2255100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0" b="1" dirty="0">
                <a:solidFill>
                  <a:schemeClr val="bg1"/>
                </a:solidFill>
                <a:latin typeface="Red Hat Display" panose="020B060402020202020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Why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4884420" y="1468375"/>
            <a:ext cx="3367500" cy="22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More Food Storage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Drone can be as large as we need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More Reliable</a:t>
            </a: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Autonomy ensures a closed-loop system with zero human error</a:t>
            </a:r>
            <a:endParaRPr sz="1200"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2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Cheaper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dirty="0"/>
              <a:t>No more tips!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Faster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Campus sidewalks and streetways are crowded, slowing down drivers and delivery rovers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Google Shape;82;p13">
            <a:extLst>
              <a:ext uri="{FF2B5EF4-FFF2-40B4-BE49-F238E27FC236}">
                <a16:creationId xmlns:a16="http://schemas.microsoft.com/office/drawing/2014/main" id="{DCE7FBC0-4536-454C-93D7-7081AD31A72B}"/>
              </a:ext>
            </a:extLst>
          </p:cNvPr>
          <p:cNvSpPr txBox="1">
            <a:spLocks/>
          </p:cNvSpPr>
          <p:nvPr/>
        </p:nvSpPr>
        <p:spPr>
          <a:xfrm>
            <a:off x="588869" y="877429"/>
            <a:ext cx="188414" cy="36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2000"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/>
              <a:t>h</a:t>
            </a:r>
            <a:r>
              <a:rPr lang="en" dirty="0"/>
              <a:t>e What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Let’s look at the drone!</a:t>
            </a:r>
            <a:endParaRPr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</a:t>
            </a:r>
            <a:endParaRPr sz="9600" b="1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02D33C-0A84-49E0-A776-8EBECDF09C8E}"/>
              </a:ext>
            </a:extLst>
          </p:cNvPr>
          <p:cNvSpPr/>
          <p:nvPr/>
        </p:nvSpPr>
        <p:spPr>
          <a:xfrm>
            <a:off x="4249270" y="627177"/>
            <a:ext cx="645459" cy="410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B09F24-555B-4589-9A9B-87522AA285F3}"/>
              </a:ext>
            </a:extLst>
          </p:cNvPr>
          <p:cNvSpPr/>
          <p:nvPr/>
        </p:nvSpPr>
        <p:spPr>
          <a:xfrm>
            <a:off x="4249269" y="4106188"/>
            <a:ext cx="645459" cy="410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33B5DD42-4EB8-4C68-966F-29361A233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9" y="-5156"/>
            <a:ext cx="8760759" cy="514986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E7BE398-0D15-4B74-8E24-457DE11F77AF}"/>
              </a:ext>
            </a:extLst>
          </p:cNvPr>
          <p:cNvSpPr/>
          <p:nvPr/>
        </p:nvSpPr>
        <p:spPr>
          <a:xfrm>
            <a:off x="7893423" y="1149723"/>
            <a:ext cx="564802" cy="699247"/>
          </a:xfrm>
          <a:custGeom>
            <a:avLst/>
            <a:gdLst>
              <a:gd name="connsiteX0" fmla="*/ 60512 w 564802"/>
              <a:gd name="connsiteY0" fmla="*/ 0 h 699247"/>
              <a:gd name="connsiteX1" fmla="*/ 26894 w 564802"/>
              <a:gd name="connsiteY1" fmla="*/ 20170 h 699247"/>
              <a:gd name="connsiteX2" fmla="*/ 13447 w 564802"/>
              <a:gd name="connsiteY2" fmla="*/ 80682 h 699247"/>
              <a:gd name="connsiteX3" fmla="*/ 0 w 564802"/>
              <a:gd name="connsiteY3" fmla="*/ 201706 h 699247"/>
              <a:gd name="connsiteX4" fmla="*/ 20171 w 564802"/>
              <a:gd name="connsiteY4" fmla="*/ 470647 h 699247"/>
              <a:gd name="connsiteX5" fmla="*/ 73959 w 564802"/>
              <a:gd name="connsiteY5" fmla="*/ 591670 h 699247"/>
              <a:gd name="connsiteX6" fmla="*/ 201706 w 564802"/>
              <a:gd name="connsiteY6" fmla="*/ 685800 h 699247"/>
              <a:gd name="connsiteX7" fmla="*/ 289112 w 564802"/>
              <a:gd name="connsiteY7" fmla="*/ 699247 h 699247"/>
              <a:gd name="connsiteX8" fmla="*/ 430306 w 564802"/>
              <a:gd name="connsiteY8" fmla="*/ 672353 h 699247"/>
              <a:gd name="connsiteX9" fmla="*/ 510989 w 564802"/>
              <a:gd name="connsiteY9" fmla="*/ 598394 h 699247"/>
              <a:gd name="connsiteX10" fmla="*/ 558053 w 564802"/>
              <a:gd name="connsiteY10" fmla="*/ 537882 h 699247"/>
              <a:gd name="connsiteX11" fmla="*/ 564777 w 564802"/>
              <a:gd name="connsiteY11" fmla="*/ 510988 h 699247"/>
              <a:gd name="connsiteX12" fmla="*/ 504265 w 564802"/>
              <a:gd name="connsiteY12" fmla="*/ 309282 h 699247"/>
              <a:gd name="connsiteX13" fmla="*/ 477371 w 564802"/>
              <a:gd name="connsiteY13" fmla="*/ 289112 h 699247"/>
              <a:gd name="connsiteX14" fmla="*/ 383242 w 564802"/>
              <a:gd name="connsiteY14" fmla="*/ 262217 h 699247"/>
              <a:gd name="connsiteX15" fmla="*/ 356347 w 564802"/>
              <a:gd name="connsiteY15" fmla="*/ 26221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4802" h="699247">
                <a:moveTo>
                  <a:pt x="60512" y="0"/>
                </a:moveTo>
                <a:cubicBezTo>
                  <a:pt x="49306" y="6723"/>
                  <a:pt x="33479" y="8882"/>
                  <a:pt x="26894" y="20170"/>
                </a:cubicBezTo>
                <a:cubicBezTo>
                  <a:pt x="16483" y="38018"/>
                  <a:pt x="16475" y="60242"/>
                  <a:pt x="13447" y="80682"/>
                </a:cubicBezTo>
                <a:cubicBezTo>
                  <a:pt x="7499" y="120833"/>
                  <a:pt x="4482" y="161365"/>
                  <a:pt x="0" y="201706"/>
                </a:cubicBezTo>
                <a:cubicBezTo>
                  <a:pt x="4897" y="319229"/>
                  <a:pt x="2283" y="363318"/>
                  <a:pt x="20171" y="470647"/>
                </a:cubicBezTo>
                <a:cubicBezTo>
                  <a:pt x="27163" y="512600"/>
                  <a:pt x="42203" y="561184"/>
                  <a:pt x="73959" y="591670"/>
                </a:cubicBezTo>
                <a:cubicBezTo>
                  <a:pt x="112116" y="628301"/>
                  <a:pt x="149427" y="677757"/>
                  <a:pt x="201706" y="685800"/>
                </a:cubicBezTo>
                <a:lnTo>
                  <a:pt x="289112" y="699247"/>
                </a:lnTo>
                <a:cubicBezTo>
                  <a:pt x="336177" y="690282"/>
                  <a:pt x="384854" y="687504"/>
                  <a:pt x="430306" y="672353"/>
                </a:cubicBezTo>
                <a:cubicBezTo>
                  <a:pt x="494521" y="650948"/>
                  <a:pt x="482211" y="638683"/>
                  <a:pt x="510989" y="598394"/>
                </a:cubicBezTo>
                <a:cubicBezTo>
                  <a:pt x="525841" y="577600"/>
                  <a:pt x="542365" y="558053"/>
                  <a:pt x="558053" y="537882"/>
                </a:cubicBezTo>
                <a:cubicBezTo>
                  <a:pt x="560294" y="528917"/>
                  <a:pt x="565197" y="520219"/>
                  <a:pt x="564777" y="510988"/>
                </a:cubicBezTo>
                <a:cubicBezTo>
                  <a:pt x="560025" y="406428"/>
                  <a:pt x="562475" y="388659"/>
                  <a:pt x="504265" y="309282"/>
                </a:cubicBezTo>
                <a:cubicBezTo>
                  <a:pt x="497638" y="300246"/>
                  <a:pt x="487167" y="294554"/>
                  <a:pt x="477371" y="289112"/>
                </a:cubicBezTo>
                <a:cubicBezTo>
                  <a:pt x="452204" y="275131"/>
                  <a:pt x="408222" y="266060"/>
                  <a:pt x="383242" y="262217"/>
                </a:cubicBezTo>
                <a:cubicBezTo>
                  <a:pt x="374381" y="260854"/>
                  <a:pt x="365312" y="262217"/>
                  <a:pt x="356347" y="26221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4950D-64FC-48DF-B9F3-2894DD3B392B}"/>
              </a:ext>
            </a:extLst>
          </p:cNvPr>
          <p:cNvSpPr/>
          <p:nvPr/>
        </p:nvSpPr>
        <p:spPr>
          <a:xfrm rot="20448097">
            <a:off x="6769953" y="1311088"/>
            <a:ext cx="538523" cy="376518"/>
          </a:xfrm>
          <a:custGeom>
            <a:avLst/>
            <a:gdLst>
              <a:gd name="connsiteX0" fmla="*/ 538523 w 538523"/>
              <a:gd name="connsiteY0" fmla="*/ 0 h 376518"/>
              <a:gd name="connsiteX1" fmla="*/ 518353 w 538523"/>
              <a:gd name="connsiteY1" fmla="*/ 154641 h 376518"/>
              <a:gd name="connsiteX2" fmla="*/ 498182 w 538523"/>
              <a:gd name="connsiteY2" fmla="*/ 201706 h 376518"/>
              <a:gd name="connsiteX3" fmla="*/ 390606 w 538523"/>
              <a:gd name="connsiteY3" fmla="*/ 342900 h 376518"/>
              <a:gd name="connsiteX4" fmla="*/ 363712 w 538523"/>
              <a:gd name="connsiteY4" fmla="*/ 349624 h 376518"/>
              <a:gd name="connsiteX5" fmla="*/ 309923 w 538523"/>
              <a:gd name="connsiteY5" fmla="*/ 369794 h 376518"/>
              <a:gd name="connsiteX6" fmla="*/ 276306 w 538523"/>
              <a:gd name="connsiteY6" fmla="*/ 376518 h 376518"/>
              <a:gd name="connsiteX7" fmla="*/ 148559 w 538523"/>
              <a:gd name="connsiteY7" fmla="*/ 363071 h 376518"/>
              <a:gd name="connsiteX8" fmla="*/ 114941 w 538523"/>
              <a:gd name="connsiteY8" fmla="*/ 356347 h 376518"/>
              <a:gd name="connsiteX9" fmla="*/ 74600 w 538523"/>
              <a:gd name="connsiteY9" fmla="*/ 336177 h 376518"/>
              <a:gd name="connsiteX10" fmla="*/ 54429 w 538523"/>
              <a:gd name="connsiteY10" fmla="*/ 322730 h 376518"/>
              <a:gd name="connsiteX11" fmla="*/ 7365 w 538523"/>
              <a:gd name="connsiteY11" fmla="*/ 262218 h 376518"/>
              <a:gd name="connsiteX12" fmla="*/ 641 w 538523"/>
              <a:gd name="connsiteY12" fmla="*/ 168088 h 376518"/>
              <a:gd name="connsiteX13" fmla="*/ 7365 w 538523"/>
              <a:gd name="connsiteY13" fmla="*/ 121024 h 376518"/>
              <a:gd name="connsiteX14" fmla="*/ 88047 w 538523"/>
              <a:gd name="connsiteY14" fmla="*/ 107577 h 3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8523" h="376518">
                <a:moveTo>
                  <a:pt x="538523" y="0"/>
                </a:moveTo>
                <a:cubicBezTo>
                  <a:pt x="531800" y="51547"/>
                  <a:pt x="528548" y="103667"/>
                  <a:pt x="518353" y="154641"/>
                </a:cubicBezTo>
                <a:cubicBezTo>
                  <a:pt x="515006" y="171378"/>
                  <a:pt x="506964" y="187070"/>
                  <a:pt x="498182" y="201706"/>
                </a:cubicBezTo>
                <a:cubicBezTo>
                  <a:pt x="484590" y="224360"/>
                  <a:pt x="439345" y="318530"/>
                  <a:pt x="390606" y="342900"/>
                </a:cubicBezTo>
                <a:cubicBezTo>
                  <a:pt x="382341" y="347033"/>
                  <a:pt x="372478" y="346702"/>
                  <a:pt x="363712" y="349624"/>
                </a:cubicBezTo>
                <a:cubicBezTo>
                  <a:pt x="345546" y="355679"/>
                  <a:pt x="328225" y="364163"/>
                  <a:pt x="309923" y="369794"/>
                </a:cubicBezTo>
                <a:cubicBezTo>
                  <a:pt x="299001" y="373155"/>
                  <a:pt x="287512" y="374277"/>
                  <a:pt x="276306" y="376518"/>
                </a:cubicBezTo>
                <a:lnTo>
                  <a:pt x="148559" y="363071"/>
                </a:lnTo>
                <a:cubicBezTo>
                  <a:pt x="137219" y="361654"/>
                  <a:pt x="125681" y="360252"/>
                  <a:pt x="114941" y="356347"/>
                </a:cubicBezTo>
                <a:cubicBezTo>
                  <a:pt x="100812" y="351209"/>
                  <a:pt x="87742" y="343478"/>
                  <a:pt x="74600" y="336177"/>
                </a:cubicBezTo>
                <a:cubicBezTo>
                  <a:pt x="67536" y="332253"/>
                  <a:pt x="60143" y="328444"/>
                  <a:pt x="54429" y="322730"/>
                </a:cubicBezTo>
                <a:cubicBezTo>
                  <a:pt x="31159" y="299460"/>
                  <a:pt x="23357" y="286206"/>
                  <a:pt x="7365" y="262218"/>
                </a:cubicBezTo>
                <a:cubicBezTo>
                  <a:pt x="5124" y="230841"/>
                  <a:pt x="641" y="199545"/>
                  <a:pt x="641" y="168088"/>
                </a:cubicBezTo>
                <a:cubicBezTo>
                  <a:pt x="641" y="152241"/>
                  <a:pt x="-3071" y="132950"/>
                  <a:pt x="7365" y="121024"/>
                </a:cubicBezTo>
                <a:cubicBezTo>
                  <a:pt x="7366" y="121022"/>
                  <a:pt x="88045" y="107577"/>
                  <a:pt x="88047" y="10757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3D Printing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78845" y="1486128"/>
            <a:ext cx="2081966" cy="770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Low Density, High Strength</a:t>
            </a:r>
            <a:endParaRPr sz="20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367E0A9-E76B-4B9E-9ED3-58C7270ED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85" t="9592" r="26018" b="21396"/>
          <a:stretch/>
        </p:blipFill>
        <p:spPr>
          <a:xfrm>
            <a:off x="2566259" y="1422808"/>
            <a:ext cx="2081966" cy="2978117"/>
          </a:xfrm>
          <a:prstGeom prst="rect">
            <a:avLst/>
          </a:prstGeom>
        </p:spPr>
      </p:pic>
      <p:pic>
        <p:nvPicPr>
          <p:cNvPr id="5" name="Picture 4" descr="A picture containing indoor, square&#10;&#10;Description automatically generated">
            <a:extLst>
              <a:ext uri="{FF2B5EF4-FFF2-40B4-BE49-F238E27FC236}">
                <a16:creationId xmlns:a16="http://schemas.microsoft.com/office/drawing/2014/main" id="{067615C4-6471-4902-A05F-29F4D5ABB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00" t="23333" r="20346" b="9092"/>
          <a:stretch/>
        </p:blipFill>
        <p:spPr>
          <a:xfrm>
            <a:off x="4986838" y="892350"/>
            <a:ext cx="3399026" cy="34756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83900" y="2259175"/>
            <a:ext cx="400998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</a:rPr>
              <a:t>How to Print?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4294967295"/>
          </p:nvPr>
        </p:nvSpPr>
        <p:spPr>
          <a:xfrm>
            <a:off x="1083900" y="3031524"/>
            <a:ext cx="3671100" cy="11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3D printers are small! How do we print such a large drone?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44285" y="2214687"/>
            <a:ext cx="3367500" cy="878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1. Cut up Drone into Printable Portions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Split into pieces</a:t>
            </a: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2"/>
          </p:nvPr>
        </p:nvSpPr>
        <p:spPr>
          <a:xfrm>
            <a:off x="4884350" y="2214687"/>
            <a:ext cx="3367500" cy="878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2. Ensure Pieces Fit Together</a:t>
            </a:r>
            <a:endParaRPr b="1"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02D33C-0A84-49E0-A776-8EBECDF09C8E}"/>
              </a:ext>
            </a:extLst>
          </p:cNvPr>
          <p:cNvSpPr/>
          <p:nvPr/>
        </p:nvSpPr>
        <p:spPr>
          <a:xfrm>
            <a:off x="4249270" y="627177"/>
            <a:ext cx="645459" cy="410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B09F24-555B-4589-9A9B-87522AA285F3}"/>
              </a:ext>
            </a:extLst>
          </p:cNvPr>
          <p:cNvSpPr/>
          <p:nvPr/>
        </p:nvSpPr>
        <p:spPr>
          <a:xfrm>
            <a:off x="4249269" y="4106188"/>
            <a:ext cx="645459" cy="410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33B5DD42-4EB8-4C68-966F-29361A233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9" y="-5156"/>
            <a:ext cx="8760759" cy="51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1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Cutting Drone Up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close-up of a printer&#10;&#10;Description automatically generated with low confidence">
            <a:extLst>
              <a:ext uri="{FF2B5EF4-FFF2-40B4-BE49-F238E27FC236}">
                <a16:creationId xmlns:a16="http://schemas.microsoft.com/office/drawing/2014/main" id="{283D0C37-B36D-44DC-899D-CB11804E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35" y="1837960"/>
            <a:ext cx="3851092" cy="1993400"/>
          </a:xfrm>
          <a:prstGeom prst="rect">
            <a:avLst/>
          </a:prstGeom>
        </p:spPr>
      </p:pic>
      <p:pic>
        <p:nvPicPr>
          <p:cNvPr id="9" name="Picture 8" descr="Surface chart&#10;&#10;Description automatically generated">
            <a:extLst>
              <a:ext uri="{FF2B5EF4-FFF2-40B4-BE49-F238E27FC236}">
                <a16:creationId xmlns:a16="http://schemas.microsoft.com/office/drawing/2014/main" id="{40322677-165E-4EDF-B378-1D6C9481EB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1" b="5801"/>
          <a:stretch/>
        </p:blipFill>
        <p:spPr>
          <a:xfrm>
            <a:off x="4628053" y="1767237"/>
            <a:ext cx="3860526" cy="2212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131</Words>
  <Application>Microsoft Office PowerPoint</Application>
  <PresentationFormat>On-screen Show (16:9)</PresentationFormat>
  <Paragraphs>42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Red Hat Text</vt:lpstr>
      <vt:lpstr>Red Hat Display</vt:lpstr>
      <vt:lpstr>Arial</vt:lpstr>
      <vt:lpstr>Timandra template</vt:lpstr>
      <vt:lpstr>Creating Autonomous, 3D Printed, Food Delivery Drones</vt:lpstr>
      <vt:lpstr>The Why</vt:lpstr>
      <vt:lpstr>The What</vt:lpstr>
      <vt:lpstr>PowerPoint Presentation</vt:lpstr>
      <vt:lpstr>3D Printing</vt:lpstr>
      <vt:lpstr>How to Print?</vt:lpstr>
      <vt:lpstr>Split into pieces</vt:lpstr>
      <vt:lpstr>PowerPoint Presentation</vt:lpstr>
      <vt:lpstr>Cutting Drone Up</vt:lpstr>
      <vt:lpstr>Ensuring Pieces Fit</vt:lpstr>
      <vt:lpstr>Ensuring Pieces Fit</vt:lpstr>
      <vt:lpstr>Current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Autonomous, 3D Printed, Food Delivery Drones</dc:title>
  <dc:creator>Michael Goldberg</dc:creator>
  <cp:lastModifiedBy>Michael Goldberg</cp:lastModifiedBy>
  <cp:revision>1</cp:revision>
  <dcterms:modified xsi:type="dcterms:W3CDTF">2021-07-29T07:18:49Z</dcterms:modified>
</cp:coreProperties>
</file>