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vsd" ContentType="application/vnd.visi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034F0E-C3E1-49F0-8D4E-3EEC5CA1A12C}" type="doc">
      <dgm:prSet loTypeId="urn:microsoft.com/office/officeart/2005/8/layout/process1" loCatId="process" qsTypeId="urn:microsoft.com/office/officeart/2005/8/quickstyle/simple1" qsCatId="simple" csTypeId="urn:microsoft.com/office/officeart/2005/8/colors/accent1_2" csCatId="accent1" phldr="1"/>
      <dgm:spPr/>
    </dgm:pt>
    <dgm:pt modelId="{ABE43D22-91F3-44BB-902B-E21879A03EB8}">
      <dgm:prSet phldrT="[文本]"/>
      <dgm:spPr/>
      <dgm:t>
        <a:bodyPr/>
        <a:lstStyle/>
        <a:p>
          <a:r>
            <a:rPr lang="zh-CN" altLang="en-US" dirty="0"/>
            <a:t>词法分析</a:t>
          </a:r>
        </a:p>
      </dgm:t>
    </dgm:pt>
    <dgm:pt modelId="{B4F686EA-3601-4C67-B723-69D8B35E4E43}" type="parTrans" cxnId="{D5854DCE-535B-4F57-92FA-29CF930565AB}">
      <dgm:prSet/>
      <dgm:spPr/>
      <dgm:t>
        <a:bodyPr/>
        <a:lstStyle/>
        <a:p>
          <a:endParaRPr lang="zh-CN" altLang="en-US"/>
        </a:p>
      </dgm:t>
    </dgm:pt>
    <dgm:pt modelId="{A60681F6-DD58-46F7-94F3-497484130878}" type="sibTrans" cxnId="{D5854DCE-535B-4F57-92FA-29CF930565AB}">
      <dgm:prSet/>
      <dgm:spPr/>
      <dgm:t>
        <a:bodyPr/>
        <a:lstStyle/>
        <a:p>
          <a:endParaRPr lang="zh-CN" altLang="en-US"/>
        </a:p>
      </dgm:t>
    </dgm:pt>
    <dgm:pt modelId="{CADF909D-6F1B-4804-A66B-D4E4E929B26B}">
      <dgm:prSet phldrT="[文本]"/>
      <dgm:spPr/>
      <dgm:t>
        <a:bodyPr/>
        <a:lstStyle/>
        <a:p>
          <a:r>
            <a:rPr lang="zh-CN" altLang="en-US" dirty="0"/>
            <a:t>语法分析</a:t>
          </a:r>
        </a:p>
      </dgm:t>
    </dgm:pt>
    <dgm:pt modelId="{57FCC7D9-FCC5-45FB-9FCF-437AFC46B55E}" type="parTrans" cxnId="{A05D7C38-3003-4BD5-8CAB-ADE700678340}">
      <dgm:prSet/>
      <dgm:spPr/>
      <dgm:t>
        <a:bodyPr/>
        <a:lstStyle/>
        <a:p>
          <a:endParaRPr lang="zh-CN" altLang="en-US"/>
        </a:p>
      </dgm:t>
    </dgm:pt>
    <dgm:pt modelId="{1FEC6FBD-0EA8-4528-A7F9-408B657D9095}" type="sibTrans" cxnId="{A05D7C38-3003-4BD5-8CAB-ADE700678340}">
      <dgm:prSet/>
      <dgm:spPr/>
      <dgm:t>
        <a:bodyPr/>
        <a:lstStyle/>
        <a:p>
          <a:endParaRPr lang="zh-CN" altLang="en-US"/>
        </a:p>
      </dgm:t>
    </dgm:pt>
    <dgm:pt modelId="{D5CB44E5-7342-410D-BB5F-761832733E66}">
      <dgm:prSet phldrT="[文本]"/>
      <dgm:spPr/>
      <dgm:t>
        <a:bodyPr/>
        <a:lstStyle/>
        <a:p>
          <a:r>
            <a:rPr lang="zh-CN" altLang="en-US" dirty="0"/>
            <a:t>作用域分析</a:t>
          </a:r>
        </a:p>
      </dgm:t>
    </dgm:pt>
    <dgm:pt modelId="{094372BD-D5CA-4A50-98BB-991071CD11C4}" type="parTrans" cxnId="{DABD4DA2-772D-42BE-BD34-92CEB141ED22}">
      <dgm:prSet/>
      <dgm:spPr/>
      <dgm:t>
        <a:bodyPr/>
        <a:lstStyle/>
        <a:p>
          <a:endParaRPr lang="zh-CN" altLang="en-US"/>
        </a:p>
      </dgm:t>
    </dgm:pt>
    <dgm:pt modelId="{64153B03-A017-459B-9A73-39F63151E9F1}" type="sibTrans" cxnId="{DABD4DA2-772D-42BE-BD34-92CEB141ED22}">
      <dgm:prSet/>
      <dgm:spPr/>
      <dgm:t>
        <a:bodyPr/>
        <a:lstStyle/>
        <a:p>
          <a:endParaRPr lang="zh-CN" altLang="en-US"/>
        </a:p>
      </dgm:t>
    </dgm:pt>
    <dgm:pt modelId="{C339FBDC-90E6-48B8-8104-7071C33DDC4B}">
      <dgm:prSet/>
      <dgm:spPr/>
      <dgm:t>
        <a:bodyPr/>
        <a:lstStyle/>
        <a:p>
          <a:r>
            <a:rPr lang="zh-CN" altLang="en-US" dirty="0"/>
            <a:t>抽象语法树</a:t>
          </a:r>
        </a:p>
      </dgm:t>
    </dgm:pt>
    <dgm:pt modelId="{F129E2A0-25FD-45CD-B7E3-3EC26C6A76D2}" type="parTrans" cxnId="{5D9C73FC-C38E-453D-92D1-9771E52060E0}">
      <dgm:prSet/>
      <dgm:spPr/>
      <dgm:t>
        <a:bodyPr/>
        <a:lstStyle/>
        <a:p>
          <a:endParaRPr lang="zh-CN" altLang="en-US"/>
        </a:p>
      </dgm:t>
    </dgm:pt>
    <dgm:pt modelId="{39EEDBF1-254A-4959-A8E6-9EFB9D7A701F}" type="sibTrans" cxnId="{5D9C73FC-C38E-453D-92D1-9771E52060E0}">
      <dgm:prSet/>
      <dgm:spPr/>
      <dgm:t>
        <a:bodyPr/>
        <a:lstStyle/>
        <a:p>
          <a:endParaRPr lang="zh-CN" altLang="en-US"/>
        </a:p>
      </dgm:t>
    </dgm:pt>
    <dgm:pt modelId="{E8DAE00B-5D54-4CE9-B4AF-B9BE3583D6DF}">
      <dgm:prSet/>
      <dgm:spPr/>
      <dgm:t>
        <a:bodyPr/>
        <a:lstStyle/>
        <a:p>
          <a:r>
            <a:rPr lang="en-US" altLang="zh-CN" dirty="0"/>
            <a:t>JIT</a:t>
          </a:r>
          <a:endParaRPr lang="zh-CN" altLang="en-US" dirty="0"/>
        </a:p>
      </dgm:t>
    </dgm:pt>
    <dgm:pt modelId="{156FD1D7-5DB7-4C1C-B160-AD9552B11EE0}" type="parTrans" cxnId="{86B96276-58CE-4B5B-B578-1F8A24756CAF}">
      <dgm:prSet/>
      <dgm:spPr/>
      <dgm:t>
        <a:bodyPr/>
        <a:lstStyle/>
        <a:p>
          <a:endParaRPr lang="zh-CN" altLang="en-US"/>
        </a:p>
      </dgm:t>
    </dgm:pt>
    <dgm:pt modelId="{82A8CCC7-1A9C-4078-8AD8-A139B3990619}" type="sibTrans" cxnId="{86B96276-58CE-4B5B-B578-1F8A24756CAF}">
      <dgm:prSet/>
      <dgm:spPr/>
      <dgm:t>
        <a:bodyPr/>
        <a:lstStyle/>
        <a:p>
          <a:endParaRPr lang="zh-CN" altLang="en-US"/>
        </a:p>
      </dgm:t>
    </dgm:pt>
    <dgm:pt modelId="{15777C26-C6DC-4A15-AD11-D8A47DC9CA3F}">
      <dgm:prSet/>
      <dgm:spPr/>
      <dgm:t>
        <a:bodyPr/>
        <a:lstStyle/>
        <a:p>
          <a:r>
            <a:rPr lang="zh-CN" altLang="en-US" dirty="0"/>
            <a:t>本地代码</a:t>
          </a:r>
        </a:p>
      </dgm:t>
    </dgm:pt>
    <dgm:pt modelId="{9F79ACA7-95F0-4270-85E1-CB45BEE96663}" type="parTrans" cxnId="{69EF1F2B-F6D9-45FD-9CEE-1539D9B2E294}">
      <dgm:prSet/>
      <dgm:spPr/>
      <dgm:t>
        <a:bodyPr/>
        <a:lstStyle/>
        <a:p>
          <a:endParaRPr lang="zh-CN" altLang="en-US"/>
        </a:p>
      </dgm:t>
    </dgm:pt>
    <dgm:pt modelId="{75A29F5D-307B-40BC-88C4-F23545CE2A1B}" type="sibTrans" cxnId="{69EF1F2B-F6D9-45FD-9CEE-1539D9B2E294}">
      <dgm:prSet/>
      <dgm:spPr/>
      <dgm:t>
        <a:bodyPr/>
        <a:lstStyle/>
        <a:p>
          <a:endParaRPr lang="zh-CN" altLang="en-US"/>
        </a:p>
      </dgm:t>
    </dgm:pt>
    <dgm:pt modelId="{4A41E8BD-B6E3-4847-857B-D1FB6A047942}" type="pres">
      <dgm:prSet presAssocID="{28034F0E-C3E1-49F0-8D4E-3EEC5CA1A12C}" presName="Name0" presStyleCnt="0">
        <dgm:presLayoutVars>
          <dgm:dir/>
          <dgm:resizeHandles val="exact"/>
        </dgm:presLayoutVars>
      </dgm:prSet>
      <dgm:spPr/>
    </dgm:pt>
    <dgm:pt modelId="{E05C94DC-13E7-467D-9D87-2EC8FC6D96FF}" type="pres">
      <dgm:prSet presAssocID="{ABE43D22-91F3-44BB-902B-E21879A03EB8}" presName="node" presStyleLbl="node1" presStyleIdx="0" presStyleCnt="6" custScaleX="152291" custScaleY="125648" custLinFactY="-64563" custLinFactNeighborX="20401" custLinFactNeighborY="-100000">
        <dgm:presLayoutVars>
          <dgm:bulletEnabled val="1"/>
        </dgm:presLayoutVars>
      </dgm:prSet>
      <dgm:spPr/>
    </dgm:pt>
    <dgm:pt modelId="{0E43107C-F2BA-4231-809B-2ED8EFB7EEF5}" type="pres">
      <dgm:prSet presAssocID="{A60681F6-DD58-46F7-94F3-497484130878}" presName="sibTrans" presStyleLbl="sibTrans2D1" presStyleIdx="0" presStyleCnt="5"/>
      <dgm:spPr/>
    </dgm:pt>
    <dgm:pt modelId="{4173816C-0CB9-4B98-A21E-973400A2A983}" type="pres">
      <dgm:prSet presAssocID="{A60681F6-DD58-46F7-94F3-497484130878}" presName="connectorText" presStyleLbl="sibTrans2D1" presStyleIdx="0" presStyleCnt="5"/>
      <dgm:spPr/>
    </dgm:pt>
    <dgm:pt modelId="{B291574C-C1BD-409D-B518-AA80910BF4D8}" type="pres">
      <dgm:prSet presAssocID="{CADF909D-6F1B-4804-A66B-D4E4E929B26B}" presName="node" presStyleLbl="node1" presStyleIdx="1" presStyleCnt="6" custScaleX="158572" custScaleY="129684" custLinFactY="-64563" custLinFactNeighborX="20401" custLinFactNeighborY="-100000">
        <dgm:presLayoutVars>
          <dgm:bulletEnabled val="1"/>
        </dgm:presLayoutVars>
      </dgm:prSet>
      <dgm:spPr/>
    </dgm:pt>
    <dgm:pt modelId="{A5264863-9615-45BD-BC80-DFBF3FB512B4}" type="pres">
      <dgm:prSet presAssocID="{1FEC6FBD-0EA8-4528-A7F9-408B657D9095}" presName="sibTrans" presStyleLbl="sibTrans2D1" presStyleIdx="1" presStyleCnt="5"/>
      <dgm:spPr/>
    </dgm:pt>
    <dgm:pt modelId="{3D08A56D-3BDA-4E03-9464-0C732E9FE782}" type="pres">
      <dgm:prSet presAssocID="{1FEC6FBD-0EA8-4528-A7F9-408B657D9095}" presName="connectorText" presStyleLbl="sibTrans2D1" presStyleIdx="1" presStyleCnt="5"/>
      <dgm:spPr/>
    </dgm:pt>
    <dgm:pt modelId="{20154AB6-A649-440F-80B6-A97FAA34CD53}" type="pres">
      <dgm:prSet presAssocID="{D5CB44E5-7342-410D-BB5F-761832733E66}" presName="node" presStyleLbl="node1" presStyleIdx="2" presStyleCnt="6" custScaleX="170551" custScaleY="129246" custLinFactY="-64563" custLinFactNeighborX="20401" custLinFactNeighborY="-100000">
        <dgm:presLayoutVars>
          <dgm:bulletEnabled val="1"/>
        </dgm:presLayoutVars>
      </dgm:prSet>
      <dgm:spPr/>
    </dgm:pt>
    <dgm:pt modelId="{EE94EF87-EB94-4BBF-9D07-37C8D0779BA1}" type="pres">
      <dgm:prSet presAssocID="{64153B03-A017-459B-9A73-39F63151E9F1}" presName="sibTrans" presStyleLbl="sibTrans2D1" presStyleIdx="2" presStyleCnt="5"/>
      <dgm:spPr/>
    </dgm:pt>
    <dgm:pt modelId="{BA8CF6B7-AA92-420A-BDFA-A8A68B853520}" type="pres">
      <dgm:prSet presAssocID="{64153B03-A017-459B-9A73-39F63151E9F1}" presName="connectorText" presStyleLbl="sibTrans2D1" presStyleIdx="2" presStyleCnt="5"/>
      <dgm:spPr/>
    </dgm:pt>
    <dgm:pt modelId="{38E889B0-9C9D-46DD-AFD3-5A16AE6A3835}" type="pres">
      <dgm:prSet presAssocID="{C339FBDC-90E6-48B8-8104-7071C33DDC4B}" presName="node" presStyleLbl="node1" presStyleIdx="3" presStyleCnt="6" custScaleX="168372" custScaleY="112414" custLinFactX="-119589" custLinFactNeighborX="-200000" custLinFactNeighborY="1235">
        <dgm:presLayoutVars>
          <dgm:bulletEnabled val="1"/>
        </dgm:presLayoutVars>
      </dgm:prSet>
      <dgm:spPr/>
    </dgm:pt>
    <dgm:pt modelId="{4984F496-28F9-463F-9418-2AC8A196F802}" type="pres">
      <dgm:prSet presAssocID="{39EEDBF1-254A-4959-A8E6-9EFB9D7A701F}" presName="sibTrans" presStyleLbl="sibTrans2D1" presStyleIdx="3" presStyleCnt="5"/>
      <dgm:spPr/>
    </dgm:pt>
    <dgm:pt modelId="{CB1C2C37-574D-453B-80F4-342A9A8F788B}" type="pres">
      <dgm:prSet presAssocID="{39EEDBF1-254A-4959-A8E6-9EFB9D7A701F}" presName="connectorText" presStyleLbl="sibTrans2D1" presStyleIdx="3" presStyleCnt="5"/>
      <dgm:spPr/>
    </dgm:pt>
    <dgm:pt modelId="{67BC98C4-9376-4E48-B604-87C5CDEDDCE3}" type="pres">
      <dgm:prSet presAssocID="{E8DAE00B-5D54-4CE9-B4AF-B9BE3583D6DF}" presName="node" presStyleLbl="node1" presStyleIdx="4" presStyleCnt="6" custScaleX="203199" custScaleY="112414" custLinFactX="-100000" custLinFactNeighborX="-164373" custLinFactNeighborY="3342">
        <dgm:presLayoutVars>
          <dgm:bulletEnabled val="1"/>
        </dgm:presLayoutVars>
      </dgm:prSet>
      <dgm:spPr/>
    </dgm:pt>
    <dgm:pt modelId="{63127DAC-C9B0-4024-ACB1-AD87B0CA6045}" type="pres">
      <dgm:prSet presAssocID="{82A8CCC7-1A9C-4078-8AD8-A139B3990619}" presName="sibTrans" presStyleLbl="sibTrans2D1" presStyleIdx="4" presStyleCnt="5"/>
      <dgm:spPr/>
    </dgm:pt>
    <dgm:pt modelId="{EF93B48A-6797-4487-8AE2-CFAC045D6A99}" type="pres">
      <dgm:prSet presAssocID="{82A8CCC7-1A9C-4078-8AD8-A139B3990619}" presName="connectorText" presStyleLbl="sibTrans2D1" presStyleIdx="4" presStyleCnt="5"/>
      <dgm:spPr/>
    </dgm:pt>
    <dgm:pt modelId="{40C18F29-8459-4215-A8CB-491DE55D414A}" type="pres">
      <dgm:prSet presAssocID="{15777C26-C6DC-4A15-AD11-D8A47DC9CA3F}" presName="node" presStyleLbl="node1" presStyleIdx="5" presStyleCnt="6" custScaleX="225063" custScaleY="120686" custLinFactX="-100000" custLinFactNeighborX="-112444" custLinFactNeighborY="-2511">
        <dgm:presLayoutVars>
          <dgm:bulletEnabled val="1"/>
        </dgm:presLayoutVars>
      </dgm:prSet>
      <dgm:spPr/>
    </dgm:pt>
  </dgm:ptLst>
  <dgm:cxnLst>
    <dgm:cxn modelId="{46B60E05-359F-4534-8F49-F5604998F0C7}" type="presOf" srcId="{ABE43D22-91F3-44BB-902B-E21879A03EB8}" destId="{E05C94DC-13E7-467D-9D87-2EC8FC6D96FF}" srcOrd="0" destOrd="0" presId="urn:microsoft.com/office/officeart/2005/8/layout/process1"/>
    <dgm:cxn modelId="{69CE0D07-75D2-4691-903D-9B0F820A06DB}" type="presOf" srcId="{A60681F6-DD58-46F7-94F3-497484130878}" destId="{4173816C-0CB9-4B98-A21E-973400A2A983}" srcOrd="1" destOrd="0" presId="urn:microsoft.com/office/officeart/2005/8/layout/process1"/>
    <dgm:cxn modelId="{C778B026-4C1C-4491-9FDE-6BBE9FE9609E}" type="presOf" srcId="{A60681F6-DD58-46F7-94F3-497484130878}" destId="{0E43107C-F2BA-4231-809B-2ED8EFB7EEF5}" srcOrd="0" destOrd="0" presId="urn:microsoft.com/office/officeart/2005/8/layout/process1"/>
    <dgm:cxn modelId="{69EF1F2B-F6D9-45FD-9CEE-1539D9B2E294}" srcId="{28034F0E-C3E1-49F0-8D4E-3EEC5CA1A12C}" destId="{15777C26-C6DC-4A15-AD11-D8A47DC9CA3F}" srcOrd="5" destOrd="0" parTransId="{9F79ACA7-95F0-4270-85E1-CB45BEE96663}" sibTransId="{75A29F5D-307B-40BC-88C4-F23545CE2A1B}"/>
    <dgm:cxn modelId="{A05D7C38-3003-4BD5-8CAB-ADE700678340}" srcId="{28034F0E-C3E1-49F0-8D4E-3EEC5CA1A12C}" destId="{CADF909D-6F1B-4804-A66B-D4E4E929B26B}" srcOrd="1" destOrd="0" parTransId="{57FCC7D9-FCC5-45FB-9FCF-437AFC46B55E}" sibTransId="{1FEC6FBD-0EA8-4528-A7F9-408B657D9095}"/>
    <dgm:cxn modelId="{D6C0426A-E70C-4F43-AF15-7F7D33E31A47}" type="presOf" srcId="{82A8CCC7-1A9C-4078-8AD8-A139B3990619}" destId="{EF93B48A-6797-4487-8AE2-CFAC045D6A99}" srcOrd="1" destOrd="0" presId="urn:microsoft.com/office/officeart/2005/8/layout/process1"/>
    <dgm:cxn modelId="{BAE6614B-C30E-4505-A2D1-6C8431101E51}" type="presOf" srcId="{1FEC6FBD-0EA8-4528-A7F9-408B657D9095}" destId="{A5264863-9615-45BD-BC80-DFBF3FB512B4}" srcOrd="0" destOrd="0" presId="urn:microsoft.com/office/officeart/2005/8/layout/process1"/>
    <dgm:cxn modelId="{86B96276-58CE-4B5B-B578-1F8A24756CAF}" srcId="{28034F0E-C3E1-49F0-8D4E-3EEC5CA1A12C}" destId="{E8DAE00B-5D54-4CE9-B4AF-B9BE3583D6DF}" srcOrd="4" destOrd="0" parTransId="{156FD1D7-5DB7-4C1C-B160-AD9552B11EE0}" sibTransId="{82A8CCC7-1A9C-4078-8AD8-A139B3990619}"/>
    <dgm:cxn modelId="{77D1507D-0C74-4938-B1FC-BF7DB73F9338}" type="presOf" srcId="{CADF909D-6F1B-4804-A66B-D4E4E929B26B}" destId="{B291574C-C1BD-409D-B518-AA80910BF4D8}" srcOrd="0" destOrd="0" presId="urn:microsoft.com/office/officeart/2005/8/layout/process1"/>
    <dgm:cxn modelId="{83816A88-DDD2-4263-BE65-6AAB75072091}" type="presOf" srcId="{E8DAE00B-5D54-4CE9-B4AF-B9BE3583D6DF}" destId="{67BC98C4-9376-4E48-B604-87C5CDEDDCE3}" srcOrd="0" destOrd="0" presId="urn:microsoft.com/office/officeart/2005/8/layout/process1"/>
    <dgm:cxn modelId="{CDEFFF8B-7FD6-49A3-95AE-8A7FC8B60EFE}" type="presOf" srcId="{15777C26-C6DC-4A15-AD11-D8A47DC9CA3F}" destId="{40C18F29-8459-4215-A8CB-491DE55D414A}" srcOrd="0" destOrd="0" presId="urn:microsoft.com/office/officeart/2005/8/layout/process1"/>
    <dgm:cxn modelId="{A40C9D8E-74E8-4EAD-9D3C-8326D49BA013}" type="presOf" srcId="{1FEC6FBD-0EA8-4528-A7F9-408B657D9095}" destId="{3D08A56D-3BDA-4E03-9464-0C732E9FE782}" srcOrd="1" destOrd="0" presId="urn:microsoft.com/office/officeart/2005/8/layout/process1"/>
    <dgm:cxn modelId="{057C38A0-8A2A-456C-AFCD-CE5D069238A7}" type="presOf" srcId="{39EEDBF1-254A-4959-A8E6-9EFB9D7A701F}" destId="{CB1C2C37-574D-453B-80F4-342A9A8F788B}" srcOrd="1" destOrd="0" presId="urn:microsoft.com/office/officeart/2005/8/layout/process1"/>
    <dgm:cxn modelId="{DABD4DA2-772D-42BE-BD34-92CEB141ED22}" srcId="{28034F0E-C3E1-49F0-8D4E-3EEC5CA1A12C}" destId="{D5CB44E5-7342-410D-BB5F-761832733E66}" srcOrd="2" destOrd="0" parTransId="{094372BD-D5CA-4A50-98BB-991071CD11C4}" sibTransId="{64153B03-A017-459B-9A73-39F63151E9F1}"/>
    <dgm:cxn modelId="{267804AA-FB72-4F9D-9D4E-AB25D09A70A4}" type="presOf" srcId="{39EEDBF1-254A-4959-A8E6-9EFB9D7A701F}" destId="{4984F496-28F9-463F-9418-2AC8A196F802}" srcOrd="0" destOrd="0" presId="urn:microsoft.com/office/officeart/2005/8/layout/process1"/>
    <dgm:cxn modelId="{C2697BBB-D9EE-45BB-BBE5-E603E4C91242}" type="presOf" srcId="{C339FBDC-90E6-48B8-8104-7071C33DDC4B}" destId="{38E889B0-9C9D-46DD-AFD3-5A16AE6A3835}" srcOrd="0" destOrd="0" presId="urn:microsoft.com/office/officeart/2005/8/layout/process1"/>
    <dgm:cxn modelId="{077453C2-CEE5-42FD-996B-661B26CE6E66}" type="presOf" srcId="{28034F0E-C3E1-49F0-8D4E-3EEC5CA1A12C}" destId="{4A41E8BD-B6E3-4847-857B-D1FB6A047942}" srcOrd="0" destOrd="0" presId="urn:microsoft.com/office/officeart/2005/8/layout/process1"/>
    <dgm:cxn modelId="{D5854DCE-535B-4F57-92FA-29CF930565AB}" srcId="{28034F0E-C3E1-49F0-8D4E-3EEC5CA1A12C}" destId="{ABE43D22-91F3-44BB-902B-E21879A03EB8}" srcOrd="0" destOrd="0" parTransId="{B4F686EA-3601-4C67-B723-69D8B35E4E43}" sibTransId="{A60681F6-DD58-46F7-94F3-497484130878}"/>
    <dgm:cxn modelId="{4D2A0AE0-5F14-42BA-AFAB-B9A4A937ABF1}" type="presOf" srcId="{D5CB44E5-7342-410D-BB5F-761832733E66}" destId="{20154AB6-A649-440F-80B6-A97FAA34CD53}" srcOrd="0" destOrd="0" presId="urn:microsoft.com/office/officeart/2005/8/layout/process1"/>
    <dgm:cxn modelId="{AB370AEB-5D3E-4A7D-B7A8-C6BB33A65FF7}" type="presOf" srcId="{82A8CCC7-1A9C-4078-8AD8-A139B3990619}" destId="{63127DAC-C9B0-4024-ACB1-AD87B0CA6045}" srcOrd="0" destOrd="0" presId="urn:microsoft.com/office/officeart/2005/8/layout/process1"/>
    <dgm:cxn modelId="{E58F31EF-AE7A-4D9D-B16B-D399F1416808}" type="presOf" srcId="{64153B03-A017-459B-9A73-39F63151E9F1}" destId="{BA8CF6B7-AA92-420A-BDFA-A8A68B853520}" srcOrd="1" destOrd="0" presId="urn:microsoft.com/office/officeart/2005/8/layout/process1"/>
    <dgm:cxn modelId="{157AF6F7-6A2F-4689-8DE8-DB957148D8C6}" type="presOf" srcId="{64153B03-A017-459B-9A73-39F63151E9F1}" destId="{EE94EF87-EB94-4BBF-9D07-37C8D0779BA1}" srcOrd="0" destOrd="0" presId="urn:microsoft.com/office/officeart/2005/8/layout/process1"/>
    <dgm:cxn modelId="{5D9C73FC-C38E-453D-92D1-9771E52060E0}" srcId="{28034F0E-C3E1-49F0-8D4E-3EEC5CA1A12C}" destId="{C339FBDC-90E6-48B8-8104-7071C33DDC4B}" srcOrd="3" destOrd="0" parTransId="{F129E2A0-25FD-45CD-B7E3-3EC26C6A76D2}" sibTransId="{39EEDBF1-254A-4959-A8E6-9EFB9D7A701F}"/>
    <dgm:cxn modelId="{8ED08342-BF3C-4AF9-8274-8E0DCB1D4B6B}" type="presParOf" srcId="{4A41E8BD-B6E3-4847-857B-D1FB6A047942}" destId="{E05C94DC-13E7-467D-9D87-2EC8FC6D96FF}" srcOrd="0" destOrd="0" presId="urn:microsoft.com/office/officeart/2005/8/layout/process1"/>
    <dgm:cxn modelId="{DCA089A2-B2A4-4D5D-BE91-BCCC305F51BC}" type="presParOf" srcId="{4A41E8BD-B6E3-4847-857B-D1FB6A047942}" destId="{0E43107C-F2BA-4231-809B-2ED8EFB7EEF5}" srcOrd="1" destOrd="0" presId="urn:microsoft.com/office/officeart/2005/8/layout/process1"/>
    <dgm:cxn modelId="{29D9CE98-DA73-4BC5-BA3B-942A269F7208}" type="presParOf" srcId="{0E43107C-F2BA-4231-809B-2ED8EFB7EEF5}" destId="{4173816C-0CB9-4B98-A21E-973400A2A983}" srcOrd="0" destOrd="0" presId="urn:microsoft.com/office/officeart/2005/8/layout/process1"/>
    <dgm:cxn modelId="{950A079B-5EEF-4BBC-8735-BCED63960AD7}" type="presParOf" srcId="{4A41E8BD-B6E3-4847-857B-D1FB6A047942}" destId="{B291574C-C1BD-409D-B518-AA80910BF4D8}" srcOrd="2" destOrd="0" presId="urn:microsoft.com/office/officeart/2005/8/layout/process1"/>
    <dgm:cxn modelId="{FCF6BF72-741B-44B2-AFA9-C488DB304C32}" type="presParOf" srcId="{4A41E8BD-B6E3-4847-857B-D1FB6A047942}" destId="{A5264863-9615-45BD-BC80-DFBF3FB512B4}" srcOrd="3" destOrd="0" presId="urn:microsoft.com/office/officeart/2005/8/layout/process1"/>
    <dgm:cxn modelId="{91DF4C64-2178-4E33-B485-67C59D18DED8}" type="presParOf" srcId="{A5264863-9615-45BD-BC80-DFBF3FB512B4}" destId="{3D08A56D-3BDA-4E03-9464-0C732E9FE782}" srcOrd="0" destOrd="0" presId="urn:microsoft.com/office/officeart/2005/8/layout/process1"/>
    <dgm:cxn modelId="{8A349FCC-DCC3-4077-A8B4-C6E0D4BBFDDB}" type="presParOf" srcId="{4A41E8BD-B6E3-4847-857B-D1FB6A047942}" destId="{20154AB6-A649-440F-80B6-A97FAA34CD53}" srcOrd="4" destOrd="0" presId="urn:microsoft.com/office/officeart/2005/8/layout/process1"/>
    <dgm:cxn modelId="{AFE03CC9-56AE-4552-903F-CB642CBD9936}" type="presParOf" srcId="{4A41E8BD-B6E3-4847-857B-D1FB6A047942}" destId="{EE94EF87-EB94-4BBF-9D07-37C8D0779BA1}" srcOrd="5" destOrd="0" presId="urn:microsoft.com/office/officeart/2005/8/layout/process1"/>
    <dgm:cxn modelId="{6767107B-99DE-4A80-93FA-5CC9B26EDDF2}" type="presParOf" srcId="{EE94EF87-EB94-4BBF-9D07-37C8D0779BA1}" destId="{BA8CF6B7-AA92-420A-BDFA-A8A68B853520}" srcOrd="0" destOrd="0" presId="urn:microsoft.com/office/officeart/2005/8/layout/process1"/>
    <dgm:cxn modelId="{03397E99-9F96-43A4-BD54-05E00BCA3FB3}" type="presParOf" srcId="{4A41E8BD-B6E3-4847-857B-D1FB6A047942}" destId="{38E889B0-9C9D-46DD-AFD3-5A16AE6A3835}" srcOrd="6" destOrd="0" presId="urn:microsoft.com/office/officeart/2005/8/layout/process1"/>
    <dgm:cxn modelId="{D72CB1B0-996C-4171-B6F7-0464C161590E}" type="presParOf" srcId="{4A41E8BD-B6E3-4847-857B-D1FB6A047942}" destId="{4984F496-28F9-463F-9418-2AC8A196F802}" srcOrd="7" destOrd="0" presId="urn:microsoft.com/office/officeart/2005/8/layout/process1"/>
    <dgm:cxn modelId="{A468D4FB-A1F2-49E5-A96C-BAFE9976623E}" type="presParOf" srcId="{4984F496-28F9-463F-9418-2AC8A196F802}" destId="{CB1C2C37-574D-453B-80F4-342A9A8F788B}" srcOrd="0" destOrd="0" presId="urn:microsoft.com/office/officeart/2005/8/layout/process1"/>
    <dgm:cxn modelId="{87844079-E612-4B88-B072-2E8FC1D9E7E2}" type="presParOf" srcId="{4A41E8BD-B6E3-4847-857B-D1FB6A047942}" destId="{67BC98C4-9376-4E48-B604-87C5CDEDDCE3}" srcOrd="8" destOrd="0" presId="urn:microsoft.com/office/officeart/2005/8/layout/process1"/>
    <dgm:cxn modelId="{864B274D-2724-40EF-BB36-6CFC33908D07}" type="presParOf" srcId="{4A41E8BD-B6E3-4847-857B-D1FB6A047942}" destId="{63127DAC-C9B0-4024-ACB1-AD87B0CA6045}" srcOrd="9" destOrd="0" presId="urn:microsoft.com/office/officeart/2005/8/layout/process1"/>
    <dgm:cxn modelId="{56F1C037-B7BA-48A4-81AD-7250670E6318}" type="presParOf" srcId="{63127DAC-C9B0-4024-ACB1-AD87B0CA6045}" destId="{EF93B48A-6797-4487-8AE2-CFAC045D6A99}" srcOrd="0" destOrd="0" presId="urn:microsoft.com/office/officeart/2005/8/layout/process1"/>
    <dgm:cxn modelId="{B0A0720A-EBCC-4DF3-9B0E-849D59FE6935}" type="presParOf" srcId="{4A41E8BD-B6E3-4847-857B-D1FB6A047942}" destId="{40C18F29-8459-4215-A8CB-491DE55D414A}"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C94DC-13E7-467D-9D87-2EC8FC6D96FF}">
      <dsp:nvSpPr>
        <dsp:cNvPr id="0" name=""/>
        <dsp:cNvSpPr/>
      </dsp:nvSpPr>
      <dsp:spPr>
        <a:xfrm>
          <a:off x="63636" y="764853"/>
          <a:ext cx="1060730" cy="62124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词法分析</a:t>
          </a:r>
        </a:p>
      </dsp:txBody>
      <dsp:txXfrm>
        <a:off x="81832" y="783049"/>
        <a:ext cx="1024338" cy="584850"/>
      </dsp:txXfrm>
    </dsp:sp>
    <dsp:sp modelId="{0E43107C-F2BA-4231-809B-2ED8EFB7EEF5}">
      <dsp:nvSpPr>
        <dsp:cNvPr id="0" name=""/>
        <dsp:cNvSpPr/>
      </dsp:nvSpPr>
      <dsp:spPr>
        <a:xfrm>
          <a:off x="1194018" y="989106"/>
          <a:ext cx="147661" cy="1727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1194018" y="1023653"/>
        <a:ext cx="103363" cy="103641"/>
      </dsp:txXfrm>
    </dsp:sp>
    <dsp:sp modelId="{B291574C-C1BD-409D-B518-AA80910BF4D8}">
      <dsp:nvSpPr>
        <dsp:cNvPr id="0" name=""/>
        <dsp:cNvSpPr/>
      </dsp:nvSpPr>
      <dsp:spPr>
        <a:xfrm>
          <a:off x="1402973" y="754875"/>
          <a:ext cx="1104478" cy="64119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语法分析</a:t>
          </a:r>
        </a:p>
      </dsp:txBody>
      <dsp:txXfrm>
        <a:off x="1421753" y="773655"/>
        <a:ext cx="1066918" cy="603637"/>
      </dsp:txXfrm>
    </dsp:sp>
    <dsp:sp modelId="{A5264863-9615-45BD-BC80-DFBF3FB512B4}">
      <dsp:nvSpPr>
        <dsp:cNvPr id="0" name=""/>
        <dsp:cNvSpPr/>
      </dsp:nvSpPr>
      <dsp:spPr>
        <a:xfrm>
          <a:off x="2577103" y="989106"/>
          <a:ext cx="147661" cy="1727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577103" y="1023653"/>
        <a:ext cx="103363" cy="103641"/>
      </dsp:txXfrm>
    </dsp:sp>
    <dsp:sp modelId="{20154AB6-A649-440F-80B6-A97FAA34CD53}">
      <dsp:nvSpPr>
        <dsp:cNvPr id="0" name=""/>
        <dsp:cNvSpPr/>
      </dsp:nvSpPr>
      <dsp:spPr>
        <a:xfrm>
          <a:off x="2786058" y="755958"/>
          <a:ext cx="1187914" cy="63903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作用域分析</a:t>
          </a:r>
        </a:p>
      </dsp:txBody>
      <dsp:txXfrm>
        <a:off x="2804775" y="774675"/>
        <a:ext cx="1150480" cy="601598"/>
      </dsp:txXfrm>
    </dsp:sp>
    <dsp:sp modelId="{EE94EF87-EB94-4BBF-9D07-37C8D0779BA1}">
      <dsp:nvSpPr>
        <dsp:cNvPr id="0" name=""/>
        <dsp:cNvSpPr/>
      </dsp:nvSpPr>
      <dsp:spPr>
        <a:xfrm rot="5349994">
          <a:off x="3327404" y="1423125"/>
          <a:ext cx="117850" cy="1727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3344824" y="1439996"/>
        <a:ext cx="82495" cy="103641"/>
      </dsp:txXfrm>
    </dsp:sp>
    <dsp:sp modelId="{38E889B0-9C9D-46DD-AFD3-5A16AE6A3835}">
      <dsp:nvSpPr>
        <dsp:cNvPr id="0" name=""/>
        <dsp:cNvSpPr/>
      </dsp:nvSpPr>
      <dsp:spPr>
        <a:xfrm>
          <a:off x="2805571" y="1617326"/>
          <a:ext cx="1172737" cy="55580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抽象语法树</a:t>
          </a:r>
        </a:p>
      </dsp:txBody>
      <dsp:txXfrm>
        <a:off x="2821850" y="1633605"/>
        <a:ext cx="1140179" cy="523251"/>
      </dsp:txXfrm>
    </dsp:sp>
    <dsp:sp modelId="{4984F496-28F9-463F-9418-2AC8A196F802}">
      <dsp:nvSpPr>
        <dsp:cNvPr id="0" name=""/>
        <dsp:cNvSpPr/>
      </dsp:nvSpPr>
      <dsp:spPr>
        <a:xfrm rot="19804">
          <a:off x="4106883" y="1813767"/>
          <a:ext cx="272586" cy="1727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4106883" y="1848165"/>
        <a:ext cx="220766" cy="103641"/>
      </dsp:txXfrm>
    </dsp:sp>
    <dsp:sp modelId="{67BC98C4-9376-4E48-B604-87C5CDEDDCE3}">
      <dsp:nvSpPr>
        <dsp:cNvPr id="0" name=""/>
        <dsp:cNvSpPr/>
      </dsp:nvSpPr>
      <dsp:spPr>
        <a:xfrm>
          <a:off x="4492614" y="1627744"/>
          <a:ext cx="1415312" cy="55580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JIT</a:t>
          </a:r>
          <a:endParaRPr lang="zh-CN" altLang="en-US" sz="1500" kern="1200" dirty="0"/>
        </a:p>
      </dsp:txBody>
      <dsp:txXfrm>
        <a:off x="4508893" y="1644023"/>
        <a:ext cx="1382754" cy="523251"/>
      </dsp:txXfrm>
    </dsp:sp>
    <dsp:sp modelId="{63127DAC-C9B0-4024-ACB1-AD87B0CA6045}">
      <dsp:nvSpPr>
        <dsp:cNvPr id="0" name=""/>
        <dsp:cNvSpPr/>
      </dsp:nvSpPr>
      <dsp:spPr>
        <a:xfrm rot="21548046">
          <a:off x="6013735" y="1805290"/>
          <a:ext cx="224365" cy="1727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6013738" y="1840229"/>
        <a:ext cx="172545" cy="103641"/>
      </dsp:txXfrm>
    </dsp:sp>
    <dsp:sp modelId="{40C18F29-8459-4215-A8CB-491DE55D414A}">
      <dsp:nvSpPr>
        <dsp:cNvPr id="0" name=""/>
        <dsp:cNvSpPr/>
      </dsp:nvSpPr>
      <dsp:spPr>
        <a:xfrm>
          <a:off x="6331211" y="1578355"/>
          <a:ext cx="1567598" cy="59670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本地代码</a:t>
          </a:r>
        </a:p>
      </dsp:txBody>
      <dsp:txXfrm>
        <a:off x="6348688" y="1595832"/>
        <a:ext cx="1532644" cy="5617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Visio_2003-2010_Drawing2.vsd"/><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2.emf"/><Relationship Id="rId5" Type="http://schemas.openxmlformats.org/officeDocument/2006/relationships/oleObject" Target="../embeddings/Microsoft_Visio_2003-2010_Drawing3.vsd"/><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Visio_2003-2010_Drawing4.vsd"/><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4.emf"/><Relationship Id="rId5" Type="http://schemas.openxmlformats.org/officeDocument/2006/relationships/oleObject" Target="../embeddings/Microsoft_Visio_2003-2010_Drawing5.vsd"/><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Visio_2003-2010_Drawing6.vsd"/><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6.bin"/><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Visio_2003-2010_Drawing.vsd"/><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Visio_2003-2010_Drawing1.vsd"/><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7A86C-BD4E-4B28-A0DC-5133A90209D0}"/>
              </a:ext>
            </a:extLst>
          </p:cNvPr>
          <p:cNvSpPr>
            <a:spLocks noGrp="1"/>
          </p:cNvSpPr>
          <p:nvPr>
            <p:ph type="ctrTitle"/>
          </p:nvPr>
        </p:nvSpPr>
        <p:spPr/>
        <p:txBody>
          <a:bodyPr/>
          <a:lstStyle/>
          <a:p>
            <a:r>
              <a:rPr lang="en-US" altLang="zh-CN" dirty="0"/>
              <a:t>Google V8</a:t>
            </a:r>
            <a:r>
              <a:rPr lang="zh-CN" altLang="en-US" dirty="0"/>
              <a:t>引擎</a:t>
            </a:r>
          </a:p>
        </p:txBody>
      </p:sp>
      <p:sp>
        <p:nvSpPr>
          <p:cNvPr id="3" name="副标题 2">
            <a:extLst>
              <a:ext uri="{FF2B5EF4-FFF2-40B4-BE49-F238E27FC236}">
                <a16:creationId xmlns:a16="http://schemas.microsoft.com/office/drawing/2014/main" id="{DF3FA57A-148B-4E10-8B76-2F7411219E5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759589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D6FA3A-6360-4D4D-B395-74A4888F2768}"/>
              </a:ext>
            </a:extLst>
          </p:cNvPr>
          <p:cNvSpPr>
            <a:spLocks noGrp="1"/>
          </p:cNvSpPr>
          <p:nvPr>
            <p:ph idx="1"/>
          </p:nvPr>
        </p:nvSpPr>
        <p:spPr>
          <a:xfrm>
            <a:off x="151624" y="2201333"/>
            <a:ext cx="4567944" cy="1557866"/>
          </a:xfrm>
        </p:spPr>
        <p:txBody>
          <a:bodyPr/>
          <a:lstStyle/>
          <a:p>
            <a:r>
              <a:rPr lang="zh-CN" altLang="en-US" dirty="0"/>
              <a:t>属性访问需要使用</a:t>
            </a:r>
            <a:r>
              <a:rPr lang="en-US" altLang="zh-CN" dirty="0"/>
              <a:t>hash</a:t>
            </a:r>
            <a:r>
              <a:rPr lang="zh-CN" altLang="en-US" dirty="0"/>
              <a:t>计算来对比键值</a:t>
            </a:r>
          </a:p>
        </p:txBody>
      </p:sp>
      <p:sp>
        <p:nvSpPr>
          <p:cNvPr id="4" name="标题 1">
            <a:extLst>
              <a:ext uri="{FF2B5EF4-FFF2-40B4-BE49-F238E27FC236}">
                <a16:creationId xmlns:a16="http://schemas.microsoft.com/office/drawing/2014/main" id="{D04C9D10-38A8-4BC5-88D2-51F56D600AD3}"/>
              </a:ext>
            </a:extLst>
          </p:cNvPr>
          <p:cNvSpPr txBox="1">
            <a:spLocks/>
          </p:cNvSpPr>
          <p:nvPr/>
        </p:nvSpPr>
        <p:spPr>
          <a:xfrm>
            <a:off x="177103" y="-1"/>
            <a:ext cx="8675349" cy="543339"/>
          </a:xfrm>
          <a:prstGeom prst="rect">
            <a:avLst/>
          </a:prstGeom>
          <a:solidFill>
            <a:schemeClr val="accent5">
              <a:lumMod val="40000"/>
              <a:lumOff val="60000"/>
            </a:schemeClr>
          </a:solidFill>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400" b="1" dirty="0"/>
              <a:t>对象表示</a:t>
            </a:r>
          </a:p>
        </p:txBody>
      </p:sp>
      <p:graphicFrame>
        <p:nvGraphicFramePr>
          <p:cNvPr id="5" name="对象 4">
            <a:extLst>
              <a:ext uri="{FF2B5EF4-FFF2-40B4-BE49-F238E27FC236}">
                <a16:creationId xmlns:a16="http://schemas.microsoft.com/office/drawing/2014/main" id="{55984031-E8EB-4C44-B16F-71107D239374}"/>
              </a:ext>
            </a:extLst>
          </p:cNvPr>
          <p:cNvGraphicFramePr>
            <a:graphicFrameLocks noChangeAspect="1"/>
          </p:cNvGraphicFramePr>
          <p:nvPr>
            <p:extLst>
              <p:ext uri="{D42A27DB-BD31-4B8C-83A1-F6EECF244321}">
                <p14:modId xmlns:p14="http://schemas.microsoft.com/office/powerpoint/2010/main" val="1999787095"/>
              </p:ext>
            </p:extLst>
          </p:nvPr>
        </p:nvGraphicFramePr>
        <p:xfrm>
          <a:off x="177103" y="2280356"/>
          <a:ext cx="3401268" cy="3234267"/>
        </p:xfrm>
        <a:graphic>
          <a:graphicData uri="http://schemas.openxmlformats.org/presentationml/2006/ole">
            <mc:AlternateContent xmlns:mc="http://schemas.openxmlformats.org/markup-compatibility/2006">
              <mc:Choice xmlns:v="urn:schemas-microsoft-com:vml" Requires="v">
                <p:oleObj spid="_x0000_s8223" name="Visio" r:id="rId3" imgW="1923882" imgH="1828800" progId="Visio.Drawing.11">
                  <p:embed/>
                </p:oleObj>
              </mc:Choice>
              <mc:Fallback>
                <p:oleObj name="Visio" r:id="rId3" imgW="1923882" imgH="1828800" progId="Visio.Drawing.11">
                  <p:embed/>
                  <p:pic>
                    <p:nvPicPr>
                      <p:cNvPr id="0" name=""/>
                      <p:cNvPicPr/>
                      <p:nvPr/>
                    </p:nvPicPr>
                    <p:blipFill>
                      <a:blip r:embed="rId4"/>
                      <a:stretch>
                        <a:fillRect/>
                      </a:stretch>
                    </p:blipFill>
                    <p:spPr>
                      <a:xfrm>
                        <a:off x="177103" y="2280356"/>
                        <a:ext cx="3401268" cy="3234267"/>
                      </a:xfrm>
                      <a:prstGeom prst="rect">
                        <a:avLst/>
                      </a:prstGeom>
                    </p:spPr>
                  </p:pic>
                </p:oleObj>
              </mc:Fallback>
            </mc:AlternateContent>
          </a:graphicData>
        </a:graphic>
      </p:graphicFrame>
      <p:sp>
        <p:nvSpPr>
          <p:cNvPr id="6" name="内容占位符 2">
            <a:extLst>
              <a:ext uri="{FF2B5EF4-FFF2-40B4-BE49-F238E27FC236}">
                <a16:creationId xmlns:a16="http://schemas.microsoft.com/office/drawing/2014/main" id="{20941017-AEA1-4F10-B7E4-B8874C631AED}"/>
              </a:ext>
            </a:extLst>
          </p:cNvPr>
          <p:cNvSpPr txBox="1">
            <a:spLocks/>
          </p:cNvSpPr>
          <p:nvPr/>
        </p:nvSpPr>
        <p:spPr>
          <a:xfrm>
            <a:off x="6096000" y="1422400"/>
            <a:ext cx="5120710" cy="155786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a:t>快速的对象内属性直接使用地址偏移查询比对</a:t>
            </a:r>
          </a:p>
        </p:txBody>
      </p:sp>
      <p:graphicFrame>
        <p:nvGraphicFramePr>
          <p:cNvPr id="7" name="对象 6">
            <a:extLst>
              <a:ext uri="{FF2B5EF4-FFF2-40B4-BE49-F238E27FC236}">
                <a16:creationId xmlns:a16="http://schemas.microsoft.com/office/drawing/2014/main" id="{3BED98AE-A822-41C7-8F99-971F91BB9282}"/>
              </a:ext>
            </a:extLst>
          </p:cNvPr>
          <p:cNvGraphicFramePr>
            <a:graphicFrameLocks noChangeAspect="1"/>
          </p:cNvGraphicFramePr>
          <p:nvPr>
            <p:extLst>
              <p:ext uri="{D42A27DB-BD31-4B8C-83A1-F6EECF244321}">
                <p14:modId xmlns:p14="http://schemas.microsoft.com/office/powerpoint/2010/main" val="2402225961"/>
              </p:ext>
            </p:extLst>
          </p:nvPr>
        </p:nvGraphicFramePr>
        <p:xfrm>
          <a:off x="5376777" y="1975555"/>
          <a:ext cx="6638120" cy="4719461"/>
        </p:xfrm>
        <a:graphic>
          <a:graphicData uri="http://schemas.openxmlformats.org/presentationml/2006/ole">
            <mc:AlternateContent xmlns:mc="http://schemas.openxmlformats.org/markup-compatibility/2006">
              <mc:Choice xmlns:v="urn:schemas-microsoft-com:vml" Requires="v">
                <p:oleObj spid="_x0000_s8224" name="Visio" r:id="rId5" imgW="5734170" imgH="4076638" progId="Visio.Drawing.11">
                  <p:embed/>
                </p:oleObj>
              </mc:Choice>
              <mc:Fallback>
                <p:oleObj name="Visio" r:id="rId5" imgW="5734170" imgH="4076638" progId="Visio.Drawing.11">
                  <p:embed/>
                  <p:pic>
                    <p:nvPicPr>
                      <p:cNvPr id="0" name=""/>
                      <p:cNvPicPr/>
                      <p:nvPr/>
                    </p:nvPicPr>
                    <p:blipFill>
                      <a:blip r:embed="rId6"/>
                      <a:stretch>
                        <a:fillRect/>
                      </a:stretch>
                    </p:blipFill>
                    <p:spPr>
                      <a:xfrm>
                        <a:off x="5376777" y="1975555"/>
                        <a:ext cx="6638120" cy="4719461"/>
                      </a:xfrm>
                      <a:prstGeom prst="rect">
                        <a:avLst/>
                      </a:prstGeom>
                    </p:spPr>
                  </p:pic>
                </p:oleObj>
              </mc:Fallback>
            </mc:AlternateContent>
          </a:graphicData>
        </a:graphic>
      </p:graphicFrame>
    </p:spTree>
    <p:extLst>
      <p:ext uri="{BB962C8B-B14F-4D97-AF65-F5344CB8AC3E}">
        <p14:creationId xmlns:p14="http://schemas.microsoft.com/office/powerpoint/2010/main" val="1172331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089D378-6AE1-4DC4-92BF-46249555A601}"/>
              </a:ext>
            </a:extLst>
          </p:cNvPr>
          <p:cNvSpPr>
            <a:spLocks noGrp="1"/>
          </p:cNvSpPr>
          <p:nvPr>
            <p:ph idx="1"/>
          </p:nvPr>
        </p:nvSpPr>
        <p:spPr>
          <a:xfrm>
            <a:off x="177103" y="1309510"/>
            <a:ext cx="4071232" cy="1984023"/>
          </a:xfrm>
        </p:spPr>
        <p:txBody>
          <a:bodyPr>
            <a:normAutofit/>
          </a:bodyPr>
          <a:lstStyle/>
          <a:p>
            <a:r>
              <a:rPr lang="zh-CN" altLang="en-US" dirty="0"/>
              <a:t>同一个构造函数得出的随机赋值对象，会使得对象属性表示退换成</a:t>
            </a:r>
            <a:r>
              <a:rPr lang="en-US" altLang="zh-CN" dirty="0"/>
              <a:t>hash</a:t>
            </a:r>
            <a:r>
              <a:rPr lang="zh-CN" altLang="en-US" dirty="0"/>
              <a:t>字典表示，而内联缓存无法使用</a:t>
            </a:r>
            <a:r>
              <a:rPr lang="en-US" altLang="zh-CN" dirty="0"/>
              <a:t>directory</a:t>
            </a:r>
            <a:r>
              <a:rPr lang="zh-CN" altLang="en-US" dirty="0"/>
              <a:t>，导致属性查找变慢</a:t>
            </a:r>
          </a:p>
        </p:txBody>
      </p:sp>
      <p:sp>
        <p:nvSpPr>
          <p:cNvPr id="4" name="标题 1">
            <a:extLst>
              <a:ext uri="{FF2B5EF4-FFF2-40B4-BE49-F238E27FC236}">
                <a16:creationId xmlns:a16="http://schemas.microsoft.com/office/drawing/2014/main" id="{C3DFFE12-BC6E-44A8-8F90-6126619E5801}"/>
              </a:ext>
            </a:extLst>
          </p:cNvPr>
          <p:cNvSpPr txBox="1">
            <a:spLocks/>
          </p:cNvSpPr>
          <p:nvPr/>
        </p:nvSpPr>
        <p:spPr>
          <a:xfrm>
            <a:off x="177103" y="-1"/>
            <a:ext cx="8675349" cy="543339"/>
          </a:xfrm>
          <a:prstGeom prst="rect">
            <a:avLst/>
          </a:prstGeom>
          <a:solidFill>
            <a:schemeClr val="accent5">
              <a:lumMod val="40000"/>
              <a:lumOff val="60000"/>
            </a:schemeClr>
          </a:solidFill>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400" b="1" dirty="0"/>
              <a:t>对象表示</a:t>
            </a:r>
          </a:p>
        </p:txBody>
      </p:sp>
      <p:graphicFrame>
        <p:nvGraphicFramePr>
          <p:cNvPr id="5" name="对象 4">
            <a:extLst>
              <a:ext uri="{FF2B5EF4-FFF2-40B4-BE49-F238E27FC236}">
                <a16:creationId xmlns:a16="http://schemas.microsoft.com/office/drawing/2014/main" id="{876225C9-BF95-4626-9928-03A468A63378}"/>
              </a:ext>
            </a:extLst>
          </p:cNvPr>
          <p:cNvGraphicFramePr>
            <a:graphicFrameLocks noChangeAspect="1"/>
          </p:cNvGraphicFramePr>
          <p:nvPr>
            <p:extLst>
              <p:ext uri="{D42A27DB-BD31-4B8C-83A1-F6EECF244321}">
                <p14:modId xmlns:p14="http://schemas.microsoft.com/office/powerpoint/2010/main" val="3061402630"/>
              </p:ext>
            </p:extLst>
          </p:nvPr>
        </p:nvGraphicFramePr>
        <p:xfrm>
          <a:off x="399168" y="2478522"/>
          <a:ext cx="3291417" cy="4074067"/>
        </p:xfrm>
        <a:graphic>
          <a:graphicData uri="http://schemas.openxmlformats.org/presentationml/2006/ole">
            <mc:AlternateContent xmlns:mc="http://schemas.openxmlformats.org/markup-compatibility/2006">
              <mc:Choice xmlns:v="urn:schemas-microsoft-com:vml" Requires="v">
                <p:oleObj spid="_x0000_s9238" name="Visio" r:id="rId3" imgW="2924351" imgH="3619544" progId="Visio.Drawing.11">
                  <p:embed/>
                </p:oleObj>
              </mc:Choice>
              <mc:Fallback>
                <p:oleObj name="Visio" r:id="rId3" imgW="2924351" imgH="3619544" progId="Visio.Drawing.11">
                  <p:embed/>
                  <p:pic>
                    <p:nvPicPr>
                      <p:cNvPr id="0" name=""/>
                      <p:cNvPicPr/>
                      <p:nvPr/>
                    </p:nvPicPr>
                    <p:blipFill>
                      <a:blip r:embed="rId4"/>
                      <a:stretch>
                        <a:fillRect/>
                      </a:stretch>
                    </p:blipFill>
                    <p:spPr>
                      <a:xfrm>
                        <a:off x="399168" y="2478522"/>
                        <a:ext cx="3291417" cy="4074067"/>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C8CB13EB-193B-4B46-9DE9-27A4C86DBC26}"/>
              </a:ext>
            </a:extLst>
          </p:cNvPr>
          <p:cNvGraphicFramePr>
            <a:graphicFrameLocks noChangeAspect="1"/>
          </p:cNvGraphicFramePr>
          <p:nvPr>
            <p:extLst>
              <p:ext uri="{D42A27DB-BD31-4B8C-83A1-F6EECF244321}">
                <p14:modId xmlns:p14="http://schemas.microsoft.com/office/powerpoint/2010/main" val="1412518516"/>
              </p:ext>
            </p:extLst>
          </p:nvPr>
        </p:nvGraphicFramePr>
        <p:xfrm>
          <a:off x="4514777" y="2109609"/>
          <a:ext cx="7753350" cy="5286375"/>
        </p:xfrm>
        <a:graphic>
          <a:graphicData uri="http://schemas.openxmlformats.org/presentationml/2006/ole">
            <mc:AlternateContent xmlns:mc="http://schemas.openxmlformats.org/markup-compatibility/2006">
              <mc:Choice xmlns:v="urn:schemas-microsoft-com:vml" Requires="v">
                <p:oleObj spid="_x0000_s9239" name="Visio" r:id="rId5" imgW="7753214" imgH="5286395" progId="Visio.Drawing.11">
                  <p:embed/>
                </p:oleObj>
              </mc:Choice>
              <mc:Fallback>
                <p:oleObj name="Visio" r:id="rId5" imgW="7753214" imgH="5286395" progId="Visio.Drawing.11">
                  <p:embed/>
                  <p:pic>
                    <p:nvPicPr>
                      <p:cNvPr id="0" name=""/>
                      <p:cNvPicPr/>
                      <p:nvPr/>
                    </p:nvPicPr>
                    <p:blipFill>
                      <a:blip r:embed="rId6"/>
                      <a:stretch>
                        <a:fillRect/>
                      </a:stretch>
                    </p:blipFill>
                    <p:spPr>
                      <a:xfrm>
                        <a:off x="4514777" y="2109609"/>
                        <a:ext cx="7753350" cy="5286375"/>
                      </a:xfrm>
                      <a:prstGeom prst="rect">
                        <a:avLst/>
                      </a:prstGeom>
                    </p:spPr>
                  </p:pic>
                </p:oleObj>
              </mc:Fallback>
            </mc:AlternateContent>
          </a:graphicData>
        </a:graphic>
      </p:graphicFrame>
      <p:sp>
        <p:nvSpPr>
          <p:cNvPr id="7" name="内容占位符 2">
            <a:extLst>
              <a:ext uri="{FF2B5EF4-FFF2-40B4-BE49-F238E27FC236}">
                <a16:creationId xmlns:a16="http://schemas.microsoft.com/office/drawing/2014/main" id="{1640EBC2-60F7-4AAF-97F8-D79E73F7BE85}"/>
              </a:ext>
            </a:extLst>
          </p:cNvPr>
          <p:cNvSpPr txBox="1">
            <a:spLocks/>
          </p:cNvSpPr>
          <p:nvPr/>
        </p:nvSpPr>
        <p:spPr>
          <a:xfrm>
            <a:off x="4082867" y="841022"/>
            <a:ext cx="7721600" cy="19840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fontAlgn="base"/>
            <a:r>
              <a:rPr lang="zh-CN" altLang="en-US" dirty="0"/>
              <a:t>成员函数与原型</a:t>
            </a:r>
            <a:endParaRPr lang="en-US" altLang="zh-CN" dirty="0"/>
          </a:p>
          <a:p>
            <a:pPr lvl="1" fontAlgn="base"/>
            <a:r>
              <a:rPr lang="zh-CN" altLang="en-US" dirty="0"/>
              <a:t>共有的成员函数使用</a:t>
            </a:r>
            <a:r>
              <a:rPr lang="en-US" altLang="zh-CN" dirty="0"/>
              <a:t>CONSTENT_FUNCTION</a:t>
            </a:r>
            <a:r>
              <a:rPr lang="zh-CN" altLang="en-US" dirty="0"/>
              <a:t>存储</a:t>
            </a:r>
            <a:endParaRPr lang="en-US" altLang="zh-CN" dirty="0"/>
          </a:p>
          <a:p>
            <a:pPr lvl="1" fontAlgn="base"/>
            <a:r>
              <a:rPr lang="zh-CN" altLang="en-US" dirty="0"/>
              <a:t>成员函数与被重新赋值，</a:t>
            </a:r>
            <a:r>
              <a:rPr lang="en-US" altLang="zh-CN" dirty="0"/>
              <a:t>TRANSITION</a:t>
            </a:r>
            <a:r>
              <a:rPr lang="zh-CN" altLang="en-US" dirty="0"/>
              <a:t>失效</a:t>
            </a:r>
            <a:endParaRPr lang="en-US" altLang="zh-CN" dirty="0"/>
          </a:p>
          <a:p>
            <a:pPr lvl="1" fontAlgn="base"/>
            <a:r>
              <a:rPr lang="zh-CN" altLang="en-US" dirty="0"/>
              <a:t>原型函数相比于调用自己对象的函数慢，因为编译器不仅要检查目标对象的</a:t>
            </a:r>
            <a:r>
              <a:rPr lang="en-US" altLang="zh-CN" dirty="0"/>
              <a:t>map,</a:t>
            </a:r>
            <a:r>
              <a:rPr lang="zh-CN" altLang="en-US" dirty="0"/>
              <a:t>还要检查原型链上的其他</a:t>
            </a:r>
            <a:r>
              <a:rPr lang="en-US" altLang="zh-CN" dirty="0"/>
              <a:t>map</a:t>
            </a:r>
            <a:endParaRPr lang="zh-CN" altLang="en-US" dirty="0"/>
          </a:p>
        </p:txBody>
      </p:sp>
    </p:spTree>
    <p:extLst>
      <p:ext uri="{BB962C8B-B14F-4D97-AF65-F5344CB8AC3E}">
        <p14:creationId xmlns:p14="http://schemas.microsoft.com/office/powerpoint/2010/main" val="3131194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6246353-49BC-4829-AC8B-9AE0D6C1CE31}"/>
              </a:ext>
            </a:extLst>
          </p:cNvPr>
          <p:cNvSpPr>
            <a:spLocks noGrp="1"/>
          </p:cNvSpPr>
          <p:nvPr>
            <p:ph idx="1"/>
          </p:nvPr>
        </p:nvSpPr>
        <p:spPr>
          <a:xfrm>
            <a:off x="1426456" y="2059478"/>
            <a:ext cx="8915400" cy="3777622"/>
          </a:xfrm>
        </p:spPr>
        <p:txBody>
          <a:bodyPr>
            <a:normAutofit lnSpcReduction="10000"/>
          </a:bodyPr>
          <a:lstStyle/>
          <a:p>
            <a:r>
              <a:rPr lang="zh-CN" altLang="en-US" dirty="0"/>
              <a:t>堆的构成</a:t>
            </a:r>
            <a:endParaRPr lang="en-US" altLang="zh-CN" dirty="0"/>
          </a:p>
          <a:p>
            <a:pPr lvl="1"/>
            <a:r>
              <a:rPr lang="zh-CN" altLang="en-US" dirty="0"/>
              <a:t>新生区：新对象分配内存的地方，垃圾回收非常频繁的地方</a:t>
            </a:r>
            <a:endParaRPr lang="en-US" altLang="zh-CN" dirty="0"/>
          </a:p>
          <a:p>
            <a:pPr lvl="1"/>
            <a:r>
              <a:rPr lang="zh-CN" altLang="en-US" dirty="0"/>
              <a:t>老生指针区：包含大多数可能存在指向其他对象的指针的对象，大多数在新生区存活一段时间后的对象被挪到该区</a:t>
            </a:r>
            <a:endParaRPr lang="en-US" altLang="zh-CN" dirty="0"/>
          </a:p>
          <a:p>
            <a:pPr lvl="1"/>
            <a:r>
              <a:rPr lang="zh-CN" altLang="en-US" dirty="0"/>
              <a:t>老生数据区：存放包含原始数据的对象。字符串、封箱的数字以及未封箱的双精度数字数组</a:t>
            </a:r>
            <a:endParaRPr lang="en-US" altLang="zh-CN" dirty="0"/>
          </a:p>
          <a:p>
            <a:pPr lvl="1"/>
            <a:r>
              <a:rPr lang="zh-CN" altLang="en-US" dirty="0"/>
              <a:t>大对象区：存放体积超越其他区大小的对象</a:t>
            </a:r>
            <a:endParaRPr lang="en-US" altLang="zh-CN" dirty="0"/>
          </a:p>
          <a:p>
            <a:pPr lvl="1"/>
            <a:r>
              <a:rPr lang="zh-CN" altLang="en-US" dirty="0"/>
              <a:t>代码区：代码对象，也就是包含</a:t>
            </a:r>
            <a:r>
              <a:rPr lang="en-US" altLang="zh-CN" dirty="0"/>
              <a:t>JIT</a:t>
            </a:r>
            <a:r>
              <a:rPr lang="zh-CN" altLang="en-US" dirty="0"/>
              <a:t>之后指令的对象，会被分配到这里。这是唯一拥有执行权限的内存区。代码对象因为过大而被放置在大对象区，这该区域的内存也拥有可执行权限</a:t>
            </a:r>
            <a:endParaRPr lang="en-US" altLang="zh-CN" dirty="0"/>
          </a:p>
          <a:p>
            <a:pPr lvl="1"/>
            <a:r>
              <a:rPr lang="en-US" altLang="zh-CN" dirty="0"/>
              <a:t>Cell</a:t>
            </a:r>
            <a:r>
              <a:rPr lang="zh-CN" altLang="en-US" dirty="0"/>
              <a:t>区、属性</a:t>
            </a:r>
            <a:r>
              <a:rPr lang="en-US" altLang="zh-CN" dirty="0"/>
              <a:t>Cell</a:t>
            </a:r>
            <a:r>
              <a:rPr lang="zh-CN" altLang="en-US" dirty="0"/>
              <a:t>区、</a:t>
            </a:r>
            <a:r>
              <a:rPr lang="en-US" altLang="zh-CN" dirty="0"/>
              <a:t>Map</a:t>
            </a:r>
            <a:r>
              <a:rPr lang="zh-CN" altLang="en-US" dirty="0"/>
              <a:t>区：这些区域存放</a:t>
            </a:r>
            <a:r>
              <a:rPr lang="en-US" altLang="zh-CN" dirty="0"/>
              <a:t>Cell</a:t>
            </a:r>
            <a:r>
              <a:rPr lang="zh-CN" altLang="en-US" dirty="0"/>
              <a:t>、属性</a:t>
            </a:r>
            <a:r>
              <a:rPr lang="en-US" altLang="zh-CN" dirty="0"/>
              <a:t>Cell</a:t>
            </a:r>
            <a:r>
              <a:rPr lang="zh-CN" altLang="en-US" dirty="0"/>
              <a:t>和</a:t>
            </a:r>
            <a:r>
              <a:rPr lang="en-US" altLang="zh-CN" dirty="0"/>
              <a:t>Map</a:t>
            </a:r>
            <a:r>
              <a:rPr lang="zh-CN" altLang="en-US" dirty="0"/>
              <a:t>，每个区域因为都是存放相同大小的元素，因此内存结构很简单。</a:t>
            </a:r>
            <a:endParaRPr lang="en-US" altLang="zh-CN" dirty="0"/>
          </a:p>
          <a:p>
            <a:pPr lvl="1"/>
            <a:endParaRPr lang="zh-CN" altLang="en-US" dirty="0"/>
          </a:p>
        </p:txBody>
      </p:sp>
      <p:sp>
        <p:nvSpPr>
          <p:cNvPr id="4" name="标题 1">
            <a:extLst>
              <a:ext uri="{FF2B5EF4-FFF2-40B4-BE49-F238E27FC236}">
                <a16:creationId xmlns:a16="http://schemas.microsoft.com/office/drawing/2014/main" id="{5DBACB0E-651C-42C8-9A34-307D4D33397A}"/>
              </a:ext>
            </a:extLst>
          </p:cNvPr>
          <p:cNvSpPr txBox="1">
            <a:spLocks/>
          </p:cNvSpPr>
          <p:nvPr/>
        </p:nvSpPr>
        <p:spPr>
          <a:xfrm>
            <a:off x="177103" y="-1"/>
            <a:ext cx="8675349" cy="543339"/>
          </a:xfrm>
          <a:prstGeom prst="rect">
            <a:avLst/>
          </a:prstGeom>
          <a:solidFill>
            <a:schemeClr val="accent5">
              <a:lumMod val="40000"/>
              <a:lumOff val="60000"/>
            </a:schemeClr>
          </a:solidFill>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400" b="1" dirty="0"/>
              <a:t>垃圾回收</a:t>
            </a:r>
            <a:r>
              <a:rPr lang="en-US" altLang="zh-CN" sz="2400" b="1" dirty="0"/>
              <a:t>——</a:t>
            </a:r>
            <a:r>
              <a:rPr lang="zh-CN" altLang="en-US" sz="2400" b="1" dirty="0"/>
              <a:t>堆的构成</a:t>
            </a:r>
          </a:p>
        </p:txBody>
      </p:sp>
    </p:spTree>
    <p:extLst>
      <p:ext uri="{BB962C8B-B14F-4D97-AF65-F5344CB8AC3E}">
        <p14:creationId xmlns:p14="http://schemas.microsoft.com/office/powerpoint/2010/main" val="4213059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6A8B68A-0F09-4D68-8EFB-5C48961FDF44}"/>
              </a:ext>
            </a:extLst>
          </p:cNvPr>
          <p:cNvSpPr>
            <a:spLocks noGrp="1"/>
          </p:cNvSpPr>
          <p:nvPr>
            <p:ph idx="1"/>
          </p:nvPr>
        </p:nvSpPr>
        <p:spPr>
          <a:xfrm>
            <a:off x="986190" y="2099734"/>
            <a:ext cx="8915400" cy="3409244"/>
          </a:xfrm>
        </p:spPr>
        <p:txBody>
          <a:bodyPr/>
          <a:lstStyle/>
          <a:p>
            <a:r>
              <a:rPr lang="zh-CN" altLang="en-US" dirty="0"/>
              <a:t>如何才能在堆中区分指针和数据？</a:t>
            </a:r>
            <a:endParaRPr lang="en-US" altLang="zh-CN" dirty="0"/>
          </a:p>
          <a:p>
            <a:pPr lvl="1"/>
            <a:r>
              <a:rPr lang="zh-CN" altLang="en-US" b="1" dirty="0"/>
              <a:t>保守法</a:t>
            </a:r>
            <a:r>
              <a:rPr lang="zh-CN" altLang="en-US" dirty="0"/>
              <a:t>：这种方法将所有堆上对齐的字都认为是指针，这就意味着有些数据也会被误认为是指针。于是某些实际是数字的假指针，会被误认为指向活跃的对象，则会时常出现一些奇异的内存泄漏。（</a:t>
            </a:r>
            <a:r>
              <a:rPr lang="zh-CN" altLang="en-US" i="1" dirty="0"/>
              <a:t>因为垃圾回收器会以为死对象仍然还有指针指向，错将死对象误认为活跃对象</a:t>
            </a:r>
            <a:r>
              <a:rPr lang="zh-CN" altLang="en-US" dirty="0"/>
              <a:t>）</a:t>
            </a:r>
            <a:endParaRPr lang="en-US" altLang="zh-CN" dirty="0"/>
          </a:p>
          <a:p>
            <a:pPr lvl="1"/>
            <a:r>
              <a:rPr lang="zh-CN" altLang="en-US" b="1" dirty="0"/>
              <a:t>编译器提示法</a:t>
            </a:r>
            <a:r>
              <a:rPr lang="zh-CN" altLang="en-US" dirty="0"/>
              <a:t>：静态语言编译器能够准确地告诉每个类当中指针的具体位置。而一旦知道对象是哪个类实例化得到的，就能知道对象中所有的指针。</a:t>
            </a:r>
            <a:endParaRPr lang="en-US" altLang="zh-CN" dirty="0"/>
          </a:p>
          <a:p>
            <a:pPr lvl="1"/>
            <a:r>
              <a:rPr lang="zh-CN" altLang="en-US" b="1" dirty="0"/>
              <a:t>标记指针法</a:t>
            </a:r>
            <a:r>
              <a:rPr lang="zh-CN" altLang="en-US" dirty="0"/>
              <a:t>：这种方法需要在每个字的末位预留一位来标记这个字代表的是指针抑或数据。这种方法需要一定的编译器支持，但实现简单，而且性能不俗</a:t>
            </a:r>
          </a:p>
        </p:txBody>
      </p:sp>
      <p:sp>
        <p:nvSpPr>
          <p:cNvPr id="4" name="标题 1">
            <a:extLst>
              <a:ext uri="{FF2B5EF4-FFF2-40B4-BE49-F238E27FC236}">
                <a16:creationId xmlns:a16="http://schemas.microsoft.com/office/drawing/2014/main" id="{86241BA7-1A55-43A8-A89A-77488BC1C4F2}"/>
              </a:ext>
            </a:extLst>
          </p:cNvPr>
          <p:cNvSpPr txBox="1">
            <a:spLocks/>
          </p:cNvSpPr>
          <p:nvPr/>
        </p:nvSpPr>
        <p:spPr>
          <a:xfrm>
            <a:off x="177103" y="-1"/>
            <a:ext cx="8675349" cy="543339"/>
          </a:xfrm>
          <a:prstGeom prst="rect">
            <a:avLst/>
          </a:prstGeom>
          <a:solidFill>
            <a:schemeClr val="accent5">
              <a:lumMod val="40000"/>
              <a:lumOff val="60000"/>
            </a:schemeClr>
          </a:solidFill>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400" b="1" dirty="0"/>
              <a:t>垃圾回收</a:t>
            </a:r>
            <a:r>
              <a:rPr lang="en-US" altLang="zh-CN" sz="2400" b="1" dirty="0"/>
              <a:t>——</a:t>
            </a:r>
            <a:r>
              <a:rPr lang="zh-CN" altLang="en-US" sz="2400" b="1" dirty="0"/>
              <a:t>指针识别</a:t>
            </a:r>
          </a:p>
        </p:txBody>
      </p:sp>
    </p:spTree>
    <p:extLst>
      <p:ext uri="{BB962C8B-B14F-4D97-AF65-F5344CB8AC3E}">
        <p14:creationId xmlns:p14="http://schemas.microsoft.com/office/powerpoint/2010/main" val="357684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FADE12D-22D3-4D9B-B2E9-AAA5FFBCCA3C}"/>
              </a:ext>
            </a:extLst>
          </p:cNvPr>
          <p:cNvSpPr>
            <a:spLocks noGrp="1"/>
          </p:cNvSpPr>
          <p:nvPr>
            <p:ph idx="1"/>
          </p:nvPr>
        </p:nvSpPr>
        <p:spPr>
          <a:xfrm>
            <a:off x="760412" y="1445955"/>
            <a:ext cx="1361900" cy="898211"/>
          </a:xfrm>
        </p:spPr>
        <p:txBody>
          <a:bodyPr/>
          <a:lstStyle/>
          <a:p>
            <a:r>
              <a:rPr lang="zh-CN" altLang="en-US" dirty="0"/>
              <a:t>占位</a:t>
            </a:r>
          </a:p>
        </p:txBody>
      </p:sp>
      <p:sp>
        <p:nvSpPr>
          <p:cNvPr id="4" name="标题 1">
            <a:extLst>
              <a:ext uri="{FF2B5EF4-FFF2-40B4-BE49-F238E27FC236}">
                <a16:creationId xmlns:a16="http://schemas.microsoft.com/office/drawing/2014/main" id="{ABE39E2F-E1D8-4285-BC4C-2A180DB1441A}"/>
              </a:ext>
            </a:extLst>
          </p:cNvPr>
          <p:cNvSpPr txBox="1">
            <a:spLocks/>
          </p:cNvSpPr>
          <p:nvPr/>
        </p:nvSpPr>
        <p:spPr>
          <a:xfrm>
            <a:off x="177103" y="-1"/>
            <a:ext cx="8675349" cy="543339"/>
          </a:xfrm>
          <a:prstGeom prst="rect">
            <a:avLst/>
          </a:prstGeom>
          <a:solidFill>
            <a:schemeClr val="accent5">
              <a:lumMod val="40000"/>
              <a:lumOff val="60000"/>
            </a:schemeClr>
          </a:solidFill>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400" b="1" dirty="0"/>
              <a:t>垃圾回收</a:t>
            </a:r>
            <a:r>
              <a:rPr lang="en-US" altLang="zh-CN" sz="2400" b="1" dirty="0"/>
              <a:t>——</a:t>
            </a:r>
            <a:r>
              <a:rPr lang="zh-CN" altLang="en-US" sz="2400" b="1" dirty="0"/>
              <a:t>分代回收</a:t>
            </a:r>
          </a:p>
        </p:txBody>
      </p:sp>
      <p:graphicFrame>
        <p:nvGraphicFramePr>
          <p:cNvPr id="5" name="对象 4">
            <a:extLst>
              <a:ext uri="{FF2B5EF4-FFF2-40B4-BE49-F238E27FC236}">
                <a16:creationId xmlns:a16="http://schemas.microsoft.com/office/drawing/2014/main" id="{D3B0AE5E-5966-4AF5-9321-A031C46058BE}"/>
              </a:ext>
            </a:extLst>
          </p:cNvPr>
          <p:cNvGraphicFramePr>
            <a:graphicFrameLocks noChangeAspect="1"/>
          </p:cNvGraphicFramePr>
          <p:nvPr>
            <p:extLst>
              <p:ext uri="{D42A27DB-BD31-4B8C-83A1-F6EECF244321}">
                <p14:modId xmlns:p14="http://schemas.microsoft.com/office/powerpoint/2010/main" val="2618382115"/>
              </p:ext>
            </p:extLst>
          </p:nvPr>
        </p:nvGraphicFramePr>
        <p:xfrm>
          <a:off x="2795814" y="1445955"/>
          <a:ext cx="6600372" cy="4081639"/>
        </p:xfrm>
        <a:graphic>
          <a:graphicData uri="http://schemas.openxmlformats.org/presentationml/2006/ole">
            <mc:AlternateContent xmlns:mc="http://schemas.openxmlformats.org/markup-compatibility/2006">
              <mc:Choice xmlns:v="urn:schemas-microsoft-com:vml" Requires="v">
                <p:oleObj spid="_x0000_s10243" name="Visio" r:id="rId3" imgW="4867181" imgH="3009803" progId="Visio.Drawing.11">
                  <p:embed/>
                </p:oleObj>
              </mc:Choice>
              <mc:Fallback>
                <p:oleObj name="Visio" r:id="rId3" imgW="4867181" imgH="3009803" progId="Visio.Drawing.11">
                  <p:embed/>
                  <p:pic>
                    <p:nvPicPr>
                      <p:cNvPr id="0" name=""/>
                      <p:cNvPicPr/>
                      <p:nvPr/>
                    </p:nvPicPr>
                    <p:blipFill>
                      <a:blip r:embed="rId4"/>
                      <a:stretch>
                        <a:fillRect/>
                      </a:stretch>
                    </p:blipFill>
                    <p:spPr>
                      <a:xfrm>
                        <a:off x="2795814" y="1445955"/>
                        <a:ext cx="6600372" cy="4081639"/>
                      </a:xfrm>
                      <a:prstGeom prst="rect">
                        <a:avLst/>
                      </a:prstGeom>
                    </p:spPr>
                  </p:pic>
                </p:oleObj>
              </mc:Fallback>
            </mc:AlternateContent>
          </a:graphicData>
        </a:graphic>
      </p:graphicFrame>
    </p:spTree>
    <p:extLst>
      <p:ext uri="{BB962C8B-B14F-4D97-AF65-F5344CB8AC3E}">
        <p14:creationId xmlns:p14="http://schemas.microsoft.com/office/powerpoint/2010/main" val="72246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3552E-7518-47FC-B5DE-B37B2FFD22E4}"/>
              </a:ext>
            </a:extLst>
          </p:cNvPr>
          <p:cNvSpPr>
            <a:spLocks noGrp="1"/>
          </p:cNvSpPr>
          <p:nvPr>
            <p:ph type="title"/>
          </p:nvPr>
        </p:nvSpPr>
        <p:spPr>
          <a:xfrm>
            <a:off x="177103" y="-1"/>
            <a:ext cx="8675349" cy="543339"/>
          </a:xfrm>
          <a:solidFill>
            <a:schemeClr val="accent5">
              <a:lumMod val="40000"/>
              <a:lumOff val="60000"/>
            </a:schemeClr>
          </a:solidFill>
        </p:spPr>
        <p:txBody>
          <a:bodyPr>
            <a:noAutofit/>
          </a:bodyPr>
          <a:lstStyle/>
          <a:p>
            <a:r>
              <a:rPr lang="zh-CN" altLang="en-US" sz="2400" b="1" dirty="0"/>
              <a:t>序言</a:t>
            </a:r>
            <a:r>
              <a:rPr lang="en-US" altLang="zh-CN" sz="2400" b="1" dirty="0"/>
              <a:t>——</a:t>
            </a:r>
            <a:r>
              <a:rPr lang="zh-CN" altLang="en-US" sz="2400" b="1" dirty="0"/>
              <a:t>渲染引擎</a:t>
            </a:r>
          </a:p>
        </p:txBody>
      </p:sp>
      <p:graphicFrame>
        <p:nvGraphicFramePr>
          <p:cNvPr id="4" name="内容占位符 3">
            <a:extLst>
              <a:ext uri="{FF2B5EF4-FFF2-40B4-BE49-F238E27FC236}">
                <a16:creationId xmlns:a16="http://schemas.microsoft.com/office/drawing/2014/main" id="{49A0031B-CF95-41CF-8F5F-5F8A5A05C751}"/>
              </a:ext>
            </a:extLst>
          </p:cNvPr>
          <p:cNvGraphicFramePr>
            <a:graphicFrameLocks noGrp="1" noChangeAspect="1"/>
          </p:cNvGraphicFramePr>
          <p:nvPr>
            <p:ph idx="1"/>
            <p:extLst>
              <p:ext uri="{D42A27DB-BD31-4B8C-83A1-F6EECF244321}">
                <p14:modId xmlns:p14="http://schemas.microsoft.com/office/powerpoint/2010/main" val="368153641"/>
              </p:ext>
            </p:extLst>
          </p:nvPr>
        </p:nvGraphicFramePr>
        <p:xfrm>
          <a:off x="1717778" y="337928"/>
          <a:ext cx="8809451" cy="6781806"/>
        </p:xfrm>
        <a:graphic>
          <a:graphicData uri="http://schemas.openxmlformats.org/presentationml/2006/ole">
            <mc:AlternateContent xmlns:mc="http://schemas.openxmlformats.org/markup-compatibility/2006">
              <mc:Choice xmlns:v="urn:schemas-microsoft-com:vml" Requires="v">
                <p:oleObj spid="_x0000_s1074" name="Visio" r:id="rId3" imgW="5876913" imgH="4524430" progId="Visio.Drawing.11">
                  <p:embed/>
                </p:oleObj>
              </mc:Choice>
              <mc:Fallback>
                <p:oleObj name="Visio" r:id="rId3" imgW="5876913" imgH="4524430" progId="Visio.Drawing.11">
                  <p:embed/>
                  <p:pic>
                    <p:nvPicPr>
                      <p:cNvPr id="0" name=""/>
                      <p:cNvPicPr/>
                      <p:nvPr/>
                    </p:nvPicPr>
                    <p:blipFill>
                      <a:blip r:embed="rId4"/>
                      <a:stretch>
                        <a:fillRect/>
                      </a:stretch>
                    </p:blipFill>
                    <p:spPr>
                      <a:xfrm>
                        <a:off x="1717778" y="337928"/>
                        <a:ext cx="8809451" cy="6781806"/>
                      </a:xfrm>
                      <a:prstGeom prst="rect">
                        <a:avLst/>
                      </a:prstGeom>
                    </p:spPr>
                  </p:pic>
                </p:oleObj>
              </mc:Fallback>
            </mc:AlternateContent>
          </a:graphicData>
        </a:graphic>
      </p:graphicFrame>
    </p:spTree>
    <p:extLst>
      <p:ext uri="{BB962C8B-B14F-4D97-AF65-F5344CB8AC3E}">
        <p14:creationId xmlns:p14="http://schemas.microsoft.com/office/powerpoint/2010/main" val="333395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6865D77-F26B-49D0-B320-300C701490C7}"/>
              </a:ext>
            </a:extLst>
          </p:cNvPr>
          <p:cNvSpPr>
            <a:spLocks noGrp="1"/>
          </p:cNvSpPr>
          <p:nvPr>
            <p:ph type="title"/>
          </p:nvPr>
        </p:nvSpPr>
        <p:spPr>
          <a:xfrm>
            <a:off x="177103" y="-1"/>
            <a:ext cx="8675349" cy="543339"/>
          </a:xfrm>
          <a:solidFill>
            <a:schemeClr val="accent5">
              <a:lumMod val="40000"/>
              <a:lumOff val="60000"/>
            </a:schemeClr>
          </a:solidFill>
        </p:spPr>
        <p:txBody>
          <a:bodyPr>
            <a:noAutofit/>
          </a:bodyPr>
          <a:lstStyle/>
          <a:p>
            <a:r>
              <a:rPr lang="zh-CN" altLang="en-US" sz="2400" b="1" dirty="0"/>
              <a:t>序言</a:t>
            </a:r>
            <a:r>
              <a:rPr lang="en-US" altLang="zh-CN" sz="2400" b="1" dirty="0"/>
              <a:t>——</a:t>
            </a:r>
            <a:r>
              <a:rPr lang="zh-CN" altLang="en-US" sz="2400" b="1" dirty="0"/>
              <a:t>渲染流程</a:t>
            </a:r>
          </a:p>
        </p:txBody>
      </p:sp>
      <p:graphicFrame>
        <p:nvGraphicFramePr>
          <p:cNvPr id="5" name="内容占位符 4">
            <a:extLst>
              <a:ext uri="{FF2B5EF4-FFF2-40B4-BE49-F238E27FC236}">
                <a16:creationId xmlns:a16="http://schemas.microsoft.com/office/drawing/2014/main" id="{116A7ABF-E85A-4E77-BBF5-8B5C6B57C9AE}"/>
              </a:ext>
            </a:extLst>
          </p:cNvPr>
          <p:cNvGraphicFramePr>
            <a:graphicFrameLocks noGrp="1" noChangeAspect="1"/>
          </p:cNvGraphicFramePr>
          <p:nvPr>
            <p:ph idx="1"/>
            <p:extLst>
              <p:ext uri="{D42A27DB-BD31-4B8C-83A1-F6EECF244321}">
                <p14:modId xmlns:p14="http://schemas.microsoft.com/office/powerpoint/2010/main" val="3613020592"/>
              </p:ext>
            </p:extLst>
          </p:nvPr>
        </p:nvGraphicFramePr>
        <p:xfrm>
          <a:off x="-246902" y="1105530"/>
          <a:ext cx="12685805" cy="8457976"/>
        </p:xfrm>
        <a:graphic>
          <a:graphicData uri="http://schemas.openxmlformats.org/presentationml/2006/ole">
            <mc:AlternateContent xmlns:mc="http://schemas.openxmlformats.org/markup-compatibility/2006">
              <mc:Choice xmlns:v="urn:schemas-microsoft-com:vml" Requires="v">
                <p:oleObj spid="_x0000_s2093" name="Visio" r:id="rId3" imgW="8143969" imgH="5429316" progId="Visio.Drawing.11">
                  <p:embed/>
                </p:oleObj>
              </mc:Choice>
              <mc:Fallback>
                <p:oleObj name="Visio" r:id="rId3" imgW="8143969" imgH="5429316" progId="Visio.Drawing.11">
                  <p:embed/>
                  <p:pic>
                    <p:nvPicPr>
                      <p:cNvPr id="0" name=""/>
                      <p:cNvPicPr/>
                      <p:nvPr/>
                    </p:nvPicPr>
                    <p:blipFill>
                      <a:blip r:embed="rId4"/>
                      <a:stretch>
                        <a:fillRect/>
                      </a:stretch>
                    </p:blipFill>
                    <p:spPr>
                      <a:xfrm>
                        <a:off x="-246902" y="1105530"/>
                        <a:ext cx="12685805" cy="8457976"/>
                      </a:xfrm>
                      <a:prstGeom prst="rect">
                        <a:avLst/>
                      </a:prstGeom>
                    </p:spPr>
                  </p:pic>
                </p:oleObj>
              </mc:Fallback>
            </mc:AlternateContent>
          </a:graphicData>
        </a:graphic>
      </p:graphicFrame>
    </p:spTree>
    <p:extLst>
      <p:ext uri="{BB962C8B-B14F-4D97-AF65-F5344CB8AC3E}">
        <p14:creationId xmlns:p14="http://schemas.microsoft.com/office/powerpoint/2010/main" val="83332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E08DEEA4-CFF3-445C-A142-EFF790DCAFCE}"/>
              </a:ext>
            </a:extLst>
          </p:cNvPr>
          <p:cNvGraphicFramePr>
            <a:graphicFrameLocks noGrp="1"/>
          </p:cNvGraphicFramePr>
          <p:nvPr>
            <p:ph idx="1"/>
            <p:extLst>
              <p:ext uri="{D42A27DB-BD31-4B8C-83A1-F6EECF244321}">
                <p14:modId xmlns:p14="http://schemas.microsoft.com/office/powerpoint/2010/main" val="2188212345"/>
              </p:ext>
            </p:extLst>
          </p:nvPr>
        </p:nvGraphicFramePr>
        <p:xfrm>
          <a:off x="1478044" y="721489"/>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a:extLst>
              <a:ext uri="{FF2B5EF4-FFF2-40B4-BE49-F238E27FC236}">
                <a16:creationId xmlns:a16="http://schemas.microsoft.com/office/drawing/2014/main" id="{786BFEA8-C179-415A-9B71-5F8C135D02AD}"/>
              </a:ext>
            </a:extLst>
          </p:cNvPr>
          <p:cNvSpPr>
            <a:spLocks noGrp="1"/>
          </p:cNvSpPr>
          <p:nvPr>
            <p:ph type="title"/>
          </p:nvPr>
        </p:nvSpPr>
        <p:spPr>
          <a:xfrm>
            <a:off x="177103" y="-1"/>
            <a:ext cx="8675349" cy="543339"/>
          </a:xfrm>
          <a:solidFill>
            <a:schemeClr val="accent5">
              <a:lumMod val="40000"/>
              <a:lumOff val="60000"/>
            </a:schemeClr>
          </a:solidFill>
        </p:spPr>
        <p:txBody>
          <a:bodyPr>
            <a:noAutofit/>
          </a:bodyPr>
          <a:lstStyle/>
          <a:p>
            <a:r>
              <a:rPr lang="en-US" altLang="zh-CN" sz="2400" b="1" dirty="0"/>
              <a:t>FULL COMPILER</a:t>
            </a:r>
            <a:endParaRPr lang="zh-CN" altLang="en-US" sz="2400" b="1" dirty="0"/>
          </a:p>
        </p:txBody>
      </p:sp>
      <p:sp>
        <p:nvSpPr>
          <p:cNvPr id="2" name="文本框 1">
            <a:extLst>
              <a:ext uri="{FF2B5EF4-FFF2-40B4-BE49-F238E27FC236}">
                <a16:creationId xmlns:a16="http://schemas.microsoft.com/office/drawing/2014/main" id="{CCCE697D-6BD2-4FF8-B8F3-5C38E3A461ED}"/>
              </a:ext>
            </a:extLst>
          </p:cNvPr>
          <p:cNvSpPr txBox="1"/>
          <p:nvPr/>
        </p:nvSpPr>
        <p:spPr>
          <a:xfrm>
            <a:off x="7176304" y="856527"/>
            <a:ext cx="4178461" cy="646331"/>
          </a:xfrm>
          <a:prstGeom prst="rect">
            <a:avLst/>
          </a:prstGeom>
          <a:noFill/>
        </p:spPr>
        <p:txBody>
          <a:bodyPr wrap="square" rtlCol="0">
            <a:spAutoFit/>
          </a:bodyPr>
          <a:lstStyle/>
          <a:p>
            <a:r>
              <a:rPr lang="en-US" altLang="zh-CN" dirty="0"/>
              <a:t>V3.4</a:t>
            </a:r>
            <a:r>
              <a:rPr lang="zh-CN" altLang="en-US" dirty="0"/>
              <a:t>版本之前单线程，编译器运行打断执行脚本</a:t>
            </a:r>
          </a:p>
        </p:txBody>
      </p:sp>
      <p:sp>
        <p:nvSpPr>
          <p:cNvPr id="3" name="文本框 2">
            <a:extLst>
              <a:ext uri="{FF2B5EF4-FFF2-40B4-BE49-F238E27FC236}">
                <a16:creationId xmlns:a16="http://schemas.microsoft.com/office/drawing/2014/main" id="{2E6C9A06-7AC8-4CBB-8E4A-E09E4DF95932}"/>
              </a:ext>
            </a:extLst>
          </p:cNvPr>
          <p:cNvSpPr txBox="1"/>
          <p:nvPr/>
        </p:nvSpPr>
        <p:spPr>
          <a:xfrm>
            <a:off x="1478044" y="3206187"/>
            <a:ext cx="6045500" cy="646331"/>
          </a:xfrm>
          <a:prstGeom prst="rect">
            <a:avLst/>
          </a:prstGeom>
          <a:noFill/>
        </p:spPr>
        <p:txBody>
          <a:bodyPr wrap="square" rtlCol="0">
            <a:spAutoFit/>
          </a:bodyPr>
          <a:lstStyle/>
          <a:p>
            <a:r>
              <a:rPr lang="zh-CN" altLang="en-US" dirty="0"/>
              <a:t>代码初次编译使用</a:t>
            </a:r>
            <a:r>
              <a:rPr lang="en-US" altLang="zh-CN" dirty="0"/>
              <a:t>FC</a:t>
            </a:r>
            <a:r>
              <a:rPr lang="zh-CN" altLang="en-US" dirty="0"/>
              <a:t>快速编译成原生代码，之后对频率使用高的函数使用</a:t>
            </a:r>
            <a:r>
              <a:rPr lang="en-US" altLang="zh-CN" dirty="0"/>
              <a:t>Crankshaft</a:t>
            </a:r>
            <a:r>
              <a:rPr lang="zh-CN" altLang="en-US" dirty="0"/>
              <a:t>优化</a:t>
            </a:r>
          </a:p>
        </p:txBody>
      </p:sp>
      <p:sp>
        <p:nvSpPr>
          <p:cNvPr id="5" name="文本框 4">
            <a:extLst>
              <a:ext uri="{FF2B5EF4-FFF2-40B4-BE49-F238E27FC236}">
                <a16:creationId xmlns:a16="http://schemas.microsoft.com/office/drawing/2014/main" id="{11078055-0A5E-45AE-9084-960894040E19}"/>
              </a:ext>
            </a:extLst>
          </p:cNvPr>
          <p:cNvSpPr txBox="1"/>
          <p:nvPr/>
        </p:nvSpPr>
        <p:spPr>
          <a:xfrm>
            <a:off x="1620456" y="4224759"/>
            <a:ext cx="6045500" cy="1200329"/>
          </a:xfrm>
          <a:prstGeom prst="rect">
            <a:avLst/>
          </a:prstGeom>
          <a:noFill/>
        </p:spPr>
        <p:txBody>
          <a:bodyPr wrap="square" rtlCol="0">
            <a:spAutoFit/>
          </a:bodyPr>
          <a:lstStyle/>
          <a:p>
            <a:r>
              <a:rPr lang="zh-CN" altLang="en-US" dirty="0"/>
              <a:t>思考：</a:t>
            </a:r>
            <a:endParaRPr lang="en-US" altLang="zh-CN" dirty="0"/>
          </a:p>
          <a:p>
            <a:r>
              <a:rPr lang="zh-CN" altLang="en-US" dirty="0"/>
              <a:t>执行效率？</a:t>
            </a:r>
            <a:endParaRPr lang="en-US" altLang="zh-CN" dirty="0"/>
          </a:p>
          <a:p>
            <a:r>
              <a:rPr lang="zh-CN" altLang="en-US" dirty="0"/>
              <a:t>进一步优化？</a:t>
            </a:r>
            <a:endParaRPr lang="en-US" altLang="zh-CN" dirty="0"/>
          </a:p>
          <a:p>
            <a:r>
              <a:rPr lang="zh-CN" altLang="en-US" dirty="0"/>
              <a:t>相比于编译型语言（</a:t>
            </a:r>
            <a:r>
              <a:rPr lang="en-US" altLang="zh-CN" dirty="0"/>
              <a:t>C++/Java</a:t>
            </a:r>
            <a:r>
              <a:rPr lang="zh-CN" altLang="en-US" dirty="0"/>
              <a:t>）的优缺点？</a:t>
            </a:r>
            <a:r>
              <a:rPr lang="en-US" altLang="zh-CN" dirty="0"/>
              <a:t>	    </a:t>
            </a:r>
            <a:endParaRPr lang="zh-CN" altLang="en-US" dirty="0"/>
          </a:p>
        </p:txBody>
      </p:sp>
    </p:spTree>
    <p:extLst>
      <p:ext uri="{BB962C8B-B14F-4D97-AF65-F5344CB8AC3E}">
        <p14:creationId xmlns:p14="http://schemas.microsoft.com/office/powerpoint/2010/main" val="2550502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1BA8749-2AA8-466B-A060-870B913E6C98}"/>
              </a:ext>
            </a:extLst>
          </p:cNvPr>
          <p:cNvSpPr>
            <a:spLocks noGrp="1"/>
          </p:cNvSpPr>
          <p:nvPr>
            <p:ph idx="1"/>
          </p:nvPr>
        </p:nvSpPr>
        <p:spPr>
          <a:xfrm>
            <a:off x="378447" y="1404395"/>
            <a:ext cx="4934332" cy="2669894"/>
          </a:xfrm>
        </p:spPr>
        <p:txBody>
          <a:bodyPr/>
          <a:lstStyle/>
          <a:p>
            <a:r>
              <a:rPr lang="zh-CN" altLang="en-US" dirty="0"/>
              <a:t>语言特性限制：</a:t>
            </a:r>
            <a:endParaRPr lang="en-US" altLang="zh-CN" dirty="0"/>
          </a:p>
          <a:p>
            <a:pPr lvl="1"/>
            <a:r>
              <a:rPr lang="zh-CN" altLang="en-US" dirty="0"/>
              <a:t>无类型</a:t>
            </a:r>
            <a:endParaRPr lang="en-US" altLang="zh-CN" dirty="0"/>
          </a:p>
          <a:p>
            <a:pPr lvl="1"/>
            <a:r>
              <a:rPr lang="zh-CN" altLang="en-US" dirty="0"/>
              <a:t>不完全编译，执行编译</a:t>
            </a:r>
            <a:endParaRPr lang="en-US" altLang="zh-CN" dirty="0"/>
          </a:p>
          <a:p>
            <a:pPr lvl="0">
              <a:buClr>
                <a:srgbClr val="A53010"/>
              </a:buClr>
            </a:pPr>
            <a:r>
              <a:rPr lang="zh-CN" altLang="en-US" dirty="0">
                <a:solidFill>
                  <a:prstClr val="black">
                    <a:lumMod val="75000"/>
                    <a:lumOff val="25000"/>
                  </a:prstClr>
                </a:solidFill>
              </a:rPr>
              <a:t>导致的缺点：</a:t>
            </a:r>
            <a:endParaRPr lang="en-US" altLang="zh-CN" dirty="0">
              <a:solidFill>
                <a:prstClr val="black">
                  <a:lumMod val="75000"/>
                  <a:lumOff val="25000"/>
                </a:prstClr>
              </a:solidFill>
            </a:endParaRPr>
          </a:p>
          <a:p>
            <a:pPr lvl="1">
              <a:buClr>
                <a:srgbClr val="A53010"/>
              </a:buClr>
            </a:pPr>
            <a:r>
              <a:rPr lang="zh-CN" altLang="en-US" dirty="0">
                <a:solidFill>
                  <a:prstClr val="black">
                    <a:lumMod val="75000"/>
                    <a:lumOff val="25000"/>
                  </a:prstClr>
                </a:solidFill>
              </a:rPr>
              <a:t>编译时无法准确确定变量类型，运行时确定</a:t>
            </a:r>
            <a:endParaRPr lang="en-US" altLang="zh-CN" dirty="0">
              <a:solidFill>
                <a:prstClr val="black">
                  <a:lumMod val="75000"/>
                  <a:lumOff val="25000"/>
                </a:prstClr>
              </a:solidFill>
            </a:endParaRPr>
          </a:p>
          <a:p>
            <a:pPr lvl="1">
              <a:buClr>
                <a:srgbClr val="A53010"/>
              </a:buClr>
            </a:pPr>
            <a:r>
              <a:rPr lang="zh-CN" altLang="en-US" dirty="0">
                <a:solidFill>
                  <a:prstClr val="black">
                    <a:lumMod val="75000"/>
                    <a:lumOff val="25000"/>
                  </a:prstClr>
                </a:solidFill>
              </a:rPr>
              <a:t>通过属性名匹配存取变量，执行效率慢，占用更多内存</a:t>
            </a:r>
            <a:endParaRPr lang="en-US" altLang="zh-CN" dirty="0">
              <a:solidFill>
                <a:prstClr val="black">
                  <a:lumMod val="75000"/>
                  <a:lumOff val="25000"/>
                </a:prstClr>
              </a:solidFill>
            </a:endParaRPr>
          </a:p>
          <a:p>
            <a:pPr marL="457200" lvl="1" indent="0">
              <a:buClr>
                <a:srgbClr val="A53010"/>
              </a:buClr>
              <a:buNone/>
            </a:pPr>
            <a:endParaRPr lang="en-US" altLang="zh-CN" dirty="0">
              <a:solidFill>
                <a:prstClr val="black">
                  <a:lumMod val="75000"/>
                  <a:lumOff val="25000"/>
                </a:prstClr>
              </a:solidFill>
            </a:endParaRPr>
          </a:p>
          <a:p>
            <a:pPr marL="457200" lvl="1" indent="0">
              <a:buNone/>
            </a:pPr>
            <a:endParaRPr lang="en-US" altLang="zh-CN" dirty="0"/>
          </a:p>
        </p:txBody>
      </p:sp>
      <p:sp>
        <p:nvSpPr>
          <p:cNvPr id="4" name="标题 1">
            <a:extLst>
              <a:ext uri="{FF2B5EF4-FFF2-40B4-BE49-F238E27FC236}">
                <a16:creationId xmlns:a16="http://schemas.microsoft.com/office/drawing/2014/main" id="{174F8863-9BB1-48E7-861A-BF733F26E3A7}"/>
              </a:ext>
            </a:extLst>
          </p:cNvPr>
          <p:cNvSpPr txBox="1">
            <a:spLocks/>
          </p:cNvSpPr>
          <p:nvPr/>
        </p:nvSpPr>
        <p:spPr>
          <a:xfrm>
            <a:off x="177103" y="-1"/>
            <a:ext cx="8675349" cy="543339"/>
          </a:xfrm>
          <a:prstGeom prst="rect">
            <a:avLst/>
          </a:prstGeom>
          <a:solidFill>
            <a:schemeClr val="accent5">
              <a:lumMod val="40000"/>
              <a:lumOff val="60000"/>
            </a:schemeClr>
          </a:solidFill>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400" b="1" dirty="0"/>
              <a:t>ICS(</a:t>
            </a:r>
            <a:r>
              <a:rPr lang="en-US" altLang="zh-CN" sz="2400" b="1" dirty="0" err="1"/>
              <a:t>Iline</a:t>
            </a:r>
            <a:r>
              <a:rPr lang="en-US" altLang="zh-CN" sz="2400" b="1" dirty="0"/>
              <a:t> Caches) </a:t>
            </a:r>
            <a:r>
              <a:rPr lang="zh-CN" altLang="en-US" sz="2400" b="1" dirty="0"/>
              <a:t>内联缓存</a:t>
            </a:r>
          </a:p>
        </p:txBody>
      </p:sp>
      <p:sp>
        <p:nvSpPr>
          <p:cNvPr id="6" name="内容占位符 2">
            <a:extLst>
              <a:ext uri="{FF2B5EF4-FFF2-40B4-BE49-F238E27FC236}">
                <a16:creationId xmlns:a16="http://schemas.microsoft.com/office/drawing/2014/main" id="{465DDE0B-2437-4674-B4A1-FA860299BAFE}"/>
              </a:ext>
            </a:extLst>
          </p:cNvPr>
          <p:cNvSpPr txBox="1">
            <a:spLocks/>
          </p:cNvSpPr>
          <p:nvPr/>
        </p:nvSpPr>
        <p:spPr>
          <a:xfrm>
            <a:off x="5967535" y="936628"/>
            <a:ext cx="3278065" cy="1738839"/>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a:t>静态语言特性借鉴：</a:t>
            </a:r>
            <a:endParaRPr lang="en-US" altLang="zh-CN" dirty="0"/>
          </a:p>
          <a:p>
            <a:pPr lvl="1"/>
            <a:r>
              <a:rPr lang="zh-CN" altLang="en-US" dirty="0"/>
              <a:t>类和位置偏移</a:t>
            </a:r>
            <a:endParaRPr lang="en-US" altLang="zh-CN" dirty="0"/>
          </a:p>
          <a:p>
            <a:pPr lvl="1"/>
            <a:r>
              <a:rPr lang="zh-CN" altLang="en-US" dirty="0"/>
              <a:t>隐藏类</a:t>
            </a:r>
            <a:endParaRPr lang="en-US" altLang="zh-CN" dirty="0"/>
          </a:p>
          <a:p>
            <a:pPr lvl="1"/>
            <a:r>
              <a:rPr lang="zh-CN" altLang="en-US" dirty="0"/>
              <a:t>动态修改会导致隐藏类失效，从而创建一个新的隐藏类</a:t>
            </a:r>
            <a:endParaRPr lang="en-US" altLang="zh-CN" dirty="0"/>
          </a:p>
          <a:p>
            <a:pPr lvl="1"/>
            <a:endParaRPr lang="en-US" altLang="zh-CN" dirty="0"/>
          </a:p>
          <a:p>
            <a:pPr lvl="1"/>
            <a:endParaRPr lang="en-US" altLang="zh-CN" dirty="0"/>
          </a:p>
          <a:p>
            <a:pPr marL="457200" lvl="1" indent="0">
              <a:buFont typeface="Wingdings 3" charset="2"/>
              <a:buNone/>
            </a:pPr>
            <a:endParaRPr lang="en-US" altLang="zh-CN" dirty="0"/>
          </a:p>
        </p:txBody>
      </p:sp>
      <p:graphicFrame>
        <p:nvGraphicFramePr>
          <p:cNvPr id="7" name="对象 6">
            <a:extLst>
              <a:ext uri="{FF2B5EF4-FFF2-40B4-BE49-F238E27FC236}">
                <a16:creationId xmlns:a16="http://schemas.microsoft.com/office/drawing/2014/main" id="{B2F37C5C-539E-4CDE-BCF8-C260CF49132A}"/>
              </a:ext>
            </a:extLst>
          </p:cNvPr>
          <p:cNvGraphicFramePr>
            <a:graphicFrameLocks noChangeAspect="1"/>
          </p:cNvGraphicFramePr>
          <p:nvPr>
            <p:extLst>
              <p:ext uri="{D42A27DB-BD31-4B8C-83A1-F6EECF244321}">
                <p14:modId xmlns:p14="http://schemas.microsoft.com/office/powerpoint/2010/main" val="2161219520"/>
              </p:ext>
            </p:extLst>
          </p:nvPr>
        </p:nvGraphicFramePr>
        <p:xfrm>
          <a:off x="3820229" y="3925696"/>
          <a:ext cx="2524125" cy="2019300"/>
        </p:xfrm>
        <a:graphic>
          <a:graphicData uri="http://schemas.openxmlformats.org/presentationml/2006/ole">
            <mc:AlternateContent xmlns:mc="http://schemas.openxmlformats.org/markup-compatibility/2006">
              <mc:Choice xmlns:v="urn:schemas-microsoft-com:vml" Requires="v">
                <p:oleObj spid="_x0000_s3136" name="Visio" r:id="rId3" imgW="2524332" imgH="2019503" progId="Visio.Drawing.11">
                  <p:embed/>
                </p:oleObj>
              </mc:Choice>
              <mc:Fallback>
                <p:oleObj name="Visio" r:id="rId3" imgW="2524332" imgH="2019503" progId="Visio.Drawing.11">
                  <p:embed/>
                  <p:pic>
                    <p:nvPicPr>
                      <p:cNvPr id="0" name=""/>
                      <p:cNvPicPr/>
                      <p:nvPr/>
                    </p:nvPicPr>
                    <p:blipFill>
                      <a:blip r:embed="rId4"/>
                      <a:stretch>
                        <a:fillRect/>
                      </a:stretch>
                    </p:blipFill>
                    <p:spPr>
                      <a:xfrm>
                        <a:off x="3820229" y="3925696"/>
                        <a:ext cx="2524125" cy="201930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F728EBF5-667F-4F1D-A641-454334B8C0BA}"/>
              </a:ext>
            </a:extLst>
          </p:cNvPr>
          <p:cNvGraphicFramePr>
            <a:graphicFrameLocks noChangeAspect="1"/>
          </p:cNvGraphicFramePr>
          <p:nvPr>
            <p:extLst>
              <p:ext uri="{D42A27DB-BD31-4B8C-83A1-F6EECF244321}">
                <p14:modId xmlns:p14="http://schemas.microsoft.com/office/powerpoint/2010/main" val="381018017"/>
              </p:ext>
            </p:extLst>
          </p:nvPr>
        </p:nvGraphicFramePr>
        <p:xfrm>
          <a:off x="6466531" y="3043399"/>
          <a:ext cx="4333875" cy="3533775"/>
        </p:xfrm>
        <a:graphic>
          <a:graphicData uri="http://schemas.openxmlformats.org/presentationml/2006/ole">
            <mc:AlternateContent xmlns:mc="http://schemas.openxmlformats.org/markup-compatibility/2006">
              <mc:Choice xmlns:v="urn:schemas-microsoft-com:vml" Requires="v">
                <p:oleObj spid="_x0000_s3137" name="Visio" r:id="rId5" imgW="4333681" imgH="3533707" progId="Visio.Drawing.11">
                  <p:embed/>
                </p:oleObj>
              </mc:Choice>
              <mc:Fallback>
                <p:oleObj name="Visio" r:id="rId5" imgW="4333681" imgH="3533707" progId="Visio.Drawing.11">
                  <p:embed/>
                  <p:pic>
                    <p:nvPicPr>
                      <p:cNvPr id="0" name=""/>
                      <p:cNvPicPr/>
                      <p:nvPr/>
                    </p:nvPicPr>
                    <p:blipFill>
                      <a:blip r:embed="rId6"/>
                      <a:stretch>
                        <a:fillRect/>
                      </a:stretch>
                    </p:blipFill>
                    <p:spPr>
                      <a:xfrm>
                        <a:off x="6466531" y="3043399"/>
                        <a:ext cx="4333875" cy="3533775"/>
                      </a:xfrm>
                      <a:prstGeom prst="rect">
                        <a:avLst/>
                      </a:prstGeom>
                    </p:spPr>
                  </p:pic>
                </p:oleObj>
              </mc:Fallback>
            </mc:AlternateContent>
          </a:graphicData>
        </a:graphic>
      </p:graphicFrame>
    </p:spTree>
    <p:extLst>
      <p:ext uri="{BB962C8B-B14F-4D97-AF65-F5344CB8AC3E}">
        <p14:creationId xmlns:p14="http://schemas.microsoft.com/office/powerpoint/2010/main" val="410253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DE3D73-7E14-4520-8388-30A2836BCF37}"/>
              </a:ext>
            </a:extLst>
          </p:cNvPr>
          <p:cNvSpPr>
            <a:spLocks noGrp="1"/>
          </p:cNvSpPr>
          <p:nvPr>
            <p:ph idx="1"/>
          </p:nvPr>
        </p:nvSpPr>
        <p:spPr>
          <a:xfrm>
            <a:off x="5122353" y="1330089"/>
            <a:ext cx="3400759" cy="1209912"/>
          </a:xfrm>
        </p:spPr>
        <p:txBody>
          <a:bodyPr>
            <a:normAutofit/>
          </a:bodyPr>
          <a:lstStyle/>
          <a:p>
            <a:r>
              <a:rPr lang="zh-CN" altLang="en-US" dirty="0"/>
              <a:t>单态内联缓存</a:t>
            </a:r>
            <a:endParaRPr lang="en-US" altLang="zh-CN" dirty="0"/>
          </a:p>
          <a:p>
            <a:pPr lvl="1"/>
            <a:r>
              <a:rPr lang="zh-CN" altLang="en-US" dirty="0"/>
              <a:t>缓存初次调用时的偏移地址，下次调用直接查找缓存。</a:t>
            </a:r>
          </a:p>
        </p:txBody>
      </p:sp>
      <p:sp>
        <p:nvSpPr>
          <p:cNvPr id="4" name="标题 1">
            <a:extLst>
              <a:ext uri="{FF2B5EF4-FFF2-40B4-BE49-F238E27FC236}">
                <a16:creationId xmlns:a16="http://schemas.microsoft.com/office/drawing/2014/main" id="{DDEF3800-A88C-42E1-A1F8-54E2EB3B5A66}"/>
              </a:ext>
            </a:extLst>
          </p:cNvPr>
          <p:cNvSpPr txBox="1">
            <a:spLocks/>
          </p:cNvSpPr>
          <p:nvPr/>
        </p:nvSpPr>
        <p:spPr>
          <a:xfrm>
            <a:off x="177103" y="-1"/>
            <a:ext cx="8675349" cy="543339"/>
          </a:xfrm>
          <a:prstGeom prst="rect">
            <a:avLst/>
          </a:prstGeom>
          <a:solidFill>
            <a:schemeClr val="accent5">
              <a:lumMod val="40000"/>
              <a:lumOff val="60000"/>
            </a:schemeClr>
          </a:solidFill>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400" b="1" dirty="0"/>
              <a:t>PIC(</a:t>
            </a:r>
            <a:r>
              <a:rPr lang="en-US" altLang="zh-CN" sz="2400" b="1" dirty="0" err="1"/>
              <a:t>PolyMorphic</a:t>
            </a:r>
            <a:r>
              <a:rPr lang="en-US" altLang="zh-CN" sz="2400" b="1" dirty="0"/>
              <a:t> </a:t>
            </a:r>
            <a:r>
              <a:rPr lang="en-US" altLang="zh-CN" sz="2400" b="1" dirty="0" err="1"/>
              <a:t>Iline</a:t>
            </a:r>
            <a:r>
              <a:rPr lang="en-US" altLang="zh-CN" sz="2400" b="1" dirty="0"/>
              <a:t> Cache) </a:t>
            </a:r>
            <a:r>
              <a:rPr lang="zh-CN" altLang="en-US" sz="2400" b="1" dirty="0"/>
              <a:t>多态内联缓存</a:t>
            </a:r>
          </a:p>
        </p:txBody>
      </p:sp>
      <p:graphicFrame>
        <p:nvGraphicFramePr>
          <p:cNvPr id="6" name="对象 5">
            <a:extLst>
              <a:ext uri="{FF2B5EF4-FFF2-40B4-BE49-F238E27FC236}">
                <a16:creationId xmlns:a16="http://schemas.microsoft.com/office/drawing/2014/main" id="{EE93EDD9-50C0-4C7F-91B8-891DACF16690}"/>
              </a:ext>
            </a:extLst>
          </p:cNvPr>
          <p:cNvGraphicFramePr>
            <a:graphicFrameLocks noChangeAspect="1"/>
          </p:cNvGraphicFramePr>
          <p:nvPr>
            <p:extLst>
              <p:ext uri="{D42A27DB-BD31-4B8C-83A1-F6EECF244321}">
                <p14:modId xmlns:p14="http://schemas.microsoft.com/office/powerpoint/2010/main" val="1051849592"/>
              </p:ext>
            </p:extLst>
          </p:nvPr>
        </p:nvGraphicFramePr>
        <p:xfrm>
          <a:off x="506028" y="3013605"/>
          <a:ext cx="2039970" cy="1532995"/>
        </p:xfrm>
        <a:graphic>
          <a:graphicData uri="http://schemas.openxmlformats.org/presentationml/2006/ole">
            <mc:AlternateContent xmlns:mc="http://schemas.openxmlformats.org/markup-compatibility/2006">
              <mc:Choice xmlns:v="urn:schemas-microsoft-com:vml" Requires="v">
                <p:oleObj spid="_x0000_s4170" name="Visio" r:id="rId3" imgW="1609761" imgH="1209756" progId="Visio.Drawing.11">
                  <p:embed/>
                </p:oleObj>
              </mc:Choice>
              <mc:Fallback>
                <p:oleObj name="Visio" r:id="rId3" imgW="1609761" imgH="1209756" progId="Visio.Drawing.11">
                  <p:embed/>
                  <p:pic>
                    <p:nvPicPr>
                      <p:cNvPr id="0" name=""/>
                      <p:cNvPicPr/>
                      <p:nvPr/>
                    </p:nvPicPr>
                    <p:blipFill>
                      <a:blip r:embed="rId4"/>
                      <a:stretch>
                        <a:fillRect/>
                      </a:stretch>
                    </p:blipFill>
                    <p:spPr>
                      <a:xfrm>
                        <a:off x="506028" y="3013605"/>
                        <a:ext cx="2039970" cy="1532995"/>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F78E33DF-C43E-47C3-908C-7728634ED84B}"/>
              </a:ext>
            </a:extLst>
          </p:cNvPr>
          <p:cNvGraphicFramePr>
            <a:graphicFrameLocks noChangeAspect="1"/>
          </p:cNvGraphicFramePr>
          <p:nvPr>
            <p:extLst>
              <p:ext uri="{D42A27DB-BD31-4B8C-83A1-F6EECF244321}">
                <p14:modId xmlns:p14="http://schemas.microsoft.com/office/powerpoint/2010/main" val="3547369129"/>
              </p:ext>
            </p:extLst>
          </p:nvPr>
        </p:nvGraphicFramePr>
        <p:xfrm>
          <a:off x="4346574" y="2268538"/>
          <a:ext cx="5276850" cy="2009775"/>
        </p:xfrm>
        <a:graphic>
          <a:graphicData uri="http://schemas.openxmlformats.org/presentationml/2006/ole">
            <mc:AlternateContent xmlns:mc="http://schemas.openxmlformats.org/markup-compatibility/2006">
              <mc:Choice xmlns:v="urn:schemas-microsoft-com:vml" Requires="v">
                <p:oleObj spid="_x0000_s4171" name="Visio" r:id="rId5" imgW="5276885" imgH="2009777" progId="Visio.Drawing.11">
                  <p:embed/>
                </p:oleObj>
              </mc:Choice>
              <mc:Fallback>
                <p:oleObj name="Visio" r:id="rId5" imgW="5276885" imgH="2009777" progId="Visio.Drawing.11">
                  <p:embed/>
                  <p:pic>
                    <p:nvPicPr>
                      <p:cNvPr id="0" name=""/>
                      <p:cNvPicPr/>
                      <p:nvPr/>
                    </p:nvPicPr>
                    <p:blipFill>
                      <a:blip r:embed="rId6"/>
                      <a:stretch>
                        <a:fillRect/>
                      </a:stretch>
                    </p:blipFill>
                    <p:spPr>
                      <a:xfrm>
                        <a:off x="4346574" y="2268538"/>
                        <a:ext cx="5276850" cy="2009775"/>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EF4D2DFF-B4DA-4049-8B02-0AA22D1E4E5B}"/>
              </a:ext>
            </a:extLst>
          </p:cNvPr>
          <p:cNvGraphicFramePr>
            <a:graphicFrameLocks noChangeAspect="1"/>
          </p:cNvGraphicFramePr>
          <p:nvPr>
            <p:extLst>
              <p:ext uri="{D42A27DB-BD31-4B8C-83A1-F6EECF244321}">
                <p14:modId xmlns:p14="http://schemas.microsoft.com/office/powerpoint/2010/main" val="3222494796"/>
              </p:ext>
            </p:extLst>
          </p:nvPr>
        </p:nvGraphicFramePr>
        <p:xfrm>
          <a:off x="4346574" y="4278313"/>
          <a:ext cx="7153275" cy="2552700"/>
        </p:xfrm>
        <a:graphic>
          <a:graphicData uri="http://schemas.openxmlformats.org/presentationml/2006/ole">
            <mc:AlternateContent xmlns:mc="http://schemas.openxmlformats.org/markup-compatibility/2006">
              <mc:Choice xmlns:v="urn:schemas-microsoft-com:vml" Requires="v">
                <p:oleObj spid="_x0000_s4172" name="Visio" r:id="rId7" imgW="7153185" imgH="2552709" progId="Visio.Drawing.11">
                  <p:embed/>
                </p:oleObj>
              </mc:Choice>
              <mc:Fallback>
                <p:oleObj name="Visio" r:id="rId7" imgW="7153185" imgH="2552709" progId="Visio.Drawing.11">
                  <p:embed/>
                  <p:pic>
                    <p:nvPicPr>
                      <p:cNvPr id="0" name=""/>
                      <p:cNvPicPr/>
                      <p:nvPr/>
                    </p:nvPicPr>
                    <p:blipFill>
                      <a:blip r:embed="rId8"/>
                      <a:stretch>
                        <a:fillRect/>
                      </a:stretch>
                    </p:blipFill>
                    <p:spPr>
                      <a:xfrm>
                        <a:off x="4346574" y="4278313"/>
                        <a:ext cx="7153275" cy="2552700"/>
                      </a:xfrm>
                      <a:prstGeom prst="rect">
                        <a:avLst/>
                      </a:prstGeom>
                    </p:spPr>
                  </p:pic>
                </p:oleObj>
              </mc:Fallback>
            </mc:AlternateContent>
          </a:graphicData>
        </a:graphic>
      </p:graphicFrame>
      <p:sp>
        <p:nvSpPr>
          <p:cNvPr id="7" name="内容占位符 2">
            <a:extLst>
              <a:ext uri="{FF2B5EF4-FFF2-40B4-BE49-F238E27FC236}">
                <a16:creationId xmlns:a16="http://schemas.microsoft.com/office/drawing/2014/main" id="{3952A950-46CE-4A27-A044-91025DB3D4C9}"/>
              </a:ext>
            </a:extLst>
          </p:cNvPr>
          <p:cNvSpPr txBox="1">
            <a:spLocks/>
          </p:cNvSpPr>
          <p:nvPr/>
        </p:nvSpPr>
        <p:spPr>
          <a:xfrm>
            <a:off x="1114018" y="4611805"/>
            <a:ext cx="3400759" cy="14048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a:t>多态内联缓存</a:t>
            </a:r>
            <a:endParaRPr lang="en-US" altLang="zh-CN" dirty="0"/>
          </a:p>
          <a:p>
            <a:pPr lvl="1"/>
            <a:r>
              <a:rPr lang="zh-CN" altLang="en-US" dirty="0"/>
              <a:t>缓存多次调用的地址</a:t>
            </a:r>
            <a:endParaRPr lang="en-US" altLang="zh-CN" dirty="0"/>
          </a:p>
          <a:p>
            <a:pPr lvl="1"/>
            <a:r>
              <a:rPr lang="zh-CN" altLang="en-US" dirty="0"/>
              <a:t>缓存失效会进行扩展，可以包含实际存在的所有情况</a:t>
            </a:r>
          </a:p>
        </p:txBody>
      </p:sp>
    </p:spTree>
    <p:extLst>
      <p:ext uri="{BB962C8B-B14F-4D97-AF65-F5344CB8AC3E}">
        <p14:creationId xmlns:p14="http://schemas.microsoft.com/office/powerpoint/2010/main" val="382680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0C572F5-816B-4669-ADD5-6F9A8C4CFC64}"/>
              </a:ext>
            </a:extLst>
          </p:cNvPr>
          <p:cNvSpPr>
            <a:spLocks noGrp="1"/>
          </p:cNvSpPr>
          <p:nvPr>
            <p:ph idx="1"/>
          </p:nvPr>
        </p:nvSpPr>
        <p:spPr>
          <a:xfrm>
            <a:off x="308856" y="1363134"/>
            <a:ext cx="3371322" cy="2065866"/>
          </a:xfrm>
        </p:spPr>
        <p:txBody>
          <a:bodyPr>
            <a:normAutofit/>
          </a:bodyPr>
          <a:lstStyle/>
          <a:p>
            <a:r>
              <a:rPr lang="zh-CN" altLang="en-US" dirty="0"/>
              <a:t>无中间代码，纯机器码</a:t>
            </a:r>
            <a:endParaRPr lang="en-US" altLang="zh-CN" dirty="0"/>
          </a:p>
          <a:p>
            <a:pPr lvl="1"/>
            <a:r>
              <a:rPr lang="zh-CN" altLang="en-US" dirty="0"/>
              <a:t>编译执行速度快，减少浏览器响应时间</a:t>
            </a:r>
            <a:endParaRPr lang="en-US" altLang="zh-CN" dirty="0"/>
          </a:p>
          <a:p>
            <a:pPr lvl="1"/>
            <a:r>
              <a:rPr lang="zh-CN" altLang="en-US" dirty="0"/>
              <a:t>代码复杂度高</a:t>
            </a:r>
            <a:endParaRPr lang="en-US" altLang="zh-CN" dirty="0"/>
          </a:p>
          <a:p>
            <a:pPr lvl="1"/>
            <a:r>
              <a:rPr lang="zh-CN" altLang="en-US" dirty="0"/>
              <a:t>机器码占用内存大，无法编译全部代码。</a:t>
            </a:r>
          </a:p>
        </p:txBody>
      </p:sp>
      <p:sp>
        <p:nvSpPr>
          <p:cNvPr id="4" name="标题 1">
            <a:extLst>
              <a:ext uri="{FF2B5EF4-FFF2-40B4-BE49-F238E27FC236}">
                <a16:creationId xmlns:a16="http://schemas.microsoft.com/office/drawing/2014/main" id="{6560C7FB-9A02-4C9D-9CC8-6B65B4E6E61C}"/>
              </a:ext>
            </a:extLst>
          </p:cNvPr>
          <p:cNvSpPr txBox="1">
            <a:spLocks/>
          </p:cNvSpPr>
          <p:nvPr/>
        </p:nvSpPr>
        <p:spPr>
          <a:xfrm>
            <a:off x="177103" y="-1"/>
            <a:ext cx="8675349" cy="543339"/>
          </a:xfrm>
          <a:prstGeom prst="rect">
            <a:avLst/>
          </a:prstGeom>
          <a:solidFill>
            <a:schemeClr val="accent5">
              <a:lumMod val="40000"/>
              <a:lumOff val="60000"/>
            </a:schemeClr>
          </a:solidFill>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400" b="1" dirty="0"/>
              <a:t>Ignition——</a:t>
            </a:r>
            <a:r>
              <a:rPr lang="zh-CN" altLang="en-US" sz="2400" b="1" dirty="0"/>
              <a:t>字节码编译器</a:t>
            </a:r>
          </a:p>
        </p:txBody>
      </p:sp>
      <p:graphicFrame>
        <p:nvGraphicFramePr>
          <p:cNvPr id="5" name="对象 4">
            <a:extLst>
              <a:ext uri="{FF2B5EF4-FFF2-40B4-BE49-F238E27FC236}">
                <a16:creationId xmlns:a16="http://schemas.microsoft.com/office/drawing/2014/main" id="{A0DA0B45-2976-422E-BDE4-6C77CFE96AAD}"/>
              </a:ext>
            </a:extLst>
          </p:cNvPr>
          <p:cNvGraphicFramePr>
            <a:graphicFrameLocks noChangeAspect="1"/>
          </p:cNvGraphicFramePr>
          <p:nvPr>
            <p:extLst>
              <p:ext uri="{D42A27DB-BD31-4B8C-83A1-F6EECF244321}">
                <p14:modId xmlns:p14="http://schemas.microsoft.com/office/powerpoint/2010/main" val="3696651781"/>
              </p:ext>
            </p:extLst>
          </p:nvPr>
        </p:nvGraphicFramePr>
        <p:xfrm>
          <a:off x="3680178" y="1541816"/>
          <a:ext cx="7639050" cy="4543425"/>
        </p:xfrm>
        <a:graphic>
          <a:graphicData uri="http://schemas.openxmlformats.org/presentationml/2006/ole">
            <mc:AlternateContent xmlns:mc="http://schemas.openxmlformats.org/markup-compatibility/2006">
              <mc:Choice xmlns:v="urn:schemas-microsoft-com:vml" Requires="v">
                <p:oleObj spid="_x0000_s5141" name="Visio" r:id="rId3" imgW="7639103" imgH="4543458" progId="Visio.Drawing.11">
                  <p:embed/>
                </p:oleObj>
              </mc:Choice>
              <mc:Fallback>
                <p:oleObj name="Visio" r:id="rId3" imgW="7639103" imgH="4543458" progId="Visio.Drawing.11">
                  <p:embed/>
                  <p:pic>
                    <p:nvPicPr>
                      <p:cNvPr id="0" name=""/>
                      <p:cNvPicPr/>
                      <p:nvPr/>
                    </p:nvPicPr>
                    <p:blipFill>
                      <a:blip r:embed="rId4"/>
                      <a:stretch>
                        <a:fillRect/>
                      </a:stretch>
                    </p:blipFill>
                    <p:spPr>
                      <a:xfrm>
                        <a:off x="3680178" y="1541816"/>
                        <a:ext cx="7639050" cy="4543425"/>
                      </a:xfrm>
                      <a:prstGeom prst="rect">
                        <a:avLst/>
                      </a:prstGeom>
                    </p:spPr>
                  </p:pic>
                </p:oleObj>
              </mc:Fallback>
            </mc:AlternateContent>
          </a:graphicData>
        </a:graphic>
      </p:graphicFrame>
    </p:spTree>
    <p:extLst>
      <p:ext uri="{BB962C8B-B14F-4D97-AF65-F5344CB8AC3E}">
        <p14:creationId xmlns:p14="http://schemas.microsoft.com/office/powerpoint/2010/main" val="4059752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40BCA6-90FB-4A9E-A2E1-455B7EF8E168}"/>
              </a:ext>
            </a:extLst>
          </p:cNvPr>
          <p:cNvSpPr>
            <a:spLocks noGrp="1"/>
          </p:cNvSpPr>
          <p:nvPr>
            <p:ph idx="1"/>
          </p:nvPr>
        </p:nvSpPr>
        <p:spPr>
          <a:xfrm>
            <a:off x="466901" y="1399822"/>
            <a:ext cx="5471055" cy="2483556"/>
          </a:xfrm>
        </p:spPr>
        <p:txBody>
          <a:bodyPr>
            <a:normAutofit lnSpcReduction="10000"/>
          </a:bodyPr>
          <a:lstStyle/>
          <a:p>
            <a:r>
              <a:rPr lang="en-US" altLang="zh-CN" dirty="0"/>
              <a:t>Crankshaft </a:t>
            </a:r>
          </a:p>
          <a:p>
            <a:pPr lvl="1"/>
            <a:r>
              <a:rPr lang="en-US" altLang="zh-CN" dirty="0"/>
              <a:t>JIT</a:t>
            </a:r>
            <a:r>
              <a:rPr lang="zh-CN" altLang="en-US" dirty="0"/>
              <a:t>优化编译器，对频繁执行的函数进行优化，生成高度优化的代码</a:t>
            </a:r>
            <a:endParaRPr lang="en-US" altLang="zh-CN" dirty="0"/>
          </a:p>
          <a:p>
            <a:pPr lvl="1"/>
            <a:r>
              <a:rPr lang="zh-CN" altLang="en-US" dirty="0"/>
              <a:t>仅仅只能优化一部分</a:t>
            </a:r>
            <a:r>
              <a:rPr lang="en-US" altLang="zh-CN" dirty="0" err="1"/>
              <a:t>js</a:t>
            </a:r>
            <a:r>
              <a:rPr lang="zh-CN" altLang="en-US" dirty="0"/>
              <a:t>代码，适配性差</a:t>
            </a:r>
            <a:endParaRPr lang="en-US" altLang="zh-CN" dirty="0"/>
          </a:p>
          <a:p>
            <a:pPr lvl="0">
              <a:buClr>
                <a:srgbClr val="A53010"/>
              </a:buClr>
            </a:pPr>
            <a:r>
              <a:rPr lang="en-US" altLang="zh-CN" dirty="0" err="1">
                <a:solidFill>
                  <a:prstClr val="black">
                    <a:lumMod val="75000"/>
                    <a:lumOff val="25000"/>
                  </a:prstClr>
                </a:solidFill>
              </a:rPr>
              <a:t>TurboFan</a:t>
            </a:r>
            <a:endParaRPr lang="en-US" altLang="zh-CN" dirty="0">
              <a:solidFill>
                <a:prstClr val="black">
                  <a:lumMod val="75000"/>
                  <a:lumOff val="25000"/>
                </a:prstClr>
              </a:solidFill>
            </a:endParaRPr>
          </a:p>
          <a:p>
            <a:pPr lvl="1">
              <a:buClr>
                <a:srgbClr val="A53010"/>
              </a:buClr>
            </a:pPr>
            <a:r>
              <a:rPr lang="zh-CN" altLang="en-US" dirty="0">
                <a:solidFill>
                  <a:prstClr val="black">
                    <a:lumMod val="75000"/>
                    <a:lumOff val="25000"/>
                  </a:prstClr>
                </a:solidFill>
              </a:rPr>
              <a:t>分层编译</a:t>
            </a:r>
            <a:endParaRPr lang="en-US" altLang="zh-CN" dirty="0">
              <a:solidFill>
                <a:prstClr val="black">
                  <a:lumMod val="75000"/>
                  <a:lumOff val="25000"/>
                </a:prstClr>
              </a:solidFill>
            </a:endParaRPr>
          </a:p>
          <a:p>
            <a:pPr lvl="1">
              <a:buClr>
                <a:srgbClr val="A53010"/>
              </a:buClr>
            </a:pPr>
            <a:r>
              <a:rPr lang="zh-CN" altLang="en-US" dirty="0">
                <a:solidFill>
                  <a:prstClr val="black">
                    <a:lumMod val="75000"/>
                    <a:lumOff val="25000"/>
                  </a:prstClr>
                </a:solidFill>
              </a:rPr>
              <a:t>增加明确的指令编译选择阶段</a:t>
            </a:r>
            <a:endParaRPr lang="en-US" altLang="zh-CN" dirty="0">
              <a:solidFill>
                <a:prstClr val="black">
                  <a:lumMod val="75000"/>
                  <a:lumOff val="25000"/>
                </a:prstClr>
              </a:solidFill>
            </a:endParaRPr>
          </a:p>
          <a:p>
            <a:pPr lvl="1"/>
            <a:endParaRPr lang="zh-CN" altLang="en-US" dirty="0"/>
          </a:p>
        </p:txBody>
      </p:sp>
      <p:sp>
        <p:nvSpPr>
          <p:cNvPr id="4" name="标题 1">
            <a:extLst>
              <a:ext uri="{FF2B5EF4-FFF2-40B4-BE49-F238E27FC236}">
                <a16:creationId xmlns:a16="http://schemas.microsoft.com/office/drawing/2014/main" id="{418F1EB9-2AC5-4EB0-8E67-E976EF065F86}"/>
              </a:ext>
            </a:extLst>
          </p:cNvPr>
          <p:cNvSpPr txBox="1">
            <a:spLocks/>
          </p:cNvSpPr>
          <p:nvPr/>
        </p:nvSpPr>
        <p:spPr>
          <a:xfrm>
            <a:off x="177103" y="-1"/>
            <a:ext cx="8675349" cy="543339"/>
          </a:xfrm>
          <a:prstGeom prst="rect">
            <a:avLst/>
          </a:prstGeom>
          <a:solidFill>
            <a:schemeClr val="accent5">
              <a:lumMod val="40000"/>
              <a:lumOff val="60000"/>
            </a:schemeClr>
          </a:solidFill>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400" b="1" dirty="0"/>
              <a:t>Ignition + </a:t>
            </a:r>
            <a:r>
              <a:rPr lang="en-US" altLang="zh-CN" sz="2400" b="1" dirty="0" err="1"/>
              <a:t>TurboFan</a:t>
            </a:r>
            <a:endParaRPr lang="zh-CN" altLang="en-US" sz="2400" b="1" dirty="0"/>
          </a:p>
        </p:txBody>
      </p:sp>
      <p:graphicFrame>
        <p:nvGraphicFramePr>
          <p:cNvPr id="5" name="对象 4">
            <a:extLst>
              <a:ext uri="{FF2B5EF4-FFF2-40B4-BE49-F238E27FC236}">
                <a16:creationId xmlns:a16="http://schemas.microsoft.com/office/drawing/2014/main" id="{40A5BD29-2974-4020-9216-E44A2E15CB78}"/>
              </a:ext>
            </a:extLst>
          </p:cNvPr>
          <p:cNvGraphicFramePr>
            <a:graphicFrameLocks noChangeAspect="1"/>
          </p:cNvGraphicFramePr>
          <p:nvPr>
            <p:extLst>
              <p:ext uri="{D42A27DB-BD31-4B8C-83A1-F6EECF244321}">
                <p14:modId xmlns:p14="http://schemas.microsoft.com/office/powerpoint/2010/main" val="1966755475"/>
              </p:ext>
            </p:extLst>
          </p:nvPr>
        </p:nvGraphicFramePr>
        <p:xfrm>
          <a:off x="3756335" y="2641600"/>
          <a:ext cx="8162053" cy="4097867"/>
        </p:xfrm>
        <a:graphic>
          <a:graphicData uri="http://schemas.openxmlformats.org/presentationml/2006/ole">
            <mc:AlternateContent xmlns:mc="http://schemas.openxmlformats.org/markup-compatibility/2006">
              <mc:Choice xmlns:v="urn:schemas-microsoft-com:vml" Requires="v">
                <p:oleObj spid="_x0000_s6166" name="Visio" r:id="rId3" imgW="6924542" imgH="3476623" progId="Visio.Drawing.11">
                  <p:embed/>
                </p:oleObj>
              </mc:Choice>
              <mc:Fallback>
                <p:oleObj name="Visio" r:id="rId3" imgW="6924542" imgH="3476623" progId="Visio.Drawing.11">
                  <p:embed/>
                  <p:pic>
                    <p:nvPicPr>
                      <p:cNvPr id="0" name=""/>
                      <p:cNvPicPr/>
                      <p:nvPr/>
                    </p:nvPicPr>
                    <p:blipFill>
                      <a:blip r:embed="rId4"/>
                      <a:stretch>
                        <a:fillRect/>
                      </a:stretch>
                    </p:blipFill>
                    <p:spPr>
                      <a:xfrm>
                        <a:off x="3756335" y="2641600"/>
                        <a:ext cx="8162053" cy="4097867"/>
                      </a:xfrm>
                      <a:prstGeom prst="rect">
                        <a:avLst/>
                      </a:prstGeom>
                    </p:spPr>
                  </p:pic>
                </p:oleObj>
              </mc:Fallback>
            </mc:AlternateContent>
          </a:graphicData>
        </a:graphic>
      </p:graphicFrame>
    </p:spTree>
    <p:extLst>
      <p:ext uri="{BB962C8B-B14F-4D97-AF65-F5344CB8AC3E}">
        <p14:creationId xmlns:p14="http://schemas.microsoft.com/office/powerpoint/2010/main" val="719901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8F561F0-3975-4E7D-9BBF-D16724AEB5E9}"/>
              </a:ext>
            </a:extLst>
          </p:cNvPr>
          <p:cNvSpPr>
            <a:spLocks noGrp="1"/>
          </p:cNvSpPr>
          <p:nvPr>
            <p:ph idx="1"/>
          </p:nvPr>
        </p:nvSpPr>
        <p:spPr>
          <a:xfrm>
            <a:off x="355298" y="1323372"/>
            <a:ext cx="3550658" cy="2368095"/>
          </a:xfrm>
        </p:spPr>
        <p:txBody>
          <a:bodyPr/>
          <a:lstStyle/>
          <a:p>
            <a:r>
              <a:rPr lang="en-US" altLang="zh-CN" dirty="0"/>
              <a:t>Extra Properties(</a:t>
            </a:r>
            <a:r>
              <a:rPr lang="zh-CN" altLang="en-US" dirty="0"/>
              <a:t>额外的属性</a:t>
            </a:r>
            <a:r>
              <a:rPr lang="en-US" altLang="zh-CN" dirty="0"/>
              <a:t>)</a:t>
            </a:r>
          </a:p>
          <a:p>
            <a:r>
              <a:rPr lang="en-US" altLang="zh-CN" dirty="0"/>
              <a:t>Elements(</a:t>
            </a:r>
            <a:r>
              <a:rPr lang="zh-CN" altLang="en-US" dirty="0"/>
              <a:t>数值类属性</a:t>
            </a:r>
            <a:r>
              <a:rPr lang="en-US" altLang="zh-CN" dirty="0"/>
              <a:t>)</a:t>
            </a:r>
          </a:p>
          <a:p>
            <a:r>
              <a:rPr lang="en-US" altLang="zh-CN" dirty="0"/>
              <a:t>“a”, “b”(</a:t>
            </a:r>
            <a:r>
              <a:rPr lang="zh-CN" altLang="en-US" dirty="0"/>
              <a:t>对象内属性</a:t>
            </a:r>
            <a:r>
              <a:rPr lang="en-US" altLang="zh-CN" dirty="0"/>
              <a:t>)</a:t>
            </a:r>
          </a:p>
          <a:p>
            <a:r>
              <a:rPr lang="en-US" altLang="zh-CN" dirty="0"/>
              <a:t>Length(</a:t>
            </a:r>
            <a:r>
              <a:rPr lang="zh-CN" altLang="en-US" dirty="0"/>
              <a:t>计算数组属性名中的最大值加</a:t>
            </a:r>
            <a:r>
              <a:rPr lang="en-US" altLang="zh-CN" dirty="0"/>
              <a:t>1)</a:t>
            </a:r>
            <a:endParaRPr lang="zh-CN" altLang="en-US" dirty="0"/>
          </a:p>
        </p:txBody>
      </p:sp>
      <p:sp>
        <p:nvSpPr>
          <p:cNvPr id="4" name="标题 1">
            <a:extLst>
              <a:ext uri="{FF2B5EF4-FFF2-40B4-BE49-F238E27FC236}">
                <a16:creationId xmlns:a16="http://schemas.microsoft.com/office/drawing/2014/main" id="{76BC9D15-8B13-43AE-B782-02513A1A6DCE}"/>
              </a:ext>
            </a:extLst>
          </p:cNvPr>
          <p:cNvSpPr txBox="1">
            <a:spLocks/>
          </p:cNvSpPr>
          <p:nvPr/>
        </p:nvSpPr>
        <p:spPr>
          <a:xfrm>
            <a:off x="177103" y="-1"/>
            <a:ext cx="8675349" cy="543339"/>
          </a:xfrm>
          <a:prstGeom prst="rect">
            <a:avLst/>
          </a:prstGeom>
          <a:solidFill>
            <a:schemeClr val="accent5">
              <a:lumMod val="40000"/>
              <a:lumOff val="60000"/>
            </a:schemeClr>
          </a:solidFill>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400" b="1" dirty="0"/>
              <a:t>对象表示</a:t>
            </a:r>
          </a:p>
        </p:txBody>
      </p:sp>
      <p:graphicFrame>
        <p:nvGraphicFramePr>
          <p:cNvPr id="6" name="对象 5">
            <a:extLst>
              <a:ext uri="{FF2B5EF4-FFF2-40B4-BE49-F238E27FC236}">
                <a16:creationId xmlns:a16="http://schemas.microsoft.com/office/drawing/2014/main" id="{1AE330AD-38E0-4030-B113-D1EF4A5624AA}"/>
              </a:ext>
            </a:extLst>
          </p:cNvPr>
          <p:cNvGraphicFramePr>
            <a:graphicFrameLocks noChangeAspect="1"/>
          </p:cNvGraphicFramePr>
          <p:nvPr>
            <p:extLst>
              <p:ext uri="{D42A27DB-BD31-4B8C-83A1-F6EECF244321}">
                <p14:modId xmlns:p14="http://schemas.microsoft.com/office/powerpoint/2010/main" val="1168735052"/>
              </p:ext>
            </p:extLst>
          </p:nvPr>
        </p:nvGraphicFramePr>
        <p:xfrm>
          <a:off x="4544962" y="1114813"/>
          <a:ext cx="5334779" cy="4958609"/>
        </p:xfrm>
        <a:graphic>
          <a:graphicData uri="http://schemas.openxmlformats.org/presentationml/2006/ole">
            <mc:AlternateContent xmlns:mc="http://schemas.openxmlformats.org/markup-compatibility/2006">
              <mc:Choice xmlns:v="urn:schemas-microsoft-com:vml" Requires="v">
                <p:oleObj spid="_x0000_s7186" name="Visio" r:id="rId3" imgW="4457898" imgH="4143448" progId="Visio.Drawing.11">
                  <p:embed/>
                </p:oleObj>
              </mc:Choice>
              <mc:Fallback>
                <p:oleObj name="Visio" r:id="rId3" imgW="4457898" imgH="4143448" progId="Visio.Drawing.11">
                  <p:embed/>
                  <p:pic>
                    <p:nvPicPr>
                      <p:cNvPr id="0" name=""/>
                      <p:cNvPicPr/>
                      <p:nvPr/>
                    </p:nvPicPr>
                    <p:blipFill>
                      <a:blip r:embed="rId4"/>
                      <a:stretch>
                        <a:fillRect/>
                      </a:stretch>
                    </p:blipFill>
                    <p:spPr>
                      <a:xfrm>
                        <a:off x="4544962" y="1114813"/>
                        <a:ext cx="5334779" cy="4958609"/>
                      </a:xfrm>
                      <a:prstGeom prst="rect">
                        <a:avLst/>
                      </a:prstGeom>
                    </p:spPr>
                  </p:pic>
                </p:oleObj>
              </mc:Fallback>
            </mc:AlternateContent>
          </a:graphicData>
        </a:graphic>
      </p:graphicFrame>
    </p:spTree>
    <p:extLst>
      <p:ext uri="{BB962C8B-B14F-4D97-AF65-F5344CB8AC3E}">
        <p14:creationId xmlns:p14="http://schemas.microsoft.com/office/powerpoint/2010/main" val="139593981"/>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7249</TotalTime>
  <Words>748</Words>
  <Application>Microsoft Office PowerPoint</Application>
  <PresentationFormat>宽屏</PresentationFormat>
  <Paragraphs>75</Paragraphs>
  <Slides>14</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2</vt:i4>
      </vt:variant>
      <vt:variant>
        <vt:lpstr>幻灯片标题</vt:lpstr>
      </vt:variant>
      <vt:variant>
        <vt:i4>14</vt:i4>
      </vt:variant>
    </vt:vector>
  </HeadingPairs>
  <TitlesOfParts>
    <vt:vector size="20" baseType="lpstr">
      <vt:lpstr>Arial</vt:lpstr>
      <vt:lpstr>Century Gothic</vt:lpstr>
      <vt:lpstr>Wingdings 3</vt:lpstr>
      <vt:lpstr>丝状</vt:lpstr>
      <vt:lpstr>Visio</vt:lpstr>
      <vt:lpstr>Microsoft Visio 2003-2010 Drawing</vt:lpstr>
      <vt:lpstr>Google V8引擎</vt:lpstr>
      <vt:lpstr>序言——渲染引擎</vt:lpstr>
      <vt:lpstr>序言——渲染流程</vt:lpstr>
      <vt:lpstr>FULL COMPILER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V8引擎</dc:title>
  <dc:creator>WenHao</dc:creator>
  <cp:lastModifiedBy>WenHao</cp:lastModifiedBy>
  <cp:revision>62</cp:revision>
  <dcterms:created xsi:type="dcterms:W3CDTF">2021-01-24T04:20:51Z</dcterms:created>
  <dcterms:modified xsi:type="dcterms:W3CDTF">2021-02-03T17:19:13Z</dcterms:modified>
</cp:coreProperties>
</file>