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5C723-0879-4481-82BF-8110EDDA6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EF356F-8067-4323-8357-0FF0F0E13B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323CB-023B-4B4F-A97D-270BA8E1B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F4F7-01D6-4E85-9D58-3A8D0BEA8873}" type="datetimeFigureOut">
              <a:rPr lang="es-419" smtClean="0"/>
              <a:t>12/10/2023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2B232-A18D-4F00-AED8-B563BAC5A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39930-12C1-44AD-ACF9-6CB08E8E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6FD1-DC08-42F3-94DF-93294B0404AC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0950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ABD07-790B-41FD-89A8-1374F8736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B516-5E90-4882-9459-03C7B9C8F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92E61-9896-4344-B8EC-F25ACE8E2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F4F7-01D6-4E85-9D58-3A8D0BEA8873}" type="datetimeFigureOut">
              <a:rPr lang="es-419" smtClean="0"/>
              <a:t>12/10/2023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3C8FB-4320-4138-A0A0-FF8A6ECC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6F2BF-DE13-40B1-902F-CEA45DCA3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6FD1-DC08-42F3-94DF-93294B0404AC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97912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A4F324-6663-45BB-8D5E-1871C2B0D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EF45F6-4D72-4691-8707-6C6DF59FC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B9381-8547-4711-BBBD-39DCC2382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F4F7-01D6-4E85-9D58-3A8D0BEA8873}" type="datetimeFigureOut">
              <a:rPr lang="es-419" smtClean="0"/>
              <a:t>12/10/2023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D5DFD-8E2F-4CB3-A0A1-F8B1AA8F8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4A4F9-8037-4D4D-9C73-5EE6C93F8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6FD1-DC08-42F3-94DF-93294B0404AC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65815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FFE3D-58B1-476A-B000-9D9B19203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A8617-8003-484F-979F-B5D975032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E0267-F4D3-418E-A213-8F154826C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F4F7-01D6-4E85-9D58-3A8D0BEA8873}" type="datetimeFigureOut">
              <a:rPr lang="es-419" smtClean="0"/>
              <a:t>12/10/2023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9BF5E-BBA8-4BA1-9491-BAD26E595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D6CC4-0FC1-450F-B551-2B94DB572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6FD1-DC08-42F3-94DF-93294B0404AC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71686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93085-9A2A-4293-9E3E-129069C83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4B3B1-CDD3-4192-B498-9D9CF697C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D2E91-0045-4B1E-A784-BD0441C72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F4F7-01D6-4E85-9D58-3A8D0BEA8873}" type="datetimeFigureOut">
              <a:rPr lang="es-419" smtClean="0"/>
              <a:t>12/10/2023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DC5EA-ABC5-4E86-B987-10DDAEE46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33397-31B2-418C-8B24-EDCA14B44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6FD1-DC08-42F3-94DF-93294B0404AC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82165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72CC4-4FDA-499B-A10D-86C118C4F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DA811-BE54-41AD-9A2F-06FC2D919E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7C1D5-E77F-4A21-9D96-E948C0F9C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FBBA8-B009-46C2-B39C-4071CADB4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F4F7-01D6-4E85-9D58-3A8D0BEA8873}" type="datetimeFigureOut">
              <a:rPr lang="es-419" smtClean="0"/>
              <a:t>12/10/2023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94501-F790-46C4-85BB-9986ED1F5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54864-A958-4ED2-AC18-9C9663905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6FD1-DC08-42F3-94DF-93294B0404AC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34593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7EA5F-1B71-45AF-9FCC-EE8A6F5ED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A39C5-A9DB-4D6F-93A9-F88D05EE8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8A6B6-2C9E-4C4A-9BAC-BA1163A0B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ACE93F-6022-4EB5-8814-0BD2938642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9F26E3-CAF7-47CB-9259-A2CA00666D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4D4827-1C8A-47C2-9006-1D9252319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F4F7-01D6-4E85-9D58-3A8D0BEA8873}" type="datetimeFigureOut">
              <a:rPr lang="es-419" smtClean="0"/>
              <a:t>12/10/2023</a:t>
            </a:fld>
            <a:endParaRPr lang="es-419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853DB5-0575-409C-BD67-EC1F21F69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61821F-B4D4-4E18-843D-6BD388A39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6FD1-DC08-42F3-94DF-93294B0404AC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9275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F26E4-893D-409F-BFD3-E5A1EBB30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5E2E7D-FF14-49BA-B10D-70688A76E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F4F7-01D6-4E85-9D58-3A8D0BEA8873}" type="datetimeFigureOut">
              <a:rPr lang="es-419" smtClean="0"/>
              <a:t>12/10/2023</a:t>
            </a:fld>
            <a:endParaRPr lang="es-419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C42E98-54AE-478A-9EDD-54DA3E4F8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30C7E5-525D-442C-9457-F5334A15A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6FD1-DC08-42F3-94DF-93294B0404AC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41162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B07003-50E4-4392-8E81-838C303B9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F4F7-01D6-4E85-9D58-3A8D0BEA8873}" type="datetimeFigureOut">
              <a:rPr lang="es-419" smtClean="0"/>
              <a:t>12/10/2023</a:t>
            </a:fld>
            <a:endParaRPr lang="es-419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07DB1E-8ED7-4541-B7D8-A1BB14915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7D7C5-BA8D-476B-A1E1-B37F54540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6FD1-DC08-42F3-94DF-93294B0404AC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89117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3E1F5-3346-4206-BF50-D70AEA918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D1559-2EDA-4640-8329-F31BC76B1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7F69B-ABC3-4ED9-86D2-55CDE770F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61581-7990-4765-849E-D120232B0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F4F7-01D6-4E85-9D58-3A8D0BEA8873}" type="datetimeFigureOut">
              <a:rPr lang="es-419" smtClean="0"/>
              <a:t>12/10/2023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8B68C-C46B-40B7-B3CC-36CC59760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F528D-49A7-420A-BB36-68D63950D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6FD1-DC08-42F3-94DF-93294B0404AC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91021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D9C87-4421-492D-83CE-CBDC5D7AE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DD1447-18BA-4921-8113-04546E077A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8B2BC-A3DD-49F1-8BA3-291C6B9B1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859C0-D336-41B6-8260-1CFC409CC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F4F7-01D6-4E85-9D58-3A8D0BEA8873}" type="datetimeFigureOut">
              <a:rPr lang="es-419" smtClean="0"/>
              <a:t>12/10/2023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454B4-B0FF-4CC9-9BAE-EDAB659EC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903E0-A82D-4782-A7C1-55B815534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6FD1-DC08-42F3-94DF-93294B0404AC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13215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FD8158-568E-4977-9ED3-DC26F8476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2033C-543D-4090-BACD-57507A1E3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EC7E1-8531-49D7-9436-8206D8468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2F4F7-01D6-4E85-9D58-3A8D0BEA8873}" type="datetimeFigureOut">
              <a:rPr lang="es-419" smtClean="0"/>
              <a:t>12/10/2023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9F25F-D11F-4364-A5B7-BD1D40DBE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C71B1-A8FC-4C9F-A49F-BB849DCE5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36FD1-DC08-42F3-94DF-93294B0404AC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1031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C499-8272-4DFA-917A-C06B4BB2C2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/>
              <a:t>Sumas de prefijos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EEFDD-C39F-41D7-A394-D663DF5EA3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419" dirty="0"/>
              <a:t>Miguel Ortiz</a:t>
            </a:r>
          </a:p>
          <a:p>
            <a:r>
              <a:rPr lang="es-419" dirty="0"/>
              <a:t>Programación Competitiva para ICPC</a:t>
            </a:r>
          </a:p>
        </p:txBody>
      </p:sp>
    </p:spTree>
    <p:extLst>
      <p:ext uri="{BB962C8B-B14F-4D97-AF65-F5344CB8AC3E}">
        <p14:creationId xmlns:p14="http://schemas.microsoft.com/office/powerpoint/2010/main" val="1044691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BA91F-C416-4C25-BF66-903D257F8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En arreglos 1D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BF0A2-C6DA-4798-B494-6A91E57452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s-419" dirty="0"/>
              </a:p>
              <a:p>
                <a:endParaRPr lang="es-419" dirty="0"/>
              </a:p>
              <a:p>
                <a:endParaRPr lang="es-419" dirty="0"/>
              </a:p>
              <a:p>
                <a:r>
                  <a:rPr lang="es-419" dirty="0"/>
                  <a:t>Ya calculamos las sumas de todos los prefijos hasta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es-419" dirty="0"/>
                  <a:t>  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419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=(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[5]</m:t>
                            </m:r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[5]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s-419" dirty="0"/>
                  <a:t>Para calcular todo el arreglo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</m:t>
                    </m:r>
                  </m:oMath>
                </a14:m>
                <a:r>
                  <a:rPr lang="es-419" dirty="0"/>
                  <a:t> 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419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endParaRPr lang="es-419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s-419" dirty="0"/>
                  <a:t> para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s-419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BF0A2-C6DA-4798-B494-6A91E57452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EEB6D1B-8BCA-4755-B453-FB287908774B}"/>
              </a:ext>
            </a:extLst>
          </p:cNvPr>
          <p:cNvGraphicFramePr>
            <a:graphicFrameLocks noGrp="1"/>
          </p:cNvGraphicFramePr>
          <p:nvPr/>
        </p:nvGraphicFramePr>
        <p:xfrm>
          <a:off x="1729996" y="1825625"/>
          <a:ext cx="8128001" cy="1112520"/>
        </p:xfrm>
        <a:graphic>
          <a:graphicData uri="http://schemas.openxmlformats.org/drawingml/2006/table">
            <a:tbl>
              <a:tblPr firstCol="1" bandRow="1">
                <a:tableStyleId>{073A0DAA-6AF3-43AB-8588-CEC1D06C72B9}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37785458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73898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741016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00763708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0771667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2598043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09425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i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6164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a[i]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8837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pre[i]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419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419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164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6519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BA91F-C416-4C25-BF66-903D257F8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En arreglos 1D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BF0A2-C6DA-4798-B494-6A91E57452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419" dirty="0"/>
                  <a:t>Vemos como calcular las consultas utilizando prefijos</a:t>
                </a:r>
              </a:p>
              <a:p>
                <a:r>
                  <a:rPr lang="es-419" dirty="0"/>
                  <a:t>Queremos la suma de los elementos en el rango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[3, 5]</m:t>
                    </m:r>
                  </m:oMath>
                </a14:m>
                <a:endParaRPr lang="es-419" dirty="0"/>
              </a:p>
              <a:p>
                <a:endParaRPr lang="es-419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BF0A2-C6DA-4798-B494-6A91E57452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3C94B44-401E-449C-8B59-842D18D30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228168"/>
              </p:ext>
            </p:extLst>
          </p:nvPr>
        </p:nvGraphicFramePr>
        <p:xfrm>
          <a:off x="2031999" y="2872740"/>
          <a:ext cx="8128001" cy="1112520"/>
        </p:xfrm>
        <a:graphic>
          <a:graphicData uri="http://schemas.openxmlformats.org/drawingml/2006/table">
            <a:tbl>
              <a:tblPr firstCol="1" bandRow="1">
                <a:tableStyleId>{073A0DAA-6AF3-43AB-8588-CEC1D06C72B9}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37785458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73898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741016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00763708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0771667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2598043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09425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i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6164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a[i]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8837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pre[i]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18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164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7687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BA91F-C416-4C25-BF66-903D257F8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En arreglos 1D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BF0A2-C6DA-4798-B494-6A91E57452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419" dirty="0"/>
                  <a:t>Vemos como calcular las consultas utilizando prefijos</a:t>
                </a:r>
              </a:p>
              <a:p>
                <a:r>
                  <a:rPr lang="es-419" dirty="0"/>
                  <a:t>Queremos la suma de los elementos en el rango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[3, 5]</m:t>
                    </m:r>
                  </m:oMath>
                </a14:m>
                <a:endParaRPr lang="es-419" dirty="0"/>
              </a:p>
              <a:p>
                <a:endParaRPr lang="es-419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BF0A2-C6DA-4798-B494-6A91E57452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3C94B44-401E-449C-8B59-842D18D30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795757"/>
              </p:ext>
            </p:extLst>
          </p:nvPr>
        </p:nvGraphicFramePr>
        <p:xfrm>
          <a:off x="2031999" y="2872740"/>
          <a:ext cx="8128001" cy="1483360"/>
        </p:xfrm>
        <a:graphic>
          <a:graphicData uri="http://schemas.openxmlformats.org/drawingml/2006/table">
            <a:tbl>
              <a:tblPr firstCol="1" bandRow="1">
                <a:tableStyleId>{073A0DAA-6AF3-43AB-8588-CEC1D06C72B9}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37785458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73898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741016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00763708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0771667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2598043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09425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i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6164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a[i]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8837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pre[i]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164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419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419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419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419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419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419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02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311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BA91F-C416-4C25-BF66-903D257F8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En arreglos 1D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BF0A2-C6DA-4798-B494-6A91E57452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419" dirty="0"/>
                  <a:t>Vemos como calcular las consultas utilizando prefijos</a:t>
                </a:r>
              </a:p>
              <a:p>
                <a:r>
                  <a:rPr lang="es-419" dirty="0"/>
                  <a:t>Queremos la suma de los elementos en el rango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[3, 5]</m:t>
                    </m:r>
                  </m:oMath>
                </a14:m>
                <a:endParaRPr lang="es-419" dirty="0"/>
              </a:p>
              <a:p>
                <a:endParaRPr lang="es-419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BF0A2-C6DA-4798-B494-6A91E57452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3C94B44-401E-449C-8B59-842D18D30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738118"/>
              </p:ext>
            </p:extLst>
          </p:nvPr>
        </p:nvGraphicFramePr>
        <p:xfrm>
          <a:off x="2031999" y="2872740"/>
          <a:ext cx="8128001" cy="1854200"/>
        </p:xfrm>
        <a:graphic>
          <a:graphicData uri="http://schemas.openxmlformats.org/drawingml/2006/table">
            <a:tbl>
              <a:tblPr firstCol="1" bandRow="1">
                <a:tableStyleId>{073A0DAA-6AF3-43AB-8588-CEC1D06C72B9}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37785458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73898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741016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00763708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0771667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2598043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09425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i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6164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a[i]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8837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pre[i]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164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419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419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419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419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419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419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0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419" dirty="0">
                        <a:solidFill>
                          <a:srgbClr val="FF0000"/>
                        </a:solidFill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419" dirty="0">
                        <a:solidFill>
                          <a:srgbClr val="FF0000"/>
                        </a:solidFill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419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419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419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419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38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5068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BA91F-C416-4C25-BF66-903D257F8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En arreglos 1D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BF0A2-C6DA-4798-B494-6A91E57452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419" dirty="0"/>
                  <a:t>Vemos como calcular las consultas utilizando prefijos</a:t>
                </a:r>
              </a:p>
              <a:p>
                <a:r>
                  <a:rPr lang="es-419" dirty="0"/>
                  <a:t>Queremos la suma de los elementos en el rango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[3, 5]</m:t>
                    </m:r>
                  </m:oMath>
                </a14:m>
                <a:endParaRPr lang="es-419" dirty="0"/>
              </a:p>
              <a:p>
                <a:endParaRPr lang="es-419" dirty="0"/>
              </a:p>
              <a:p>
                <a:endParaRPr lang="es-419" dirty="0"/>
              </a:p>
              <a:p>
                <a:endParaRPr lang="es-419" dirty="0"/>
              </a:p>
              <a:p>
                <a:endParaRPr lang="es-419" dirty="0"/>
              </a:p>
              <a:p>
                <a:endParaRPr lang="es-419" dirty="0"/>
              </a:p>
              <a:p>
                <a:endParaRPr lang="es-419" dirty="0"/>
              </a:p>
              <a:p>
                <a:endParaRPr lang="es-419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BF0A2-C6DA-4798-B494-6A91E57452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3C94B44-401E-449C-8B59-842D18D30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598178"/>
              </p:ext>
            </p:extLst>
          </p:nvPr>
        </p:nvGraphicFramePr>
        <p:xfrm>
          <a:off x="2031999" y="2872740"/>
          <a:ext cx="8128001" cy="2225040"/>
        </p:xfrm>
        <a:graphic>
          <a:graphicData uri="http://schemas.openxmlformats.org/drawingml/2006/table">
            <a:tbl>
              <a:tblPr firstCol="1" bandRow="1">
                <a:tableStyleId>{073A0DAA-6AF3-43AB-8588-CEC1D06C72B9}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37785458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73898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741016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00763708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0771667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2598043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09425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i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6164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a[i]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8837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pre[i]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7</a:t>
                      </a:r>
                    </a:p>
                  </a:txBody>
                  <a:tcPr>
                    <a:lnB w="12700" cmpd="sng"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11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13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18</a:t>
                      </a:r>
                    </a:p>
                  </a:txBody>
                  <a:tcPr>
                    <a:lnB w="12700" cmpd="sng"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164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+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419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419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419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419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419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419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80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-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419" dirty="0">
                        <a:solidFill>
                          <a:srgbClr val="FF0000"/>
                        </a:solidFill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419" dirty="0">
                        <a:solidFill>
                          <a:srgbClr val="FF0000"/>
                        </a:solidFill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419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419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419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419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338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419" dirty="0">
                        <a:solidFill>
                          <a:srgbClr val="FF0000"/>
                        </a:solidFill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>
                    <a:lnT w="12700" cmpd="sng">
                      <a:noFill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419" dirty="0">
                        <a:solidFill>
                          <a:srgbClr val="FF0000"/>
                        </a:solidFill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419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419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419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419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285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5588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BA91F-C416-4C25-BF66-903D257F8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En arreglos 1D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BF0A2-C6DA-4798-B494-6A91E57452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419" dirty="0"/>
                  <a:t>Vemos como calcular las consultas utilizando prefijos</a:t>
                </a:r>
              </a:p>
              <a:p>
                <a:r>
                  <a:rPr lang="es-419" dirty="0"/>
                  <a:t>Queremos la suma de los elementos en el rango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[3, 5]</m:t>
                    </m:r>
                  </m:oMath>
                </a14:m>
                <a:endParaRPr lang="es-419" dirty="0"/>
              </a:p>
              <a:p>
                <a:endParaRPr lang="es-419" dirty="0"/>
              </a:p>
              <a:p>
                <a:endParaRPr lang="es-419" dirty="0"/>
              </a:p>
              <a:p>
                <a:endParaRPr lang="es-419" dirty="0"/>
              </a:p>
              <a:p>
                <a:endParaRPr lang="es-419" dirty="0"/>
              </a:p>
              <a:p>
                <a:endParaRPr lang="es-419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[2]</m:t>
                    </m:r>
                  </m:oMath>
                </a14:m>
                <a:endParaRPr lang="es-419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BF0A2-C6DA-4798-B494-6A91E57452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3C94B44-401E-449C-8B59-842D18D301E5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2872740"/>
          <a:ext cx="8128001" cy="2225040"/>
        </p:xfrm>
        <a:graphic>
          <a:graphicData uri="http://schemas.openxmlformats.org/drawingml/2006/table">
            <a:tbl>
              <a:tblPr firstCol="1" bandRow="1">
                <a:tableStyleId>{073A0DAA-6AF3-43AB-8588-CEC1D06C72B9}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37785458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73898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741016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00763708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0771667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2598043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09425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i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6164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a[i]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8837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pre[i]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7</a:t>
                      </a:r>
                    </a:p>
                  </a:txBody>
                  <a:tcPr>
                    <a:lnB w="12700" cmpd="sng"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11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13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18</a:t>
                      </a:r>
                    </a:p>
                  </a:txBody>
                  <a:tcPr>
                    <a:lnB w="12700" cmpd="sng"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164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+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419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419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419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419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419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419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80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-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419" dirty="0">
                        <a:solidFill>
                          <a:srgbClr val="FF0000"/>
                        </a:solidFill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419" dirty="0">
                        <a:solidFill>
                          <a:srgbClr val="FF0000"/>
                        </a:solidFill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419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419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419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419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338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419" dirty="0">
                        <a:solidFill>
                          <a:srgbClr val="FF0000"/>
                        </a:solidFill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>
                    <a:lnT w="12700" cmpd="sng">
                      <a:noFill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419" dirty="0">
                        <a:solidFill>
                          <a:srgbClr val="FF0000"/>
                        </a:solidFill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419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419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419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419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285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9405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B1718-AC58-431A-8A46-913B8BE83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En arreglos 1D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E902BC-318A-4230-90AD-1D250F6D98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s-419" dirty="0"/>
                  <a:t>Para cada consulta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419" dirty="0"/>
                  <a:t>, obtenemos la respuesta con:</a:t>
                </a:r>
              </a:p>
              <a:p>
                <a:endParaRPr lang="es-419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es-419" dirty="0"/>
              </a:p>
              <a:p>
                <a:endParaRPr lang="es-419" dirty="0"/>
              </a:p>
              <a:p>
                <a:r>
                  <a:rPr lang="es-419" dirty="0"/>
                  <a:t>El tiempo para responder las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s-419" dirty="0"/>
                  <a:t> consultas en un arreglo de tamaño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s-419" dirty="0"/>
                  <a:t> 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419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E902BC-318A-4230-90AD-1D250F6D98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8378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B1718-AC58-431A-8A46-913B8BE83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En arreglos 1D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902BC-318A-4230-90AD-1D250F6D9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419" b="0" dirty="0" err="1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s-419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n;</a:t>
            </a:r>
          </a:p>
          <a:p>
            <a:pPr marL="0" indent="0">
              <a:buNone/>
            </a:pPr>
            <a:r>
              <a:rPr lang="es-419" b="0" dirty="0" err="1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s-419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a[n];</a:t>
            </a:r>
          </a:p>
          <a:p>
            <a:pPr marL="0" indent="0">
              <a:buNone/>
            </a:pPr>
            <a:r>
              <a:rPr lang="es-419" b="0" dirty="0" err="1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s-419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pre[n];</a:t>
            </a:r>
          </a:p>
          <a:p>
            <a:pPr marL="0" indent="0">
              <a:buNone/>
            </a:pPr>
            <a:br>
              <a:rPr lang="es-419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</a:br>
            <a:r>
              <a:rPr lang="es-419" b="0" dirty="0" err="1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s-419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s-419" b="0" dirty="0" err="1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s-419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i </a:t>
            </a:r>
            <a:r>
              <a:rPr lang="es-419" b="0" dirty="0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s-419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419" b="0" dirty="0">
                <a:solidFill>
                  <a:srgbClr val="005CC5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s-419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; i </a:t>
            </a:r>
            <a:r>
              <a:rPr lang="es-419" b="0" dirty="0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&lt;</a:t>
            </a:r>
            <a:r>
              <a:rPr lang="es-419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n; i</a:t>
            </a:r>
            <a:r>
              <a:rPr lang="es-419" b="0" dirty="0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++</a:t>
            </a:r>
            <a:r>
              <a:rPr lang="es-419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) {</a:t>
            </a:r>
          </a:p>
          <a:p>
            <a:pPr marL="0" indent="0">
              <a:buNone/>
            </a:pPr>
            <a:r>
              <a:rPr lang="es-419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  pre[i] </a:t>
            </a:r>
            <a:r>
              <a:rPr lang="es-419" b="0" dirty="0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s-419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a[i];</a:t>
            </a:r>
          </a:p>
          <a:p>
            <a:pPr marL="0" indent="0">
              <a:buNone/>
            </a:pPr>
            <a:r>
              <a:rPr lang="es-419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  </a:t>
            </a:r>
            <a:r>
              <a:rPr lang="es-419" b="0" dirty="0" err="1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s-419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(i </a:t>
            </a:r>
            <a:r>
              <a:rPr lang="es-419" b="0" dirty="0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&gt;</a:t>
            </a:r>
            <a:r>
              <a:rPr lang="es-419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419" b="0" dirty="0">
                <a:solidFill>
                  <a:srgbClr val="005CC5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s-419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) pre[i] </a:t>
            </a:r>
            <a:r>
              <a:rPr lang="es-419" b="0" dirty="0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+=</a:t>
            </a:r>
            <a:r>
              <a:rPr lang="es-419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pre[i</a:t>
            </a:r>
            <a:r>
              <a:rPr lang="es-419" b="0" dirty="0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-</a:t>
            </a:r>
            <a:r>
              <a:rPr lang="es-419" b="0" dirty="0">
                <a:solidFill>
                  <a:srgbClr val="005CC5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s-419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];</a:t>
            </a:r>
          </a:p>
          <a:p>
            <a:pPr marL="0" indent="0">
              <a:buNone/>
            </a:pPr>
            <a:r>
              <a:rPr lang="es-419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}</a:t>
            </a:r>
          </a:p>
          <a:p>
            <a:pPr marL="0" indent="0">
              <a:buNone/>
            </a:pP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4288503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D8DDF-95E8-4845-8906-C5D2708A8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En matrices 2D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CEC83-568D-4917-A2EB-36A1E9FAC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Podemos aplicar la misma técnica para obtener el valor de una </a:t>
            </a:r>
            <a:r>
              <a:rPr lang="es-419" dirty="0" err="1"/>
              <a:t>sub-matriz</a:t>
            </a:r>
            <a:endParaRPr lang="es-419" dirty="0"/>
          </a:p>
          <a:p>
            <a:endParaRPr lang="es-419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53842D8-6339-490A-81B2-C566BCB31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582093"/>
              </p:ext>
            </p:extLst>
          </p:nvPr>
        </p:nvGraphicFramePr>
        <p:xfrm>
          <a:off x="4450080" y="2682690"/>
          <a:ext cx="3291840" cy="274320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425561484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16188995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95565519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35973864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6670980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966339519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endParaRPr lang="es-419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997454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253528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449322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58859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695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811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D8DDF-95E8-4845-8906-C5D2708A8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En matrices 2D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9CEC83-568D-4917-A2EB-36A1E9FAC5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156508" cy="4351338"/>
              </a:xfrm>
            </p:spPr>
            <p:txBody>
              <a:bodyPr/>
              <a:lstStyle/>
              <a:p>
                <a:r>
                  <a:rPr lang="es-419" dirty="0"/>
                  <a:t>Queremos obtener una matriz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s-419" dirty="0"/>
                  <a:t> que guarde el valor de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419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s-419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𝑚𝑎𝑡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e>
                    </m:nary>
                  </m:oMath>
                </a14:m>
                <a:endParaRPr lang="es-419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9CEC83-568D-4917-A2EB-36A1E9FAC5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156508" cy="4351338"/>
              </a:xfrm>
              <a:blipFill>
                <a:blip r:embed="rId2"/>
                <a:stretch>
                  <a:fillRect l="-1535" t="-2241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53842D8-6339-490A-81B2-C566BCB31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991494"/>
              </p:ext>
            </p:extLst>
          </p:nvPr>
        </p:nvGraphicFramePr>
        <p:xfrm>
          <a:off x="8061960" y="1825625"/>
          <a:ext cx="3291840" cy="274320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425561484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16188995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95565519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35973864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6670980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966339519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endParaRPr lang="es-419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997454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253528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449322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58859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695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4118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E727B-9183-4B32-8287-8A6F9B4B0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En arreglos 1D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3E0262-8FD0-442A-BBC6-814677B822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s-419" dirty="0"/>
                  <a:t>Tenemos un arreglo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s-419" dirty="0"/>
                  <a:t> 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s-419" dirty="0"/>
                  <a:t> elementos</a:t>
                </a:r>
              </a:p>
              <a:p>
                <a:pPr marL="0" indent="0">
                  <a:buNone/>
                </a:pPr>
                <a:r>
                  <a:rPr lang="es-419" dirty="0"/>
                  <a:t>Queremos obtener el valor de la suma: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…+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419" dirty="0"/>
              </a:p>
              <a:p>
                <a:pPr marL="0" indent="0">
                  <a:buNone/>
                </a:pPr>
                <a:r>
                  <a:rPr lang="es-419" dirty="0"/>
                  <a:t>para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s-419" dirty="0"/>
                  <a:t> diferentes pares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419" dirty="0"/>
                  <a:t> que cumplan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s-419" dirty="0"/>
                  <a:t>.</a:t>
                </a:r>
              </a:p>
              <a:p>
                <a:pPr marL="0" indent="0" algn="ctr">
                  <a:buNone/>
                </a:pPr>
                <a:endParaRPr lang="es-419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3E0262-8FD0-442A-BBC6-814677B822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43DA2E-44DC-4DE9-BFB1-AC52B639F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97162"/>
              </p:ext>
            </p:extLst>
          </p:nvPr>
        </p:nvGraphicFramePr>
        <p:xfrm>
          <a:off x="2031999" y="3890705"/>
          <a:ext cx="8128001" cy="741680"/>
        </p:xfrm>
        <a:graphic>
          <a:graphicData uri="http://schemas.openxmlformats.org/drawingml/2006/table">
            <a:tbl>
              <a:tblPr firstCol="1" bandRow="1">
                <a:tableStyleId>{073A0DAA-6AF3-43AB-8588-CEC1D06C72B9}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37785458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73898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741016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00763708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0771667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2598043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09425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164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a[i]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  <a:endParaRPr lang="es-419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37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3626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D8DDF-95E8-4845-8906-C5D2708A8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En matrices 2D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9CEC83-568D-4917-A2EB-36A1E9FAC5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156508" cy="4351338"/>
              </a:xfrm>
            </p:spPr>
            <p:txBody>
              <a:bodyPr/>
              <a:lstStyle/>
              <a:p>
                <a:r>
                  <a:rPr lang="es-419" dirty="0"/>
                  <a:t>Queremos obtener una matriz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s-419" dirty="0"/>
                  <a:t> que guarde el valor de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419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s-419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𝑚𝑎𝑡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e>
                    </m:nary>
                  </m:oMath>
                </a14:m>
                <a:endParaRPr lang="es-419" dirty="0"/>
              </a:p>
              <a:p>
                <a:r>
                  <a:rPr lang="es-419" dirty="0"/>
                  <a:t>Por ejemplo,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endParaRPr lang="es-419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9CEC83-568D-4917-A2EB-36A1E9FAC5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156508" cy="4351338"/>
              </a:xfrm>
              <a:blipFill>
                <a:blip r:embed="rId2"/>
                <a:stretch>
                  <a:fillRect l="-1535" t="-2241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53842D8-6339-490A-81B2-C566BCB31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057882"/>
              </p:ext>
            </p:extLst>
          </p:nvPr>
        </p:nvGraphicFramePr>
        <p:xfrm>
          <a:off x="8061960" y="1825625"/>
          <a:ext cx="3291840" cy="274320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425561484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16188995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95565519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35973864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6670980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966339519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endParaRPr lang="es-419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997454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253528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449322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58859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695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67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D8DDF-95E8-4845-8906-C5D2708A8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En matrices 2D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9CEC83-568D-4917-A2EB-36A1E9FAC5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156508" cy="4351338"/>
              </a:xfrm>
            </p:spPr>
            <p:txBody>
              <a:bodyPr/>
              <a:lstStyle/>
              <a:p>
                <a:r>
                  <a:rPr lang="es-419" dirty="0"/>
                  <a:t>Queremos obtener una matriz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s-419" dirty="0"/>
                  <a:t> que guarde el valor de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419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s-419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𝑚𝑎𝑡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e>
                    </m:nary>
                  </m:oMath>
                </a14:m>
                <a:endParaRPr lang="es-419" dirty="0"/>
              </a:p>
              <a:p>
                <a:r>
                  <a:rPr lang="es-419" dirty="0"/>
                  <a:t>Por ejemplo,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endParaRPr lang="es-419" dirty="0"/>
              </a:p>
              <a:p>
                <a:r>
                  <a:rPr lang="es-419" dirty="0"/>
                  <a:t>También,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=13</m:t>
                    </m:r>
                  </m:oMath>
                </a14:m>
                <a:endParaRPr lang="es-419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9CEC83-568D-4917-A2EB-36A1E9FAC5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156508" cy="4351338"/>
              </a:xfrm>
              <a:blipFill>
                <a:blip r:embed="rId2"/>
                <a:stretch>
                  <a:fillRect l="-1535" t="-2241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1BF4A9-4C29-4B80-9D26-9B80EF742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320771"/>
              </p:ext>
            </p:extLst>
          </p:nvPr>
        </p:nvGraphicFramePr>
        <p:xfrm>
          <a:off x="8061960" y="1825625"/>
          <a:ext cx="3291840" cy="274320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425561484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16188995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95565519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35973864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6670980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966339519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endParaRPr lang="es-419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997454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253528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449322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58859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695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6334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D8DDF-95E8-4845-8906-C5D2708A8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En matrices 2D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9CEC83-568D-4917-A2EB-36A1E9FAC5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156508" cy="4351338"/>
              </a:xfrm>
            </p:spPr>
            <p:txBody>
              <a:bodyPr/>
              <a:lstStyle/>
              <a:p>
                <a:r>
                  <a:rPr lang="es-419" dirty="0"/>
                  <a:t>Queremos obtener una matriz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s-419" dirty="0"/>
                  <a:t> que guarde el valor de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419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s-419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𝑚𝑎𝑡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e>
                    </m:nary>
                  </m:oMath>
                </a14:m>
                <a:endParaRPr lang="es-419" dirty="0"/>
              </a:p>
              <a:p>
                <a:r>
                  <a:rPr lang="es-419" dirty="0"/>
                  <a:t>Por ejemplo,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endParaRPr lang="es-419" dirty="0"/>
              </a:p>
              <a:p>
                <a:r>
                  <a:rPr lang="es-419" dirty="0"/>
                  <a:t>También,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=13</m:t>
                    </m:r>
                  </m:oMath>
                </a14:m>
                <a:endParaRPr lang="es-419" dirty="0"/>
              </a:p>
              <a:p>
                <a:endParaRPr lang="es-419" dirty="0"/>
              </a:p>
              <a:p>
                <a:r>
                  <a:rPr lang="es-419" dirty="0"/>
                  <a:t>Veremos como calcular la matriz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</m:t>
                    </m:r>
                  </m:oMath>
                </a14:m>
                <a:r>
                  <a:rPr lang="es-419" dirty="0"/>
                  <a:t> 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𝑁𝑀</m:t>
                        </m:r>
                      </m:e>
                    </m:d>
                  </m:oMath>
                </a14:m>
                <a:r>
                  <a:rPr lang="es-419" dirty="0"/>
                  <a:t>, siendo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s-419" dirty="0"/>
                  <a:t> las filas de la matriz original 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s-419" dirty="0"/>
                  <a:t> las columnas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9CEC83-568D-4917-A2EB-36A1E9FAC5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156508" cy="4351338"/>
              </a:xfrm>
              <a:blipFill>
                <a:blip r:embed="rId2"/>
                <a:stretch>
                  <a:fillRect l="-1535" t="-2241" r="-1705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1BF4A9-4C29-4B80-9D26-9B80EF742192}"/>
              </a:ext>
            </a:extLst>
          </p:cNvPr>
          <p:cNvGraphicFramePr>
            <a:graphicFrameLocks noGrp="1"/>
          </p:cNvGraphicFramePr>
          <p:nvPr/>
        </p:nvGraphicFramePr>
        <p:xfrm>
          <a:off x="8061960" y="1825625"/>
          <a:ext cx="3291840" cy="274320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425561484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16188995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95565519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35973864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6670980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966339519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endParaRPr lang="es-419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997454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253528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449322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58859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695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039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D8DDF-95E8-4845-8906-C5D2708A8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En matrices 2D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9CEC83-568D-4917-A2EB-36A1E9FAC5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156508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s-419" dirty="0"/>
                  <a:t>La formula es:</a:t>
                </a:r>
              </a:p>
              <a:p>
                <a:pPr marL="0" indent="0">
                  <a:buNone/>
                </a:pPr>
                <a:endParaRPr lang="es-419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s-419" dirty="0"/>
              </a:p>
              <a:p>
                <a:pPr marL="0" indent="0">
                  <a:buNone/>
                </a:pPr>
                <a:r>
                  <a:rPr lang="es-419" dirty="0"/>
                  <a:t>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s-419" dirty="0"/>
              </a:p>
              <a:p>
                <a:endParaRPr lang="es-419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9CEC83-568D-4917-A2EB-36A1E9FAC5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156508" cy="4351338"/>
              </a:xfrm>
              <a:blipFill>
                <a:blip r:embed="rId2"/>
                <a:stretch>
                  <a:fillRect l="-1790" t="-2241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3FDF875E-20ED-4C3C-A89D-F029DBC84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848553"/>
              </p:ext>
            </p:extLst>
          </p:nvPr>
        </p:nvGraphicFramePr>
        <p:xfrm>
          <a:off x="8061960" y="1825625"/>
          <a:ext cx="3291840" cy="274320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425561484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16188995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95565519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35973864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6670980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966339519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endParaRPr lang="es-419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997454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253528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449322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58859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695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064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D8DDF-95E8-4845-8906-C5D2708A8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En matrices 2D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9CEC83-568D-4917-A2EB-36A1E9FAC5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156508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s-419" dirty="0"/>
                  <a:t>La formula es:</a:t>
                </a:r>
              </a:p>
              <a:p>
                <a:pPr marL="0" indent="0">
                  <a:buNone/>
                </a:pPr>
                <a:endParaRPr lang="es-419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s-419" dirty="0"/>
              </a:p>
              <a:p>
                <a:pPr marL="0" indent="0">
                  <a:buNone/>
                </a:pPr>
                <a:r>
                  <a:rPr lang="es-419" dirty="0"/>
                  <a:t>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s-419" dirty="0"/>
              </a:p>
              <a:p>
                <a:endParaRPr lang="es-419" dirty="0"/>
              </a:p>
              <a:p>
                <a:r>
                  <a:rPr lang="es-419" dirty="0"/>
                  <a:t>Por ejemplo, para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[4]</m:t>
                    </m:r>
                  </m:oMath>
                </a14:m>
                <a:endParaRPr lang="es-419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9CEC83-568D-4917-A2EB-36A1E9FAC5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156508" cy="4351338"/>
              </a:xfrm>
              <a:blipFill>
                <a:blip r:embed="rId2"/>
                <a:stretch>
                  <a:fillRect l="-1790" t="-2241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3FDF875E-20ED-4C3C-A89D-F029DBC84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124784"/>
              </p:ext>
            </p:extLst>
          </p:nvPr>
        </p:nvGraphicFramePr>
        <p:xfrm>
          <a:off x="8061960" y="1825625"/>
          <a:ext cx="3291840" cy="274320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425561484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16188995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95565519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35973864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6670980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966339519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endParaRPr lang="es-419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997454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253528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449322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solidFill>
                            <a:srgbClr val="FF0000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58859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695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37439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D8DDF-95E8-4845-8906-C5D2708A8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En matrices 2D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9CEC83-568D-4917-A2EB-36A1E9FAC5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156508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s-419" dirty="0"/>
                  <a:t>La formula es:</a:t>
                </a:r>
              </a:p>
              <a:p>
                <a:pPr marL="0" indent="0">
                  <a:buNone/>
                </a:pPr>
                <a:endParaRPr lang="es-419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𝑝𝑟𝑒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s-419" dirty="0"/>
              </a:p>
              <a:p>
                <a:pPr marL="0" indent="0">
                  <a:buNone/>
                </a:pPr>
                <a:r>
                  <a:rPr lang="es-419" dirty="0"/>
                  <a:t>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s-419" dirty="0"/>
              </a:p>
              <a:p>
                <a:endParaRPr lang="es-419" dirty="0"/>
              </a:p>
              <a:p>
                <a:r>
                  <a:rPr lang="es-419" dirty="0"/>
                  <a:t>Por ejemplo, para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[4]</m:t>
                    </m:r>
                  </m:oMath>
                </a14:m>
                <a:endParaRPr lang="es-419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9CEC83-568D-4917-A2EB-36A1E9FAC5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156508" cy="4351338"/>
              </a:xfrm>
              <a:blipFill>
                <a:blip r:embed="rId2"/>
                <a:stretch>
                  <a:fillRect l="-1790" t="-2241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3FDF875E-20ED-4C3C-A89D-F029DBC84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913001"/>
              </p:ext>
            </p:extLst>
          </p:nvPr>
        </p:nvGraphicFramePr>
        <p:xfrm>
          <a:off x="8061960" y="1825625"/>
          <a:ext cx="3291840" cy="274320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425561484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16188995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95565519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35973864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6670980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966339519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endParaRPr lang="es-419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997454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253528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449322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solidFill>
                            <a:srgbClr val="FF0000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58859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695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6944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D8DDF-95E8-4845-8906-C5D2708A8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En matrices 2D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9CEC83-568D-4917-A2EB-36A1E9FAC5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156508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s-419" dirty="0"/>
                  <a:t>La formula es:</a:t>
                </a:r>
              </a:p>
              <a:p>
                <a:pPr marL="0" indent="0">
                  <a:buNone/>
                </a:pPr>
                <a:endParaRPr lang="es-419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𝑝𝑟𝑒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s-419" dirty="0"/>
              </a:p>
              <a:p>
                <a:pPr marL="0" indent="0">
                  <a:buNone/>
                </a:pPr>
                <a:r>
                  <a:rPr lang="es-419" dirty="0"/>
                  <a:t>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s-419" dirty="0"/>
              </a:p>
              <a:p>
                <a:endParaRPr lang="es-419" dirty="0"/>
              </a:p>
              <a:p>
                <a:r>
                  <a:rPr lang="es-419" dirty="0"/>
                  <a:t>Por ejemplo, para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[4]</m:t>
                    </m:r>
                  </m:oMath>
                </a14:m>
                <a:endParaRPr lang="es-419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9CEC83-568D-4917-A2EB-36A1E9FAC5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156508" cy="4351338"/>
              </a:xfrm>
              <a:blipFill>
                <a:blip r:embed="rId2"/>
                <a:stretch>
                  <a:fillRect l="-1790" t="-2241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3FDF875E-20ED-4C3C-A89D-F029DBC84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64394"/>
              </p:ext>
            </p:extLst>
          </p:nvPr>
        </p:nvGraphicFramePr>
        <p:xfrm>
          <a:off x="8061960" y="1825625"/>
          <a:ext cx="3291840" cy="274320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425561484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16188995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95565519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35973864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6670980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966339519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endParaRPr lang="es-419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997454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253528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449322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solidFill>
                            <a:srgbClr val="FF0000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58859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695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2612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D8DDF-95E8-4845-8906-C5D2708A8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En matrices 2D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9CEC83-568D-4917-A2EB-36A1E9FAC5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156508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s-419" dirty="0"/>
                  <a:t>La formula es:</a:t>
                </a:r>
              </a:p>
              <a:p>
                <a:pPr marL="0" indent="0">
                  <a:buNone/>
                </a:pPr>
                <a:endParaRPr lang="es-419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s-419" dirty="0"/>
              </a:p>
              <a:p>
                <a:pPr marL="0" indent="0">
                  <a:buNone/>
                </a:pPr>
                <a:r>
                  <a:rPr lang="es-419" dirty="0"/>
                  <a:t>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𝑝𝑟𝑒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s-419" dirty="0"/>
              </a:p>
              <a:p>
                <a:endParaRPr lang="es-419" dirty="0"/>
              </a:p>
              <a:p>
                <a:r>
                  <a:rPr lang="es-419" dirty="0"/>
                  <a:t>Por ejemplo, para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[4]</m:t>
                    </m:r>
                  </m:oMath>
                </a14:m>
                <a:endParaRPr lang="es-419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9CEC83-568D-4917-A2EB-36A1E9FAC5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156508" cy="4351338"/>
              </a:xfrm>
              <a:blipFill>
                <a:blip r:embed="rId2"/>
                <a:stretch>
                  <a:fillRect l="-1790" t="-2241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5300D6B-6C09-47D7-8CB2-C76C4E730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208712"/>
              </p:ext>
            </p:extLst>
          </p:nvPr>
        </p:nvGraphicFramePr>
        <p:xfrm>
          <a:off x="8061960" y="1825625"/>
          <a:ext cx="3291840" cy="274320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425561484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16188995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95565519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35973864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6670980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966339519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endParaRPr lang="es-419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997454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253528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449322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solidFill>
                            <a:srgbClr val="FF0000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58859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695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502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D8DDF-95E8-4845-8906-C5D2708A8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En matrices 2D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9CEC83-568D-4917-A2EB-36A1E9FAC5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156508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s-419" dirty="0"/>
                  <a:t>La formula es:</a:t>
                </a:r>
              </a:p>
              <a:p>
                <a:pPr marL="0" indent="0">
                  <a:buNone/>
                </a:pPr>
                <a:endParaRPr lang="es-419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s-419" dirty="0"/>
              </a:p>
              <a:p>
                <a:pPr marL="0" indent="0">
                  <a:buNone/>
                </a:pPr>
                <a:r>
                  <a:rPr lang="es-419" dirty="0"/>
                  <a:t>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𝑚𝑎𝑡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s-419" dirty="0">
                  <a:solidFill>
                    <a:srgbClr val="FF0000"/>
                  </a:solidFill>
                </a:endParaRPr>
              </a:p>
              <a:p>
                <a:endParaRPr lang="es-419" dirty="0"/>
              </a:p>
              <a:p>
                <a:r>
                  <a:rPr lang="es-419" dirty="0"/>
                  <a:t>Por ejemplo, para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[4]</m:t>
                    </m:r>
                  </m:oMath>
                </a14:m>
                <a:endParaRPr lang="es-419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9CEC83-568D-4917-A2EB-36A1E9FAC5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156508" cy="4351338"/>
              </a:xfrm>
              <a:blipFill>
                <a:blip r:embed="rId2"/>
                <a:stretch>
                  <a:fillRect l="-1790" t="-2241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348F595-A06D-4E7E-9D34-0D86CCB3C1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659792"/>
              </p:ext>
            </p:extLst>
          </p:nvPr>
        </p:nvGraphicFramePr>
        <p:xfrm>
          <a:off x="8061960" y="1825625"/>
          <a:ext cx="3291840" cy="274320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425561484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16188995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95565519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35973864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6670980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966339519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endParaRPr lang="es-419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997454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253528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449322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solidFill>
                            <a:srgbClr val="FF0000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58859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695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6568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D4BF0-EDBC-42D3-AC84-9FAD17BCA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En matrices 2D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3CE35-B5FE-40A2-919E-9ED6E0256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684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419" b="0" dirty="0" err="1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s-419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n, m;</a:t>
            </a:r>
          </a:p>
          <a:p>
            <a:pPr marL="0" indent="0">
              <a:buNone/>
            </a:pPr>
            <a:r>
              <a:rPr lang="es-419" b="0" dirty="0" err="1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s-419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419" b="0" dirty="0" err="1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mat</a:t>
            </a:r>
            <a:r>
              <a:rPr lang="es-419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[n][m];</a:t>
            </a:r>
          </a:p>
          <a:p>
            <a:pPr marL="0" indent="0">
              <a:buNone/>
            </a:pPr>
            <a:r>
              <a:rPr lang="es-419" b="0" dirty="0" err="1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s-419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pre[n][m];</a:t>
            </a:r>
          </a:p>
          <a:p>
            <a:pPr marL="0" indent="0">
              <a:buNone/>
            </a:pPr>
            <a:br>
              <a:rPr lang="es-419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</a:br>
            <a:r>
              <a:rPr lang="es-419" b="0" dirty="0" err="1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s-419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s-419" b="0" dirty="0" err="1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s-419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i </a:t>
            </a:r>
            <a:r>
              <a:rPr lang="es-419" b="0" dirty="0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s-419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419" b="0" dirty="0">
                <a:solidFill>
                  <a:srgbClr val="005CC5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s-419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; i </a:t>
            </a:r>
            <a:r>
              <a:rPr lang="es-419" b="0" dirty="0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&lt;</a:t>
            </a:r>
            <a:r>
              <a:rPr lang="es-419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n; i</a:t>
            </a:r>
            <a:r>
              <a:rPr lang="es-419" b="0" dirty="0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++</a:t>
            </a:r>
            <a:r>
              <a:rPr lang="es-419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) {</a:t>
            </a:r>
          </a:p>
          <a:p>
            <a:pPr marL="0" indent="0">
              <a:buNone/>
            </a:pPr>
            <a:r>
              <a:rPr lang="es-419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  </a:t>
            </a:r>
            <a:r>
              <a:rPr lang="es-419" b="0" dirty="0" err="1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s-419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(</a:t>
            </a:r>
            <a:r>
              <a:rPr lang="es-419" b="0" dirty="0" err="1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s-419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j </a:t>
            </a:r>
            <a:r>
              <a:rPr lang="es-419" b="0" dirty="0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s-419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419" b="0" dirty="0">
                <a:solidFill>
                  <a:srgbClr val="005CC5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s-419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; j </a:t>
            </a:r>
            <a:r>
              <a:rPr lang="es-419" b="0" dirty="0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&lt;</a:t>
            </a:r>
            <a:r>
              <a:rPr lang="es-419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m; </a:t>
            </a:r>
            <a:r>
              <a:rPr lang="es-419" b="0" dirty="0" err="1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j</a:t>
            </a:r>
            <a:r>
              <a:rPr lang="es-419" b="0" dirty="0" err="1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++</a:t>
            </a:r>
            <a:r>
              <a:rPr lang="es-419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) {</a:t>
            </a:r>
          </a:p>
          <a:p>
            <a:pPr marL="0" indent="0">
              <a:buNone/>
            </a:pPr>
            <a:r>
              <a:rPr lang="es-419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    pre[i][j] </a:t>
            </a:r>
            <a:r>
              <a:rPr lang="es-419" b="0" dirty="0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s-419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419" b="0" dirty="0">
                <a:solidFill>
                  <a:srgbClr val="005CC5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s-419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s-419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s-419" b="0" dirty="0" err="1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s-419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(i </a:t>
            </a:r>
            <a:r>
              <a:rPr lang="es-419" b="0" dirty="0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&gt;</a:t>
            </a:r>
            <a:r>
              <a:rPr lang="es-419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419" b="0" dirty="0">
                <a:solidFill>
                  <a:srgbClr val="005CC5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s-419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) pre[i][j] </a:t>
            </a:r>
            <a:r>
              <a:rPr lang="es-419" b="0" dirty="0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+=</a:t>
            </a:r>
            <a:r>
              <a:rPr lang="es-419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pre[i</a:t>
            </a:r>
            <a:r>
              <a:rPr lang="es-419" b="0" dirty="0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-</a:t>
            </a:r>
            <a:r>
              <a:rPr lang="es-419" b="0" dirty="0">
                <a:solidFill>
                  <a:srgbClr val="005CC5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s-419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][j];</a:t>
            </a:r>
          </a:p>
          <a:p>
            <a:pPr marL="0" indent="0">
              <a:buNone/>
            </a:pPr>
            <a:r>
              <a:rPr lang="es-419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s-419" b="0" dirty="0" err="1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s-419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(j </a:t>
            </a:r>
            <a:r>
              <a:rPr lang="es-419" b="0" dirty="0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&gt;</a:t>
            </a:r>
            <a:r>
              <a:rPr lang="es-419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419" b="0" dirty="0">
                <a:solidFill>
                  <a:srgbClr val="005CC5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s-419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) pre[i][j] </a:t>
            </a:r>
            <a:r>
              <a:rPr lang="es-419" b="0" dirty="0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+=</a:t>
            </a:r>
            <a:r>
              <a:rPr lang="es-419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pre[i][j</a:t>
            </a:r>
            <a:r>
              <a:rPr lang="es-419" b="0" dirty="0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-</a:t>
            </a:r>
            <a:r>
              <a:rPr lang="es-419" b="0" dirty="0">
                <a:solidFill>
                  <a:srgbClr val="005CC5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s-419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];</a:t>
            </a:r>
          </a:p>
          <a:p>
            <a:pPr marL="0" indent="0">
              <a:buNone/>
            </a:pPr>
            <a:r>
              <a:rPr lang="es-419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s-419" b="0" dirty="0" err="1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s-419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(i </a:t>
            </a:r>
            <a:r>
              <a:rPr lang="es-419" b="0" dirty="0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&gt;</a:t>
            </a:r>
            <a:r>
              <a:rPr lang="es-419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419" b="0" dirty="0">
                <a:solidFill>
                  <a:srgbClr val="005CC5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s-419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419" b="0" dirty="0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&amp;&amp;</a:t>
            </a:r>
            <a:r>
              <a:rPr lang="es-419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j </a:t>
            </a:r>
            <a:r>
              <a:rPr lang="es-419" b="0" dirty="0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&gt;</a:t>
            </a:r>
            <a:r>
              <a:rPr lang="es-419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419" b="0" dirty="0">
                <a:solidFill>
                  <a:srgbClr val="005CC5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s-419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) pre[i][j] </a:t>
            </a:r>
            <a:r>
              <a:rPr lang="es-419" b="0" dirty="0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-=</a:t>
            </a:r>
            <a:r>
              <a:rPr lang="es-419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pre[i</a:t>
            </a:r>
            <a:r>
              <a:rPr lang="es-419" b="0" dirty="0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-</a:t>
            </a:r>
            <a:r>
              <a:rPr lang="es-419" b="0" dirty="0">
                <a:solidFill>
                  <a:srgbClr val="005CC5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s-419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][j</a:t>
            </a:r>
            <a:r>
              <a:rPr lang="es-419" b="0" dirty="0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-</a:t>
            </a:r>
            <a:r>
              <a:rPr lang="es-419" b="0" dirty="0">
                <a:solidFill>
                  <a:srgbClr val="005CC5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s-419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];</a:t>
            </a:r>
          </a:p>
          <a:p>
            <a:pPr marL="0" indent="0">
              <a:buNone/>
            </a:pPr>
            <a:r>
              <a:rPr lang="es-419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    pre[i][j] </a:t>
            </a:r>
            <a:r>
              <a:rPr lang="es-419" b="0" dirty="0">
                <a:solidFill>
                  <a:srgbClr val="D73A49"/>
                </a:solidFill>
                <a:effectLst/>
                <a:latin typeface="JetBrains Mono" panose="02000009000000000000" pitchFamily="49" charset="0"/>
              </a:rPr>
              <a:t>+=</a:t>
            </a:r>
            <a:r>
              <a:rPr lang="es-419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419" b="0" dirty="0" err="1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mat</a:t>
            </a:r>
            <a:r>
              <a:rPr lang="es-419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[i][j];</a:t>
            </a:r>
          </a:p>
          <a:p>
            <a:pPr marL="0" indent="0">
              <a:buNone/>
            </a:pPr>
            <a:r>
              <a:rPr lang="es-419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  }</a:t>
            </a:r>
          </a:p>
          <a:p>
            <a:pPr marL="0" indent="0">
              <a:buNone/>
            </a:pPr>
            <a:r>
              <a:rPr lang="es-419" b="0" dirty="0">
                <a:solidFill>
                  <a:srgbClr val="24292E"/>
                </a:solidFill>
                <a:effectLst/>
                <a:latin typeface="JetBrains Mono" panose="02000009000000000000" pitchFamily="49" charset="0"/>
              </a:rPr>
              <a:t>}</a:t>
            </a:r>
          </a:p>
          <a:p>
            <a:pPr marL="0" indent="0">
              <a:buNone/>
            </a:pP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879856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E727B-9183-4B32-8287-8A6F9B4B0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En arreglos 1D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3E0262-8FD0-442A-BBC6-814677B822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s-419" dirty="0"/>
                  <a:t>Tenemos un arreglo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s-419" dirty="0"/>
                  <a:t> 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s-419" dirty="0"/>
                  <a:t> elementos</a:t>
                </a:r>
              </a:p>
              <a:p>
                <a:pPr marL="0" indent="0">
                  <a:buNone/>
                </a:pPr>
                <a:r>
                  <a:rPr lang="es-419" dirty="0"/>
                  <a:t>Queremos obtener el valor de la suma: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…+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419" dirty="0"/>
              </a:p>
              <a:p>
                <a:pPr marL="0" indent="0">
                  <a:buNone/>
                </a:pPr>
                <a:r>
                  <a:rPr lang="es-419" dirty="0"/>
                  <a:t>para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s-419" dirty="0"/>
                  <a:t> diferentes pares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419" dirty="0"/>
                  <a:t> que cumplan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s-419" dirty="0"/>
                  <a:t>.</a:t>
                </a:r>
              </a:p>
              <a:p>
                <a:pPr marL="0" indent="0" algn="ctr">
                  <a:buNone/>
                </a:pPr>
                <a:endParaRPr lang="es-419" dirty="0"/>
              </a:p>
              <a:p>
                <a:pPr marL="0" indent="0" algn="ctr">
                  <a:buNone/>
                </a:pPr>
                <a:endParaRPr lang="es-419" dirty="0"/>
              </a:p>
              <a:p>
                <a:r>
                  <a:rPr lang="es-419" dirty="0"/>
                  <a:t>Iterar por todos los valores en el rango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s-419" dirty="0"/>
                  <a:t> uno por uno y acumular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s-419" dirty="0"/>
                  <a:t> 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419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3E0262-8FD0-442A-BBC6-814677B822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43DA2E-44DC-4DE9-BFB1-AC52B639F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986828"/>
              </p:ext>
            </p:extLst>
          </p:nvPr>
        </p:nvGraphicFramePr>
        <p:xfrm>
          <a:off x="2031999" y="3890705"/>
          <a:ext cx="8128001" cy="741680"/>
        </p:xfrm>
        <a:graphic>
          <a:graphicData uri="http://schemas.openxmlformats.org/drawingml/2006/table">
            <a:tbl>
              <a:tblPr firstCol="1" bandRow="1">
                <a:tableStyleId>{073A0DAA-6AF3-43AB-8588-CEC1D06C72B9}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37785458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73898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741016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00763708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0771667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2598043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09425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164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a[i]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37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55826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0A44E-DA93-4760-B19B-EA5A28B97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En matrices 2D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59837D-EF31-4411-9A2F-F2E0050B49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122952" cy="4351338"/>
              </a:xfrm>
            </p:spPr>
            <p:txBody>
              <a:bodyPr/>
              <a:lstStyle/>
              <a:p>
                <a:r>
                  <a:rPr lang="es-419" dirty="0"/>
                  <a:t>Queremos obtener la suma de valores entre las filas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419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419" dirty="0"/>
                  <a:t>, y las columnas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419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s-419" dirty="0"/>
              </a:p>
              <a:p>
                <a:r>
                  <a:rPr lang="es-419" dirty="0"/>
                  <a:t>Por ejemplo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b="0" dirty="0"/>
              </a:p>
              <a:p>
                <a:endParaRPr lang="es-419" dirty="0"/>
              </a:p>
              <a:p>
                <a:endParaRPr lang="es-419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59837D-EF31-4411-9A2F-F2E0050B49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122952" cy="4351338"/>
              </a:xfrm>
              <a:blipFill>
                <a:blip r:embed="rId2"/>
                <a:stretch>
                  <a:fillRect l="-1541" t="-2241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7584B73-7B9D-455F-B297-37A04BCC3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703278"/>
              </p:ext>
            </p:extLst>
          </p:nvPr>
        </p:nvGraphicFramePr>
        <p:xfrm>
          <a:off x="8061960" y="1825625"/>
          <a:ext cx="3291840" cy="274320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425561484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16188995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95565519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35973864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6670980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966339519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endParaRPr lang="es-419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997454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253528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449322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58859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695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62736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0A44E-DA93-4760-B19B-EA5A28B97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En matrices 2D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59837D-EF31-4411-9A2F-F2E0050B49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122952" cy="4351338"/>
              </a:xfrm>
            </p:spPr>
            <p:txBody>
              <a:bodyPr/>
              <a:lstStyle/>
              <a:p>
                <a:r>
                  <a:rPr lang="es-419" dirty="0"/>
                  <a:t>Queremos obtener la suma de valores entre las filas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419" dirty="0"/>
                  <a:t>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419" dirty="0"/>
                  <a:t>, y las columnas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s-419" dirty="0"/>
                  <a:t> 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s-419" dirty="0"/>
              </a:p>
              <a:p>
                <a:r>
                  <a:rPr lang="es-419" dirty="0"/>
                  <a:t>Por ejemplo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b="0" dirty="0"/>
              </a:p>
              <a:p>
                <a:endParaRPr lang="es-419" dirty="0"/>
              </a:p>
              <a:p>
                <a:r>
                  <a:rPr lang="es-419" dirty="0"/>
                  <a:t>Aplicamos la formula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−1][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es-419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59837D-EF31-4411-9A2F-F2E0050B49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122952" cy="4351338"/>
              </a:xfrm>
              <a:blipFill>
                <a:blip r:embed="rId2"/>
                <a:stretch>
                  <a:fillRect l="-1541" t="-2241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7584B73-7B9D-455F-B297-37A04BCC3005}"/>
              </a:ext>
            </a:extLst>
          </p:cNvPr>
          <p:cNvGraphicFramePr>
            <a:graphicFrameLocks noGrp="1"/>
          </p:cNvGraphicFramePr>
          <p:nvPr/>
        </p:nvGraphicFramePr>
        <p:xfrm>
          <a:off x="8061960" y="1825625"/>
          <a:ext cx="3291840" cy="274320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425561484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16188995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95565519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35973864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6670980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966339519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endParaRPr lang="es-419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997454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253528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449322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58859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695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96668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0A44E-DA93-4760-B19B-EA5A28B97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En matrices 2D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59837D-EF31-4411-9A2F-F2E0050B49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122952" cy="4351338"/>
              </a:xfrm>
            </p:spPr>
            <p:txBody>
              <a:bodyPr/>
              <a:lstStyle/>
              <a:p>
                <a:r>
                  <a:rPr lang="es-419" dirty="0"/>
                  <a:t>Queremos obtener la suma de valores entre las filas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419" dirty="0"/>
                  <a:t>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419" dirty="0"/>
                  <a:t>, y las columnas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s-419" dirty="0"/>
                  <a:t> 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s-419" dirty="0"/>
              </a:p>
              <a:p>
                <a:r>
                  <a:rPr lang="es-419" dirty="0"/>
                  <a:t>Por ejemplo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b="0" dirty="0"/>
              </a:p>
              <a:p>
                <a:endParaRPr lang="es-419" dirty="0"/>
              </a:p>
              <a:p>
                <a:r>
                  <a:rPr lang="es-419" dirty="0"/>
                  <a:t>Aplicamos la formula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𝑝𝑟𝑒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−1][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es-419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59837D-EF31-4411-9A2F-F2E0050B49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122952" cy="4351338"/>
              </a:xfrm>
              <a:blipFill>
                <a:blip r:embed="rId2"/>
                <a:stretch>
                  <a:fillRect l="-1541" t="-2241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7584B73-7B9D-455F-B297-37A04BCC3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100224"/>
              </p:ext>
            </p:extLst>
          </p:nvPr>
        </p:nvGraphicFramePr>
        <p:xfrm>
          <a:off x="8061960" y="1825625"/>
          <a:ext cx="3291840" cy="274320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425561484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16188995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95565519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35973864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6670980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966339519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endParaRPr lang="es-419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997454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253528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449322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solidFill>
                            <a:srgbClr val="FF0000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58859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695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57331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0A44E-DA93-4760-B19B-EA5A28B97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En matrices 2D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59837D-EF31-4411-9A2F-F2E0050B49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122952" cy="4351338"/>
              </a:xfrm>
            </p:spPr>
            <p:txBody>
              <a:bodyPr/>
              <a:lstStyle/>
              <a:p>
                <a:r>
                  <a:rPr lang="es-419" dirty="0"/>
                  <a:t>Queremos obtener la suma de valores entre las filas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419" dirty="0"/>
                  <a:t>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419" dirty="0"/>
                  <a:t>, y las columnas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s-419" dirty="0"/>
                  <a:t> 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s-419" dirty="0"/>
              </a:p>
              <a:p>
                <a:r>
                  <a:rPr lang="es-419" dirty="0"/>
                  <a:t>Por ejemplo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b="0" dirty="0"/>
              </a:p>
              <a:p>
                <a:endParaRPr lang="es-419" dirty="0"/>
              </a:p>
              <a:p>
                <a:r>
                  <a:rPr lang="es-419" dirty="0"/>
                  <a:t>Aplicamos la formula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𝑝𝑟𝑒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−1][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es-419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59837D-EF31-4411-9A2F-F2E0050B49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122952" cy="4351338"/>
              </a:xfrm>
              <a:blipFill>
                <a:blip r:embed="rId2"/>
                <a:stretch>
                  <a:fillRect l="-1541" t="-2241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E6374BB-55CE-471E-93A9-9FAD3DF85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107759"/>
              </p:ext>
            </p:extLst>
          </p:nvPr>
        </p:nvGraphicFramePr>
        <p:xfrm>
          <a:off x="8061960" y="1825625"/>
          <a:ext cx="3291840" cy="274320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425561484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16188995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95565519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35973864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6670980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966339519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endParaRPr lang="es-419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997454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solidFill>
                            <a:srgbClr val="FF0000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253528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449322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58859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695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9839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0A44E-DA93-4760-B19B-EA5A28B97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En matrices 2D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59837D-EF31-4411-9A2F-F2E0050B49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122952" cy="4351338"/>
              </a:xfrm>
            </p:spPr>
            <p:txBody>
              <a:bodyPr/>
              <a:lstStyle/>
              <a:p>
                <a:r>
                  <a:rPr lang="es-419" dirty="0"/>
                  <a:t>Queremos obtener la suma de valores entre las filas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419" dirty="0"/>
                  <a:t>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419" dirty="0"/>
                  <a:t>, y las columnas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s-419" dirty="0"/>
                  <a:t> 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s-419" dirty="0"/>
              </a:p>
              <a:p>
                <a:r>
                  <a:rPr lang="es-419" dirty="0"/>
                  <a:t>Por ejemplo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b="0" dirty="0"/>
              </a:p>
              <a:p>
                <a:endParaRPr lang="es-419" dirty="0"/>
              </a:p>
              <a:p>
                <a:r>
                  <a:rPr lang="es-419" dirty="0"/>
                  <a:t>Aplicamos la formula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𝑝𝑟𝑒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−1][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es-419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59837D-EF31-4411-9A2F-F2E0050B49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122952" cy="4351338"/>
              </a:xfrm>
              <a:blipFill>
                <a:blip r:embed="rId2"/>
                <a:stretch>
                  <a:fillRect l="-1541" t="-2241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BD1E209-2C8E-4482-B95D-9D1F5FD60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918518"/>
              </p:ext>
            </p:extLst>
          </p:nvPr>
        </p:nvGraphicFramePr>
        <p:xfrm>
          <a:off x="8061960" y="1825625"/>
          <a:ext cx="3291840" cy="274320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425561484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16188995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95565519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35973864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6670980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966339519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endParaRPr lang="es-419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997454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253528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449322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solidFill>
                            <a:srgbClr val="FF0000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58859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695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98266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0A44E-DA93-4760-B19B-EA5A28B97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En matrices 2D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59837D-EF31-4411-9A2F-F2E0050B49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122952" cy="4351338"/>
              </a:xfrm>
            </p:spPr>
            <p:txBody>
              <a:bodyPr/>
              <a:lstStyle/>
              <a:p>
                <a:r>
                  <a:rPr lang="es-419" dirty="0"/>
                  <a:t>Queremos obtener la suma de valores entre las filas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419" dirty="0"/>
                  <a:t>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419" dirty="0"/>
                  <a:t>, y las columnas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s-419" dirty="0"/>
                  <a:t> 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s-419" dirty="0"/>
              </a:p>
              <a:p>
                <a:r>
                  <a:rPr lang="es-419" dirty="0"/>
                  <a:t>Por ejemplo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b="0" dirty="0"/>
              </a:p>
              <a:p>
                <a:endParaRPr lang="es-419" dirty="0"/>
              </a:p>
              <a:p>
                <a:r>
                  <a:rPr lang="es-419" dirty="0"/>
                  <a:t>Aplicamos la formula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𝑝𝑟𝑒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−1][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es-419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59837D-EF31-4411-9A2F-F2E0050B49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122952" cy="4351338"/>
              </a:xfrm>
              <a:blipFill>
                <a:blip r:embed="rId2"/>
                <a:stretch>
                  <a:fillRect l="-1541" t="-2241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7584B73-7B9D-455F-B297-37A04BCC3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135340"/>
              </p:ext>
            </p:extLst>
          </p:nvPr>
        </p:nvGraphicFramePr>
        <p:xfrm>
          <a:off x="8061960" y="1825625"/>
          <a:ext cx="3291840" cy="274320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425561484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16188995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95565519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35973864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6670980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966339519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endParaRPr lang="es-419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997454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solidFill>
                            <a:srgbClr val="FF0000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253528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449322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58859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695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4013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E727B-9183-4B32-8287-8A6F9B4B0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En arreglos 1D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3E0262-8FD0-442A-BBC6-814677B822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419" dirty="0"/>
                  <a:t>Tenemos un arreglo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s-419" dirty="0"/>
                  <a:t> 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s-419" dirty="0"/>
                  <a:t> elementos</a:t>
                </a:r>
              </a:p>
              <a:p>
                <a:pPr marL="0" indent="0">
                  <a:buNone/>
                </a:pPr>
                <a:r>
                  <a:rPr lang="es-419" dirty="0"/>
                  <a:t>Queremos obtener el valor de la suma: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…+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419" dirty="0"/>
              </a:p>
              <a:p>
                <a:pPr marL="0" indent="0">
                  <a:buNone/>
                </a:pPr>
                <a:r>
                  <a:rPr lang="es-419" dirty="0"/>
                  <a:t>para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s-419" dirty="0"/>
                  <a:t> diferentes pares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419" dirty="0"/>
                  <a:t> que cumplan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s-419" dirty="0"/>
                  <a:t>.</a:t>
                </a:r>
              </a:p>
              <a:p>
                <a:pPr marL="0" indent="0" algn="ctr">
                  <a:buNone/>
                </a:pPr>
                <a:endParaRPr lang="es-419" dirty="0"/>
              </a:p>
              <a:p>
                <a:pPr marL="0" indent="0" algn="ctr">
                  <a:buNone/>
                </a:pPr>
                <a:endParaRPr lang="es-419" dirty="0"/>
              </a:p>
              <a:p>
                <a:r>
                  <a:rPr lang="es-419" dirty="0"/>
                  <a:t>Iterar por todos los valores en el rango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s-419" dirty="0"/>
                  <a:t> uno por uno y acumular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s-419" dirty="0"/>
                  <a:t> 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s-419" dirty="0"/>
                  <a:t>, por las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s-419" dirty="0"/>
                  <a:t> consultas, la complejidad final 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419" dirty="0"/>
              </a:p>
              <a:p>
                <a:r>
                  <a:rPr lang="es-419" dirty="0"/>
                  <a:t>Si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s-419" dirty="0"/>
                  <a:t>, la solución será muy lenta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3E0262-8FD0-442A-BBC6-814677B822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3221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43DA2E-44DC-4DE9-BFB1-AC52B639F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844494"/>
              </p:ext>
            </p:extLst>
          </p:nvPr>
        </p:nvGraphicFramePr>
        <p:xfrm>
          <a:off x="2031999" y="3890705"/>
          <a:ext cx="8128001" cy="741680"/>
        </p:xfrm>
        <a:graphic>
          <a:graphicData uri="http://schemas.openxmlformats.org/drawingml/2006/table">
            <a:tbl>
              <a:tblPr firstCol="1" bandRow="1">
                <a:tableStyleId>{073A0DAA-6AF3-43AB-8588-CEC1D06C72B9}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37785458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73898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741016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00763708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0771667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2598043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09425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164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a[i]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37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9471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BA91F-C416-4C25-BF66-903D257F8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En arreglos 1D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BF0A2-C6DA-4798-B494-6A91E57452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419" dirty="0"/>
                  <a:t>Podemos calcular la suma de cada prefijo del arreglo para responder las consultas</a:t>
                </a:r>
              </a:p>
              <a:p>
                <a:r>
                  <a:rPr lang="es-419" dirty="0"/>
                  <a:t>Guardamos los valores en un arreglo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</m:t>
                    </m:r>
                  </m:oMath>
                </a14:m>
                <a:r>
                  <a:rPr lang="es-419" dirty="0"/>
                  <a:t> de tamaño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s-419" dirty="0"/>
              </a:p>
              <a:p>
                <a:endParaRPr lang="es-419" dirty="0"/>
              </a:p>
              <a:p>
                <a:endParaRPr lang="es-419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BF0A2-C6DA-4798-B494-6A91E57452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5782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BA91F-C416-4C25-BF66-903D257F8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En arreglos 1D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BF0A2-C6DA-4798-B494-6A91E57452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419" dirty="0"/>
                  <a:t>Podemos calcular la suma de cada prefijo del arreglo para responder las consultas</a:t>
                </a:r>
              </a:p>
              <a:p>
                <a:r>
                  <a:rPr lang="es-419" dirty="0"/>
                  <a:t>Guardamos los valores en un arreglo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</m:t>
                    </m:r>
                  </m:oMath>
                </a14:m>
                <a:r>
                  <a:rPr lang="es-419" dirty="0"/>
                  <a:t> de tamaño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s-419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s-419" dirty="0"/>
              </a:p>
              <a:p>
                <a:endParaRPr lang="es-419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BF0A2-C6DA-4798-B494-6A91E57452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0942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BA91F-C416-4C25-BF66-903D257F8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En arreglos 1D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BF0A2-C6DA-4798-B494-6A91E57452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419" dirty="0"/>
                  <a:t>Podemos calcular la suma de cada prefijo del arreglo para responder las consultas</a:t>
                </a:r>
              </a:p>
              <a:p>
                <a:r>
                  <a:rPr lang="es-419" dirty="0"/>
                  <a:t>Guardamos los valores en un arreglo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</m:t>
                    </m:r>
                  </m:oMath>
                </a14:m>
                <a:r>
                  <a:rPr lang="es-419" dirty="0"/>
                  <a:t> de tamaño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s-419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s-419" dirty="0"/>
              </a:p>
              <a:p>
                <a:r>
                  <a:rPr lang="es-419" dirty="0"/>
                  <a:t>Calcular el valor de cada prefijo con un </a:t>
                </a:r>
                <a:r>
                  <a:rPr lang="es-419" dirty="0" err="1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for</a:t>
                </a:r>
                <a:r>
                  <a:rPr lang="es-419" dirty="0"/>
                  <a:t> 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419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419" dirty="0"/>
                  <a:t> para todos los prefijos</a:t>
                </a:r>
              </a:p>
              <a:p>
                <a:endParaRPr lang="es-419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BF0A2-C6DA-4798-B494-6A91E57452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29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BA91F-C416-4C25-BF66-903D257F8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En arreglos 1D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BF0A2-C6DA-4798-B494-6A91E57452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419" dirty="0"/>
                  <a:t>Podemos calcular la suma de cada prefijo del arreglo para responder las consultas</a:t>
                </a:r>
              </a:p>
              <a:p>
                <a:r>
                  <a:rPr lang="es-419" dirty="0"/>
                  <a:t>Guardamos los valores en un arreglo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</m:t>
                    </m:r>
                  </m:oMath>
                </a14:m>
                <a:r>
                  <a:rPr lang="es-419" dirty="0"/>
                  <a:t> de tamaño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s-419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s-419" dirty="0"/>
              </a:p>
              <a:p>
                <a:r>
                  <a:rPr lang="es-419" dirty="0"/>
                  <a:t>Calcular el valor de cada prefijo con un </a:t>
                </a:r>
                <a:r>
                  <a:rPr lang="es-419" dirty="0" err="1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for</a:t>
                </a:r>
                <a:r>
                  <a:rPr lang="es-419" dirty="0"/>
                  <a:t> 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419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419" dirty="0"/>
                  <a:t> para todos los prefijos</a:t>
                </a:r>
              </a:p>
              <a:p>
                <a:r>
                  <a:rPr lang="es-419" dirty="0"/>
                  <a:t>Se puede calcular todo el arreglo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</m:t>
                    </m:r>
                  </m:oMath>
                </a14:m>
                <a:r>
                  <a:rPr lang="es-419" dirty="0"/>
                  <a:t> 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s-419" dirty="0"/>
                  <a:t> solo aumentando el ultimo valor y </a:t>
                </a:r>
                <a:r>
                  <a:rPr lang="es-419" dirty="0" err="1"/>
                  <a:t>re-utilizando</a:t>
                </a:r>
                <a:r>
                  <a:rPr lang="es-419" dirty="0"/>
                  <a:t> la suma del anterior prefijo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BF0A2-C6DA-4798-B494-6A91E57452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079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BA91F-C416-4C25-BF66-903D257F8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En arreglos 1D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BF0A2-C6DA-4798-B494-6A91E57452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s-419" dirty="0"/>
              </a:p>
              <a:p>
                <a:endParaRPr lang="es-419" dirty="0"/>
              </a:p>
              <a:p>
                <a:endParaRPr lang="es-419" dirty="0"/>
              </a:p>
              <a:p>
                <a:r>
                  <a:rPr lang="es-419" dirty="0"/>
                  <a:t>Ya calculamos las sumas de todos los prefijos hasta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es-419" dirty="0"/>
                  <a:t>  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419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=(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[5]</m:t>
                            </m:r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[5]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BF0A2-C6DA-4798-B494-6A91E57452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EEB6D1B-8BCA-4755-B453-FB28790877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138853"/>
              </p:ext>
            </p:extLst>
          </p:nvPr>
        </p:nvGraphicFramePr>
        <p:xfrm>
          <a:off x="1729996" y="1825625"/>
          <a:ext cx="8128001" cy="1112520"/>
        </p:xfrm>
        <a:graphic>
          <a:graphicData uri="http://schemas.openxmlformats.org/drawingml/2006/table">
            <a:tbl>
              <a:tblPr firstCol="1" bandRow="1">
                <a:tableStyleId>{073A0DAA-6AF3-43AB-8588-CEC1D06C72B9}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37785458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73898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741016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00763708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0771667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2598043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09425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i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6164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a[i]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8837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pre[i]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419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419" dirty="0">
                        <a:latin typeface="JetBrains Mono" panose="02000009000000000000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164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6769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2332</Words>
  <Application>Microsoft Office PowerPoint</Application>
  <PresentationFormat>Widescreen</PresentationFormat>
  <Paragraphs>893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JetBrains Mono</vt:lpstr>
      <vt:lpstr>Office Theme</vt:lpstr>
      <vt:lpstr>Sumas de prefijos</vt:lpstr>
      <vt:lpstr>En arreglos 1D</vt:lpstr>
      <vt:lpstr>En arreglos 1D</vt:lpstr>
      <vt:lpstr>En arreglos 1D</vt:lpstr>
      <vt:lpstr>En arreglos 1D</vt:lpstr>
      <vt:lpstr>En arreglos 1D</vt:lpstr>
      <vt:lpstr>En arreglos 1D</vt:lpstr>
      <vt:lpstr>En arreglos 1D</vt:lpstr>
      <vt:lpstr>En arreglos 1D</vt:lpstr>
      <vt:lpstr>En arreglos 1D</vt:lpstr>
      <vt:lpstr>En arreglos 1D</vt:lpstr>
      <vt:lpstr>En arreglos 1D</vt:lpstr>
      <vt:lpstr>En arreglos 1D</vt:lpstr>
      <vt:lpstr>En arreglos 1D</vt:lpstr>
      <vt:lpstr>En arreglos 1D</vt:lpstr>
      <vt:lpstr>En arreglos 1D</vt:lpstr>
      <vt:lpstr>En arreglos 1D</vt:lpstr>
      <vt:lpstr>En matrices 2D</vt:lpstr>
      <vt:lpstr>En matrices 2D</vt:lpstr>
      <vt:lpstr>En matrices 2D</vt:lpstr>
      <vt:lpstr>En matrices 2D</vt:lpstr>
      <vt:lpstr>En matrices 2D</vt:lpstr>
      <vt:lpstr>En matrices 2D</vt:lpstr>
      <vt:lpstr>En matrices 2D</vt:lpstr>
      <vt:lpstr>En matrices 2D</vt:lpstr>
      <vt:lpstr>En matrices 2D</vt:lpstr>
      <vt:lpstr>En matrices 2D</vt:lpstr>
      <vt:lpstr>En matrices 2D</vt:lpstr>
      <vt:lpstr>En matrices 2D</vt:lpstr>
      <vt:lpstr>En matrices 2D</vt:lpstr>
      <vt:lpstr>En matrices 2D</vt:lpstr>
      <vt:lpstr>En matrices 2D</vt:lpstr>
      <vt:lpstr>En matrices 2D</vt:lpstr>
      <vt:lpstr>En matrices 2D</vt:lpstr>
      <vt:lpstr>En matrices 2D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Sumas de prefijos</dc:title>
  <dc:creator>Miguel Ortiz</dc:creator>
  <cp:lastModifiedBy>Miguel Ortiz</cp:lastModifiedBy>
  <cp:revision>15</cp:revision>
  <dcterms:created xsi:type="dcterms:W3CDTF">2023-10-12T21:14:04Z</dcterms:created>
  <dcterms:modified xsi:type="dcterms:W3CDTF">2023-10-13T01:10:04Z</dcterms:modified>
</cp:coreProperties>
</file>