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32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356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90" r:id="rId26"/>
    <p:sldId id="278" r:id="rId27"/>
    <p:sldId id="279" r:id="rId28"/>
    <p:sldId id="280" r:id="rId29"/>
    <p:sldId id="283" r:id="rId30"/>
    <p:sldId id="326" r:id="rId31"/>
    <p:sldId id="284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3" r:id="rId65"/>
    <p:sldId id="324" r:id="rId66"/>
    <p:sldId id="321" r:id="rId67"/>
    <p:sldId id="322" r:id="rId68"/>
    <p:sldId id="327" r:id="rId69"/>
    <p:sldId id="328" r:id="rId70"/>
    <p:sldId id="330" r:id="rId71"/>
    <p:sldId id="329" r:id="rId72"/>
    <p:sldId id="338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9" r:id="rId81"/>
    <p:sldId id="340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1176C4-1B2D-48A6-8C64-9135895E1BB0}">
          <p14:sldIdLst>
            <p14:sldId id="256"/>
            <p14:sldId id="257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356"/>
            <p14:sldId id="269"/>
            <p14:sldId id="270"/>
            <p14:sldId id="271"/>
            <p14:sldId id="272"/>
            <p14:sldId id="273"/>
            <p14:sldId id="274"/>
            <p14:sldId id="281"/>
            <p14:sldId id="275"/>
            <p14:sldId id="276"/>
            <p14:sldId id="277"/>
            <p14:sldId id="290"/>
            <p14:sldId id="278"/>
            <p14:sldId id="279"/>
            <p14:sldId id="280"/>
            <p14:sldId id="283"/>
            <p14:sldId id="326"/>
            <p14:sldId id="284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  <p14:sldId id="324"/>
            <p14:sldId id="321"/>
            <p14:sldId id="322"/>
            <p14:sldId id="327"/>
            <p14:sldId id="328"/>
            <p14:sldId id="330"/>
            <p14:sldId id="329"/>
            <p14:sldId id="338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Angel Ortiz Merida" initials="MAOM" lastIdx="1" clrIdx="0">
    <p:extLst>
      <p:ext uri="{19B8F6BF-5375-455C-9EA6-DF929625EA0E}">
        <p15:presenceInfo xmlns:p15="http://schemas.microsoft.com/office/powerpoint/2012/main" userId="57b667140dd87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872DB-912B-4E85-A32C-54CFE4491CE8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6EDA3-BB37-49E7-B97B-9FB59E23AECA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150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D256-D9BA-44B7-9A8D-53DFCFFD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CFC4C-2BF2-4B68-AE9F-A11F7BAF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502A-42C2-462B-ADA1-4854573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0F05-BE0A-4883-9EA0-CC2E6ECC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B892-BDBF-4BB2-B057-D12EF1B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13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682F-456E-47E1-8E00-E1AE7844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EC6F-6B3E-44D4-83C4-0E88D9F8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CCC7-7221-40AD-B103-FFB0CE84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BE91-C37F-46DA-969C-A88F06E5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E15F-3FF4-4BFD-947E-1348F5C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7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EDC3C-F2CB-4529-B3FF-C7097709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D97E3-50AB-4EDC-B7E3-C4A840EA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DF44-08B6-4191-9647-4E34B3C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91CE-80E1-404E-83FF-8FCD918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6F93-A662-4AC4-A050-83A356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82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B1C-4ECD-488A-A255-CFEF6689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AD42-2217-4AAE-9105-D1FA3CFB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C94-2EE3-482F-8F8E-18615139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3668-5D59-4789-95A7-AB4906E2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C6F7-A157-4DA7-A9A2-C496C9E7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14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F53-D789-47AB-9D53-D1E61EF0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1A7E-2FF6-4558-AB10-D2082B17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C5D4-C21D-40A5-9D0A-76B94E8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D925-E337-4693-A03A-77C42EDB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39D7-66E4-4259-A14D-A8438349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9721-8425-4C27-97C9-B180F745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55F3-DD90-4C00-B7F6-F18CFB896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9A04C-C1A4-4CD2-A33B-51A42757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4E325-6C43-4F8C-B348-0D70243E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5A780-1A29-4B6F-A44F-EE3F99A1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1D09-0793-44B4-964D-BC153946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27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D0F-ABB4-44A0-B5C8-3288BE21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97D1-EB0C-4918-9882-4672EED5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CDEC6-4D92-4935-A412-6A62CD54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CBE4-6F41-4B09-B660-3E3CBE67A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0A90-CB7F-49A4-89E8-5324D72F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7818-78D9-4AF7-9D95-EFF5A3D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0F3E7-7C04-44E4-B81E-84289BDA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5C8A5-3FFA-4F6B-A0B1-A892AA3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72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361-FC45-4BBE-96DD-8452229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026B8-27AD-4AF2-8A4A-0F59C15D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0434-3440-4F70-BE43-AE2898E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D8FD-74A3-4EB3-BA8A-08F0463B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35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9B3D7-C573-46BB-8211-B1F5B5F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CC9C3-03CB-4F58-8821-DE2F91C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13F2-2B3E-4174-B31C-5C7D8C7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633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6947-D07F-4A4B-ABDA-38EA89FF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EDAF-9707-4766-9061-78573B3F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1005-1361-4C93-8CDC-F94347C1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E7AB-97EB-4762-BC14-05E038C1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CFB3-1749-49A7-A1E9-AE1FC21E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F2CD-5C4A-4419-89A3-23C4F5DD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81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AD41-183D-40EA-848E-FA4A6B6B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A4AF3-957F-41E9-83A3-FBCF7421D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DE6F-0441-4556-80E7-D062EF70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F34B-DE00-407E-8655-E132B154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220C-17D6-48B0-AD6D-C6DFF7F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F837-19B7-45B3-9820-907FE44B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05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31D91-3EB1-4F7C-B179-7E7C2D8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74AD-2677-401A-A65C-9168398D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56F-9760-4732-965C-32BA42B2F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CF15-4538-4CD3-A65D-2DEA215E1DCF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F678-D18B-431A-8A97-30FACAEAB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0507-E34F-4D9B-BCDD-C7B5D54F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69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3D29-E001-4A9C-B48C-4C091DF25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Introducción a grafos,</a:t>
            </a:r>
            <a:br>
              <a:rPr lang="es-US" dirty="0"/>
            </a:br>
            <a:r>
              <a:rPr lang="es-US" dirty="0"/>
              <a:t>DFS, BFS y sus aplicaciones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371F2-B495-4026-B368-D0F031836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Miguel Ortiz</a:t>
            </a:r>
          </a:p>
          <a:p>
            <a:r>
              <a:rPr lang="es-US" dirty="0"/>
              <a:t>Clases para la Olimpiada Boliviana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98213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9AE9-4C24-4BB6-8D9A-14289CFD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t="20723" r="66787" b="22456"/>
          <a:stretch/>
        </p:blipFill>
        <p:spPr>
          <a:xfrm>
            <a:off x="3761483" y="1845892"/>
            <a:ext cx="3852820" cy="37953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0DFD3F-1946-46B2-AA7A-66DD572B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4606" r="42459" b="79031"/>
          <a:stretch/>
        </p:blipFill>
        <p:spPr>
          <a:xfrm>
            <a:off x="4554909" y="752977"/>
            <a:ext cx="2856726" cy="10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41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93540-6B28-4809-905C-E9F79E93C98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32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8C736-5AE8-4B92-86D6-7CBD8199C2FC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27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DEFA8B-1DBC-4426-AF21-1D0CF2ABB19A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8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BC03A-F486-4E97-B3F1-4B0E04E705B2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8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2C34A9-8E00-4461-BAE4-05C6E5C84F5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5, 2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3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0786E-85F3-4D2C-843E-34FAF8C5E481}"/>
              </a:ext>
            </a:extLst>
          </p:cNvPr>
          <p:cNvSpPr txBox="1"/>
          <p:nvPr/>
        </p:nvSpPr>
        <p:spPr>
          <a:xfrm>
            <a:off x="518807" y="5422694"/>
            <a:ext cx="1145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5, 2, 3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3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0786E-85F3-4D2C-843E-34FAF8C5E481}"/>
              </a:ext>
            </a:extLst>
          </p:cNvPr>
          <p:cNvSpPr txBox="1"/>
          <p:nvPr/>
        </p:nvSpPr>
        <p:spPr>
          <a:xfrm>
            <a:off x="518807" y="5422694"/>
            <a:ext cx="11450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7, 4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6, 5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2, 3</a:t>
            </a:r>
          </a:p>
          <a:p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Distancia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: </a:t>
            </a:r>
            <a:r>
              <a:rPr lang="en-US" sz="3200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0  1  2  2  3  3  4  4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7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D9B95-082B-4FB3-84B7-2053815608A1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0</a:t>
            </a:r>
          </a:p>
        </p:txBody>
      </p:sp>
    </p:spTree>
    <p:extLst>
      <p:ext uri="{BB962C8B-B14F-4D97-AF65-F5344CB8AC3E}">
        <p14:creationId xmlns:p14="http://schemas.microsoft.com/office/powerpoint/2010/main" val="673405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A7ACF4-0810-4645-9DE6-418FB07A84A0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4}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1</a:t>
            </a:r>
          </a:p>
        </p:txBody>
      </p:sp>
    </p:spTree>
    <p:extLst>
      <p:ext uri="{BB962C8B-B14F-4D97-AF65-F5344CB8AC3E}">
        <p14:creationId xmlns:p14="http://schemas.microsoft.com/office/powerpoint/2010/main" val="383081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86F97C-34D1-48BE-A7F1-A1967DEB1D43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6}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7</a:t>
            </a:r>
          </a:p>
        </p:txBody>
      </p:sp>
    </p:spTree>
    <p:extLst>
      <p:ext uri="{BB962C8B-B14F-4D97-AF65-F5344CB8AC3E}">
        <p14:creationId xmlns:p14="http://schemas.microsoft.com/office/powerpoint/2010/main" val="1481929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1D76F-D218-40A1-9E6C-D5DDC1D3254A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¿Cómo se representan?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1988-5499-4928-BBCC-96BB39CAD375}"/>
              </a:ext>
            </a:extLst>
          </p:cNvPr>
          <p:cNvSpPr txBox="1"/>
          <p:nvPr/>
        </p:nvSpPr>
        <p:spPr>
          <a:xfrm>
            <a:off x="1633056" y="2167171"/>
            <a:ext cx="4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/>
              <a:t>Matriz de adyacencia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47A6D5-6ED0-4C2A-AFD5-4CC0C5442F29}"/>
              </a:ext>
            </a:extLst>
          </p:cNvPr>
          <p:cNvSpPr/>
          <p:nvPr/>
        </p:nvSpPr>
        <p:spPr>
          <a:xfrm>
            <a:off x="3431097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F1462-7973-412F-97E5-322ABE20D9DE}"/>
              </a:ext>
            </a:extLst>
          </p:cNvPr>
          <p:cNvSpPr/>
          <p:nvPr/>
        </p:nvSpPr>
        <p:spPr>
          <a:xfrm>
            <a:off x="5629012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25B21-1E76-440B-AFBF-6AB4BD9BBFD5}"/>
              </a:ext>
            </a:extLst>
          </p:cNvPr>
          <p:cNvSpPr/>
          <p:nvPr/>
        </p:nvSpPr>
        <p:spPr>
          <a:xfrm>
            <a:off x="7826927" y="1122950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A4110-7784-47C2-8184-99CDFCD53CA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135772" y="1475289"/>
            <a:ext cx="14932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8690E1-B255-46F4-8052-7356EFD2890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333687" y="1475288"/>
            <a:ext cx="149324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8547D6-E13C-461F-A538-BB2C77FB9D88}"/>
              </a:ext>
            </a:extLst>
          </p:cNvPr>
          <p:cNvSpPr txBox="1"/>
          <p:nvPr/>
        </p:nvSpPr>
        <p:spPr>
          <a:xfrm>
            <a:off x="5640412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0</a:t>
            </a:r>
            <a:endParaRPr lang="es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1EB13-9B6A-4935-8FA0-7417436DCE9D}"/>
              </a:ext>
            </a:extLst>
          </p:cNvPr>
          <p:cNvSpPr txBox="1"/>
          <p:nvPr/>
        </p:nvSpPr>
        <p:spPr>
          <a:xfrm>
            <a:off x="344249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  <a:endParaRPr lang="es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BCAA0-8402-48BD-8F79-70CA23032918}"/>
              </a:ext>
            </a:extLst>
          </p:cNvPr>
          <p:cNvSpPr txBox="1"/>
          <p:nvPr/>
        </p:nvSpPr>
        <p:spPr>
          <a:xfrm>
            <a:off x="783832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  <a:endParaRPr lang="es-US" b="1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6DA1F00-1C0A-42D4-9EE9-142B603B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44153"/>
              </p:ext>
            </p:extLst>
          </p:nvPr>
        </p:nvGraphicFramePr>
        <p:xfrm>
          <a:off x="1259998" y="3225356"/>
          <a:ext cx="3647348" cy="231653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2649247692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342942335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4034840514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1754046258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endParaRPr lang="es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90073"/>
                  </a:ext>
                </a:extLst>
              </a:tr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0520"/>
                  </a:ext>
                </a:extLst>
              </a:tr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211670"/>
                  </a:ext>
                </a:extLst>
              </a:tr>
              <a:tr h="628563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346131"/>
                  </a:ext>
                </a:extLst>
              </a:tr>
            </a:tbl>
          </a:graphicData>
        </a:graphic>
      </p:graphicFrame>
      <p:sp>
        <p:nvSpPr>
          <p:cNvPr id="19" name="Arc 18">
            <a:extLst>
              <a:ext uri="{FF2B5EF4-FFF2-40B4-BE49-F238E27FC236}">
                <a16:creationId xmlns:a16="http://schemas.microsoft.com/office/drawing/2014/main" id="{BA6D2EE3-4A00-4BED-97C9-8A7B7D5E8735}"/>
              </a:ext>
            </a:extLst>
          </p:cNvPr>
          <p:cNvSpPr/>
          <p:nvPr/>
        </p:nvSpPr>
        <p:spPr>
          <a:xfrm>
            <a:off x="3931407" y="769440"/>
            <a:ext cx="4099883" cy="1127173"/>
          </a:xfrm>
          <a:prstGeom prst="arc">
            <a:avLst>
              <a:gd name="adj1" fmla="val 11089157"/>
              <a:gd name="adj2" fmla="val 21400865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2542E-7FD8-42E7-8562-834F09A56E2D}"/>
              </a:ext>
            </a:extLst>
          </p:cNvPr>
          <p:cNvSpPr txBox="1"/>
          <p:nvPr/>
        </p:nvSpPr>
        <p:spPr>
          <a:xfrm>
            <a:off x="6674624" y="2207889"/>
            <a:ext cx="4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/>
              <a:t>Listas de adyacencia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1F1F8F0-2A1E-414E-9E8D-9628FEFA4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63855"/>
              </p:ext>
            </p:extLst>
          </p:nvPr>
        </p:nvGraphicFramePr>
        <p:xfrm>
          <a:off x="6949095" y="3150298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E5AB8B6-6642-4299-921E-A344340D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51402"/>
              </p:ext>
            </p:extLst>
          </p:nvPr>
        </p:nvGraphicFramePr>
        <p:xfrm>
          <a:off x="6949094" y="3964556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20BAB8D-9320-4466-BFCA-D07F4302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78181"/>
              </p:ext>
            </p:extLst>
          </p:nvPr>
        </p:nvGraphicFramePr>
        <p:xfrm>
          <a:off x="6949094" y="4778814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E8273-41A2-46ED-B4C5-AE8D75F2E9D0}"/>
              </a:ext>
            </a:extLst>
          </p:cNvPr>
          <p:cNvCxnSpPr>
            <a:cxnSpLocks/>
          </p:cNvCxnSpPr>
          <p:nvPr/>
        </p:nvCxnSpPr>
        <p:spPr>
          <a:xfrm>
            <a:off x="7964262" y="3431627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C894E-0A64-4617-86FD-275CF5386405}"/>
              </a:ext>
            </a:extLst>
          </p:cNvPr>
          <p:cNvCxnSpPr>
            <a:cxnSpLocks/>
          </p:cNvCxnSpPr>
          <p:nvPr/>
        </p:nvCxnSpPr>
        <p:spPr>
          <a:xfrm>
            <a:off x="7964262" y="4245885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6AB1C1-415B-49AD-A158-9B7656A85B69}"/>
              </a:ext>
            </a:extLst>
          </p:cNvPr>
          <p:cNvCxnSpPr>
            <a:cxnSpLocks/>
          </p:cNvCxnSpPr>
          <p:nvPr/>
        </p:nvCxnSpPr>
        <p:spPr>
          <a:xfrm>
            <a:off x="7964262" y="5041941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518F7-3AE1-4D58-BF31-939773A78E3F}"/>
                  </a:ext>
                </a:extLst>
              </p:cNvPr>
              <p:cNvSpPr txBox="1"/>
              <p:nvPr/>
            </p:nvSpPr>
            <p:spPr>
              <a:xfrm>
                <a:off x="8646136" y="3231572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518F7-3AE1-4D58-BF31-939773A7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3231572"/>
                <a:ext cx="122479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B9C698-3747-43A4-A50C-71FF58BE9A6C}"/>
                  </a:ext>
                </a:extLst>
              </p:cNvPr>
              <p:cNvSpPr txBox="1"/>
              <p:nvPr/>
            </p:nvSpPr>
            <p:spPr>
              <a:xfrm>
                <a:off x="8646136" y="4045830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B9C698-3747-43A4-A50C-71FF58BE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4045830"/>
                <a:ext cx="122479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F1B6CA-48B7-4B2E-93B6-6BE977C1443D}"/>
                  </a:ext>
                </a:extLst>
              </p:cNvPr>
              <p:cNvSpPr txBox="1"/>
              <p:nvPr/>
            </p:nvSpPr>
            <p:spPr>
              <a:xfrm>
                <a:off x="8646136" y="4860088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1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F1B6CA-48B7-4B2E-93B6-6BE977C1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4860088"/>
                <a:ext cx="12247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E44C2C-BE49-4E08-8CCB-6032C0513E1D}"/>
              </a:ext>
            </a:extLst>
          </p:cNvPr>
          <p:cNvSpPr txBox="1"/>
          <p:nvPr/>
        </p:nvSpPr>
        <p:spPr>
          <a:xfrm>
            <a:off x="2164360" y="2869035"/>
            <a:ext cx="27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Nodo de llegada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161C2B-1B69-40C8-B798-9F1A91E30458}"/>
              </a:ext>
            </a:extLst>
          </p:cNvPr>
          <p:cNvSpPr txBox="1"/>
          <p:nvPr/>
        </p:nvSpPr>
        <p:spPr>
          <a:xfrm>
            <a:off x="-461493" y="4136813"/>
            <a:ext cx="274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Nodo </a:t>
            </a:r>
          </a:p>
          <a:p>
            <a:pPr algn="ctr"/>
            <a:r>
              <a:rPr lang="es-US" dirty="0"/>
              <a:t>de </a:t>
            </a:r>
          </a:p>
          <a:p>
            <a:pPr algn="ctr"/>
            <a:r>
              <a:rPr lang="es-U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1287425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E0F461-9F57-4A97-ACC6-A4A6A282284F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5}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4</a:t>
            </a:r>
          </a:p>
        </p:txBody>
      </p:sp>
    </p:spTree>
    <p:extLst>
      <p:ext uri="{BB962C8B-B14F-4D97-AF65-F5344CB8AC3E}">
        <p14:creationId xmlns:p14="http://schemas.microsoft.com/office/powerpoint/2010/main" val="4223072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CD5FD-4E5B-4B4B-984C-537947618095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6</a:t>
            </a:r>
          </a:p>
        </p:txBody>
      </p:sp>
    </p:spTree>
    <p:extLst>
      <p:ext uri="{BB962C8B-B14F-4D97-AF65-F5344CB8AC3E}">
        <p14:creationId xmlns:p14="http://schemas.microsoft.com/office/powerpoint/2010/main" val="52875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DE1B40-B07C-4A77-9A50-DF5B08888F74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3}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5</a:t>
            </a:r>
          </a:p>
        </p:txBody>
      </p:sp>
    </p:spTree>
    <p:extLst>
      <p:ext uri="{BB962C8B-B14F-4D97-AF65-F5344CB8AC3E}">
        <p14:creationId xmlns:p14="http://schemas.microsoft.com/office/powerpoint/2010/main" val="301124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F8415B-71A6-424B-AFC3-DBD76A544AD8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1, 7, 4, 6, 5, 2,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2</a:t>
            </a:r>
          </a:p>
        </p:txBody>
      </p:sp>
    </p:spTree>
    <p:extLst>
      <p:ext uri="{BB962C8B-B14F-4D97-AF65-F5344CB8AC3E}">
        <p14:creationId xmlns:p14="http://schemas.microsoft.com/office/powerpoint/2010/main" val="281897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47B01F-257F-4467-859F-A422DA121C6E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1, 7, 4, 6, 5, 2, 3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3</a:t>
            </a:r>
          </a:p>
        </p:txBody>
      </p:sp>
    </p:spTree>
    <p:extLst>
      <p:ext uri="{BB962C8B-B14F-4D97-AF65-F5344CB8AC3E}">
        <p14:creationId xmlns:p14="http://schemas.microsoft.com/office/powerpoint/2010/main" val="2788380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495520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s-419" sz="2000" b="0" dirty="0">
                <a:solidFill>
                  <a:srgbClr val="953800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nivel(n,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endParaRPr lang="es-US" sz="2000" dirty="0"/>
          </a:p>
          <a:p>
            <a:r>
              <a:rPr lang="es-US" sz="2000" dirty="0"/>
              <a:t>	</a:t>
            </a:r>
            <a:r>
              <a:rPr lang="es-419" sz="2000" b="0" dirty="0" err="1">
                <a:solidFill>
                  <a:srgbClr val="953800"/>
                </a:solidFill>
                <a:effectLst/>
                <a:latin typeface="Hack" panose="020B0609030202020204" pitchFamily="49" charset="0"/>
              </a:rPr>
              <a:t>queue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q;</a:t>
            </a:r>
          </a:p>
          <a:p>
            <a:endParaRPr lang="es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5802700" y="1532597"/>
            <a:ext cx="5593846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inicio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nivel[inicio]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(inicio);</a:t>
            </a:r>
            <a:endParaRPr lang="es-419" sz="2000" b="0" dirty="0">
              <a:solidFill>
                <a:srgbClr val="CF222E"/>
              </a:solidFill>
              <a:effectLst/>
              <a:latin typeface="Hack" panose="020B0609030202020204" pitchFamily="49" charset="0"/>
            </a:endParaRPr>
          </a:p>
          <a:p>
            <a:endParaRPr lang="es-419" sz="2000" dirty="0">
              <a:solidFill>
                <a:srgbClr val="CF222E"/>
              </a:solidFill>
              <a:latin typeface="Hack" panose="020B0609030202020204" pitchFamily="49" charset="0"/>
            </a:endParaRPr>
          </a:p>
          <a:p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empty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front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v : g[u])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(nivel[v]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  nivel[v]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nivel[u]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¿Cómo se representan?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E6C90-B547-483B-B1DC-E2D894F9D2C6}"/>
              </a:ext>
            </a:extLst>
          </p:cNvPr>
          <p:cNvSpPr/>
          <p:nvPr/>
        </p:nvSpPr>
        <p:spPr>
          <a:xfrm>
            <a:off x="3431097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977FBE-2855-466D-9B27-E1E6C90D1A01}"/>
              </a:ext>
            </a:extLst>
          </p:cNvPr>
          <p:cNvSpPr/>
          <p:nvPr/>
        </p:nvSpPr>
        <p:spPr>
          <a:xfrm>
            <a:off x="5629012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8049-3A92-4CAA-8BEB-19D8AAD1B2A1}"/>
              </a:ext>
            </a:extLst>
          </p:cNvPr>
          <p:cNvSpPr/>
          <p:nvPr/>
        </p:nvSpPr>
        <p:spPr>
          <a:xfrm>
            <a:off x="7826927" y="1122950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CE3F76-134D-4141-9FFB-4092A1D1E3E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135772" y="1475289"/>
            <a:ext cx="14932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2940CA-E3A4-45F6-AB85-15ADA2E1F1A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333687" y="1475288"/>
            <a:ext cx="149324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645650-C74A-4D75-B14F-C0BDA8E996A0}"/>
              </a:ext>
            </a:extLst>
          </p:cNvPr>
          <p:cNvSpPr txBox="1"/>
          <p:nvPr/>
        </p:nvSpPr>
        <p:spPr>
          <a:xfrm>
            <a:off x="5640412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0</a:t>
            </a:r>
            <a:endParaRPr lang="es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A784E-82F3-4CD0-9D67-ABAA39426EA5}"/>
              </a:ext>
            </a:extLst>
          </p:cNvPr>
          <p:cNvSpPr txBox="1"/>
          <p:nvPr/>
        </p:nvSpPr>
        <p:spPr>
          <a:xfrm>
            <a:off x="344249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  <a:endParaRPr lang="es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5D2E2-B7E5-41F7-976B-86A8DBB0554E}"/>
              </a:ext>
            </a:extLst>
          </p:cNvPr>
          <p:cNvSpPr txBox="1"/>
          <p:nvPr/>
        </p:nvSpPr>
        <p:spPr>
          <a:xfrm>
            <a:off x="783832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  <a:endParaRPr lang="es-US" b="1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AC03DA8-D3EF-4AB4-A3E6-CA50ECAD9BD8}"/>
              </a:ext>
            </a:extLst>
          </p:cNvPr>
          <p:cNvSpPr/>
          <p:nvPr/>
        </p:nvSpPr>
        <p:spPr>
          <a:xfrm>
            <a:off x="3931407" y="769440"/>
            <a:ext cx="4099883" cy="1127173"/>
          </a:xfrm>
          <a:prstGeom prst="arc">
            <a:avLst>
              <a:gd name="adj1" fmla="val 11089157"/>
              <a:gd name="adj2" fmla="val 21400865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690FC-7A1B-4134-A3CF-6A4D208E6110}"/>
              </a:ext>
            </a:extLst>
          </p:cNvPr>
          <p:cNvSpPr txBox="1"/>
          <p:nvPr/>
        </p:nvSpPr>
        <p:spPr>
          <a:xfrm>
            <a:off x="1303414" y="2248951"/>
            <a:ext cx="4960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Matriz de adyacencia</a:t>
            </a:r>
            <a:endParaRPr lang="pt-BR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g[n][n];</a:t>
            </a:r>
          </a:p>
          <a:p>
            <a:r>
              <a:rPr lang="pt-BR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Llenado</a:t>
            </a:r>
            <a:endParaRPr lang="pt-BR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F4EDB7-5215-4358-B04B-9FC4EFB2F8AE}"/>
              </a:ext>
            </a:extLst>
          </p:cNvPr>
          <p:cNvSpPr txBox="1"/>
          <p:nvPr/>
        </p:nvSpPr>
        <p:spPr>
          <a:xfrm>
            <a:off x="5640412" y="2248950"/>
            <a:ext cx="5116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//Lista de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adyacencia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vector&lt;vector&lt;int&gt;&gt; g;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Llenado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440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64001-715F-4FA0-9249-D5114CE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recorrido</a:t>
            </a:r>
            <a:r>
              <a:rPr lang="en-US" dirty="0"/>
              <a:t> de </a:t>
            </a:r>
            <a:r>
              <a:rPr lang="en-US" dirty="0" err="1"/>
              <a:t>grafos</a:t>
            </a:r>
            <a:endParaRPr lang="en-US" dirty="0"/>
          </a:p>
          <a:p>
            <a:r>
              <a:rPr lang="en-US" dirty="0" err="1"/>
              <a:t>Empieza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, lo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 y se </a:t>
            </a:r>
            <a:r>
              <a:rPr lang="en-US" dirty="0" err="1"/>
              <a:t>mueve</a:t>
            </a:r>
            <a:r>
              <a:rPr lang="en-US" dirty="0"/>
              <a:t> a sus </a:t>
            </a:r>
            <a:r>
              <a:rPr lang="en-US" dirty="0" err="1"/>
              <a:t>vecinos</a:t>
            </a:r>
            <a:r>
              <a:rPr lang="en-US" dirty="0"/>
              <a:t> que </a:t>
            </a:r>
            <a:r>
              <a:rPr lang="en-US" dirty="0" err="1"/>
              <a:t>aun</a:t>
            </a:r>
            <a:r>
              <a:rPr lang="en-US" dirty="0"/>
              <a:t> no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visitados</a:t>
            </a:r>
            <a:endParaRPr lang="en-US" dirty="0"/>
          </a:p>
          <a:p>
            <a:pPr lvl="1"/>
            <a:r>
              <a:rPr lang="en-US" dirty="0"/>
              <a:t>Si hay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moverse</a:t>
            </a:r>
            <a:r>
              <a:rPr lang="en-US" dirty="0"/>
              <a:t>, se </a:t>
            </a:r>
            <a:r>
              <a:rPr lang="en-US" dirty="0" err="1"/>
              <a:t>mueve</a:t>
            </a:r>
            <a:r>
              <a:rPr lang="en-US" dirty="0"/>
              <a:t> a </a:t>
            </a:r>
            <a:r>
              <a:rPr lang="en-US" dirty="0" err="1"/>
              <a:t>cualquiera</a:t>
            </a:r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no hay </a:t>
            </a:r>
            <a:r>
              <a:rPr lang="en-US" dirty="0" err="1"/>
              <a:t>vecinos</a:t>
            </a:r>
            <a:r>
              <a:rPr lang="en-US" dirty="0"/>
              <a:t> sin </a:t>
            </a:r>
            <a:r>
              <a:rPr lang="en-US" dirty="0" err="1"/>
              <a:t>marca</a:t>
            </a:r>
            <a:r>
              <a:rPr lang="en-US" dirty="0"/>
              <a:t>, </a:t>
            </a:r>
            <a:r>
              <a:rPr lang="en-US" dirty="0" err="1"/>
              <a:t>vuelve</a:t>
            </a:r>
            <a:r>
              <a:rPr lang="en-US" dirty="0"/>
              <a:t> por </a:t>
            </a:r>
            <a:r>
              <a:rPr lang="en-US" dirty="0" err="1"/>
              <a:t>donde</a:t>
            </a:r>
            <a:r>
              <a:rPr lang="en-US" dirty="0"/>
              <a:t> vino</a:t>
            </a:r>
          </a:p>
          <a:p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paso hasta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posibles</a:t>
            </a:r>
            <a:endParaRPr lang="en-US" dirty="0"/>
          </a:p>
          <a:p>
            <a:r>
              <a:rPr lang="en-US" dirty="0" err="1"/>
              <a:t>Sigue</a:t>
            </a:r>
            <a:r>
              <a:rPr lang="en-US" dirty="0"/>
              <a:t> un solo </a:t>
            </a:r>
            <a:r>
              <a:rPr lang="en-US" dirty="0" err="1"/>
              <a:t>camino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caminar</a:t>
            </a:r>
            <a:r>
              <a:rPr lang="en-US" dirty="0"/>
              <a:t> por un </a:t>
            </a:r>
            <a:r>
              <a:rPr lang="en-US" dirty="0" err="1"/>
              <a:t>laberinto</a:t>
            </a:r>
            <a:r>
              <a:rPr lang="en-US" dirty="0"/>
              <a:t> con una mano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pared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39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273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8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97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68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522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035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</p:spTree>
    <p:extLst>
      <p:ext uri="{BB962C8B-B14F-4D97-AF65-F5344CB8AC3E}">
        <p14:creationId xmlns:p14="http://schemas.microsoft.com/office/powerpoint/2010/main" val="406566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3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5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3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0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3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216811" y="2576445"/>
            <a:ext cx="624443" cy="198929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6BA2615-C7FB-45C7-BEC9-5ACC7FE7D884}"/>
              </a:ext>
            </a:extLst>
          </p:cNvPr>
          <p:cNvSpPr/>
          <p:nvPr/>
        </p:nvSpPr>
        <p:spPr>
          <a:xfrm>
            <a:off x="2996370" y="2187555"/>
            <a:ext cx="440882" cy="4408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6645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2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1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9828C-73EA-4CDE-95B0-0E0E5D82FCEA}"/>
              </a:ext>
            </a:extLst>
          </p:cNvPr>
          <p:cNvSpPr txBox="1"/>
          <p:nvPr/>
        </p:nvSpPr>
        <p:spPr>
          <a:xfrm>
            <a:off x="956345" y="1269723"/>
            <a:ext cx="1206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Vértices</a:t>
            </a:r>
          </a:p>
          <a:p>
            <a:pPr algn="ctr"/>
            <a:r>
              <a:rPr lang="es-US" sz="2400" dirty="0"/>
              <a:t>o</a:t>
            </a:r>
          </a:p>
          <a:p>
            <a:pPr algn="ctr"/>
            <a:r>
              <a:rPr lang="es-US" sz="2400" dirty="0"/>
              <a:t>Nodos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B54191-A329-4FA6-9A86-8F2C0B30466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62380" y="1869888"/>
            <a:ext cx="538875" cy="93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85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3098408" y="2199249"/>
            <a:ext cx="605246" cy="1928134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F7B4A1C9-407C-49A6-A620-8804E27CDC59}"/>
              </a:ext>
            </a:extLst>
          </p:cNvPr>
          <p:cNvSpPr/>
          <p:nvPr/>
        </p:nvSpPr>
        <p:spPr>
          <a:xfrm>
            <a:off x="3551233" y="4108304"/>
            <a:ext cx="440882" cy="4408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61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F0C18B-84BA-401E-A83A-92D94BD3FF24}"/>
              </a:ext>
            </a:extLst>
          </p:cNvPr>
          <p:cNvCxnSpPr/>
          <p:nvPr/>
        </p:nvCxnSpPr>
        <p:spPr>
          <a:xfrm flipV="1">
            <a:off x="3357802" y="1587347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37240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385516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37240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s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5802700" y="1532597"/>
            <a:ext cx="468702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27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6199518" y="2101940"/>
            <a:ext cx="468702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3EEB-9348-4F57-AA6D-99D9295EAC25}"/>
              </a:ext>
            </a:extLst>
          </p:cNvPr>
          <p:cNvSpPr txBox="1"/>
          <p:nvPr/>
        </p:nvSpPr>
        <p:spPr>
          <a:xfrm>
            <a:off x="1305461" y="2101940"/>
            <a:ext cx="4687021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stack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vis(n,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(u);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size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top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adj[u])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2BAC6-DA22-4A96-B828-A61AF253335C}"/>
              </a:ext>
            </a:extLst>
          </p:cNvPr>
          <p:cNvSpPr txBox="1"/>
          <p:nvPr/>
        </p:nvSpPr>
        <p:spPr>
          <a:xfrm>
            <a:off x="8196793" y="1482919"/>
            <a:ext cx="151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Recursivo: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387EC-713D-42B8-AA50-D20C611DDF58}"/>
              </a:ext>
            </a:extLst>
          </p:cNvPr>
          <p:cNvSpPr txBox="1"/>
          <p:nvPr/>
        </p:nvSpPr>
        <p:spPr>
          <a:xfrm>
            <a:off x="2567097" y="1482918"/>
            <a:ext cx="1336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Iterativo:</a:t>
            </a:r>
          </a:p>
        </p:txBody>
      </p:sp>
    </p:spTree>
    <p:extLst>
      <p:ext uri="{BB962C8B-B14F-4D97-AF65-F5344CB8AC3E}">
        <p14:creationId xmlns:p14="http://schemas.microsoft.com/office/powerpoint/2010/main" val="363241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6199518" y="2101940"/>
            <a:ext cx="4687021" cy="25545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3EEB-9348-4F57-AA6D-99D9295EAC25}"/>
              </a:ext>
            </a:extLst>
          </p:cNvPr>
          <p:cNvSpPr txBox="1"/>
          <p:nvPr/>
        </p:nvSpPr>
        <p:spPr>
          <a:xfrm>
            <a:off x="1305461" y="2101940"/>
            <a:ext cx="4687021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stack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vis(n,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(u);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size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top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adj[u])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2BAC6-DA22-4A96-B828-A61AF253335C}"/>
              </a:ext>
            </a:extLst>
          </p:cNvPr>
          <p:cNvSpPr txBox="1"/>
          <p:nvPr/>
        </p:nvSpPr>
        <p:spPr>
          <a:xfrm>
            <a:off x="8196793" y="1482919"/>
            <a:ext cx="151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Recursivo: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387EC-713D-42B8-AA50-D20C611DDF58}"/>
              </a:ext>
            </a:extLst>
          </p:cNvPr>
          <p:cNvSpPr txBox="1"/>
          <p:nvPr/>
        </p:nvSpPr>
        <p:spPr>
          <a:xfrm>
            <a:off x="2567097" y="1482918"/>
            <a:ext cx="1336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Iterativo:</a:t>
            </a:r>
          </a:p>
        </p:txBody>
      </p:sp>
    </p:spTree>
    <p:extLst>
      <p:ext uri="{BB962C8B-B14F-4D97-AF65-F5344CB8AC3E}">
        <p14:creationId xmlns:p14="http://schemas.microsoft.com/office/powerpoint/2010/main" val="94770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</p:spTree>
    <p:extLst>
      <p:ext uri="{BB962C8B-B14F-4D97-AF65-F5344CB8AC3E}">
        <p14:creationId xmlns:p14="http://schemas.microsoft.com/office/powerpoint/2010/main" val="1677214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</p:spTree>
    <p:extLst>
      <p:ext uri="{BB962C8B-B14F-4D97-AF65-F5344CB8AC3E}">
        <p14:creationId xmlns:p14="http://schemas.microsoft.com/office/powerpoint/2010/main" val="1686228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0DE679-CC3C-498C-A337-041FBACEEEB2}"/>
              </a:ext>
            </a:extLst>
          </p:cNvPr>
          <p:cNvSpPr txBox="1"/>
          <p:nvPr/>
        </p:nvSpPr>
        <p:spPr>
          <a:xfrm>
            <a:off x="956345" y="1269723"/>
            <a:ext cx="1206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Vértices</a:t>
            </a:r>
          </a:p>
          <a:p>
            <a:pPr algn="ctr"/>
            <a:r>
              <a:rPr lang="es-US" sz="2400" dirty="0"/>
              <a:t>o</a:t>
            </a:r>
          </a:p>
          <a:p>
            <a:pPr algn="ctr"/>
            <a:r>
              <a:rPr lang="es-US" sz="2400" dirty="0"/>
              <a:t>Nodos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191CD-197E-4369-B2BC-1DA149AC928A}"/>
              </a:ext>
            </a:extLst>
          </p:cNvPr>
          <p:cNvSpPr txBox="1"/>
          <p:nvPr/>
        </p:nvSpPr>
        <p:spPr>
          <a:xfrm>
            <a:off x="1542072" y="3590118"/>
            <a:ext cx="1023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Aristas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AB423B-0AB8-4636-BCC9-305CF6F88C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565877" y="3358661"/>
            <a:ext cx="724018" cy="46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5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4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92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C265A-66A1-46E0-8756-2F7BEDD22B44}"/>
              </a:ext>
            </a:extLst>
          </p:cNvPr>
          <p:cNvSpPr/>
          <p:nvPr/>
        </p:nvSpPr>
        <p:spPr>
          <a:xfrm>
            <a:off x="3479407" y="4868314"/>
            <a:ext cx="742846" cy="74284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A2E55-17C8-4D91-963D-C755DBEF6674}"/>
              </a:ext>
            </a:extLst>
          </p:cNvPr>
          <p:cNvSpPr/>
          <p:nvPr/>
        </p:nvSpPr>
        <p:spPr>
          <a:xfrm>
            <a:off x="6901171" y="1882689"/>
            <a:ext cx="742846" cy="74284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03309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08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5C650-19A1-431F-8196-AF56DD2FD6D5}"/>
              </a:ext>
            </a:extLst>
          </p:cNvPr>
          <p:cNvCxnSpPr>
            <a:cxnSpLocks/>
          </p:cNvCxnSpPr>
          <p:nvPr/>
        </p:nvCxnSpPr>
        <p:spPr>
          <a:xfrm flipH="1" flipV="1">
            <a:off x="3204401" y="2636047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9792A-A8E0-4A9A-BA18-217A0C734D4A}"/>
              </a:ext>
            </a:extLst>
          </p:cNvPr>
          <p:cNvCxnSpPr>
            <a:cxnSpLocks/>
          </p:cNvCxnSpPr>
          <p:nvPr/>
        </p:nvCxnSpPr>
        <p:spPr>
          <a:xfrm flipH="1" flipV="1">
            <a:off x="3667734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5D8EB3-9024-4D21-9FBE-423DB40A03E7}"/>
              </a:ext>
            </a:extLst>
          </p:cNvPr>
          <p:cNvCxnSpPr>
            <a:cxnSpLocks/>
          </p:cNvCxnSpPr>
          <p:nvPr/>
        </p:nvCxnSpPr>
        <p:spPr>
          <a:xfrm flipV="1">
            <a:off x="4668664" y="3964478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51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5C650-19A1-431F-8196-AF56DD2FD6D5}"/>
              </a:ext>
            </a:extLst>
          </p:cNvPr>
          <p:cNvCxnSpPr>
            <a:cxnSpLocks/>
          </p:cNvCxnSpPr>
          <p:nvPr/>
        </p:nvCxnSpPr>
        <p:spPr>
          <a:xfrm flipH="1" flipV="1">
            <a:off x="3204401" y="2636047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9792A-A8E0-4A9A-BA18-217A0C734D4A}"/>
              </a:ext>
            </a:extLst>
          </p:cNvPr>
          <p:cNvCxnSpPr>
            <a:cxnSpLocks/>
          </p:cNvCxnSpPr>
          <p:nvPr/>
        </p:nvCxnSpPr>
        <p:spPr>
          <a:xfrm flipH="1" flipV="1">
            <a:off x="3667734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5D8EB3-9024-4D21-9FBE-423DB40A03E7}"/>
              </a:ext>
            </a:extLst>
          </p:cNvPr>
          <p:cNvCxnSpPr>
            <a:cxnSpLocks/>
          </p:cNvCxnSpPr>
          <p:nvPr/>
        </p:nvCxnSpPr>
        <p:spPr>
          <a:xfrm flipV="1">
            <a:off x="4668664" y="3964478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C0E22-C232-4077-9DBE-190B65BAA8D9}"/>
              </a:ext>
            </a:extLst>
          </p:cNvPr>
          <p:cNvCxnSpPr>
            <a:cxnSpLocks/>
          </p:cNvCxnSpPr>
          <p:nvPr/>
        </p:nvCxnSpPr>
        <p:spPr>
          <a:xfrm>
            <a:off x="6409218" y="3609084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8286A-ED72-416D-83CD-0ED2BECD68F6}"/>
              </a:ext>
            </a:extLst>
          </p:cNvPr>
          <p:cNvCxnSpPr>
            <a:cxnSpLocks/>
          </p:cNvCxnSpPr>
          <p:nvPr/>
        </p:nvCxnSpPr>
        <p:spPr>
          <a:xfrm>
            <a:off x="6744950" y="3341932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21094157-62D6-4F1B-BDAA-4E63E42C7284}"/>
              </a:ext>
            </a:extLst>
          </p:cNvPr>
          <p:cNvSpPr/>
          <p:nvPr/>
        </p:nvSpPr>
        <p:spPr>
          <a:xfrm>
            <a:off x="7123523" y="3322176"/>
            <a:ext cx="663054" cy="6630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924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328779-F981-4D81-B100-AB2D029AA50B}"/>
              </a:ext>
            </a:extLst>
          </p:cNvPr>
          <p:cNvSpPr/>
          <p:nvPr/>
        </p:nvSpPr>
        <p:spPr>
          <a:xfrm>
            <a:off x="3420037" y="5002182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9AE8E-DC3B-4B44-82B6-789ADC26F0C6}"/>
              </a:ext>
            </a:extLst>
          </p:cNvPr>
          <p:cNvSpPr txBox="1"/>
          <p:nvPr/>
        </p:nvSpPr>
        <p:spPr>
          <a:xfrm>
            <a:off x="2650616" y="4862289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6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90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D5063-1909-48B1-9C06-9990C26CEED4}"/>
              </a:ext>
            </a:extLst>
          </p:cNvPr>
          <p:cNvCxnSpPr>
            <a:cxnSpLocks/>
          </p:cNvCxnSpPr>
          <p:nvPr/>
        </p:nvCxnSpPr>
        <p:spPr>
          <a:xfrm flipH="1" flipV="1">
            <a:off x="3151051" y="2636047"/>
            <a:ext cx="636504" cy="202771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017BADD-CC41-4F0F-8AC2-253E8FDF356B}"/>
              </a:ext>
            </a:extLst>
          </p:cNvPr>
          <p:cNvSpPr/>
          <p:nvPr/>
        </p:nvSpPr>
        <p:spPr>
          <a:xfrm>
            <a:off x="3608418" y="4658245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92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09B483-5037-4808-B011-6058C3915685}"/>
              </a:ext>
            </a:extLst>
          </p:cNvPr>
          <p:cNvSpPr txBox="1"/>
          <p:nvPr/>
        </p:nvSpPr>
        <p:spPr>
          <a:xfrm>
            <a:off x="4252144" y="136539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</a:t>
            </a:r>
            <a:endParaRPr lang="es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170C-8306-4776-8493-3E16302A1317}"/>
              </a:ext>
            </a:extLst>
          </p:cNvPr>
          <p:cNvSpPr txBox="1"/>
          <p:nvPr/>
        </p:nvSpPr>
        <p:spPr>
          <a:xfrm>
            <a:off x="3972363" y="225300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4</a:t>
            </a:r>
            <a:endParaRPr lang="es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88234-37B6-4821-A728-DEDA2D82E21F}"/>
              </a:ext>
            </a:extLst>
          </p:cNvPr>
          <p:cNvSpPr txBox="1"/>
          <p:nvPr/>
        </p:nvSpPr>
        <p:spPr>
          <a:xfrm>
            <a:off x="2792351" y="3282461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</a:t>
            </a:r>
            <a:endParaRPr lang="es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796F-E716-4C54-83D0-775CD52F19E9}"/>
              </a:ext>
            </a:extLst>
          </p:cNvPr>
          <p:cNvSpPr txBox="1"/>
          <p:nvPr/>
        </p:nvSpPr>
        <p:spPr>
          <a:xfrm>
            <a:off x="4385002" y="375823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2</a:t>
            </a:r>
            <a:endParaRPr lang="es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972FCA-157D-4798-B9AF-2A71CEA3321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7524271" y="2661539"/>
            <a:ext cx="978075" cy="7764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080FF9-9E26-4D6F-8475-AF9AF85EF7D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7524271" y="3820951"/>
            <a:ext cx="714305" cy="10155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5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2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701D6A-865C-45FA-AE58-56F637EFA45A}"/>
              </a:ext>
            </a:extLst>
          </p:cNvPr>
          <p:cNvCxnSpPr>
            <a:cxnSpLocks/>
          </p:cNvCxnSpPr>
          <p:nvPr/>
        </p:nvCxnSpPr>
        <p:spPr>
          <a:xfrm flipH="1" flipV="1">
            <a:off x="4042849" y="2537789"/>
            <a:ext cx="1336963" cy="7712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6D69FC2-4C6B-48FB-A58E-66A44767B349}"/>
              </a:ext>
            </a:extLst>
          </p:cNvPr>
          <p:cNvSpPr/>
          <p:nvPr/>
        </p:nvSpPr>
        <p:spPr>
          <a:xfrm>
            <a:off x="3688646" y="2236730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4367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723002" y="3831430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4460552" y="4603306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2194444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1805014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1661509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96E334-E6A9-42D1-BB3E-A18DFF325119}"/>
              </a:ext>
            </a:extLst>
          </p:cNvPr>
          <p:cNvCxnSpPr>
            <a:cxnSpLocks/>
          </p:cNvCxnSpPr>
          <p:nvPr/>
        </p:nvCxnSpPr>
        <p:spPr>
          <a:xfrm flipV="1">
            <a:off x="4049810" y="1911658"/>
            <a:ext cx="2324682" cy="14204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BED43941-1648-476F-A2C8-F8C2C2844087}"/>
              </a:ext>
            </a:extLst>
          </p:cNvPr>
          <p:cNvSpPr/>
          <p:nvPr/>
        </p:nvSpPr>
        <p:spPr>
          <a:xfrm>
            <a:off x="3660120" y="1860515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66830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7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23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512100" y="4127383"/>
            <a:ext cx="545884" cy="79583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¡¡Ciclo!!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E21304F2-CC81-45E2-97E9-BEF620F6510E}"/>
              </a:ext>
            </a:extLst>
          </p:cNvPr>
          <p:cNvSpPr/>
          <p:nvPr/>
        </p:nvSpPr>
        <p:spPr>
          <a:xfrm>
            <a:off x="4986824" y="3826303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37151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09B483-5037-4808-B011-6058C3915685}"/>
              </a:ext>
            </a:extLst>
          </p:cNvPr>
          <p:cNvSpPr txBox="1"/>
          <p:nvPr/>
        </p:nvSpPr>
        <p:spPr>
          <a:xfrm>
            <a:off x="4252144" y="136539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</a:t>
            </a:r>
            <a:endParaRPr lang="es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170C-8306-4776-8493-3E16302A1317}"/>
              </a:ext>
            </a:extLst>
          </p:cNvPr>
          <p:cNvSpPr txBox="1"/>
          <p:nvPr/>
        </p:nvSpPr>
        <p:spPr>
          <a:xfrm>
            <a:off x="3972363" y="225300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4</a:t>
            </a:r>
            <a:endParaRPr lang="es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88234-37B6-4821-A728-DEDA2D82E21F}"/>
              </a:ext>
            </a:extLst>
          </p:cNvPr>
          <p:cNvSpPr txBox="1"/>
          <p:nvPr/>
        </p:nvSpPr>
        <p:spPr>
          <a:xfrm>
            <a:off x="2792351" y="3282461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</a:t>
            </a:r>
            <a:endParaRPr lang="es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796F-E716-4C54-83D0-775CD52F19E9}"/>
              </a:ext>
            </a:extLst>
          </p:cNvPr>
          <p:cNvSpPr txBox="1"/>
          <p:nvPr/>
        </p:nvSpPr>
        <p:spPr>
          <a:xfrm>
            <a:off x="4385002" y="375823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2</a:t>
            </a:r>
            <a:endParaRPr lang="es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972FCA-157D-4798-B9AF-2A71CEA3321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7524271" y="2661539"/>
            <a:ext cx="978075" cy="7764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080FF9-9E26-4D6F-8475-AF9AF85EF7D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7524271" y="3820951"/>
            <a:ext cx="714305" cy="10155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EF5B5-0B23-4822-B06F-6C4B0C81839B}"/>
              </a:ext>
            </a:extLst>
          </p:cNvPr>
          <p:cNvSpPr txBox="1"/>
          <p:nvPr/>
        </p:nvSpPr>
        <p:spPr>
          <a:xfrm>
            <a:off x="5904620" y="1500796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5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FE765-36BC-4DD0-A8ED-A2118E15E321}"/>
              </a:ext>
            </a:extLst>
          </p:cNvPr>
          <p:cNvSpPr txBox="1"/>
          <p:nvPr/>
        </p:nvSpPr>
        <p:spPr>
          <a:xfrm>
            <a:off x="2655092" y="1666836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3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014AE-5DB8-49E8-B853-B5A15B5BD513}"/>
              </a:ext>
            </a:extLst>
          </p:cNvPr>
          <p:cNvSpPr txBox="1"/>
          <p:nvPr/>
        </p:nvSpPr>
        <p:spPr>
          <a:xfrm>
            <a:off x="4707021" y="301656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2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4C3012-9F03-427C-BB28-C4784E6821FF}"/>
              </a:ext>
            </a:extLst>
          </p:cNvPr>
          <p:cNvSpPr txBox="1"/>
          <p:nvPr/>
        </p:nvSpPr>
        <p:spPr>
          <a:xfrm>
            <a:off x="3580039" y="4486420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7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B4AC9-AABD-4235-A3F1-4A0A7250858F}"/>
              </a:ext>
            </a:extLst>
          </p:cNvPr>
          <p:cNvSpPr txBox="1"/>
          <p:nvPr/>
        </p:nvSpPr>
        <p:spPr>
          <a:xfrm>
            <a:off x="7218889" y="2567754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5, 1</a:t>
            </a:r>
            <a:endParaRPr lang="es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7ADBD-3FAB-49FB-BB79-FF4E51BC5B35}"/>
              </a:ext>
            </a:extLst>
          </p:cNvPr>
          <p:cNvSpPr txBox="1"/>
          <p:nvPr/>
        </p:nvSpPr>
        <p:spPr>
          <a:xfrm>
            <a:off x="7785773" y="3916624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1, 7</a:t>
            </a:r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53808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7F316-B305-422D-AF8A-7F7B3803C24C}"/>
              </a:ext>
            </a:extLst>
          </p:cNvPr>
          <p:cNvCxnSpPr>
            <a:cxnSpLocks/>
          </p:cNvCxnSpPr>
          <p:nvPr/>
        </p:nvCxnSpPr>
        <p:spPr>
          <a:xfrm>
            <a:off x="6451688" y="3631908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FEF45F-914E-40E3-A570-F13749D75C9F}"/>
              </a:ext>
            </a:extLst>
          </p:cNvPr>
          <p:cNvCxnSpPr>
            <a:cxnSpLocks/>
          </p:cNvCxnSpPr>
          <p:nvPr/>
        </p:nvCxnSpPr>
        <p:spPr>
          <a:xfrm flipH="1">
            <a:off x="6433896" y="216851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70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28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CE62-84DF-4707-9E85-6AE268B50E2C}"/>
              </a:ext>
            </a:extLst>
          </p:cNvPr>
          <p:cNvSpPr txBox="1"/>
          <p:nvPr/>
        </p:nvSpPr>
        <p:spPr>
          <a:xfrm>
            <a:off x="3471293" y="1582340"/>
            <a:ext cx="52494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aqui</a:t>
            </a:r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se define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el</a:t>
            </a:r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padre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29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CE62-84DF-4707-9E85-6AE268B50E2C}"/>
              </a:ext>
            </a:extLst>
          </p:cNvPr>
          <p:cNvSpPr txBox="1"/>
          <p:nvPr/>
        </p:nvSpPr>
        <p:spPr>
          <a:xfrm>
            <a:off x="3471293" y="1582340"/>
            <a:ext cx="52494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917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FD8B7-52E7-43B6-91EF-F4B10ABADAF4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512100" y="5306193"/>
            <a:ext cx="334785" cy="398322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7F184B-C9FF-4823-AEAC-0A4E77660511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862999" y="4855247"/>
            <a:ext cx="417088" cy="57846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61643F-8AAF-4C75-91AE-55810BBEA6EE}"/>
              </a:ext>
            </a:extLst>
          </p:cNvPr>
          <p:cNvSpPr txBox="1"/>
          <p:nvPr/>
        </p:nvSpPr>
        <p:spPr>
          <a:xfrm>
            <a:off x="4773336" y="5629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1C610-B945-49A3-BCCA-1C7ECB25EB0F}"/>
              </a:ext>
            </a:extLst>
          </p:cNvPr>
          <p:cNvSpPr txBox="1"/>
          <p:nvPr/>
        </p:nvSpPr>
        <p:spPr>
          <a:xfrm>
            <a:off x="6607559" y="539817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3764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FD8B7-52E7-43B6-91EF-F4B10ABADAF4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512100" y="5306193"/>
            <a:ext cx="334785" cy="398322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7F184B-C9FF-4823-AEAC-0A4E77660511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862999" y="4855247"/>
            <a:ext cx="417088" cy="578466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61643F-8AAF-4C75-91AE-55810BBEA6EE}"/>
              </a:ext>
            </a:extLst>
          </p:cNvPr>
          <p:cNvSpPr txBox="1"/>
          <p:nvPr/>
        </p:nvSpPr>
        <p:spPr>
          <a:xfrm>
            <a:off x="4714136" y="562901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1C610-B945-49A3-BCCA-1C7ECB25EB0F}"/>
              </a:ext>
            </a:extLst>
          </p:cNvPr>
          <p:cNvSpPr txBox="1"/>
          <p:nvPr/>
        </p:nvSpPr>
        <p:spPr>
          <a:xfrm>
            <a:off x="6565406" y="539817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33307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607168" y="199566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3866183" y="182962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2673360" y="33496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3595183" y="297493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4692462" y="437350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4956232" y="181552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1541501" y="482444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148774" y="210043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4057473" y="227781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4693" y="3811974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069458" y="245795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877971" y="253727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057473" y="343722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1952243" y="4583850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2368410" y="4291007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DDCE2-C35D-4AFB-B040-2A6C059A1A01}"/>
              </a:ext>
            </a:extLst>
          </p:cNvPr>
          <p:cNvSpPr txBox="1"/>
          <p:nvPr/>
        </p:nvSpPr>
        <p:spPr>
          <a:xfrm>
            <a:off x="6245192" y="1503024"/>
            <a:ext cx="42242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4851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607168" y="199566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3866183" y="182962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2673360" y="33496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3595183" y="297493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4692462" y="437350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4956232" y="181552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1541501" y="482444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148774" y="210043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4057473" y="227781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4693" y="3811974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069458" y="245795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877971" y="253727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057473" y="343722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1952243" y="4583850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2368410" y="4291007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DDCE2-C35D-4AFB-B040-2A6C059A1A01}"/>
              </a:ext>
            </a:extLst>
          </p:cNvPr>
          <p:cNvSpPr txBox="1"/>
          <p:nvPr/>
        </p:nvSpPr>
        <p:spPr>
          <a:xfrm>
            <a:off x="6245192" y="1503024"/>
            <a:ext cx="42242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hayCiclo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(v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hayCiclo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295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736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878526" y="359226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40816" y="405455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50724" y="359226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885032" y="372094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r>
              <a:rPr lang="es-US" sz="2800" dirty="0"/>
              <a:t>,</a:t>
            </a:r>
            <a:r>
              <a:rPr lang="es-US" sz="2800" b="1" dirty="0"/>
              <a:t>    C</a:t>
            </a:r>
            <a:r>
              <a:rPr lang="es-US" sz="2800" dirty="0"/>
              <a:t>,</a:t>
            </a:r>
            <a:r>
              <a:rPr lang="es-US" sz="2800" b="1" dirty="0"/>
              <a:t>    B</a:t>
            </a:r>
            <a:endParaRPr lang="es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A8DFD-D54F-4781-98F5-3202E823E458}"/>
              </a:ext>
            </a:extLst>
          </p:cNvPr>
          <p:cNvSpPr txBox="1"/>
          <p:nvPr/>
        </p:nvSpPr>
        <p:spPr>
          <a:xfrm>
            <a:off x="6885032" y="4880683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r>
              <a:rPr lang="es-US" sz="2800" dirty="0"/>
              <a:t>,</a:t>
            </a:r>
            <a:r>
              <a:rPr lang="es-US" sz="2800" b="1" dirty="0"/>
              <a:t>    A</a:t>
            </a:r>
            <a:r>
              <a:rPr lang="es-US" sz="2800" dirty="0"/>
              <a:t>,</a:t>
            </a:r>
            <a:r>
              <a:rPr lang="es-US" sz="2800" b="1" dirty="0"/>
              <a:t>    B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7056850" y="3442414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699517" y="3982554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A1F10CC-0858-49DE-A454-4DF136D207B8}"/>
              </a:ext>
            </a:extLst>
          </p:cNvPr>
          <p:cNvSpPr/>
          <p:nvPr/>
        </p:nvSpPr>
        <p:spPr>
          <a:xfrm>
            <a:off x="6996023" y="4562352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CFF84F2-24ED-4B04-9656-EA1321FFBE4E}"/>
              </a:ext>
            </a:extLst>
          </p:cNvPr>
          <p:cNvSpPr/>
          <p:nvPr/>
        </p:nvSpPr>
        <p:spPr>
          <a:xfrm flipV="1">
            <a:off x="7699516" y="5136044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5107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2C99-B9B7-426D-9046-03FD15FEA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0" t="11221" r="22978" b="6749"/>
          <a:stretch/>
        </p:blipFill>
        <p:spPr>
          <a:xfrm>
            <a:off x="3409070" y="783547"/>
            <a:ext cx="5147701" cy="56256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F5EA00-C819-4546-A574-2DF75C8AAB51}"/>
              </a:ext>
            </a:extLst>
          </p:cNvPr>
          <p:cNvSpPr/>
          <p:nvPr/>
        </p:nvSpPr>
        <p:spPr>
          <a:xfrm>
            <a:off x="4341936" y="1399524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E6FD5-7D1D-46B0-A8D2-92298B994083}"/>
              </a:ext>
            </a:extLst>
          </p:cNvPr>
          <p:cNvSpPr/>
          <p:nvPr/>
        </p:nvSpPr>
        <p:spPr>
          <a:xfrm>
            <a:off x="5256336" y="2504424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24A64C-CFB3-413F-B0E3-9513A3D43F24}"/>
              </a:ext>
            </a:extLst>
          </p:cNvPr>
          <p:cNvSpPr/>
          <p:nvPr/>
        </p:nvSpPr>
        <p:spPr>
          <a:xfrm>
            <a:off x="6591300" y="3828399"/>
            <a:ext cx="823399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49B4AE-C4DA-4731-8071-522AE6789635}"/>
              </a:ext>
            </a:extLst>
          </p:cNvPr>
          <p:cNvSpPr/>
          <p:nvPr/>
        </p:nvSpPr>
        <p:spPr>
          <a:xfrm>
            <a:off x="4792103" y="3828399"/>
            <a:ext cx="808598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E63DBF-68E8-45B3-9569-552CB9AF5405}"/>
              </a:ext>
            </a:extLst>
          </p:cNvPr>
          <p:cNvSpPr/>
          <p:nvPr/>
        </p:nvSpPr>
        <p:spPr>
          <a:xfrm>
            <a:off x="3991565" y="3032431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9A4A1-A0D0-4B08-BECA-D0CBD98480CE}"/>
              </a:ext>
            </a:extLst>
          </p:cNvPr>
          <p:cNvSpPr/>
          <p:nvPr/>
        </p:nvSpPr>
        <p:spPr>
          <a:xfrm>
            <a:off x="4116853" y="4440255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5873EC-F3D6-48F6-91CF-115CB9604940}"/>
              </a:ext>
            </a:extLst>
          </p:cNvPr>
          <p:cNvSpPr/>
          <p:nvPr/>
        </p:nvSpPr>
        <p:spPr>
          <a:xfrm>
            <a:off x="4503715" y="5170871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604C-4F82-44AD-BD5D-B6A4CA14772F}"/>
              </a:ext>
            </a:extLst>
          </p:cNvPr>
          <p:cNvSpPr/>
          <p:nvPr/>
        </p:nvSpPr>
        <p:spPr>
          <a:xfrm>
            <a:off x="5343525" y="5115505"/>
            <a:ext cx="705001" cy="3327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9D0E68-2715-487A-A4C3-CC346D914729}"/>
              </a:ext>
            </a:extLst>
          </p:cNvPr>
          <p:cNvSpPr/>
          <p:nvPr/>
        </p:nvSpPr>
        <p:spPr>
          <a:xfrm>
            <a:off x="5743801" y="5591323"/>
            <a:ext cx="389498" cy="38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F906BA-709C-47B5-96F7-AF403E2598E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26177" y="1783765"/>
            <a:ext cx="596084" cy="786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F84B28-1D8A-472C-9C0C-D0DCFC74A8FB}"/>
              </a:ext>
            </a:extLst>
          </p:cNvPr>
          <p:cNvCxnSpPr>
            <a:cxnSpLocks/>
          </p:cNvCxnSpPr>
          <p:nvPr/>
        </p:nvCxnSpPr>
        <p:spPr>
          <a:xfrm flipH="1">
            <a:off x="4441731" y="2799078"/>
            <a:ext cx="814605" cy="3421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89D5EE-94FE-4B01-92C4-0E4BF2F2588A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>
            <a:off x="5600701" y="4053482"/>
            <a:ext cx="9905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D74EEB-2335-403D-9698-00235D42035B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5640577" y="2888665"/>
            <a:ext cx="1207900" cy="9397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CA6220-06CA-45E0-A243-E68A89C6B940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4375806" y="3416672"/>
            <a:ext cx="534713" cy="47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E099F2-3168-46B3-814F-B93237E30C83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4216648" y="3482597"/>
            <a:ext cx="125288" cy="9576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6EEF1C-7D86-4CD0-B018-B2E03481920B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4501094" y="4212640"/>
            <a:ext cx="409425" cy="2935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5EEFBE-5C29-485A-965A-0C3CDC0F306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374597" y="4273286"/>
            <a:ext cx="321429" cy="842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EFFD44-23E7-470B-A706-49D9B8FD09AC}"/>
              </a:ext>
            </a:extLst>
          </p:cNvPr>
          <p:cNvCxnSpPr>
            <a:cxnSpLocks/>
            <a:stCxn id="16" idx="1"/>
            <a:endCxn id="15" idx="4"/>
          </p:cNvCxnSpPr>
          <p:nvPr/>
        </p:nvCxnSpPr>
        <p:spPr>
          <a:xfrm flipH="1" flipV="1">
            <a:off x="4341936" y="4890421"/>
            <a:ext cx="227704" cy="346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C5B02B-E2CE-4175-915F-7E6F1B6E8A49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887956" y="4278565"/>
            <a:ext cx="308446" cy="958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09CCD7-0D4D-40BF-83B9-87BB1C60CEC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>
            <a:off x="5696026" y="5448300"/>
            <a:ext cx="104816" cy="200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600E6C-BA0B-434E-96C6-C6CE187B893E}"/>
              </a:ext>
            </a:extLst>
          </p:cNvPr>
          <p:cNvCxnSpPr>
            <a:cxnSpLocks/>
            <a:stCxn id="18" idx="2"/>
            <a:endCxn id="16" idx="5"/>
          </p:cNvCxnSpPr>
          <p:nvPr/>
        </p:nvCxnSpPr>
        <p:spPr>
          <a:xfrm flipH="1" flipV="1">
            <a:off x="4887956" y="5555112"/>
            <a:ext cx="855845" cy="2309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B93B2E-8894-4158-A6C2-57D214AE7713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5945281" y="4212640"/>
            <a:ext cx="766603" cy="9516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40EA60-414E-48E1-8664-0755CA13681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216649" y="1849690"/>
            <a:ext cx="350370" cy="12206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E9F171-D99A-4EB5-B021-C257630E95BA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5196402" y="2954590"/>
            <a:ext cx="285017" cy="8738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15F0BC-062D-49F2-9603-8AF8630DC4C6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4953881" y="5281903"/>
            <a:ext cx="389644" cy="1140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62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</a:t>
                </a:r>
                <a:r>
                  <a:rPr lang="es-US" sz="2000" b="1" u="sng" dirty="0"/>
                  <a:t>que no contienen ciclos</a:t>
                </a:r>
                <a:r>
                  <a:rPr lang="es-US" sz="2000" dirty="0"/>
                  <a:t>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878526" y="359226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40816" y="405455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50724" y="359226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CAEFD5-8F8D-46E2-8E02-90F1B1A03D0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20132" y="3783755"/>
            <a:ext cx="1766721" cy="7931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91F2A94-1A0C-464C-AD6C-0F484BB36A5F}"/>
              </a:ext>
            </a:extLst>
          </p:cNvPr>
          <p:cNvSpPr/>
          <p:nvPr/>
        </p:nvSpPr>
        <p:spPr>
          <a:xfrm>
            <a:off x="6561914" y="3507694"/>
            <a:ext cx="2006357" cy="20063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0807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09690" y="408223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1547400" y="361994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496843" y="4369337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E,    C,    B,    D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6668661" y="4090807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311328" y="4387723"/>
            <a:ext cx="1814323" cy="927741"/>
          </a:xfrm>
          <a:prstGeom prst="arc">
            <a:avLst>
              <a:gd name="adj1" fmla="val 10988707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89006" y="378375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1507742" y="507014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049348" y="526163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498477" y="384611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960767" y="430840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F765707-3ED7-422A-8923-0385A44BA706}"/>
              </a:ext>
            </a:extLst>
          </p:cNvPr>
          <p:cNvSpPr/>
          <p:nvPr/>
        </p:nvSpPr>
        <p:spPr>
          <a:xfrm>
            <a:off x="6668661" y="3804099"/>
            <a:ext cx="1814323" cy="118673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3352E34-D1FD-49A5-BE4F-AD0F673DAC65}"/>
              </a:ext>
            </a:extLst>
          </p:cNvPr>
          <p:cNvSpPr/>
          <p:nvPr/>
        </p:nvSpPr>
        <p:spPr>
          <a:xfrm flipV="1">
            <a:off x="7901143" y="4665302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7329138-C57E-4578-94DD-3D5C22AFF4C5}"/>
              </a:ext>
            </a:extLst>
          </p:cNvPr>
          <p:cNvSpPr/>
          <p:nvPr/>
        </p:nvSpPr>
        <p:spPr>
          <a:xfrm>
            <a:off x="8552435" y="4245642"/>
            <a:ext cx="581841" cy="443943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BAC15-AA94-4415-9FEF-A9A44999D8B8}"/>
              </a:ext>
            </a:extLst>
          </p:cNvPr>
          <p:cNvSpPr txBox="1"/>
          <p:nvPr/>
        </p:nvSpPr>
        <p:spPr>
          <a:xfrm>
            <a:off x="6516551" y="5514051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C,    B,    E,    D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502780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09690" y="408223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1547400" y="361994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496843" y="4369337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E,    C,    B,    D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6668661" y="4090807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311328" y="4387723"/>
            <a:ext cx="1814323" cy="927741"/>
          </a:xfrm>
          <a:prstGeom prst="arc">
            <a:avLst>
              <a:gd name="adj1" fmla="val 10988707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89006" y="378375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1507742" y="507014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049348" y="526163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498477" y="384611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960767" y="430840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F765707-3ED7-422A-8923-0385A44BA706}"/>
              </a:ext>
            </a:extLst>
          </p:cNvPr>
          <p:cNvSpPr/>
          <p:nvPr/>
        </p:nvSpPr>
        <p:spPr>
          <a:xfrm>
            <a:off x="6668661" y="3804099"/>
            <a:ext cx="1814323" cy="118673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3352E34-D1FD-49A5-BE4F-AD0F673DAC65}"/>
              </a:ext>
            </a:extLst>
          </p:cNvPr>
          <p:cNvSpPr/>
          <p:nvPr/>
        </p:nvSpPr>
        <p:spPr>
          <a:xfrm flipV="1">
            <a:off x="7901143" y="4665302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7329138-C57E-4578-94DD-3D5C22AFF4C5}"/>
              </a:ext>
            </a:extLst>
          </p:cNvPr>
          <p:cNvSpPr/>
          <p:nvPr/>
        </p:nvSpPr>
        <p:spPr>
          <a:xfrm>
            <a:off x="8552435" y="4245642"/>
            <a:ext cx="581841" cy="443943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BAC15-AA94-4415-9FEF-A9A44999D8B8}"/>
              </a:ext>
            </a:extLst>
          </p:cNvPr>
          <p:cNvSpPr txBox="1"/>
          <p:nvPr/>
        </p:nvSpPr>
        <p:spPr>
          <a:xfrm>
            <a:off x="6516551" y="5514051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C,    B,    E,    D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06798-7E1E-49DB-A06B-5B9F80389A67}"/>
              </a:ext>
            </a:extLst>
          </p:cNvPr>
          <p:cNvSpPr txBox="1"/>
          <p:nvPr/>
        </p:nvSpPr>
        <p:spPr>
          <a:xfrm>
            <a:off x="6344666" y="1325563"/>
            <a:ext cx="374764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US" sz="2000" dirty="0"/>
              <a:t>Aprovechamos una propiedad del recorrido DFS para calcular esto.</a:t>
            </a:r>
          </a:p>
        </p:txBody>
      </p:sp>
    </p:spTree>
    <p:extLst>
      <p:ext uri="{BB962C8B-B14F-4D97-AF65-F5344CB8AC3E}">
        <p14:creationId xmlns:p14="http://schemas.microsoft.com/office/powerpoint/2010/main" val="1102375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</p:spTree>
    <p:extLst>
      <p:ext uri="{BB962C8B-B14F-4D97-AF65-F5344CB8AC3E}">
        <p14:creationId xmlns:p14="http://schemas.microsoft.com/office/powerpoint/2010/main" val="3981469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</p:spTree>
    <p:extLst>
      <p:ext uri="{BB962C8B-B14F-4D97-AF65-F5344CB8AC3E}">
        <p14:creationId xmlns:p14="http://schemas.microsoft.com/office/powerpoint/2010/main" val="3328064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6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21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5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46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66A4-FC92-4804-8C88-5DC94C8A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88" y="1214553"/>
            <a:ext cx="1305719" cy="76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0E09F-FC26-4140-8A4C-9E9E9D75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49" y="1868555"/>
            <a:ext cx="1305719" cy="76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54E39-6B29-49A3-BF97-04CE3510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65" y="934277"/>
            <a:ext cx="1305719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F6115-AF26-4770-8CEF-0E56C041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6" y="4897319"/>
            <a:ext cx="1305719" cy="76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3B0D-B14A-4ACE-9525-C7A9923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1" y="4897320"/>
            <a:ext cx="1305719" cy="76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B287A-A530-4D25-AE4F-9D5F45AC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5" y="3827722"/>
            <a:ext cx="1305719" cy="76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B134-69FB-4336-80A1-954A758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75" y="3349551"/>
            <a:ext cx="1305719" cy="7694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89B8F-F1D5-4E31-9E6C-E1A6EA90AAC7}"/>
              </a:ext>
            </a:extLst>
          </p:cNvPr>
          <p:cNvCxnSpPr>
            <a:cxnSpLocks/>
          </p:cNvCxnSpPr>
          <p:nvPr/>
        </p:nvCxnSpPr>
        <p:spPr>
          <a:xfrm flipV="1">
            <a:off x="2114026" y="1983994"/>
            <a:ext cx="327170" cy="2890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293B74-7102-404D-9C5A-77E3AEB63C98}"/>
              </a:ext>
            </a:extLst>
          </p:cNvPr>
          <p:cNvCxnSpPr>
            <a:cxnSpLocks/>
          </p:cNvCxnSpPr>
          <p:nvPr/>
        </p:nvCxnSpPr>
        <p:spPr>
          <a:xfrm flipH="1" flipV="1">
            <a:off x="2534813" y="2030622"/>
            <a:ext cx="3127756" cy="133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C5FD7-F0F5-4C4A-BFA8-689324FC2048}"/>
              </a:ext>
            </a:extLst>
          </p:cNvPr>
          <p:cNvCxnSpPr>
            <a:cxnSpLocks/>
          </p:cNvCxnSpPr>
          <p:nvPr/>
        </p:nvCxnSpPr>
        <p:spPr>
          <a:xfrm flipH="1">
            <a:off x="5956183" y="1218743"/>
            <a:ext cx="2265028" cy="546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046FC-CB54-47A0-B76D-792A09A023FD}"/>
              </a:ext>
            </a:extLst>
          </p:cNvPr>
          <p:cNvCxnSpPr>
            <a:cxnSpLocks/>
          </p:cNvCxnSpPr>
          <p:nvPr/>
        </p:nvCxnSpPr>
        <p:spPr>
          <a:xfrm>
            <a:off x="8456104" y="1703718"/>
            <a:ext cx="1621870" cy="2124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A34D1-A46B-4FA4-AFC8-0C120812C8DA}"/>
              </a:ext>
            </a:extLst>
          </p:cNvPr>
          <p:cNvCxnSpPr>
            <a:cxnSpLocks/>
          </p:cNvCxnSpPr>
          <p:nvPr/>
        </p:nvCxnSpPr>
        <p:spPr>
          <a:xfrm>
            <a:off x="5847127" y="2637995"/>
            <a:ext cx="1272321" cy="2236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6A04AF-136E-43E1-A639-7AA662D58123}"/>
              </a:ext>
            </a:extLst>
          </p:cNvPr>
          <p:cNvCxnSpPr>
            <a:cxnSpLocks/>
          </p:cNvCxnSpPr>
          <p:nvPr/>
        </p:nvCxnSpPr>
        <p:spPr>
          <a:xfrm flipH="1">
            <a:off x="7228427" y="4328719"/>
            <a:ext cx="2659308" cy="507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A98DDF-E17E-4FBF-B6E5-66CC03F2A146}"/>
              </a:ext>
            </a:extLst>
          </p:cNvPr>
          <p:cNvCxnSpPr>
            <a:cxnSpLocks/>
          </p:cNvCxnSpPr>
          <p:nvPr/>
        </p:nvCxnSpPr>
        <p:spPr>
          <a:xfrm flipV="1">
            <a:off x="2199225" y="3498209"/>
            <a:ext cx="1806556" cy="133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F38C51-3CCD-440E-BD9B-1731B8B3405B}"/>
              </a:ext>
            </a:extLst>
          </p:cNvPr>
          <p:cNvCxnSpPr>
            <a:cxnSpLocks/>
          </p:cNvCxnSpPr>
          <p:nvPr/>
        </p:nvCxnSpPr>
        <p:spPr>
          <a:xfrm>
            <a:off x="4244829" y="4118992"/>
            <a:ext cx="2731927" cy="998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F47876-9DE5-471F-B8B7-4B64EAB90CE4}"/>
              </a:ext>
            </a:extLst>
          </p:cNvPr>
          <p:cNvSpPr txBox="1"/>
          <p:nvPr/>
        </p:nvSpPr>
        <p:spPr>
          <a:xfrm>
            <a:off x="1714184" y="3036544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13B46-63A6-46E7-B9E1-CA0680A39837}"/>
              </a:ext>
            </a:extLst>
          </p:cNvPr>
          <p:cNvSpPr txBox="1"/>
          <p:nvPr/>
        </p:nvSpPr>
        <p:spPr>
          <a:xfrm>
            <a:off x="4030870" y="1679738"/>
            <a:ext cx="75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9D4CB-2F9B-4960-A433-2E91BC64E877}"/>
              </a:ext>
            </a:extLst>
          </p:cNvPr>
          <p:cNvSpPr txBox="1"/>
          <p:nvPr/>
        </p:nvSpPr>
        <p:spPr>
          <a:xfrm>
            <a:off x="6600694" y="101274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827F-CE95-4340-A992-8F54D954EA1C}"/>
              </a:ext>
            </a:extLst>
          </p:cNvPr>
          <p:cNvSpPr txBox="1"/>
          <p:nvPr/>
        </p:nvSpPr>
        <p:spPr>
          <a:xfrm>
            <a:off x="9149103" y="2468489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DDE7E-19C5-49EC-ADFB-E9A611932304}"/>
              </a:ext>
            </a:extLst>
          </p:cNvPr>
          <p:cNvSpPr txBox="1"/>
          <p:nvPr/>
        </p:nvSpPr>
        <p:spPr>
          <a:xfrm>
            <a:off x="8345684" y="415647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6FD6B-3BF0-4B3B-BEFB-583D79F4EB0D}"/>
              </a:ext>
            </a:extLst>
          </p:cNvPr>
          <p:cNvSpPr txBox="1"/>
          <p:nvPr/>
        </p:nvSpPr>
        <p:spPr>
          <a:xfrm>
            <a:off x="6273758" y="3295717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C08173-5A70-4BD5-A8C4-173156DD8997}"/>
              </a:ext>
            </a:extLst>
          </p:cNvPr>
          <p:cNvSpPr txBox="1"/>
          <p:nvPr/>
        </p:nvSpPr>
        <p:spPr>
          <a:xfrm>
            <a:off x="5437115" y="430033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64A4F-39B7-4293-AA47-07C8DD3F389F}"/>
              </a:ext>
            </a:extLst>
          </p:cNvPr>
          <p:cNvSpPr txBox="1"/>
          <p:nvPr/>
        </p:nvSpPr>
        <p:spPr>
          <a:xfrm>
            <a:off x="2751636" y="367857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BD35C-711A-490F-A6CC-0B50A27636F2}"/>
              </a:ext>
            </a:extLst>
          </p:cNvPr>
          <p:cNvSpPr txBox="1"/>
          <p:nvPr/>
        </p:nvSpPr>
        <p:spPr>
          <a:xfrm>
            <a:off x="2284826" y="4838604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74843-8130-495A-9DBF-36D233B34A64}"/>
              </a:ext>
            </a:extLst>
          </p:cNvPr>
          <p:cNvSpPr txBox="1"/>
          <p:nvPr/>
        </p:nvSpPr>
        <p:spPr>
          <a:xfrm>
            <a:off x="10252868" y="3802530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275801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394DB-6ACB-479F-A55E-4370E4227E5D}"/>
              </a:ext>
            </a:extLst>
          </p:cNvPr>
          <p:cNvCxnSpPr>
            <a:cxnSpLocks/>
          </p:cNvCxnSpPr>
          <p:nvPr/>
        </p:nvCxnSpPr>
        <p:spPr>
          <a:xfrm>
            <a:off x="5675410" y="1854679"/>
            <a:ext cx="0" cy="86740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8AFB68B6-3DE5-4EED-921C-20E783A9489B}"/>
              </a:ext>
            </a:extLst>
          </p:cNvPr>
          <p:cNvSpPr/>
          <p:nvPr/>
        </p:nvSpPr>
        <p:spPr>
          <a:xfrm>
            <a:off x="6041367" y="1975779"/>
            <a:ext cx="925900" cy="458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29B4E-942B-44BA-950D-CC0F31352C04}"/>
              </a:ext>
            </a:extLst>
          </p:cNvPr>
          <p:cNvSpPr txBox="1"/>
          <p:nvPr/>
        </p:nvSpPr>
        <p:spPr>
          <a:xfrm>
            <a:off x="7198681" y="1726516"/>
            <a:ext cx="37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/>
              <a:t>Regresar (</a:t>
            </a:r>
            <a:r>
              <a:rPr lang="es-US" sz="2000" dirty="0" err="1"/>
              <a:t>backtracking</a:t>
            </a:r>
            <a:r>
              <a:rPr lang="es-US" sz="2000" dirty="0"/>
              <a:t>) significa que ya se termino de procesar a </a:t>
            </a:r>
            <a:r>
              <a:rPr lang="es-US" sz="2000" b="1" u="sng" dirty="0"/>
              <a:t>todos</a:t>
            </a:r>
            <a:r>
              <a:rPr lang="es-US" sz="2000" dirty="0"/>
              <a:t> sus vecinos.</a:t>
            </a:r>
          </a:p>
        </p:txBody>
      </p:sp>
    </p:spTree>
    <p:extLst>
      <p:ext uri="{BB962C8B-B14F-4D97-AF65-F5344CB8AC3E}">
        <p14:creationId xmlns:p14="http://schemas.microsoft.com/office/powerpoint/2010/main" val="21094575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394DB-6ACB-479F-A55E-4370E4227E5D}"/>
              </a:ext>
            </a:extLst>
          </p:cNvPr>
          <p:cNvCxnSpPr>
            <a:cxnSpLocks/>
          </p:cNvCxnSpPr>
          <p:nvPr/>
        </p:nvCxnSpPr>
        <p:spPr>
          <a:xfrm>
            <a:off x="5675410" y="1854679"/>
            <a:ext cx="0" cy="86740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8AFB68B6-3DE5-4EED-921C-20E783A9489B}"/>
              </a:ext>
            </a:extLst>
          </p:cNvPr>
          <p:cNvSpPr/>
          <p:nvPr/>
        </p:nvSpPr>
        <p:spPr>
          <a:xfrm>
            <a:off x="6041367" y="1975779"/>
            <a:ext cx="925900" cy="458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29B4E-942B-44BA-950D-CC0F31352C04}"/>
              </a:ext>
            </a:extLst>
          </p:cNvPr>
          <p:cNvSpPr txBox="1"/>
          <p:nvPr/>
        </p:nvSpPr>
        <p:spPr>
          <a:xfrm>
            <a:off x="7198681" y="1726516"/>
            <a:ext cx="37476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/>
              <a:t>Regresar (</a:t>
            </a:r>
            <a:r>
              <a:rPr lang="es-US" sz="2000" dirty="0" err="1"/>
              <a:t>backtracking</a:t>
            </a:r>
            <a:r>
              <a:rPr lang="es-US" sz="2000" dirty="0"/>
              <a:t>) significa que ya se termino de procesar a </a:t>
            </a:r>
            <a:r>
              <a:rPr lang="es-US" sz="2000" b="1" u="sng" dirty="0"/>
              <a:t>todos</a:t>
            </a:r>
            <a:r>
              <a:rPr lang="es-US" sz="2000" dirty="0"/>
              <a:t> sus vecinos.</a:t>
            </a:r>
          </a:p>
          <a:p>
            <a:endParaRPr lang="es-US" sz="2000" dirty="0"/>
          </a:p>
          <a:p>
            <a:r>
              <a:rPr lang="es-US" sz="2000" dirty="0"/>
              <a:t>Entonces, podemos poner el nodo </a:t>
            </a:r>
            <a:r>
              <a:rPr lang="es-US" sz="2000" b="1" u="sng" dirty="0"/>
              <a:t>antes</a:t>
            </a:r>
            <a:r>
              <a:rPr lang="es-US" sz="2000" dirty="0"/>
              <a:t> de sus vecinos en el orden topológico.</a:t>
            </a:r>
          </a:p>
        </p:txBody>
      </p:sp>
    </p:spTree>
    <p:extLst>
      <p:ext uri="{BB962C8B-B14F-4D97-AF65-F5344CB8AC3E}">
        <p14:creationId xmlns:p14="http://schemas.microsoft.com/office/powerpoint/2010/main" val="2164424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4765053" y="222246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4725395" y="367266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3716130" y="244863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9027885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7049917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35950609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5092887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355675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4138181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78158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32948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5898231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78158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32948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4132460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240430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788328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347446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0190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66A4-FC92-4804-8C88-5DC94C8A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88" y="1214553"/>
            <a:ext cx="1305719" cy="76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0E09F-FC26-4140-8A4C-9E9E9D75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49" y="1868555"/>
            <a:ext cx="1305719" cy="76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54E39-6B29-49A3-BF97-04CE3510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65" y="934277"/>
            <a:ext cx="1305719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F6115-AF26-4770-8CEF-0E56C041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6" y="4897319"/>
            <a:ext cx="1305719" cy="76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3B0D-B14A-4ACE-9525-C7A9923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1" y="4897320"/>
            <a:ext cx="1305719" cy="76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B287A-A530-4D25-AE4F-9D5F45AC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5" y="3827722"/>
            <a:ext cx="1305719" cy="76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B134-69FB-4336-80A1-954A758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75" y="3349551"/>
            <a:ext cx="1305719" cy="7694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89B8F-F1D5-4E31-9E6C-E1A6EA90AAC7}"/>
              </a:ext>
            </a:extLst>
          </p:cNvPr>
          <p:cNvCxnSpPr>
            <a:cxnSpLocks/>
          </p:cNvCxnSpPr>
          <p:nvPr/>
        </p:nvCxnSpPr>
        <p:spPr>
          <a:xfrm flipV="1">
            <a:off x="2114026" y="1983994"/>
            <a:ext cx="327170" cy="28900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293B74-7102-404D-9C5A-77E3AEB63C98}"/>
              </a:ext>
            </a:extLst>
          </p:cNvPr>
          <p:cNvCxnSpPr>
            <a:cxnSpLocks/>
          </p:cNvCxnSpPr>
          <p:nvPr/>
        </p:nvCxnSpPr>
        <p:spPr>
          <a:xfrm flipH="1" flipV="1">
            <a:off x="2534813" y="2030622"/>
            <a:ext cx="3127756" cy="13373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C5FD7-F0F5-4C4A-BFA8-689324FC2048}"/>
              </a:ext>
            </a:extLst>
          </p:cNvPr>
          <p:cNvCxnSpPr>
            <a:cxnSpLocks/>
          </p:cNvCxnSpPr>
          <p:nvPr/>
        </p:nvCxnSpPr>
        <p:spPr>
          <a:xfrm flipH="1">
            <a:off x="5956183" y="1218743"/>
            <a:ext cx="2265028" cy="546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046FC-CB54-47A0-B76D-792A09A023FD}"/>
              </a:ext>
            </a:extLst>
          </p:cNvPr>
          <p:cNvCxnSpPr>
            <a:cxnSpLocks/>
          </p:cNvCxnSpPr>
          <p:nvPr/>
        </p:nvCxnSpPr>
        <p:spPr>
          <a:xfrm>
            <a:off x="8456104" y="1703718"/>
            <a:ext cx="1621870" cy="2124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A34D1-A46B-4FA4-AFC8-0C120812C8DA}"/>
              </a:ext>
            </a:extLst>
          </p:cNvPr>
          <p:cNvCxnSpPr>
            <a:cxnSpLocks/>
          </p:cNvCxnSpPr>
          <p:nvPr/>
        </p:nvCxnSpPr>
        <p:spPr>
          <a:xfrm>
            <a:off x="5847127" y="2637995"/>
            <a:ext cx="1272321" cy="223601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6A04AF-136E-43E1-A639-7AA662D58123}"/>
              </a:ext>
            </a:extLst>
          </p:cNvPr>
          <p:cNvCxnSpPr>
            <a:cxnSpLocks/>
          </p:cNvCxnSpPr>
          <p:nvPr/>
        </p:nvCxnSpPr>
        <p:spPr>
          <a:xfrm flipH="1">
            <a:off x="7228427" y="4328719"/>
            <a:ext cx="2659308" cy="5070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A98DDF-E17E-4FBF-B6E5-66CC03F2A146}"/>
              </a:ext>
            </a:extLst>
          </p:cNvPr>
          <p:cNvCxnSpPr>
            <a:cxnSpLocks/>
          </p:cNvCxnSpPr>
          <p:nvPr/>
        </p:nvCxnSpPr>
        <p:spPr>
          <a:xfrm flipV="1">
            <a:off x="2199225" y="3498209"/>
            <a:ext cx="1806556" cy="133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F38C51-3CCD-440E-BD9B-1731B8B3405B}"/>
              </a:ext>
            </a:extLst>
          </p:cNvPr>
          <p:cNvCxnSpPr>
            <a:cxnSpLocks/>
          </p:cNvCxnSpPr>
          <p:nvPr/>
        </p:nvCxnSpPr>
        <p:spPr>
          <a:xfrm>
            <a:off x="4244829" y="4118992"/>
            <a:ext cx="2731927" cy="998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F47876-9DE5-471F-B8B7-4B64EAB90CE4}"/>
              </a:ext>
            </a:extLst>
          </p:cNvPr>
          <p:cNvSpPr txBox="1"/>
          <p:nvPr/>
        </p:nvSpPr>
        <p:spPr>
          <a:xfrm>
            <a:off x="1714184" y="3036544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13B46-63A6-46E7-B9E1-CA0680A39837}"/>
              </a:ext>
            </a:extLst>
          </p:cNvPr>
          <p:cNvSpPr txBox="1"/>
          <p:nvPr/>
        </p:nvSpPr>
        <p:spPr>
          <a:xfrm>
            <a:off x="4030870" y="1679738"/>
            <a:ext cx="75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9D4CB-2F9B-4960-A433-2E91BC64E877}"/>
              </a:ext>
            </a:extLst>
          </p:cNvPr>
          <p:cNvSpPr txBox="1"/>
          <p:nvPr/>
        </p:nvSpPr>
        <p:spPr>
          <a:xfrm>
            <a:off x="6600694" y="101274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827F-CE95-4340-A992-8F54D954EA1C}"/>
              </a:ext>
            </a:extLst>
          </p:cNvPr>
          <p:cNvSpPr txBox="1"/>
          <p:nvPr/>
        </p:nvSpPr>
        <p:spPr>
          <a:xfrm>
            <a:off x="9149103" y="2468489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DDE7E-19C5-49EC-ADFB-E9A611932304}"/>
              </a:ext>
            </a:extLst>
          </p:cNvPr>
          <p:cNvSpPr txBox="1"/>
          <p:nvPr/>
        </p:nvSpPr>
        <p:spPr>
          <a:xfrm>
            <a:off x="8345684" y="415647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6FD6B-3BF0-4B3B-BEFB-583D79F4EB0D}"/>
              </a:ext>
            </a:extLst>
          </p:cNvPr>
          <p:cNvSpPr txBox="1"/>
          <p:nvPr/>
        </p:nvSpPr>
        <p:spPr>
          <a:xfrm>
            <a:off x="6273758" y="3295717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C08173-5A70-4BD5-A8C4-173156DD8997}"/>
              </a:ext>
            </a:extLst>
          </p:cNvPr>
          <p:cNvSpPr txBox="1"/>
          <p:nvPr/>
        </p:nvSpPr>
        <p:spPr>
          <a:xfrm>
            <a:off x="5437115" y="430033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64A4F-39B7-4293-AA47-07C8DD3F389F}"/>
              </a:ext>
            </a:extLst>
          </p:cNvPr>
          <p:cNvSpPr txBox="1"/>
          <p:nvPr/>
        </p:nvSpPr>
        <p:spPr>
          <a:xfrm>
            <a:off x="2751636" y="367857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BD35C-711A-490F-A6CC-0B50A27636F2}"/>
              </a:ext>
            </a:extLst>
          </p:cNvPr>
          <p:cNvSpPr txBox="1"/>
          <p:nvPr/>
        </p:nvSpPr>
        <p:spPr>
          <a:xfrm>
            <a:off x="2284826" y="4838604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74843-8130-495A-9DBF-36D233B34A64}"/>
              </a:ext>
            </a:extLst>
          </p:cNvPr>
          <p:cNvSpPr txBox="1"/>
          <p:nvPr/>
        </p:nvSpPr>
        <p:spPr>
          <a:xfrm>
            <a:off x="10252868" y="3802530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10162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59224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14014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69926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21979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097599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59224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14014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69926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21979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3920417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7643883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3338115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72000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549163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800405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909710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81908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615897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407581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51316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1870052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1942250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411658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860787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932985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1323077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2422406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2263325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2422406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8718C-CB59-46DA-A540-EE1A7CFA5F88}"/>
              </a:ext>
            </a:extLst>
          </p:cNvPr>
          <p:cNvSpPr txBox="1"/>
          <p:nvPr/>
        </p:nvSpPr>
        <p:spPr>
          <a:xfrm>
            <a:off x="5789148" y="1371189"/>
            <a:ext cx="62901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n-US" sz="1400" b="0" dirty="0">
              <a:solidFill>
                <a:srgbClr val="6F42C1"/>
              </a:solidFill>
              <a:effectLst/>
              <a:latin typeface="Hack" panose="020B06090302020202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ida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v &lt;- u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vuelta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//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justo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antes de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salir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del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nodo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(backtracking)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4831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3338115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72000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549163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800405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909710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81908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615897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407581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51316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1870052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1942250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411658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860787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932985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1323077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2422406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2263325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2422406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8718C-CB59-46DA-A540-EE1A7CFA5F88}"/>
              </a:ext>
            </a:extLst>
          </p:cNvPr>
          <p:cNvSpPr txBox="1"/>
          <p:nvPr/>
        </p:nvSpPr>
        <p:spPr>
          <a:xfrm>
            <a:off x="5789148" y="1371189"/>
            <a:ext cx="62901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invTopSort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ida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v &lt;- u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vuelta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invTopSort.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//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justo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antes de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salir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del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nodo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(backtracking)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81CFD8-D590-4B16-9CCA-72A6613A65CB}"/>
              </a:ext>
            </a:extLst>
          </p:cNvPr>
          <p:cNvSpPr txBox="1"/>
          <p:nvPr/>
        </p:nvSpPr>
        <p:spPr>
          <a:xfrm>
            <a:off x="769906" y="5747557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E45649"/>
                </a:solidFill>
                <a:effectLst/>
                <a:latin typeface="Victor Mono Regular"/>
              </a:rPr>
              <a:t>invTopSort</a:t>
            </a:r>
            <a:r>
              <a:rPr lang="en-US" sz="2400" b="0" dirty="0">
                <a:solidFill>
                  <a:srgbClr val="E45649"/>
                </a:solidFill>
                <a:effectLst/>
                <a:latin typeface="Victor Mono Regular"/>
              </a:rPr>
              <a:t> </a:t>
            </a:r>
            <a:r>
              <a:rPr lang="es-US" sz="2400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7DA4B8-C860-465C-9371-7BA4E75E85AE}"/>
              </a:ext>
            </a:extLst>
          </p:cNvPr>
          <p:cNvSpPr txBox="1"/>
          <p:nvPr/>
        </p:nvSpPr>
        <p:spPr>
          <a:xfrm>
            <a:off x="5002938" y="571570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7E636C-39AD-47ED-AA2A-C91DBD76286D}"/>
              </a:ext>
            </a:extLst>
          </p:cNvPr>
          <p:cNvSpPr txBox="1"/>
          <p:nvPr/>
        </p:nvSpPr>
        <p:spPr>
          <a:xfrm>
            <a:off x="4550836" y="572287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81375-C54E-4AF8-838C-2C60F1F4D5B1}"/>
              </a:ext>
            </a:extLst>
          </p:cNvPr>
          <p:cNvSpPr txBox="1"/>
          <p:nvPr/>
        </p:nvSpPr>
        <p:spPr>
          <a:xfrm>
            <a:off x="4109954" y="571570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7AE978-E425-46C4-AF81-4C988670921E}"/>
              </a:ext>
            </a:extLst>
          </p:cNvPr>
          <p:cNvSpPr txBox="1"/>
          <p:nvPr/>
        </p:nvSpPr>
        <p:spPr>
          <a:xfrm>
            <a:off x="3630486" y="572068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B4644-E3A4-4F05-977A-1656AAD3A19E}"/>
              </a:ext>
            </a:extLst>
          </p:cNvPr>
          <p:cNvSpPr txBox="1"/>
          <p:nvPr/>
        </p:nvSpPr>
        <p:spPr>
          <a:xfrm>
            <a:off x="3203379" y="572287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E0D7B-E346-4E3E-A05D-90911C0E83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68285" y="4542176"/>
            <a:ext cx="765723" cy="75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974E9A-1F37-4B85-AC35-2A964CEACFA8}"/>
              </a:ext>
            </a:extLst>
          </p:cNvPr>
          <p:cNvSpPr txBox="1"/>
          <p:nvPr/>
        </p:nvSpPr>
        <p:spPr>
          <a:xfrm>
            <a:off x="7548911" y="5393614"/>
            <a:ext cx="3157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000" dirty="0"/>
              <a:t>El nodo se pone al final de la lista en vez de al inicio, solo hace falta trabajar con la lista invertida.</a:t>
            </a:r>
          </a:p>
        </p:txBody>
      </p:sp>
    </p:spTree>
    <p:extLst>
      <p:ext uri="{BB962C8B-B14F-4D97-AF65-F5344CB8AC3E}">
        <p14:creationId xmlns:p14="http://schemas.microsoft.com/office/powerpoint/2010/main" val="2597512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Otros Algoritmos con DFS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FBCC-E538-4B1D-8FC5-D57A7C97D391}"/>
              </a:ext>
            </a:extLst>
          </p:cNvPr>
          <p:cNvSpPr txBox="1"/>
          <p:nvPr/>
        </p:nvSpPr>
        <p:spPr>
          <a:xfrm>
            <a:off x="1099884" y="1325563"/>
            <a:ext cx="749883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 err="1"/>
              <a:t>Flood</a:t>
            </a:r>
            <a:r>
              <a:rPr lang="es-US" sz="2400" dirty="0"/>
              <a:t> </a:t>
            </a:r>
            <a:r>
              <a:rPr lang="es-US" sz="2400" dirty="0" err="1"/>
              <a:t>Fill</a:t>
            </a:r>
            <a:r>
              <a:rPr lang="es-US" sz="2400" dirty="0"/>
              <a:t> (DFS en matrices)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Detectar ciclos en grafos dirigidos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Puentes y Puntos de Articulación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Componentes Fuertemente Conexos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Problema 2-SAT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Heavy-Light </a:t>
            </a:r>
            <a:r>
              <a:rPr lang="es-US" sz="2400" dirty="0" err="1"/>
              <a:t>Decomposition</a:t>
            </a:r>
            <a:r>
              <a:rPr lang="es-US" sz="2400" dirty="0"/>
              <a:t> de arboles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Euler Tour en arboles</a:t>
            </a:r>
          </a:p>
        </p:txBody>
      </p:sp>
    </p:spTree>
    <p:extLst>
      <p:ext uri="{BB962C8B-B14F-4D97-AF65-F5344CB8AC3E}">
        <p14:creationId xmlns:p14="http://schemas.microsoft.com/office/powerpoint/2010/main" val="32131226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FBCC-E538-4B1D-8FC5-D57A7C97D391}"/>
              </a:ext>
            </a:extLst>
          </p:cNvPr>
          <p:cNvSpPr txBox="1"/>
          <p:nvPr/>
        </p:nvSpPr>
        <p:spPr>
          <a:xfrm>
            <a:off x="1099884" y="1325563"/>
            <a:ext cx="9621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Algoritmo</a:t>
            </a:r>
            <a:r>
              <a:rPr lang="en-US" sz="2800" dirty="0"/>
              <a:t> de </a:t>
            </a:r>
            <a:r>
              <a:rPr lang="en-US" sz="2800" dirty="0" err="1"/>
              <a:t>recorrido</a:t>
            </a:r>
            <a:r>
              <a:rPr lang="en-US" sz="2800" dirty="0"/>
              <a:t> de </a:t>
            </a:r>
            <a:r>
              <a:rPr lang="en-US" sz="2800" dirty="0" err="1"/>
              <a:t>grafos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Empieza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nodo</a:t>
            </a:r>
            <a:r>
              <a:rPr lang="en-US" sz="2800" dirty="0"/>
              <a:t> y </a:t>
            </a:r>
            <a:r>
              <a:rPr lang="en-US" sz="2800" dirty="0" err="1"/>
              <a:t>visita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resto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 </a:t>
            </a:r>
            <a:r>
              <a:rPr lang="en-US" sz="2800" dirty="0" err="1"/>
              <a:t>segun</a:t>
            </a:r>
            <a:r>
              <a:rPr lang="en-US" sz="2800" dirty="0"/>
              <a:t> la </a:t>
            </a:r>
            <a:r>
              <a:rPr lang="en-US" sz="2800" dirty="0" err="1"/>
              <a:t>distancia</a:t>
            </a:r>
            <a:r>
              <a:rPr lang="en-US" sz="2800" dirty="0"/>
              <a:t> al </a:t>
            </a:r>
            <a:r>
              <a:rPr lang="en-US" sz="2800" dirty="0" err="1"/>
              <a:t>nodo</a:t>
            </a:r>
            <a:r>
              <a:rPr lang="en-US" sz="2800" dirty="0"/>
              <a:t> </a:t>
            </a:r>
            <a:r>
              <a:rPr lang="en-US" sz="2800" dirty="0" err="1"/>
              <a:t>inicial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 un poco mas </a:t>
            </a:r>
            <a:r>
              <a:rPr lang="en-US" sz="2800" dirty="0" err="1"/>
              <a:t>dificil</a:t>
            </a:r>
            <a:r>
              <a:rPr lang="en-US" sz="2800" dirty="0"/>
              <a:t> de </a:t>
            </a:r>
            <a:r>
              <a:rPr lang="en-US" sz="2800" dirty="0" err="1"/>
              <a:t>implementar</a:t>
            </a:r>
            <a:r>
              <a:rPr lang="en-US" sz="2800" dirty="0"/>
              <a:t> que DFS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444537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2852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D9B95-082B-4FB3-84B7-2053815608A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8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7A25F5-BB60-4082-B773-E30AB0D72D13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3082</Words>
  <Application>Microsoft Office PowerPoint</Application>
  <PresentationFormat>Widescreen</PresentationFormat>
  <Paragraphs>987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Hack</vt:lpstr>
      <vt:lpstr>Victor Mono Regular</vt:lpstr>
      <vt:lpstr>Office Theme</vt:lpstr>
      <vt:lpstr>Introducción a grafos, DFS, BFS y sus aplicaciones</vt:lpstr>
      <vt:lpstr>¿Qué es un grafo?</vt:lpstr>
      <vt:lpstr>¿Qué es un grafo?</vt:lpstr>
      <vt:lpstr>¿Qué es un grafo?</vt:lpstr>
      <vt:lpstr>¿Qué es un grafo?</vt:lpstr>
      <vt:lpstr>¿Qué es un grafo?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Código</vt:lpstr>
      <vt:lpstr>Código</vt:lpstr>
      <vt:lpstr>Código</vt:lpstr>
      <vt:lpstr>Código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Otros Algoritmos con 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y sus usos</dc:title>
  <dc:creator>Miguel Angel Ortiz Merida</dc:creator>
  <cp:lastModifiedBy>Miguel Ortiz</cp:lastModifiedBy>
  <cp:revision>35</cp:revision>
  <dcterms:created xsi:type="dcterms:W3CDTF">2021-09-07T20:56:30Z</dcterms:created>
  <dcterms:modified xsi:type="dcterms:W3CDTF">2023-10-02T22:10:00Z</dcterms:modified>
</cp:coreProperties>
</file>