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87" r:id="rId20"/>
    <p:sldId id="286" r:id="rId21"/>
    <p:sldId id="278" r:id="rId22"/>
    <p:sldId id="289" r:id="rId23"/>
    <p:sldId id="288" r:id="rId24"/>
    <p:sldId id="290" r:id="rId25"/>
    <p:sldId id="291" r:id="rId26"/>
    <p:sldId id="279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5" r:id="rId67"/>
    <p:sldId id="331" r:id="rId68"/>
    <p:sldId id="332" r:id="rId69"/>
    <p:sldId id="333" r:id="rId70"/>
    <p:sldId id="334" r:id="rId71"/>
    <p:sldId id="340" r:id="rId72"/>
    <p:sldId id="341" r:id="rId73"/>
    <p:sldId id="342" r:id="rId74"/>
    <p:sldId id="336" r:id="rId75"/>
    <p:sldId id="337" r:id="rId76"/>
    <p:sldId id="339" r:id="rId77"/>
    <p:sldId id="343" r:id="rId78"/>
    <p:sldId id="344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3" r:id="rId96"/>
    <p:sldId id="364" r:id="rId97"/>
    <p:sldId id="365" r:id="rId98"/>
    <p:sldId id="362" r:id="rId99"/>
    <p:sldId id="366" r:id="rId100"/>
    <p:sldId id="367" r:id="rId101"/>
    <p:sldId id="368" r:id="rId102"/>
    <p:sldId id="369" r:id="rId103"/>
    <p:sldId id="370" r:id="rId104"/>
    <p:sldId id="371" r:id="rId10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9B23-2F34-4531-9F42-71FD5060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17038-62E8-43FB-AAE9-821D195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7AB-9858-4C33-8FAA-33643BEC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06C7-711E-4286-A0EA-523F4023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EF36-1100-43C1-AD57-D8C992ED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91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EE82-B45D-460C-9070-4F558352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81CD-7730-452D-86A8-AA4F1232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1FC-67ED-4AAE-A69B-5197F695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12E2-01F2-4608-9830-4220FAB3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D6C9-054C-43D9-BFB4-4BD941B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945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5DF1F-7EF7-4A7B-8CD1-E135978F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4C42-5B2B-4C78-9B19-EC41F564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C3-321D-4438-B460-DD3DC378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461E-B501-4DE5-9204-0C39D5FA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9E9-E058-4A8A-BE5C-9E673391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4796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39D-9EB6-491D-8041-BFF14EC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3D5B-8823-4193-9FFC-4CE75C4B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2A7B-57B7-4E70-B391-B3B32FCF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A243-EA76-493B-A95E-1E7CB179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2566-A108-4573-BE39-51C336DD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606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BCE-68EB-40FC-9C0A-45A1D556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D618-8D9C-4722-8CBA-0B3427B7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B1AF-0573-4F08-8E3C-980A8878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EB9E-0324-4B24-9527-D4DBE38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FF25-B2FE-4BA4-9FB9-C25D39C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1462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B6BE-5679-46B2-A4EE-6D25496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8848-7E54-4174-BB3D-AD036699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76AA-4145-4494-A6B3-BFEA4212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23FB-B1FE-4FBE-87F8-7FAD33DC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533E-5D8C-46D7-80AC-9AFFB44B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E041-8CDE-42F5-8C77-32E8E10F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078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7B98-ECE4-461F-A333-20118626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1CFC4-21D5-4DEA-BAA5-2759E201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EE80-949A-4C88-9490-C519EA8E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359D7-DF28-44C1-B5F3-C152C194C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7046F-805E-454E-8104-F1A18074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6968D-383F-40F6-8DA4-E9586A87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83CB9-79E0-4A75-ADC1-2EFE7F9B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E1FD6-F2C5-472D-AF83-F6EF865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00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3DD-6F7D-411F-8076-9AD29A98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92EB-9CEF-4DDE-851F-E8F28D26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A594C-252B-448B-9609-9431EC11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00BB-950B-4C02-855E-E76A77A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447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9770A-6AE6-4CFA-B706-77D6AD78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8757B-AEBC-439A-A5E2-97B45DAC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9DED-8CD5-4A65-8FAF-20EE88F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191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1AB7-D729-4E34-A4BD-5CAF8E7E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BC79-552B-4285-B847-43488A4E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9476F-4F54-4F0C-8A8C-6BE152A0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0DC3-4292-4349-93C9-7DD30F22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C205-0B99-49B4-93AA-41C73F5F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1D8A-CC7E-49D2-B2E8-4CC2D1CB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4617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FF74-279C-4894-96B8-876EC2F7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7998C-7B5D-4AA6-A2CD-EB5D2DE9B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75FC-3481-4284-A797-F83F3EA6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340C-01A1-4ADD-967F-83A61A88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7ED2-FE4A-4615-8ACB-3D6CA86E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CC6C-244A-49A5-8E50-14E2F442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131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4F00E-9BCB-4C37-BB02-14906413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DFDD-992A-4B2A-9C24-973D3FC6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690D-BD91-487D-B63A-C6F283754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32A0-1D8C-482B-8C20-6A52BDC67060}" type="datetimeFigureOut">
              <a:rPr lang="es-419" smtClean="0"/>
              <a:t>11/10/2023</a:t>
            </a:fld>
            <a:endParaRPr lang="es-419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0034-50E4-43FC-9732-F6976DB69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3E7D-7BA6-437E-A4C6-B1C0AB9E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702F-C6F2-45EA-BEC1-E74E354AA1F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772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A29A-BC36-4832-ADF6-BDF6776D7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Programación</a:t>
            </a:r>
            <a:r>
              <a:rPr lang="en-US" dirty="0"/>
              <a:t> </a:t>
            </a:r>
            <a:r>
              <a:rPr lang="es-419" dirty="0"/>
              <a:t>Dinámica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8D0D-D1D5-4BAB-9C0C-95E1FF84D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Miguel Ortiz</a:t>
            </a:r>
          </a:p>
          <a:p>
            <a:r>
              <a:rPr lang="es-419" dirty="0"/>
              <a:t>Programación Competitiva para ICPC</a:t>
            </a:r>
          </a:p>
          <a:p>
            <a:r>
              <a:rPr lang="es-419" dirty="0"/>
              <a:t>Octubre 2023</a:t>
            </a:r>
          </a:p>
        </p:txBody>
      </p:sp>
    </p:spTree>
    <p:extLst>
      <p:ext uri="{BB962C8B-B14F-4D97-AF65-F5344CB8AC3E}">
        <p14:creationId xmlns:p14="http://schemas.microsoft.com/office/powerpoint/2010/main" val="158799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73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Subproblemas</a:t>
            </a:r>
            <a:r>
              <a:rPr lang="en-US" dirty="0"/>
              <a:t>:</a:t>
            </a:r>
            <a:endParaRPr lang="es-419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para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 err="1"/>
              <a:t>Relaciones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F</a:t>
            </a:r>
            <a:r>
              <a:rPr lang="en-US" baseline="-25000" dirty="0"/>
              <a:t>i-1</a:t>
            </a:r>
            <a:r>
              <a:rPr lang="en-US" dirty="0"/>
              <a:t> + F</a:t>
            </a:r>
            <a:r>
              <a:rPr lang="en-US" baseline="-25000" dirty="0"/>
              <a:t>i-2</a:t>
            </a:r>
          </a:p>
        </p:txBody>
      </p:sp>
    </p:spTree>
    <p:extLst>
      <p:ext uri="{BB962C8B-B14F-4D97-AF65-F5344CB8AC3E}">
        <p14:creationId xmlns:p14="http://schemas.microsoft.com/office/powerpoint/2010/main" val="1100077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	    cuando ya no queda espacio en la mochila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𝑝𝑒𝑠𝑜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	    cuando hemos visto todos los ítems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419" dirty="0"/>
                  <a:t>)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Tiempo:</a:t>
                </a:r>
              </a:p>
              <a:p>
                <a:pPr lvl="1"/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ítems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419" dirty="0"/>
                  <a:t> posibles valores de peso restante, por lo tanto 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419" dirty="0"/>
                  <a:t> estados</a:t>
                </a:r>
              </a:p>
              <a:p>
                <a:pPr lvl="1"/>
                <a:r>
                  <a:rPr lang="es-419" dirty="0"/>
                  <a:t>Cada estado solo tiene dos relaciones, tomar o no tomar,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s-419" dirty="0"/>
              </a:p>
              <a:p>
                <a:pPr lvl="1"/>
                <a:r>
                  <a:rPr lang="es-419" dirty="0"/>
                  <a:t>La complejidad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869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101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maxW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24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24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s-419" sz="24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s-419" sz="24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24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24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vector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sz="24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vector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&gt;&gt; memo(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24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vector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maxW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24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24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));</a:t>
            </a:r>
          </a:p>
          <a:p>
            <a:pPr marL="0" indent="0">
              <a:buNone/>
            </a:pPr>
            <a:r>
              <a:rPr lang="es-419" sz="24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es-419" sz="2400" b="0" dirty="0" err="1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 memo[</a:t>
            </a:r>
            <a:r>
              <a:rPr lang="es-419" sz="2400" b="0" dirty="0" err="1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s-419" sz="24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2400" b="0" dirty="0" err="1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maxW</a:t>
            </a:r>
            <a:r>
              <a:rPr lang="es-419" sz="24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];</a:t>
            </a:r>
            <a:endParaRPr lang="es-419" sz="24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24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// llenar memo de -1</a:t>
            </a:r>
            <a:endParaRPr lang="es-419" sz="24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N, W;</a:t>
            </a:r>
          </a:p>
          <a:p>
            <a:pPr marL="0" indent="0">
              <a:buNone/>
            </a:pPr>
            <a:r>
              <a:rPr lang="es-419" sz="24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vector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sz="24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&gt; w(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), v(</a:t>
            </a:r>
            <a:r>
              <a:rPr lang="es-419" sz="2400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maxN</a:t>
            </a:r>
            <a:r>
              <a:rPr lang="es-419" sz="24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06790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no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b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493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w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(res,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w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v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no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b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4725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w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(res,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w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v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6A737D"/>
                </a:solidFill>
                <a:effectLst/>
                <a:latin typeface="JetBrains Mono" panose="02000009000000000000" pitchFamily="49" charset="0"/>
              </a:rPr>
              <a:t>  // no tomar</a:t>
            </a:r>
            <a:endParaRPr lang="es-419" sz="1800" b="0" dirty="0">
              <a:solidFill>
                <a:srgbClr val="24292E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res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 err="1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(res, 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mochila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s-419" sz="1800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));</a:t>
            </a:r>
          </a:p>
          <a:p>
            <a:pPr marL="0" indent="0">
              <a:buNone/>
            </a:pPr>
            <a:b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sz="1800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memo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s-419" sz="1800" b="0" dirty="0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s-419" sz="1800" b="0" dirty="0" err="1">
                <a:solidFill>
                  <a:srgbClr val="E36209"/>
                </a:solidFill>
                <a:effectLst/>
                <a:latin typeface="JetBrains Mono" panose="02000009000000000000" pitchFamily="49" charset="0"/>
              </a:rPr>
              <a:t>pesoRestante</a:t>
            </a:r>
            <a:r>
              <a:rPr lang="es-419" sz="1800" b="0" dirty="0">
                <a:solidFill>
                  <a:srgbClr val="6F42C1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sz="1800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res;</a:t>
            </a:r>
          </a:p>
          <a:p>
            <a:pPr marL="0" indent="0">
              <a:buNone/>
            </a:pPr>
            <a:r>
              <a:rPr lang="es-419" sz="1800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34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73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Subproblemas</a:t>
            </a:r>
            <a:r>
              <a:rPr lang="en-US" dirty="0"/>
              <a:t>:</a:t>
            </a:r>
            <a:endParaRPr lang="es-419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para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 err="1"/>
              <a:t>Relaciones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F</a:t>
            </a:r>
            <a:r>
              <a:rPr lang="en-US" baseline="-25000" dirty="0"/>
              <a:t>i-1</a:t>
            </a:r>
            <a:r>
              <a:rPr lang="en-US" dirty="0"/>
              <a:t> + F</a:t>
            </a:r>
            <a:r>
              <a:rPr lang="en-US" baseline="-25000" dirty="0"/>
              <a:t>i-2</a:t>
            </a:r>
          </a:p>
          <a:p>
            <a:r>
              <a:rPr lang="en-US" dirty="0"/>
              <a:t>Orden </a:t>
            </a:r>
            <a:r>
              <a:rPr lang="en-US" dirty="0" err="1"/>
              <a:t>topologico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</a:t>
            </a:r>
            <a:r>
              <a:rPr lang="es-419" dirty="0"/>
              <a:t>elemento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los </a:t>
            </a:r>
            <a:r>
              <a:rPr lang="en-US" dirty="0" err="1"/>
              <a:t>elementos</a:t>
            </a:r>
            <a:r>
              <a:rPr lang="en-US" dirty="0"/>
              <a:t> i-1 y i-2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12D5A-40FA-4832-AF00-28EC97D28C1D}"/>
              </a:ext>
            </a:extLst>
          </p:cNvPr>
          <p:cNvSpPr/>
          <p:nvPr/>
        </p:nvSpPr>
        <p:spPr>
          <a:xfrm>
            <a:off x="1426128" y="4966283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B99A17-B644-4341-B5BB-56E6B21F1099}"/>
              </a:ext>
            </a:extLst>
          </p:cNvPr>
          <p:cNvSpPr/>
          <p:nvPr/>
        </p:nvSpPr>
        <p:spPr>
          <a:xfrm>
            <a:off x="2543261" y="4966282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467E2-17EF-4CFF-94B5-4392BB3CBDDA}"/>
              </a:ext>
            </a:extLst>
          </p:cNvPr>
          <p:cNvSpPr/>
          <p:nvPr/>
        </p:nvSpPr>
        <p:spPr>
          <a:xfrm>
            <a:off x="3660394" y="496628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29A9DFF-620C-4EA4-B955-39304AD5AF36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5400000" flipH="1" flipV="1">
            <a:off x="2883015" y="4528658"/>
            <a:ext cx="2" cy="2234266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25783B9-BDDC-4507-8531-54FE1368ABF2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5400000" flipH="1" flipV="1">
            <a:off x="3441581" y="5227955"/>
            <a:ext cx="1" cy="636648"/>
          </a:xfrm>
          <a:prstGeom prst="curvedConnector3">
            <a:avLst>
              <a:gd name="adj1" fmla="val -21474836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73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Subproblemas</a:t>
            </a:r>
            <a:r>
              <a:rPr lang="en-US" dirty="0"/>
              <a:t>:</a:t>
            </a:r>
            <a:endParaRPr lang="es-419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para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 err="1"/>
              <a:t>Relaciones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F</a:t>
            </a:r>
            <a:r>
              <a:rPr lang="en-US" baseline="-25000" dirty="0"/>
              <a:t>i-1</a:t>
            </a:r>
            <a:r>
              <a:rPr lang="en-US" dirty="0"/>
              <a:t> + F</a:t>
            </a:r>
            <a:r>
              <a:rPr lang="en-US" baseline="-25000" dirty="0"/>
              <a:t>i-2</a:t>
            </a:r>
          </a:p>
          <a:p>
            <a:r>
              <a:rPr lang="en-US" dirty="0"/>
              <a:t>Orden </a:t>
            </a:r>
            <a:r>
              <a:rPr lang="en-US" dirty="0" err="1"/>
              <a:t>topologico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</a:t>
            </a:r>
            <a:r>
              <a:rPr lang="es-419" dirty="0"/>
              <a:t>elemento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los </a:t>
            </a:r>
            <a:r>
              <a:rPr lang="en-US" dirty="0" err="1"/>
              <a:t>elementos</a:t>
            </a:r>
            <a:r>
              <a:rPr lang="en-US" dirty="0"/>
              <a:t> i-1 y i-2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que no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ciclos</a:t>
            </a:r>
            <a:r>
              <a:rPr lang="en-US" dirty="0"/>
              <a:t> para que la recursion </a:t>
            </a:r>
            <a:r>
              <a:rPr lang="en-US" dirty="0" err="1"/>
              <a:t>termine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12D5A-40FA-4832-AF00-28EC97D28C1D}"/>
              </a:ext>
            </a:extLst>
          </p:cNvPr>
          <p:cNvSpPr/>
          <p:nvPr/>
        </p:nvSpPr>
        <p:spPr>
          <a:xfrm>
            <a:off x="1426128" y="4966283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B99A17-B644-4341-B5BB-56E6B21F1099}"/>
              </a:ext>
            </a:extLst>
          </p:cNvPr>
          <p:cNvSpPr/>
          <p:nvPr/>
        </p:nvSpPr>
        <p:spPr>
          <a:xfrm>
            <a:off x="2543261" y="4966282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467E2-17EF-4CFF-94B5-4392BB3CBDDA}"/>
              </a:ext>
            </a:extLst>
          </p:cNvPr>
          <p:cNvSpPr/>
          <p:nvPr/>
        </p:nvSpPr>
        <p:spPr>
          <a:xfrm>
            <a:off x="3660394" y="496628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29A9DFF-620C-4EA4-B955-39304AD5AF36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5400000" flipH="1" flipV="1">
            <a:off x="2883015" y="4528658"/>
            <a:ext cx="2" cy="2234266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25783B9-BDDC-4507-8531-54FE1368ABF2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5400000" flipH="1" flipV="1">
            <a:off x="3441581" y="5227955"/>
            <a:ext cx="1" cy="636648"/>
          </a:xfrm>
          <a:prstGeom prst="curvedConnector3">
            <a:avLst>
              <a:gd name="adj1" fmla="val -21474836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4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Caso Base:</a:t>
            </a:r>
          </a:p>
          <a:p>
            <a:pPr lvl="1"/>
            <a:r>
              <a:rPr lang="es-419" dirty="0"/>
              <a:t>F</a:t>
            </a:r>
            <a:r>
              <a:rPr lang="es-419" baseline="-25000" dirty="0"/>
              <a:t>0</a:t>
            </a:r>
            <a:r>
              <a:rPr lang="es-419" dirty="0"/>
              <a:t> = 0</a:t>
            </a:r>
          </a:p>
          <a:p>
            <a:pPr lvl="1"/>
            <a:r>
              <a:rPr lang="es-419" dirty="0"/>
              <a:t>F</a:t>
            </a:r>
            <a:r>
              <a:rPr lang="es-419" baseline="-25000" dirty="0"/>
              <a:t>1</a:t>
            </a:r>
            <a:r>
              <a:rPr lang="es-419" dirty="0"/>
              <a:t> = 1</a:t>
            </a:r>
          </a:p>
          <a:p>
            <a:r>
              <a:rPr lang="es-419" dirty="0"/>
              <a:t>Problema original:</a:t>
            </a:r>
          </a:p>
          <a:p>
            <a:pPr lvl="1"/>
            <a:r>
              <a:rPr lang="es-419" dirty="0" err="1"/>
              <a:t>F</a:t>
            </a:r>
            <a:r>
              <a:rPr lang="es-419" baseline="-25000" dirty="0" err="1"/>
              <a:t>n</a:t>
            </a:r>
            <a:endParaRPr lang="es-419" baseline="30000" dirty="0"/>
          </a:p>
          <a:p>
            <a:r>
              <a:rPr lang="es-419" dirty="0"/>
              <a:t>Tiempo:</a:t>
            </a:r>
          </a:p>
          <a:p>
            <a:pPr lvl="1"/>
            <a:r>
              <a:rPr lang="es-419" dirty="0"/>
              <a:t>~O(</a:t>
            </a:r>
            <a:r>
              <a:rPr lang="el-GR" dirty="0"/>
              <a:t>ϕ</a:t>
            </a:r>
            <a:r>
              <a:rPr lang="en-US" baseline="30000" dirty="0"/>
              <a:t>n</a:t>
            </a:r>
            <a:r>
              <a:rPr lang="es-419" dirty="0"/>
              <a:t>) ≈ O(1.6</a:t>
            </a:r>
            <a:r>
              <a:rPr lang="es-419" baseline="30000" dirty="0"/>
              <a:t>n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Para n = 50 realiza ~16,069,380,442 operaciones </a:t>
            </a:r>
          </a:p>
        </p:txBody>
      </p:sp>
    </p:spTree>
    <p:extLst>
      <p:ext uri="{BB962C8B-B14F-4D97-AF65-F5344CB8AC3E}">
        <p14:creationId xmlns:p14="http://schemas.microsoft.com/office/powerpoint/2010/main" val="344247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810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0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4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1CB2-E979-49C5-8482-1C078B1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740-1806-451D-8F51-2660DA74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Paradigma de resolución de problemas</a:t>
            </a:r>
          </a:p>
          <a:p>
            <a:r>
              <a:rPr lang="es-419" dirty="0"/>
              <a:t>Lo que vimos hasta ahora se resume a reducir un problema a una forma en la que podamos aplicar un algoritmo (búsqueda binaria, </a:t>
            </a:r>
            <a:r>
              <a:rPr lang="es-419" dirty="0" err="1"/>
              <a:t>dfs</a:t>
            </a:r>
            <a:r>
              <a:rPr lang="es-419" dirty="0"/>
              <a:t>, etc.)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210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7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3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2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8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1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5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2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3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2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1CB2-E979-49C5-8482-1C078B1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740-1806-451D-8F51-2660DA74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Paradigma de resolución de problemas</a:t>
            </a:r>
          </a:p>
          <a:p>
            <a:r>
              <a:rPr lang="es-419" dirty="0"/>
              <a:t>Lo que vimos hasta ahora se resume a reducir un problema a una forma en la que podamos aplicar un algoritmo (búsqueda binaria, </a:t>
            </a:r>
            <a:r>
              <a:rPr lang="es-419" dirty="0" err="1"/>
              <a:t>dfs</a:t>
            </a:r>
            <a:r>
              <a:rPr lang="es-419" dirty="0"/>
              <a:t>, etc.)</a:t>
            </a:r>
          </a:p>
          <a:p>
            <a:r>
              <a:rPr lang="es-419" dirty="0"/>
              <a:t>Para resolver problemas con programación dinámica debemos diseñar nuestro propio algoritmo y aplicar optimizaciones</a:t>
            </a:r>
          </a:p>
        </p:txBody>
      </p:sp>
    </p:spTree>
    <p:extLst>
      <p:ext uri="{BB962C8B-B14F-4D97-AF65-F5344CB8AC3E}">
        <p14:creationId xmlns:p14="http://schemas.microsoft.com/office/powerpoint/2010/main" val="81661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4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0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8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62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48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35178" y="4193065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0918" cy="319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6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3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1CB2-E979-49C5-8482-1C078B1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740-1806-451D-8F51-2660DA74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Paradigma de resolución de problemas</a:t>
            </a:r>
          </a:p>
          <a:p>
            <a:r>
              <a:rPr lang="es-419" dirty="0"/>
              <a:t>Lo que vimos hasta ahora se resume a reducir un problema a una forma en la que podamos aplicar un algoritmo (búsqueda binaria, </a:t>
            </a:r>
            <a:r>
              <a:rPr lang="es-419" dirty="0" err="1"/>
              <a:t>dfs</a:t>
            </a:r>
            <a:r>
              <a:rPr lang="es-419" dirty="0"/>
              <a:t>, etc.)</a:t>
            </a:r>
          </a:p>
          <a:p>
            <a:r>
              <a:rPr lang="es-419" dirty="0"/>
              <a:t>Para resolver problemas con programación dinámica debemos diseñar nuestro propio algoritmo y aplicar optimizaciones</a:t>
            </a:r>
          </a:p>
          <a:p>
            <a:r>
              <a:rPr lang="es-419" dirty="0"/>
              <a:t>Podemos verificar que nuestra solución cumple con las propiedades para aplicar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173699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FBF8D3E-DA18-4A46-9D1E-90CA3368FF1D}"/>
              </a:ext>
            </a:extLst>
          </p:cNvPr>
          <p:cNvSpPr/>
          <p:nvPr/>
        </p:nvSpPr>
        <p:spPr>
          <a:xfrm>
            <a:off x="9482218" y="333685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A2ED0-800A-48C4-BC82-2FD62906005E}"/>
              </a:ext>
            </a:extLst>
          </p:cNvPr>
          <p:cNvCxnSpPr>
            <a:cxnSpLocks/>
            <a:stCxn id="27" idx="5"/>
            <a:endCxn id="38" idx="1"/>
          </p:cNvCxnSpPr>
          <p:nvPr/>
        </p:nvCxnSpPr>
        <p:spPr>
          <a:xfrm>
            <a:off x="8913441" y="3017685"/>
            <a:ext cx="660918" cy="41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92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FBF8D3E-DA18-4A46-9D1E-90CA3368FF1D}"/>
              </a:ext>
            </a:extLst>
          </p:cNvPr>
          <p:cNvSpPr/>
          <p:nvPr/>
        </p:nvSpPr>
        <p:spPr>
          <a:xfrm>
            <a:off x="9482218" y="333685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A2ED0-800A-48C4-BC82-2FD62906005E}"/>
              </a:ext>
            </a:extLst>
          </p:cNvPr>
          <p:cNvCxnSpPr>
            <a:cxnSpLocks/>
            <a:stCxn id="27" idx="5"/>
            <a:endCxn id="38" idx="1"/>
          </p:cNvCxnSpPr>
          <p:nvPr/>
        </p:nvCxnSpPr>
        <p:spPr>
          <a:xfrm>
            <a:off x="8913441" y="3017685"/>
            <a:ext cx="660918" cy="41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58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FBF8D3E-DA18-4A46-9D1E-90CA3368FF1D}"/>
              </a:ext>
            </a:extLst>
          </p:cNvPr>
          <p:cNvSpPr/>
          <p:nvPr/>
        </p:nvSpPr>
        <p:spPr>
          <a:xfrm>
            <a:off x="9482218" y="333685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A2ED0-800A-48C4-BC82-2FD62906005E}"/>
              </a:ext>
            </a:extLst>
          </p:cNvPr>
          <p:cNvCxnSpPr>
            <a:cxnSpLocks/>
            <a:stCxn id="27" idx="5"/>
            <a:endCxn id="38" idx="1"/>
          </p:cNvCxnSpPr>
          <p:nvPr/>
        </p:nvCxnSpPr>
        <p:spPr>
          <a:xfrm>
            <a:off x="8913441" y="3017685"/>
            <a:ext cx="660918" cy="41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73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26CB0-A401-43E3-B072-056335DBBCB4}"/>
              </a:ext>
            </a:extLst>
          </p:cNvPr>
          <p:cNvSpPr/>
          <p:nvPr/>
        </p:nvSpPr>
        <p:spPr>
          <a:xfrm>
            <a:off x="4054678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79EDF-26AC-4E01-AD29-3E9A379BFDE5}"/>
              </a:ext>
            </a:extLst>
          </p:cNvPr>
          <p:cNvSpPr/>
          <p:nvPr/>
        </p:nvSpPr>
        <p:spPr>
          <a:xfrm>
            <a:off x="2680282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FAD8B-64F3-4ED7-B6F9-35A9FD3A50A0}"/>
              </a:ext>
            </a:extLst>
          </p:cNvPr>
          <p:cNvSpPr/>
          <p:nvPr/>
        </p:nvSpPr>
        <p:spPr>
          <a:xfrm>
            <a:off x="5307435" y="342900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2A7F8-6765-4343-B857-15FA04ECF291}"/>
              </a:ext>
            </a:extLst>
          </p:cNvPr>
          <p:cNvSpPr/>
          <p:nvPr/>
        </p:nvSpPr>
        <p:spPr>
          <a:xfrm>
            <a:off x="1398165" y="444546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CA3546-AC67-48BA-AC82-BDEFF3BCE2FD}"/>
              </a:ext>
            </a:extLst>
          </p:cNvPr>
          <p:cNvSpPr/>
          <p:nvPr/>
        </p:nvSpPr>
        <p:spPr>
          <a:xfrm>
            <a:off x="3740090" y="44454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B080-A5B6-41B9-B5CF-F3B889C36EE4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4683853" y="2227722"/>
            <a:ext cx="1189700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3E9FA-12E0-453C-A573-864C3C62E8A6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217316" y="3017685"/>
            <a:ext cx="929503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486337-5E9A-4A56-87EC-678F91BAD9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591712" y="3017685"/>
            <a:ext cx="807864" cy="50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939F2-2C64-4A96-BEB0-23BC6533C99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935199" y="3966034"/>
            <a:ext cx="837224" cy="57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6811-444F-49C7-8048-B87AC468730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217316" y="3966034"/>
            <a:ext cx="614915" cy="571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56D5BA-7DD1-485C-A371-1DC085145BA5}"/>
              </a:ext>
            </a:extLst>
          </p:cNvPr>
          <p:cNvSpPr/>
          <p:nvPr/>
        </p:nvSpPr>
        <p:spPr>
          <a:xfrm>
            <a:off x="644554" y="5319321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5D1E-0E3D-40C7-BA97-33D85BD4951E}"/>
              </a:ext>
            </a:extLst>
          </p:cNvPr>
          <p:cNvSpPr/>
          <p:nvPr/>
        </p:nvSpPr>
        <p:spPr>
          <a:xfrm>
            <a:off x="1991125" y="5319320"/>
            <a:ext cx="580239" cy="58652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E4BFC-0922-4B78-AD71-52AC95909401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1139819" y="4982501"/>
            <a:ext cx="350487" cy="4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03E53-6D34-49A9-B8B1-E9F4551F1A52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935199" y="4982501"/>
            <a:ext cx="14090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268A80-7E0D-4C78-BE0D-67EDA96EB4E8}"/>
              </a:ext>
            </a:extLst>
          </p:cNvPr>
          <p:cNvSpPr/>
          <p:nvPr/>
        </p:nvSpPr>
        <p:spPr>
          <a:xfrm>
            <a:off x="4799898" y="422301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8CDD8-1399-4AC8-9569-9CD57DBA27FF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14486" y="3966034"/>
            <a:ext cx="285090" cy="25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E9AFAB-0188-49EA-AE48-3354CD430E60}"/>
              </a:ext>
            </a:extLst>
          </p:cNvPr>
          <p:cNvSpPr/>
          <p:nvPr/>
        </p:nvSpPr>
        <p:spPr>
          <a:xfrm>
            <a:off x="5714164" y="4212533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C3CED-9186-460D-B905-977D527E6E81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5844469" y="3966034"/>
            <a:ext cx="184283" cy="246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E32057-03CC-45C4-BC64-4B7FE0F1DD3D}"/>
              </a:ext>
            </a:extLst>
          </p:cNvPr>
          <p:cNvSpPr/>
          <p:nvPr/>
        </p:nvSpPr>
        <p:spPr>
          <a:xfrm>
            <a:off x="8376407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9A284-067F-4F72-89BB-C5F4323D4C69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6318446" y="2227722"/>
            <a:ext cx="2057961" cy="56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23DF96B-078D-41AB-9FD9-F175768A743A}"/>
              </a:ext>
            </a:extLst>
          </p:cNvPr>
          <p:cNvSpPr/>
          <p:nvPr/>
        </p:nvSpPr>
        <p:spPr>
          <a:xfrm>
            <a:off x="7411814" y="33368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C3A75-7B1C-4273-B5A9-A25D5EE81557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7948848" y="3017685"/>
            <a:ext cx="519700" cy="4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CF907AC-494F-4AE9-B008-1C344A74999C}"/>
              </a:ext>
            </a:extLst>
          </p:cNvPr>
          <p:cNvSpPr/>
          <p:nvPr/>
        </p:nvSpPr>
        <p:spPr>
          <a:xfrm>
            <a:off x="6788232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82C57-19AA-4401-936F-550FFA033235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7102820" y="3873893"/>
            <a:ext cx="401135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5357A14-4814-47F4-A445-76FA03263764}"/>
              </a:ext>
            </a:extLst>
          </p:cNvPr>
          <p:cNvSpPr/>
          <p:nvPr/>
        </p:nvSpPr>
        <p:spPr>
          <a:xfrm>
            <a:off x="7843567" y="4193066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48A2D-0ED1-4697-85C5-0B9B7BDA760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48848" y="3873893"/>
            <a:ext cx="209307" cy="31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FBF8D3E-DA18-4A46-9D1E-90CA3368FF1D}"/>
              </a:ext>
            </a:extLst>
          </p:cNvPr>
          <p:cNvSpPr/>
          <p:nvPr/>
        </p:nvSpPr>
        <p:spPr>
          <a:xfrm>
            <a:off x="9482218" y="333685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A2ED0-800A-48C4-BC82-2FD62906005E}"/>
              </a:ext>
            </a:extLst>
          </p:cNvPr>
          <p:cNvCxnSpPr>
            <a:cxnSpLocks/>
            <a:stCxn id="27" idx="5"/>
            <a:endCxn id="38" idx="1"/>
          </p:cNvCxnSpPr>
          <p:nvPr/>
        </p:nvCxnSpPr>
        <p:spPr>
          <a:xfrm>
            <a:off x="8913441" y="3017685"/>
            <a:ext cx="660918" cy="41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77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419" dirty="0"/>
              <a:t>Ahora usemos </a:t>
            </a:r>
            <a:r>
              <a:rPr lang="es-419" dirty="0" err="1"/>
              <a:t>memoizacion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3675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7289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7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2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860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1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Podemos resumir el paradigma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419" dirty="0"/>
              <a:t>Hallar una solución recursiva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419" dirty="0"/>
              <a:t>Aplicar </a:t>
            </a:r>
            <a:r>
              <a:rPr lang="en-US" i="1" dirty="0" err="1"/>
              <a:t>memoizacion</a:t>
            </a:r>
            <a:endParaRPr lang="en-US" i="1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87556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6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66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78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82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4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6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7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4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01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Podemos resumir el paradigma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419" dirty="0"/>
              <a:t>Hallar una solución recursiva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419" dirty="0"/>
              <a:t>Aplicar </a:t>
            </a:r>
            <a:r>
              <a:rPr lang="en-US" i="1" dirty="0" err="1"/>
              <a:t>memoizacion</a:t>
            </a:r>
            <a:endParaRPr lang="en-US" i="1" dirty="0"/>
          </a:p>
          <a:p>
            <a:endParaRPr lang="es-419" dirty="0"/>
          </a:p>
          <a:p>
            <a:r>
              <a:rPr lang="es-419" dirty="0"/>
              <a:t>Método SRTBOT para diseño de soluciones recursivas</a:t>
            </a:r>
          </a:p>
        </p:txBody>
      </p:sp>
    </p:spTree>
    <p:extLst>
      <p:ext uri="{BB962C8B-B14F-4D97-AF65-F5344CB8AC3E}">
        <p14:creationId xmlns:p14="http://schemas.microsoft.com/office/powerpoint/2010/main" val="965186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97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5757BA3-2A3D-4130-8F71-6F5CFCFC7BCA}"/>
              </a:ext>
            </a:extLst>
          </p:cNvPr>
          <p:cNvSpPr/>
          <p:nvPr/>
        </p:nvSpPr>
        <p:spPr>
          <a:xfrm>
            <a:off x="7323590" y="2480650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4EDE6-966A-423B-BFB5-B19B3E8E046B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6318446" y="2227722"/>
            <a:ext cx="1097285" cy="345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6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5757BA3-2A3D-4130-8F71-6F5CFCFC7BCA}"/>
              </a:ext>
            </a:extLst>
          </p:cNvPr>
          <p:cNvSpPr/>
          <p:nvPr/>
        </p:nvSpPr>
        <p:spPr>
          <a:xfrm>
            <a:off x="7323590" y="2480650"/>
            <a:ext cx="629175" cy="62917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4EDE6-966A-423B-BFB5-B19B3E8E046B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6318446" y="2227722"/>
            <a:ext cx="1097285" cy="345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73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5757BA3-2A3D-4130-8F71-6F5CFCFC7BCA}"/>
              </a:ext>
            </a:extLst>
          </p:cNvPr>
          <p:cNvSpPr/>
          <p:nvPr/>
        </p:nvSpPr>
        <p:spPr>
          <a:xfrm>
            <a:off x="7323590" y="248065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4EDE6-966A-423B-BFB5-B19B3E8E046B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6318446" y="2227722"/>
            <a:ext cx="1097285" cy="345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26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1899E-38D5-4C8D-B722-79DE7812E2CE}"/>
              </a:ext>
            </a:extLst>
          </p:cNvPr>
          <p:cNvSpPr/>
          <p:nvPr/>
        </p:nvSpPr>
        <p:spPr>
          <a:xfrm>
            <a:off x="5781412" y="169068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B8443-8F12-4986-BCE8-2E5D645D5650}"/>
              </a:ext>
            </a:extLst>
          </p:cNvPr>
          <p:cNvSpPr/>
          <p:nvPr/>
        </p:nvSpPr>
        <p:spPr>
          <a:xfrm>
            <a:off x="3903676" y="2480651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96B7D-DE6E-4C66-BE39-F0A53EF3FB2E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440710" y="2227722"/>
            <a:ext cx="1432844" cy="34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D9EB5F-9B01-4D86-8BAF-72A4384FFDDA}"/>
              </a:ext>
            </a:extLst>
          </p:cNvPr>
          <p:cNvSpPr/>
          <p:nvPr/>
        </p:nvSpPr>
        <p:spPr>
          <a:xfrm>
            <a:off x="2462168" y="342651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7B240-9935-461F-B5F1-90D8F559CBA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99202" y="3017685"/>
            <a:ext cx="996615" cy="50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324364-2C83-4D42-92BA-F17CEA6BFC7F}"/>
              </a:ext>
            </a:extLst>
          </p:cNvPr>
          <p:cNvSpPr/>
          <p:nvPr/>
        </p:nvSpPr>
        <p:spPr>
          <a:xfrm>
            <a:off x="1339441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BF767B-0F59-45A7-BF94-18A01DA3EAF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76475" y="3963544"/>
            <a:ext cx="677834" cy="496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3A63D0-A6BE-4C61-A015-43EF5C32CBA1}"/>
              </a:ext>
            </a:extLst>
          </p:cNvPr>
          <p:cNvSpPr/>
          <p:nvPr/>
        </p:nvSpPr>
        <p:spPr>
          <a:xfrm>
            <a:off x="523612" y="5325218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3D17F-6A23-4DB4-907F-42574972B82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60646" y="4904509"/>
            <a:ext cx="370936" cy="512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9521544-D4D6-4579-B0CC-8F0D78411361}"/>
              </a:ext>
            </a:extLst>
          </p:cNvPr>
          <p:cNvSpPr/>
          <p:nvPr/>
        </p:nvSpPr>
        <p:spPr>
          <a:xfrm>
            <a:off x="1900804" y="5325217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C3CE7-0AED-4CA8-AE5A-4CD3A321D12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876475" y="4904509"/>
            <a:ext cx="338917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104FC1-F6F0-4D1A-B457-AC95D94654A4}"/>
              </a:ext>
            </a:extLst>
          </p:cNvPr>
          <p:cNvSpPr/>
          <p:nvPr/>
        </p:nvSpPr>
        <p:spPr>
          <a:xfrm>
            <a:off x="2776755" y="4367475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24DEC-633F-4725-9E1D-DA5DD1163A16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999202" y="3963544"/>
            <a:ext cx="92141" cy="40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BABAD4-7CEA-47C5-94DB-A024051E74E8}"/>
              </a:ext>
            </a:extLst>
          </p:cNvPr>
          <p:cNvSpPr/>
          <p:nvPr/>
        </p:nvSpPr>
        <p:spPr>
          <a:xfrm>
            <a:off x="4532851" y="3423459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0DD5A-566E-4A2F-8468-8D2DEDA7F2AD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4440710" y="3017685"/>
            <a:ext cx="406729" cy="405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5757BA3-2A3D-4130-8F71-6F5CFCFC7BCA}"/>
              </a:ext>
            </a:extLst>
          </p:cNvPr>
          <p:cNvSpPr/>
          <p:nvPr/>
        </p:nvSpPr>
        <p:spPr>
          <a:xfrm>
            <a:off x="7323590" y="2480650"/>
            <a:ext cx="629175" cy="62917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4EDE6-966A-423B-BFB5-B19B3E8E046B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6318446" y="2227722"/>
            <a:ext cx="1097285" cy="345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57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Tiempo sin </a:t>
            </a:r>
            <a:r>
              <a:rPr lang="es-419" dirty="0" err="1"/>
              <a:t>memoizacion</a:t>
            </a:r>
            <a:r>
              <a:rPr lang="es-419" dirty="0"/>
              <a:t>:</a:t>
            </a:r>
          </a:p>
          <a:p>
            <a:pPr lvl="1"/>
            <a:r>
              <a:rPr lang="es-419" dirty="0"/>
              <a:t>~O(</a:t>
            </a:r>
            <a:r>
              <a:rPr lang="el-GR" dirty="0"/>
              <a:t>ϕ</a:t>
            </a:r>
            <a:r>
              <a:rPr lang="en-US" baseline="30000" dirty="0"/>
              <a:t>n</a:t>
            </a:r>
            <a:r>
              <a:rPr lang="es-419" dirty="0"/>
              <a:t>) ≈ O(1.6</a:t>
            </a:r>
            <a:r>
              <a:rPr lang="es-419" baseline="30000" dirty="0"/>
              <a:t>n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Para n = 50 realiza ~16,069,380,442 operaciones </a:t>
            </a:r>
          </a:p>
          <a:p>
            <a:pPr lvl="1"/>
            <a:endParaRPr lang="en-US" b="0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50850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Tiempo sin </a:t>
            </a:r>
            <a:r>
              <a:rPr lang="es-419" dirty="0" err="1"/>
              <a:t>memoizacion</a:t>
            </a:r>
            <a:r>
              <a:rPr lang="es-419" dirty="0"/>
              <a:t>:</a:t>
            </a:r>
          </a:p>
          <a:p>
            <a:pPr lvl="1"/>
            <a:r>
              <a:rPr lang="es-419" dirty="0"/>
              <a:t>~O(</a:t>
            </a:r>
            <a:r>
              <a:rPr lang="el-GR" dirty="0"/>
              <a:t>ϕ</a:t>
            </a:r>
            <a:r>
              <a:rPr lang="en-US" baseline="30000" dirty="0"/>
              <a:t>n</a:t>
            </a:r>
            <a:r>
              <a:rPr lang="es-419" dirty="0"/>
              <a:t>) ≈ O(1.6</a:t>
            </a:r>
            <a:r>
              <a:rPr lang="es-419" baseline="30000" dirty="0"/>
              <a:t>n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Para n = 50 realiza ~16,069,380,442 operaciones </a:t>
            </a:r>
          </a:p>
          <a:p>
            <a:r>
              <a:rPr lang="es-419" dirty="0"/>
              <a:t>Tiempo con </a:t>
            </a:r>
            <a:r>
              <a:rPr lang="es-419" dirty="0" err="1"/>
              <a:t>memoizacion</a:t>
            </a:r>
            <a:r>
              <a:rPr lang="es-419" dirty="0"/>
              <a:t>:</a:t>
            </a:r>
          </a:p>
          <a:p>
            <a:pPr lvl="1"/>
            <a:r>
              <a:rPr lang="es-419" dirty="0"/>
              <a:t>Cada estado solo se calcula viendo sus relaciones </a:t>
            </a:r>
            <a:r>
              <a:rPr lang="es-419" b="1" dirty="0"/>
              <a:t>una</a:t>
            </a:r>
            <a:r>
              <a:rPr lang="es-419" dirty="0"/>
              <a:t> sola vez </a:t>
            </a:r>
          </a:p>
          <a:p>
            <a:pPr lvl="1"/>
            <a:endParaRPr lang="en-US" b="0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201369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Tiempo sin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~O(</a:t>
                </a:r>
                <a:r>
                  <a:rPr lang="el-GR" dirty="0"/>
                  <a:t>ϕ</a:t>
                </a:r>
                <a:r>
                  <a:rPr lang="en-US" baseline="30000" dirty="0"/>
                  <a:t>n</a:t>
                </a:r>
                <a:r>
                  <a:rPr lang="es-419" dirty="0"/>
                  <a:t>) ≈ O(1.6</a:t>
                </a:r>
                <a:r>
                  <a:rPr lang="es-419" baseline="30000" dirty="0"/>
                  <a:t>n</a:t>
                </a:r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Para n = 50 realiza ~16,069,380,442 operaciones </a:t>
                </a:r>
              </a:p>
              <a:p>
                <a:r>
                  <a:rPr lang="es-419" dirty="0"/>
                  <a:t>Tiempo con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Cada estado solo se calcula viendo sus relaciones </a:t>
                </a:r>
                <a:r>
                  <a:rPr lang="es-419" b="1" dirty="0"/>
                  <a:t>una</a:t>
                </a:r>
                <a:r>
                  <a:rPr lang="es-419" dirty="0"/>
                  <a:t> sola vez </a:t>
                </a:r>
              </a:p>
              <a:p>
                <a:pPr lvl="1"/>
                <a:r>
                  <a:rPr lang="es-419" dirty="0"/>
                  <a:t>La complejidad se calcula: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𝑐𝑎𝑛𝑡𝑖𝑑𝑎𝑑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419" dirty="0"/>
              </a:p>
              <a:p>
                <a:pPr lvl="1"/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Tiempo sin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~O(</a:t>
                </a:r>
                <a:r>
                  <a:rPr lang="el-GR" dirty="0"/>
                  <a:t>ϕ</a:t>
                </a:r>
                <a:r>
                  <a:rPr lang="en-US" baseline="30000" dirty="0"/>
                  <a:t>n</a:t>
                </a:r>
                <a:r>
                  <a:rPr lang="es-419" dirty="0"/>
                  <a:t>) ≈ O(1.6</a:t>
                </a:r>
                <a:r>
                  <a:rPr lang="es-419" baseline="30000" dirty="0"/>
                  <a:t>n</a:t>
                </a:r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Para n = 50 realiza ~16,069,380,442 operaciones </a:t>
                </a:r>
              </a:p>
              <a:p>
                <a:r>
                  <a:rPr lang="es-419" dirty="0"/>
                  <a:t>Tiempo con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Cada estado solo se calcula viendo sus relaciones </a:t>
                </a:r>
                <a:r>
                  <a:rPr lang="es-419" b="1" dirty="0"/>
                  <a:t>una</a:t>
                </a:r>
                <a:r>
                  <a:rPr lang="es-419" dirty="0"/>
                  <a:t> sola vez </a:t>
                </a:r>
              </a:p>
              <a:p>
                <a:pPr lvl="1"/>
                <a:r>
                  <a:rPr lang="es-419" dirty="0"/>
                  <a:t>La complejidad se calcula: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𝑐𝑎𝑛𝑡𝑖𝑑𝑎𝑑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419" dirty="0"/>
              </a:p>
              <a:p>
                <a:pPr lvl="1"/>
                <a:r>
                  <a:rPr lang="es-419" dirty="0"/>
                  <a:t>Asumimos que los estados de los que dependemos ya están calculados</a:t>
                </a:r>
              </a:p>
              <a:p>
                <a:pPr lvl="1"/>
                <a:endParaRPr lang="en-US" b="0" dirty="0"/>
              </a:p>
              <a:p>
                <a:pPr lvl="1"/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767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Tiempo sin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~O(</a:t>
                </a:r>
                <a:r>
                  <a:rPr lang="el-GR" dirty="0"/>
                  <a:t>ϕ</a:t>
                </a:r>
                <a:r>
                  <a:rPr lang="en-US" baseline="30000" dirty="0"/>
                  <a:t>n</a:t>
                </a:r>
                <a:r>
                  <a:rPr lang="es-419" dirty="0"/>
                  <a:t>) ≈ O(1.6</a:t>
                </a:r>
                <a:r>
                  <a:rPr lang="es-419" baseline="30000" dirty="0"/>
                  <a:t>n</a:t>
                </a:r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Para n = 50 realiza ~16,069,380,442 operaciones </a:t>
                </a:r>
              </a:p>
              <a:p>
                <a:r>
                  <a:rPr lang="es-419" dirty="0"/>
                  <a:t>Tiempo con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Cada estado solo se calcula viendo sus relaciones </a:t>
                </a:r>
                <a:r>
                  <a:rPr lang="es-419" b="1" dirty="0"/>
                  <a:t>una</a:t>
                </a:r>
                <a:r>
                  <a:rPr lang="es-419" dirty="0"/>
                  <a:t> sola vez </a:t>
                </a:r>
              </a:p>
              <a:p>
                <a:pPr lvl="1"/>
                <a:r>
                  <a:rPr lang="es-419" dirty="0"/>
                  <a:t>La complejidad se calcula: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𝑐𝑎𝑛𝑡𝑖𝑑𝑎𝑑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419" dirty="0"/>
              </a:p>
              <a:p>
                <a:pPr lvl="1"/>
                <a:r>
                  <a:rPr lang="es-419" dirty="0"/>
                  <a:t>Asumimos que los estados de los que dependemos ya están calculados</a:t>
                </a:r>
              </a:p>
              <a:p>
                <a:pPr lvl="1"/>
                <a:r>
                  <a:rPr lang="es-419" dirty="0"/>
                  <a:t>Para Fibonacci la relación es solo una suma </a:t>
                </a:r>
                <a:r>
                  <a:rPr lang="en-US" dirty="0"/>
                  <a:t>F</a:t>
                </a:r>
                <a:r>
                  <a:rPr lang="en-US" baseline="-25000" dirty="0"/>
                  <a:t>i</a:t>
                </a:r>
                <a:r>
                  <a:rPr lang="en-US" dirty="0"/>
                  <a:t> = F</a:t>
                </a:r>
                <a:r>
                  <a:rPr lang="en-US" baseline="-25000" dirty="0"/>
                  <a:t>i-1</a:t>
                </a:r>
                <a:r>
                  <a:rPr lang="en-US" dirty="0"/>
                  <a:t> + F</a:t>
                </a:r>
                <a:r>
                  <a:rPr lang="en-US" baseline="-25000" dirty="0"/>
                  <a:t>i-2</a:t>
                </a:r>
              </a:p>
              <a:p>
                <a:pPr lvl="1"/>
                <a:endParaRPr lang="en-US" b="0" dirty="0"/>
              </a:p>
              <a:p>
                <a:pPr lvl="1"/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0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SRTBOT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</a:t>
            </a:r>
            <a:r>
              <a:rPr lang="es-419" u="sng" dirty="0">
                <a:solidFill>
                  <a:srgbClr val="FF0000"/>
                </a:solidFill>
              </a:rPr>
              <a:t>S</a:t>
            </a:r>
            <a:r>
              <a:rPr lang="es-419" dirty="0"/>
              <a:t>ubproblemas</a:t>
            </a:r>
          </a:p>
          <a:p>
            <a:r>
              <a:rPr lang="es-419" dirty="0"/>
              <a:t> </a:t>
            </a:r>
            <a:r>
              <a:rPr lang="es-419" u="sng" dirty="0">
                <a:solidFill>
                  <a:srgbClr val="FF0000"/>
                </a:solidFill>
              </a:rPr>
              <a:t>R</a:t>
            </a:r>
            <a:r>
              <a:rPr lang="es-419" dirty="0"/>
              <a:t>elaciones</a:t>
            </a:r>
          </a:p>
          <a:p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O</a:t>
            </a:r>
            <a:r>
              <a:rPr lang="en-US" dirty="0"/>
              <a:t>rden </a:t>
            </a:r>
            <a:r>
              <a:rPr lang="es-419" dirty="0"/>
              <a:t>Topológico</a:t>
            </a:r>
          </a:p>
          <a:p>
            <a:r>
              <a:rPr lang="es-419" dirty="0"/>
              <a:t> Caso </a:t>
            </a:r>
            <a:r>
              <a:rPr lang="es-419" u="sng" dirty="0">
                <a:solidFill>
                  <a:srgbClr val="FF0000"/>
                </a:solidFill>
              </a:rPr>
              <a:t>B</a:t>
            </a:r>
            <a:r>
              <a:rPr lang="es-419" dirty="0"/>
              <a:t>ase</a:t>
            </a:r>
          </a:p>
          <a:p>
            <a:r>
              <a:rPr lang="es-419" dirty="0"/>
              <a:t> Problema </a:t>
            </a:r>
            <a:r>
              <a:rPr lang="es-419" u="sng" dirty="0">
                <a:solidFill>
                  <a:srgbClr val="FF0000"/>
                </a:solidFill>
              </a:rPr>
              <a:t>O</a:t>
            </a:r>
            <a:r>
              <a:rPr lang="es-419" dirty="0"/>
              <a:t>riginal</a:t>
            </a:r>
          </a:p>
          <a:p>
            <a:r>
              <a:rPr lang="es-419" dirty="0"/>
              <a:t> Complejidad de </a:t>
            </a:r>
            <a:r>
              <a:rPr lang="es-419" u="sng" dirty="0">
                <a:solidFill>
                  <a:srgbClr val="FF0000"/>
                </a:solidFill>
              </a:rPr>
              <a:t>T</a:t>
            </a:r>
            <a:r>
              <a:rPr lang="es-419" dirty="0"/>
              <a:t>iempo</a:t>
            </a:r>
          </a:p>
        </p:txBody>
      </p:sp>
    </p:spTree>
    <p:extLst>
      <p:ext uri="{BB962C8B-B14F-4D97-AF65-F5344CB8AC3E}">
        <p14:creationId xmlns:p14="http://schemas.microsoft.com/office/powerpoint/2010/main" val="19503677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Tiempo sin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~O(</a:t>
                </a:r>
                <a:r>
                  <a:rPr lang="el-GR" dirty="0"/>
                  <a:t>ϕ</a:t>
                </a:r>
                <a:r>
                  <a:rPr lang="en-US" baseline="30000" dirty="0"/>
                  <a:t>n</a:t>
                </a:r>
                <a:r>
                  <a:rPr lang="es-419" dirty="0"/>
                  <a:t>) ≈ O(1.6</a:t>
                </a:r>
                <a:r>
                  <a:rPr lang="es-419" baseline="30000" dirty="0"/>
                  <a:t>n</a:t>
                </a:r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Para n = 50 realiza ~16,069,380,442 operaciones </a:t>
                </a:r>
              </a:p>
              <a:p>
                <a:r>
                  <a:rPr lang="es-419" dirty="0"/>
                  <a:t>Tiempo con </a:t>
                </a:r>
                <a:r>
                  <a:rPr lang="es-419" dirty="0" err="1"/>
                  <a:t>memoizacion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Cada estado solo se calcula viendo sus relaciones </a:t>
                </a:r>
                <a:r>
                  <a:rPr lang="es-419" b="1" dirty="0"/>
                  <a:t>una</a:t>
                </a:r>
                <a:r>
                  <a:rPr lang="es-419" dirty="0"/>
                  <a:t> sola vez </a:t>
                </a:r>
              </a:p>
              <a:p>
                <a:pPr lvl="1"/>
                <a:r>
                  <a:rPr lang="es-419" dirty="0"/>
                  <a:t>La complejidad se calcula: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𝑐𝑎𝑛𝑡𝑖𝑑𝑎𝑑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419" dirty="0"/>
              </a:p>
              <a:p>
                <a:pPr lvl="1"/>
                <a:r>
                  <a:rPr lang="es-419" dirty="0"/>
                  <a:t>Asumimos que los estados de los que dependemos ya están calculados</a:t>
                </a:r>
              </a:p>
              <a:p>
                <a:pPr lvl="1"/>
                <a:r>
                  <a:rPr lang="es-419" dirty="0"/>
                  <a:t>Para Fibonacci la relación es solo una suma </a:t>
                </a:r>
                <a:r>
                  <a:rPr lang="en-US" dirty="0"/>
                  <a:t>F</a:t>
                </a:r>
                <a:r>
                  <a:rPr lang="en-US" baseline="-25000" dirty="0"/>
                  <a:t>i</a:t>
                </a:r>
                <a:r>
                  <a:rPr lang="en-US" dirty="0"/>
                  <a:t> = F</a:t>
                </a:r>
                <a:r>
                  <a:rPr lang="en-US" baseline="-25000" dirty="0"/>
                  <a:t>i-1</a:t>
                </a:r>
                <a:r>
                  <a:rPr lang="en-US" dirty="0"/>
                  <a:t> + F</a:t>
                </a:r>
                <a:r>
                  <a:rPr lang="en-US" baseline="-25000" dirty="0"/>
                  <a:t>i-2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558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Guardar</a:t>
            </a:r>
            <a:r>
              <a:rPr lang="en-US" b="0" dirty="0"/>
              <a:t> y re-</a:t>
            </a:r>
            <a:r>
              <a:rPr lang="en-US" b="0" dirty="0" err="1"/>
              <a:t>utilizar</a:t>
            </a:r>
            <a:r>
              <a:rPr lang="en-US" b="0" dirty="0"/>
              <a:t> las </a:t>
            </a:r>
            <a:r>
              <a:rPr lang="en-US" b="0" dirty="0" err="1"/>
              <a:t>soluciones</a:t>
            </a:r>
            <a:r>
              <a:rPr lang="en-US" b="0" dirty="0"/>
              <a:t> de los </a:t>
            </a:r>
            <a:r>
              <a:rPr lang="en-US" b="0" dirty="0" err="1"/>
              <a:t>subproblemas</a:t>
            </a:r>
            <a:endParaRPr lang="en-US" b="0" dirty="0"/>
          </a:p>
          <a:p>
            <a:endParaRPr lang="en-US" b="0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40151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Guardar</a:t>
            </a:r>
            <a:r>
              <a:rPr lang="en-US" b="0" dirty="0"/>
              <a:t> y re-</a:t>
            </a:r>
            <a:r>
              <a:rPr lang="en-US" b="0" dirty="0" err="1"/>
              <a:t>utilizar</a:t>
            </a:r>
            <a:r>
              <a:rPr lang="en-US" b="0" dirty="0"/>
              <a:t> las </a:t>
            </a:r>
            <a:r>
              <a:rPr lang="en-US" b="0" dirty="0" err="1"/>
              <a:t>soluciones</a:t>
            </a:r>
            <a:r>
              <a:rPr lang="en-US" b="0" dirty="0"/>
              <a:t> de los </a:t>
            </a:r>
            <a:r>
              <a:rPr lang="en-US" b="0" dirty="0" err="1"/>
              <a:t>subproblemas</a:t>
            </a:r>
            <a:endParaRPr lang="en-US" b="0" dirty="0"/>
          </a:p>
          <a:p>
            <a:endParaRPr lang="en-US" b="0" dirty="0"/>
          </a:p>
          <a:p>
            <a:r>
              <a:rPr lang="en-US" dirty="0" err="1"/>
              <a:t>Mantener</a:t>
            </a:r>
            <a:r>
              <a:rPr lang="en-US" dirty="0"/>
              <a:t> las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matriz</a:t>
            </a:r>
            <a:r>
              <a:rPr lang="en-US" dirty="0"/>
              <a:t>,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mapas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03032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Guardar</a:t>
            </a:r>
            <a:r>
              <a:rPr lang="en-US" b="0" dirty="0"/>
              <a:t> y re-</a:t>
            </a:r>
            <a:r>
              <a:rPr lang="en-US" b="0" dirty="0" err="1"/>
              <a:t>utilizar</a:t>
            </a:r>
            <a:r>
              <a:rPr lang="en-US" b="0" dirty="0"/>
              <a:t> las </a:t>
            </a:r>
            <a:r>
              <a:rPr lang="en-US" b="0" dirty="0" err="1"/>
              <a:t>soluciones</a:t>
            </a:r>
            <a:r>
              <a:rPr lang="en-US" b="0" dirty="0"/>
              <a:t> de los </a:t>
            </a:r>
            <a:r>
              <a:rPr lang="en-US" b="0" dirty="0" err="1"/>
              <a:t>subproblemas</a:t>
            </a:r>
            <a:endParaRPr lang="en-US" b="0" dirty="0"/>
          </a:p>
          <a:p>
            <a:endParaRPr lang="en-US" b="0" dirty="0"/>
          </a:p>
          <a:p>
            <a:r>
              <a:rPr lang="en-US" dirty="0" err="1"/>
              <a:t>Mantener</a:t>
            </a:r>
            <a:r>
              <a:rPr lang="en-US" dirty="0"/>
              <a:t> las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matriz</a:t>
            </a:r>
            <a:r>
              <a:rPr lang="en-US" dirty="0"/>
              <a:t>,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mapas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0" dirty="0"/>
              <a:t>La </a:t>
            </a:r>
            <a:r>
              <a:rPr lang="en-US" b="0" dirty="0" err="1"/>
              <a:t>funcion</a:t>
            </a:r>
            <a:r>
              <a:rPr lang="en-US" b="0" dirty="0"/>
              <a:t> </a:t>
            </a:r>
            <a:r>
              <a:rPr lang="en-US" b="0" dirty="0" err="1"/>
              <a:t>recursiva</a:t>
            </a:r>
            <a:r>
              <a:rPr lang="en-US" b="0" dirty="0"/>
              <a:t> debe </a:t>
            </a:r>
            <a:r>
              <a:rPr lang="en-US" b="0" dirty="0" err="1"/>
              <a:t>retornar</a:t>
            </a:r>
            <a:r>
              <a:rPr lang="en-US" b="0" dirty="0"/>
              <a:t> la </a:t>
            </a:r>
            <a:r>
              <a:rPr lang="en-US" b="0" dirty="0" err="1"/>
              <a:t>solucion</a:t>
            </a:r>
            <a:r>
              <a:rPr lang="en-US" b="0" dirty="0"/>
              <a:t> del </a:t>
            </a:r>
            <a:r>
              <a:rPr lang="en-US" b="0" dirty="0" err="1"/>
              <a:t>subproblema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ya</a:t>
            </a:r>
            <a:r>
              <a:rPr lang="en-US" b="0" dirty="0"/>
              <a:t> </a:t>
            </a:r>
            <a:r>
              <a:rPr lang="en-US" b="0" dirty="0" err="1"/>
              <a:t>fue</a:t>
            </a:r>
            <a:r>
              <a:rPr lang="en-US" b="0" dirty="0"/>
              <a:t> </a:t>
            </a:r>
            <a:r>
              <a:rPr lang="en-US" b="0" dirty="0" err="1"/>
              <a:t>resuelto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no, debe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y </a:t>
            </a:r>
            <a:r>
              <a:rPr lang="en-US" dirty="0" err="1"/>
              <a:t>guardarla</a:t>
            </a:r>
            <a:endParaRPr lang="en-US" b="0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29335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 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 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895865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e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&gt; memo(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368321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e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&gt; memo(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(memo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memo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fib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memo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n</a:t>
            </a:r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57440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Forma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&gt; memo(</a:t>
            </a:r>
            <a:r>
              <a:rPr lang="es-419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b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s-419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s-419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caso_base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base;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(memo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memo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sub : relaciones[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res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combinar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(res, 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f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(sub));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memo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estado</a:t>
            </a:r>
            <a:r>
              <a:rPr lang="es-419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675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piedras numeradas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. Cada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419" dirty="0"/>
                  <a:t> tiene una altura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.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Una rana que inicialmente esta en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419" dirty="0"/>
                  <a:t> quiere llegar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dando saltos de la siguiente forma:</a:t>
                </a:r>
              </a:p>
              <a:p>
                <a:r>
                  <a:rPr lang="es-419" dirty="0"/>
                  <a:t>Si la rana esta en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419" dirty="0"/>
                  <a:t>, puede saltar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419" dirty="0"/>
                  <a:t> 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s-419" dirty="0"/>
                  <a:t>. El costo de dar un salto 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419" dirty="0"/>
                  <a:t>, donde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419" dirty="0"/>
                  <a:t> es la piedra en la que cae al dar el salto.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Encontrar el costo mínimo para que la rana llegue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2615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Observamos que, para que la rana llegue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, debe llegar a las piedras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y luego llegar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con otros saltos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s-419" dirty="0"/>
              <a:t>La secuencia Fibonacci es una serie en la que cada número después de los dos primeros es la suma de los dos números anteriores, comenzando con 0 y 1</a:t>
            </a:r>
          </a:p>
          <a:p>
            <a:r>
              <a:rPr lang="es-419" dirty="0"/>
              <a:t>F</a:t>
            </a:r>
            <a:r>
              <a:rPr lang="es-419" baseline="-25000" dirty="0"/>
              <a:t>0</a:t>
            </a:r>
            <a:r>
              <a:rPr lang="es-419" dirty="0"/>
              <a:t> = 0</a:t>
            </a:r>
          </a:p>
          <a:p>
            <a:r>
              <a:rPr lang="es-419" dirty="0"/>
              <a:t>F</a:t>
            </a:r>
            <a:r>
              <a:rPr lang="es-419" baseline="-25000" dirty="0"/>
              <a:t>1</a:t>
            </a:r>
            <a:r>
              <a:rPr lang="es-419" dirty="0"/>
              <a:t> = 1</a:t>
            </a:r>
          </a:p>
          <a:p>
            <a:r>
              <a:rPr lang="es-419" dirty="0" err="1"/>
              <a:t>F</a:t>
            </a:r>
            <a:r>
              <a:rPr lang="es-419" baseline="-25000" dirty="0" err="1"/>
              <a:t>n</a:t>
            </a:r>
            <a:r>
              <a:rPr lang="es-419" dirty="0"/>
              <a:t> = F</a:t>
            </a:r>
            <a:r>
              <a:rPr lang="es-419" baseline="-25000" dirty="0"/>
              <a:t>n-1</a:t>
            </a:r>
            <a:r>
              <a:rPr lang="es-419" dirty="0"/>
              <a:t> + F</a:t>
            </a:r>
            <a:r>
              <a:rPr lang="es-419" baseline="-25000" dirty="0"/>
              <a:t>n-2</a:t>
            </a:r>
            <a:endParaRPr lang="es-419" dirty="0"/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39040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Observamos que, para que la rana llegue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, debe llegar a las piedras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y luego llegar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con otros saltos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Relaciones:</a:t>
                </a:r>
              </a:p>
              <a:p>
                <a:pPr lvl="1"/>
                <a:r>
                  <a:rPr lang="es-419" dirty="0"/>
                  <a:t>Para llegar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419" dirty="0"/>
                  <a:t>, debemos ver el menor costo entre saltar de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419" dirty="0"/>
                  <a:t> y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7398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Observamos que, para que la rana llegue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, debe llegar a las piedras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y luego llegar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con otros saltos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Relaciones:</a:t>
                </a:r>
              </a:p>
              <a:p>
                <a:pPr lvl="1"/>
                <a:r>
                  <a:rPr lang="es-419" dirty="0"/>
                  <a:t>Para llegar a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419" dirty="0"/>
                  <a:t>, debemos ver el menor costo entre saltar de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419" dirty="0"/>
                  <a:t> y la piedra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s-419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35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Orden Topológico:</a:t>
                </a:r>
              </a:p>
              <a:p>
                <a:pPr lvl="1"/>
                <a:r>
                  <a:rPr lang="es-419" dirty="0"/>
                  <a:t>Para calcular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, necesitamos habar calculado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s-419" dirty="0"/>
              </a:p>
              <a:p>
                <a:pPr lvl="1"/>
                <a:endParaRPr lang="es-419" dirty="0"/>
              </a:p>
              <a:p>
                <a:pPr lvl="1"/>
                <a:endParaRPr lang="es-419" dirty="0"/>
              </a:p>
              <a:p>
                <a:pPr lvl="1"/>
                <a:endParaRPr lang="es-419" dirty="0"/>
              </a:p>
              <a:p>
                <a:pPr lvl="1"/>
                <a:r>
                  <a:rPr lang="es-419" dirty="0"/>
                  <a:t>No se forman ciclos</a:t>
                </a:r>
              </a:p>
              <a:p>
                <a:pPr lvl="1"/>
                <a:endParaRPr lang="es-419" dirty="0"/>
              </a:p>
              <a:p>
                <a:pPr marL="457200" lvl="1" indent="0">
                  <a:buNone/>
                </a:pPr>
                <a:endParaRPr lang="es-419" dirty="0"/>
              </a:p>
              <a:p>
                <a:pPr marL="457200" lvl="1" indent="0">
                  <a:buNone/>
                </a:pPr>
                <a:endParaRPr lang="es-419" dirty="0"/>
              </a:p>
              <a:p>
                <a:pPr lvl="1"/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48A218E-165A-4BD8-9113-2CBB219D3AFE}"/>
              </a:ext>
            </a:extLst>
          </p:cNvPr>
          <p:cNvSpPr/>
          <p:nvPr/>
        </p:nvSpPr>
        <p:spPr>
          <a:xfrm>
            <a:off x="1560352" y="29948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E5B5D8-C918-471E-915D-4CFA83BEFFE5}"/>
              </a:ext>
            </a:extLst>
          </p:cNvPr>
          <p:cNvSpPr/>
          <p:nvPr/>
        </p:nvSpPr>
        <p:spPr>
          <a:xfrm>
            <a:off x="2677485" y="2994870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52DC0-5B45-4E04-90D5-F10B92FC5DF0}"/>
              </a:ext>
            </a:extLst>
          </p:cNvPr>
          <p:cNvSpPr/>
          <p:nvPr/>
        </p:nvSpPr>
        <p:spPr>
          <a:xfrm>
            <a:off x="3794618" y="2994869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C4C4111-A8D4-4678-9389-1D6B48A8841F}"/>
              </a:ext>
            </a:extLst>
          </p:cNvPr>
          <p:cNvCxnSpPr>
            <a:cxnSpLocks/>
            <a:stCxn id="11" idx="5"/>
            <a:endCxn id="12" idx="3"/>
          </p:cNvCxnSpPr>
          <p:nvPr/>
        </p:nvCxnSpPr>
        <p:spPr>
          <a:xfrm rot="5400000" flipH="1" flipV="1">
            <a:off x="3575805" y="3256543"/>
            <a:ext cx="1" cy="636648"/>
          </a:xfrm>
          <a:prstGeom prst="curvedConnector3">
            <a:avLst>
              <a:gd name="adj1" fmla="val -21474836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AEFDEEC-E9E8-45B8-A09E-1008AF74EE1B}"/>
              </a:ext>
            </a:extLst>
          </p:cNvPr>
          <p:cNvCxnSpPr>
            <a:cxnSpLocks/>
            <a:stCxn id="10" idx="5"/>
            <a:endCxn id="12" idx="4"/>
          </p:cNvCxnSpPr>
          <p:nvPr/>
        </p:nvCxnSpPr>
        <p:spPr>
          <a:xfrm rot="16200000" flipH="1">
            <a:off x="3087606" y="2627611"/>
            <a:ext cx="99510" cy="1994024"/>
          </a:xfrm>
          <a:prstGeom prst="curvedConnector3">
            <a:avLst>
              <a:gd name="adj1" fmla="val 3297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43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780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64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419" dirty="0"/>
                  <a:t>Tiempo:</a:t>
                </a:r>
              </a:p>
              <a:p>
                <a:pPr lvl="1"/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subproblemas en total (uno por cada piedra)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772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419" dirty="0"/>
                  <a:t>Tiempo:</a:t>
                </a:r>
              </a:p>
              <a:p>
                <a:pPr lvl="1"/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subproblemas en total (uno por cada piedra)</a:t>
                </a:r>
              </a:p>
              <a:p>
                <a:pPr lvl="1"/>
                <a:r>
                  <a:rPr lang="es-419" dirty="0"/>
                  <a:t>Revisar todas las relaciones de un subproblema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419" dirty="0"/>
                  <a:t> porque solo hay que ver las dos piedras anteriores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81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419" dirty="0"/>
                  <a:t>Tiempo:</a:t>
                </a:r>
              </a:p>
              <a:p>
                <a:pPr lvl="1"/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subproblemas en total (uno por cada piedra)</a:t>
                </a:r>
              </a:p>
              <a:p>
                <a:pPr lvl="1"/>
                <a:r>
                  <a:rPr lang="es-419" dirty="0"/>
                  <a:t>Revisar todas las relaciones de un subproblema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419" dirty="0"/>
                  <a:t> porque solo hay que ver las dos piedras anteriores</a:t>
                </a:r>
              </a:p>
              <a:p>
                <a:pPr lvl="1"/>
                <a:r>
                  <a:rPr lang="es-419" dirty="0"/>
                  <a:t>Combinar las soluciones de los subproblemas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419" dirty="0"/>
                  <a:t> para obtener el mínimo de las dos opciones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 r="-133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17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</p:spPr>
            <p:txBody>
              <a:bodyPr/>
              <a:lstStyle/>
              <a:p>
                <a:r>
                  <a:rPr lang="es-419" dirty="0"/>
                  <a:t>Caso Base: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dirty="0"/>
                  <a:t>, la posición inicial de la rana</a:t>
                </a:r>
              </a:p>
              <a:p>
                <a:r>
                  <a:rPr lang="es-419" dirty="0"/>
                  <a:t>Problema Original: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419" dirty="0"/>
                  <a:t>Tiempo:</a:t>
                </a:r>
              </a:p>
              <a:p>
                <a:pPr lvl="1"/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subproblemas en total (uno por cada piedra)</a:t>
                </a:r>
              </a:p>
              <a:p>
                <a:pPr lvl="1"/>
                <a:r>
                  <a:rPr lang="es-419" dirty="0"/>
                  <a:t>Revisar todas las relaciones de un subproblema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419" dirty="0"/>
                  <a:t> porque solo hay que ver las dos piedras anteriores</a:t>
                </a:r>
              </a:p>
              <a:p>
                <a:pPr lvl="1"/>
                <a:r>
                  <a:rPr lang="es-419" dirty="0"/>
                  <a:t>Combinar las soluciones de los subproblemas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419" dirty="0"/>
                  <a:t> para obtener el mínimo de las dos opciones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6511"/>
              </a:xfrm>
              <a:blipFill>
                <a:blip r:embed="rId2"/>
                <a:stretch>
                  <a:fillRect l="-1043" t="-2041" r="-133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330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Rana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2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s-419" sz="22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2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2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&gt; memo(</a:t>
            </a:r>
            <a:r>
              <a:rPr lang="es-419" sz="22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maxN</a:t>
            </a:r>
            <a:r>
              <a:rPr lang="es-419" sz="22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s-419" sz="22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2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2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pPr marL="0" indent="0">
              <a:buNone/>
            </a:pPr>
            <a:r>
              <a:rPr lang="es-419" sz="22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s-419" sz="22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2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2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s-419" sz="22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h;</a:t>
            </a:r>
          </a:p>
          <a:p>
            <a:pPr marL="0" indent="0">
              <a:buNone/>
            </a:pPr>
            <a:endParaRPr lang="es-419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pPr marL="0" indent="0">
              <a:buNone/>
            </a:pP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costo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(memo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memo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INF;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ant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max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 </a:t>
            </a:r>
            <a:r>
              <a:rPr lang="es-419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ant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++</a:t>
            </a:r>
            <a:r>
              <a:rPr lang="es-419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ant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res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min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(res, 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costo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s-419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ant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abs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(h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h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ant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));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memo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s-419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piedra</a:t>
            </a:r>
            <a:r>
              <a:rPr lang="es-419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res;</a:t>
            </a:r>
          </a:p>
          <a:p>
            <a:pPr marL="0" indent="0">
              <a:buNone/>
            </a:pPr>
            <a:r>
              <a:rPr lang="es-419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 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001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Programación Dinámica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s-419" dirty="0"/>
              <a:t>La secuencia Fibonacci es una serie en la que cada número después de los dos primeros es la suma de los dos números anteriores, comenzando con 0 y 1</a:t>
            </a:r>
          </a:p>
          <a:p>
            <a:r>
              <a:rPr lang="es-419" dirty="0"/>
              <a:t>F</a:t>
            </a:r>
            <a:r>
              <a:rPr lang="es-419" baseline="-25000" dirty="0"/>
              <a:t>0</a:t>
            </a:r>
            <a:r>
              <a:rPr lang="es-419" dirty="0"/>
              <a:t> = 0</a:t>
            </a:r>
          </a:p>
          <a:p>
            <a:r>
              <a:rPr lang="es-419" dirty="0"/>
              <a:t>F</a:t>
            </a:r>
            <a:r>
              <a:rPr lang="es-419" baseline="-25000" dirty="0"/>
              <a:t>1</a:t>
            </a:r>
            <a:r>
              <a:rPr lang="es-419" dirty="0"/>
              <a:t> = 1</a:t>
            </a:r>
          </a:p>
          <a:p>
            <a:r>
              <a:rPr lang="es-419" dirty="0" err="1"/>
              <a:t>F</a:t>
            </a:r>
            <a:r>
              <a:rPr lang="es-419" baseline="-25000" dirty="0" err="1"/>
              <a:t>n</a:t>
            </a:r>
            <a:r>
              <a:rPr lang="es-419" dirty="0"/>
              <a:t> = F</a:t>
            </a:r>
            <a:r>
              <a:rPr lang="es-419" baseline="-25000" dirty="0"/>
              <a:t>n-1</a:t>
            </a:r>
            <a:r>
              <a:rPr lang="es-419" dirty="0"/>
              <a:t> + F</a:t>
            </a:r>
            <a:r>
              <a:rPr lang="es-419" baseline="-25000" dirty="0"/>
              <a:t>n-2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Dado n, queremos encontrar el elemento </a:t>
            </a:r>
            <a:r>
              <a:rPr lang="es-419" dirty="0" err="1"/>
              <a:t>F</a:t>
            </a:r>
            <a:r>
              <a:rPr lang="es-419" baseline="-25000" dirty="0" err="1"/>
              <a:t>n</a:t>
            </a:r>
            <a:r>
              <a:rPr lang="es-419" dirty="0"/>
              <a:t> de la secuencia</a:t>
            </a:r>
          </a:p>
        </p:txBody>
      </p:sp>
    </p:spTree>
    <p:extLst>
      <p:ext uri="{BB962C8B-B14F-4D97-AF65-F5344CB8AC3E}">
        <p14:creationId xmlns:p14="http://schemas.microsoft.com/office/powerpoint/2010/main" val="25613424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ítems numerados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dirty="0"/>
                  <a:t>. Cada ítem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 y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.</a:t>
                </a:r>
              </a:p>
              <a:p>
                <a:pPr marL="0" indent="0">
                  <a:buNone/>
                </a:pPr>
                <a:r>
                  <a:rPr lang="es-419" dirty="0"/>
                  <a:t>Tenemos una mochila que aguanta un peso máximo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0" indent="0">
                  <a:buNone/>
                </a:pPr>
                <a:r>
                  <a:rPr lang="es-419" dirty="0"/>
                  <a:t>¿Cuál es la máxima suma de valores que podemos cargar en la mochila sin que la suma de sus pesos sobrepase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419" dirty="0"/>
                  <a:t>?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s-419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419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s-419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49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Subproblemas:</a:t>
            </a:r>
          </a:p>
          <a:p>
            <a:pPr lvl="1"/>
            <a:r>
              <a:rPr lang="es-419" dirty="0"/>
              <a:t>El problema tiene 3 valores que debemos mantener, qué ítem estamos revisando, el espacio/peso restante de la mochila, y el valor de los elementos hasta ahora</a:t>
            </a:r>
          </a:p>
        </p:txBody>
      </p:sp>
    </p:spTree>
    <p:extLst>
      <p:ext uri="{BB962C8B-B14F-4D97-AF65-F5344CB8AC3E}">
        <p14:creationId xmlns:p14="http://schemas.microsoft.com/office/powerpoint/2010/main" val="1770382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El problema tiene 3 valores que debemos mantener, qué ítem estamos revisando, el espacio/peso restante de la mochila, y el valor de los elementos hasta ahora</a:t>
                </a:r>
              </a:p>
              <a:p>
                <a:pPr lvl="1"/>
                <a:r>
                  <a:rPr lang="es-419" dirty="0"/>
                  <a:t>Queremos hallar la máxima suma de valores, puede ser buena idea que nuestra función devuelva el mejor valor posible y así no tenemos que guardar esa información en cada estado. Además, puede ser un valor muy grande y no entrar en memoria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419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62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El problema tiene 3 valores que debemos mantener, qué ítem estamos revisando, el espacio/peso restante de la mochila, y el valor de los elementos hasta ahora</a:t>
                </a:r>
              </a:p>
              <a:p>
                <a:pPr lvl="1"/>
                <a:r>
                  <a:rPr lang="es-419" dirty="0"/>
                  <a:t>Queremos hallar la máxima suma de valores, puede ser buena idea que nuestra función devuelva el mejor valor posible y así no tenemos que guardar esa información en cada estado. Además, puede ser un valor muy grande y no entrar en memoria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Guardar los otros dos valores en cada estado es factible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s-419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419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422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Subproblemas:</a:t>
                </a:r>
              </a:p>
              <a:p>
                <a:pPr lvl="1"/>
                <a:r>
                  <a:rPr lang="es-419" dirty="0"/>
                  <a:t>El problema tiene 3 valores que debemos mantener, qué ítem estamos revisando, el espacio/peso restante de la mochila, y el valor de los elementos hasta ahora</a:t>
                </a:r>
              </a:p>
              <a:p>
                <a:pPr lvl="1"/>
                <a:r>
                  <a:rPr lang="es-419" dirty="0"/>
                  <a:t>Queremos hallar la máxima suma de valores, puede ser buena idea que nuestra función devuelva el mejor valor posible y así no tenemos que guardar esa información en cada estado. Además, puede ser un valor muy grande y no entrar en memoria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419" dirty="0"/>
                  <a:t>)</a:t>
                </a:r>
              </a:p>
              <a:p>
                <a:pPr lvl="1"/>
                <a:r>
                  <a:rPr lang="es-419" dirty="0"/>
                  <a:t>Guardar los otros dos valores en cada estado es factible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s-419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419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𝑝𝑒𝑠𝑜𝑅𝑒𝑠𝑡𝑎𝑛𝑡𝑒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𝑝𝑒𝑠𝑜𝑅𝑒𝑠𝑡𝑎𝑛𝑡𝑒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448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Relaciones:</a:t>
            </a:r>
          </a:p>
          <a:p>
            <a:pPr lvl="1"/>
            <a:r>
              <a:rPr lang="es-419" dirty="0"/>
              <a:t>Al ver un ítem tenemos dos opciones: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Añadir el ítem a la mochila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Ignorarlo y revisar el siguiente</a:t>
            </a:r>
          </a:p>
        </p:txBody>
      </p:sp>
    </p:spTree>
    <p:extLst>
      <p:ext uri="{BB962C8B-B14F-4D97-AF65-F5344CB8AC3E}">
        <p14:creationId xmlns:p14="http://schemas.microsoft.com/office/powerpoint/2010/main" val="34327695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Relaciones:</a:t>
            </a:r>
          </a:p>
          <a:p>
            <a:pPr lvl="1"/>
            <a:r>
              <a:rPr lang="es-419" dirty="0"/>
              <a:t>Al ver un ítem tenemos dos opciones: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Añadir el ítem a la mochila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Ignorarlo y revisar el siguiente</a:t>
            </a:r>
          </a:p>
          <a:p>
            <a:pPr lvl="1"/>
            <a:r>
              <a:rPr lang="es-419" dirty="0"/>
              <a:t>A esto le decimos el método “tomar o no tomar”</a:t>
            </a:r>
          </a:p>
        </p:txBody>
      </p:sp>
    </p:spTree>
    <p:extLst>
      <p:ext uri="{BB962C8B-B14F-4D97-AF65-F5344CB8AC3E}">
        <p14:creationId xmlns:p14="http://schemas.microsoft.com/office/powerpoint/2010/main" val="11437320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D89-1737-4DAE-B734-FF9AF25F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Relaciones:</a:t>
            </a:r>
          </a:p>
          <a:p>
            <a:pPr lvl="1"/>
            <a:r>
              <a:rPr lang="es-419" dirty="0"/>
              <a:t>Al ver un ítem tenemos dos opciones: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Añadir el ítem a la mochila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419" dirty="0"/>
              <a:t>Ignorarlo y revisar el siguiente</a:t>
            </a:r>
          </a:p>
          <a:p>
            <a:pPr lvl="1"/>
            <a:r>
              <a:rPr lang="es-419" dirty="0"/>
              <a:t>A esto le decimos el método “tomar o no tomar”</a:t>
            </a:r>
          </a:p>
          <a:p>
            <a:pPr lvl="1"/>
            <a:r>
              <a:rPr lang="es-419" dirty="0"/>
              <a:t>Con esta idea se resuelven </a:t>
            </a:r>
            <a:r>
              <a:rPr lang="es-419" b="1" i="1" dirty="0"/>
              <a:t>muchos</a:t>
            </a:r>
            <a:r>
              <a:rPr lang="es-419" dirty="0"/>
              <a:t> problemas de programación dinámica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392078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Relaciones:</a:t>
                </a:r>
              </a:p>
              <a:p>
                <a:pPr lvl="1"/>
                <a:r>
                  <a:rPr lang="es-419" dirty="0"/>
                  <a:t>Al ver un ítem tenemos dos opciones: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419" dirty="0"/>
                  <a:t>Añadir el ítem a la mochila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419" dirty="0"/>
                  <a:t>Ignorarlo y revisar el siguiente</a:t>
                </a:r>
              </a:p>
              <a:p>
                <a:pPr lvl="1"/>
                <a:r>
                  <a:rPr lang="es-419" dirty="0"/>
                  <a:t>A esto le decimos el método “tomar o no tomar”</a:t>
                </a:r>
              </a:p>
              <a:p>
                <a:pPr lvl="1"/>
                <a:r>
                  <a:rPr lang="es-419" dirty="0"/>
                  <a:t>Con esta idea se resuelven </a:t>
                </a:r>
                <a:r>
                  <a:rPr lang="es-419" b="1" i="1" dirty="0"/>
                  <a:t>muchos</a:t>
                </a:r>
                <a:r>
                  <a:rPr lang="es-419" dirty="0"/>
                  <a:t> problemas de programación dinámica</a:t>
                </a:r>
              </a:p>
              <a:p>
                <a:pPr lvl="1"/>
                <a:endParaRPr lang="es-419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𝑚𝑜𝑐h𝑖𝑙𝑎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𝑝𝑒𝑠𝑜𝑅𝑒𝑠𝑡𝑎𝑛𝑡𝑒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𝑚𝑜𝑐h𝑖𝑙𝑎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𝑝𝑒𝑠𝑜𝑅𝑒𝑠𝑡𝑎𝑛𝑡𝑒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𝑚𝑜𝑐h𝑖𝑙𝑎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𝑝𝑒𝑠𝑜𝑅𝑒𝑠𝑡𝑎𝑛𝑡𝑒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484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FE7-3D07-4E5B-91F2-B0B6F80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– Mochila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Orden </a:t>
                </a:r>
                <a:r>
                  <a:rPr lang="es-419" dirty="0" err="1"/>
                  <a:t>Topologico</a:t>
                </a:r>
                <a:r>
                  <a:rPr lang="es-419" dirty="0"/>
                  <a:t>:</a:t>
                </a:r>
              </a:p>
              <a:p>
                <a:pPr lvl="1"/>
                <a:r>
                  <a:rPr lang="es-419" dirty="0"/>
                  <a:t>Para calcular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𝑝𝑒𝑠𝑜𝑅𝑒𝑠𝑡𝑎𝑛𝑡𝑒</m:t>
                        </m:r>
                      </m:e>
                    </m:d>
                  </m:oMath>
                </a14:m>
                <a:r>
                  <a:rPr lang="es-419" dirty="0"/>
                  <a:t> necesitamos el valor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𝑚𝑒𝑛𝑜𝑠𝑃𝑒𝑠𝑜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𝑝𝑒𝑠𝑜𝑅𝑒𝑠𝑡𝑎𝑛𝑡𝑒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𝑚𝑒𝑛𝑜𝑠𝑃𝑒𝑠𝑜</m:t>
                    </m:r>
                  </m:oMath>
                </a14:m>
                <a:endParaRPr lang="en-US" b="0" dirty="0"/>
              </a:p>
              <a:p>
                <a:pPr lvl="1"/>
                <a:r>
                  <a:rPr lang="es-419" dirty="0"/>
                  <a:t>Un posible orden </a:t>
                </a:r>
                <a:r>
                  <a:rPr lang="es-419" dirty="0" err="1"/>
                  <a:t>topologico</a:t>
                </a:r>
                <a:r>
                  <a:rPr lang="es-419" dirty="0"/>
                  <a:t> sigue el orden de los ciclos: </a:t>
                </a:r>
              </a:p>
              <a:p>
                <a:pPr marL="0" indent="0">
                  <a:buNone/>
                </a:pPr>
                <a:r>
                  <a:rPr lang="es-419" sz="14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		</a:t>
                </a:r>
                <a:r>
                  <a:rPr lang="es-419" sz="1600" b="0" dirty="0" err="1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for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(</a:t>
                </a:r>
                <a:r>
                  <a:rPr lang="es-419" sz="1600" b="0" dirty="0" err="1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int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es-419" sz="1600" b="0" dirty="0" err="1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item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=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N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-</a:t>
                </a:r>
                <a:r>
                  <a:rPr lang="es-419" sz="1600" b="0" dirty="0">
                    <a:solidFill>
                      <a:srgbClr val="005CC5"/>
                    </a:solidFill>
                    <a:effectLst/>
                    <a:latin typeface="JetBrains Mono" panose="02000009000000000000" pitchFamily="49" charset="0"/>
                  </a:rPr>
                  <a:t>1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; </a:t>
                </a:r>
                <a:r>
                  <a:rPr lang="es-419" sz="1600" b="0" dirty="0" err="1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item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&gt;=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es-419" sz="1600" b="0" dirty="0">
                    <a:solidFill>
                      <a:srgbClr val="005CC5"/>
                    </a:solidFill>
                    <a:effectLst/>
                    <a:latin typeface="JetBrains Mono" panose="02000009000000000000" pitchFamily="49" charset="0"/>
                  </a:rPr>
                  <a:t>0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; </a:t>
                </a:r>
                <a:r>
                  <a:rPr lang="es-419" sz="1600" b="0" dirty="0" err="1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item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--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  			</a:t>
                </a:r>
                <a:r>
                  <a:rPr lang="es-419" sz="1600" b="0" dirty="0" err="1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for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(</a:t>
                </a:r>
                <a:r>
                  <a:rPr lang="es-419" sz="1600" b="0" dirty="0" err="1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int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peso 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=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</a:t>
                </a:r>
                <a:r>
                  <a:rPr lang="es-419" sz="1600" b="0" dirty="0">
                    <a:solidFill>
                      <a:srgbClr val="005CC5"/>
                    </a:solidFill>
                    <a:effectLst/>
                    <a:latin typeface="JetBrains Mono" panose="02000009000000000000" pitchFamily="49" charset="0"/>
                  </a:rPr>
                  <a:t>0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; peso 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&lt;=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 W; peso</a:t>
                </a:r>
                <a:r>
                  <a:rPr lang="es-419" sz="1600" b="0" dirty="0">
                    <a:solidFill>
                      <a:srgbClr val="D73A49"/>
                    </a:solidFill>
                    <a:effectLst/>
                    <a:latin typeface="JetBrains Mono" panose="02000009000000000000" pitchFamily="49" charset="0"/>
                  </a:rPr>
                  <a:t>++</a:t>
                </a: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s-419" sz="1600" b="0" dirty="0">
                    <a:solidFill>
                      <a:srgbClr val="6A737D"/>
                    </a:solidFill>
                    <a:effectLst/>
                    <a:latin typeface="JetBrains Mono" panose="02000009000000000000" pitchFamily="49" charset="0"/>
                  </a:rPr>
                  <a:t>    				// calcular mochila(</a:t>
                </a:r>
                <a:r>
                  <a:rPr lang="es-419" sz="1600" b="0" dirty="0" err="1">
                    <a:solidFill>
                      <a:srgbClr val="6A737D"/>
                    </a:solidFill>
                    <a:effectLst/>
                    <a:latin typeface="JetBrains Mono" panose="02000009000000000000" pitchFamily="49" charset="0"/>
                  </a:rPr>
                  <a:t>item</a:t>
                </a:r>
                <a:r>
                  <a:rPr lang="es-419" sz="1600" b="0" dirty="0">
                    <a:solidFill>
                      <a:srgbClr val="6A737D"/>
                    </a:solidFill>
                    <a:effectLst/>
                    <a:latin typeface="JetBrains Mono" panose="02000009000000000000" pitchFamily="49" charset="0"/>
                  </a:rPr>
                  <a:t>, peso)</a:t>
                </a:r>
                <a:endParaRPr lang="es-419" sz="1600" b="0" dirty="0">
                  <a:solidFill>
                    <a:srgbClr val="24292E"/>
                  </a:solidFill>
                  <a:effectLst/>
                  <a:latin typeface="JetBrains Mono" panose="02000009000000000000" pitchFamily="49" charset="0"/>
                </a:endParaRPr>
              </a:p>
              <a:p>
                <a:pPr marL="0" indent="0">
                  <a:buNone/>
                </a:pP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  			}</a:t>
                </a:r>
              </a:p>
              <a:p>
                <a:pPr marL="0" indent="0">
                  <a:buNone/>
                </a:pPr>
                <a:r>
                  <a:rPr lang="es-419" sz="1600" b="0" dirty="0">
                    <a:solidFill>
                      <a:srgbClr val="24292E"/>
                    </a:solidFill>
                    <a:effectLst/>
                    <a:latin typeface="JetBrains Mono" panose="02000009000000000000" pitchFamily="49" charset="0"/>
                  </a:rPr>
                  <a:t>		}</a:t>
                </a: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96D89-1737-4DAE-B734-FF9AF25F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5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3842</Words>
  <Application>Microsoft Office PowerPoint</Application>
  <PresentationFormat>Widescreen</PresentationFormat>
  <Paragraphs>856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Hack</vt:lpstr>
      <vt:lpstr>JetBrains Mono</vt:lpstr>
      <vt:lpstr>Office Theme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SRTBOT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Ahora usemos memoizacion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Programación Dinámica - Ejemplo</vt:lpstr>
      <vt:lpstr>Forma general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Rana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  <vt:lpstr>Problema – Mochila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Dinámica</dc:title>
  <dc:creator>Miguel Ortiz</dc:creator>
  <cp:lastModifiedBy>Miguel Ortiz</cp:lastModifiedBy>
  <cp:revision>35</cp:revision>
  <dcterms:created xsi:type="dcterms:W3CDTF">2023-10-10T18:17:31Z</dcterms:created>
  <dcterms:modified xsi:type="dcterms:W3CDTF">2023-10-12T02:40:48Z</dcterms:modified>
</cp:coreProperties>
</file>