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5" r:id="rId5"/>
    <p:sldId id="259" r:id="rId6"/>
    <p:sldId id="266" r:id="rId7"/>
    <p:sldId id="260" r:id="rId8"/>
    <p:sldId id="268" r:id="rId9"/>
    <p:sldId id="269" r:id="rId10"/>
    <p:sldId id="272" r:id="rId11"/>
    <p:sldId id="271" r:id="rId12"/>
    <p:sldId id="273" r:id="rId13"/>
    <p:sldId id="264" r:id="rId14"/>
    <p:sldId id="261" r:id="rId15"/>
    <p:sldId id="262" r:id="rId16"/>
    <p:sldId id="267" r:id="rId17"/>
    <p:sldId id="270" r:id="rId18"/>
    <p:sldId id="274" r:id="rId19"/>
    <p:sldId id="275" r:id="rId20"/>
    <p:sldId id="276" r:id="rId21"/>
    <p:sldId id="277" r:id="rId22"/>
    <p:sldId id="263" r:id="rId2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p:cViewPr varScale="1">
        <p:scale>
          <a:sx n="115" d="100"/>
          <a:sy n="115" d="100"/>
        </p:scale>
        <p:origin x="181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FDF33E-3C65-4C97-B984-5E296FC62525}" type="datetimeFigureOut">
              <a:rPr lang="de-DE" smtClean="0"/>
              <a:t>20.03.2024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28323E-4670-4718-95AE-3D244B16A6A0}" type="slidenum">
              <a:rPr lang="de-DE" smtClean="0"/>
              <a:t>‹Nr.›</a:t>
            </a:fld>
            <a:endParaRPr lang="de-DE"/>
          </a:p>
        </p:txBody>
      </p:sp>
    </p:spTree>
    <p:extLst>
      <p:ext uri="{BB962C8B-B14F-4D97-AF65-F5344CB8AC3E}">
        <p14:creationId xmlns:p14="http://schemas.microsoft.com/office/powerpoint/2010/main" val="143295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B228323E-4670-4718-95AE-3D244B16A6A0}" type="slidenum">
              <a:rPr lang="de-DE" smtClean="0"/>
              <a:t>1</a:t>
            </a:fld>
            <a:endParaRPr lang="de-DE"/>
          </a:p>
        </p:txBody>
      </p:sp>
    </p:spTree>
    <p:extLst>
      <p:ext uri="{BB962C8B-B14F-4D97-AF65-F5344CB8AC3E}">
        <p14:creationId xmlns:p14="http://schemas.microsoft.com/office/powerpoint/2010/main" val="2157864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4818ED8-3753-490C-B819-473C9754FE47}" type="datetimeFigureOut">
              <a:rPr lang="de-DE" smtClean="0"/>
              <a:t>20.03.2024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C0166A6-2F4C-4444-A33D-DCCC5FF83CF3}" type="slidenum">
              <a:rPr lang="de-DE" smtClean="0"/>
              <a:t>‹Nr.›</a:t>
            </a:fld>
            <a:endParaRPr lang="de-DE"/>
          </a:p>
        </p:txBody>
      </p:sp>
    </p:spTree>
    <p:extLst>
      <p:ext uri="{BB962C8B-B14F-4D97-AF65-F5344CB8AC3E}">
        <p14:creationId xmlns:p14="http://schemas.microsoft.com/office/powerpoint/2010/main" val="350030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4818ED8-3753-490C-B819-473C9754FE47}" type="datetimeFigureOut">
              <a:rPr lang="de-DE" smtClean="0"/>
              <a:t>20.03.2024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C0166A6-2F4C-4444-A33D-DCCC5FF83CF3}" type="slidenum">
              <a:rPr lang="de-DE" smtClean="0"/>
              <a:t>‹Nr.›</a:t>
            </a:fld>
            <a:endParaRPr lang="de-DE"/>
          </a:p>
        </p:txBody>
      </p:sp>
    </p:spTree>
    <p:extLst>
      <p:ext uri="{BB962C8B-B14F-4D97-AF65-F5344CB8AC3E}">
        <p14:creationId xmlns:p14="http://schemas.microsoft.com/office/powerpoint/2010/main" val="600454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4818ED8-3753-490C-B819-473C9754FE47}" type="datetimeFigureOut">
              <a:rPr lang="de-DE" smtClean="0"/>
              <a:t>20.03.2024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C0166A6-2F4C-4444-A33D-DCCC5FF83CF3}" type="slidenum">
              <a:rPr lang="de-DE" smtClean="0"/>
              <a:t>‹Nr.›</a:t>
            </a:fld>
            <a:endParaRPr lang="de-DE"/>
          </a:p>
        </p:txBody>
      </p:sp>
    </p:spTree>
    <p:extLst>
      <p:ext uri="{BB962C8B-B14F-4D97-AF65-F5344CB8AC3E}">
        <p14:creationId xmlns:p14="http://schemas.microsoft.com/office/powerpoint/2010/main" val="2311501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6491064" cy="1143000"/>
          </a:xfrm>
        </p:spPr>
        <p:txBody>
          <a:bodyPr/>
          <a:lstStyle>
            <a:lvl1pPr>
              <a:defRPr b="1">
                <a:solidFill>
                  <a:schemeClr val="tx2">
                    <a:lumMod val="75000"/>
                  </a:schemeClr>
                </a:solidFill>
              </a:defRPr>
            </a:lvl1p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4818ED8-3753-490C-B819-473C9754FE47}" type="datetimeFigureOut">
              <a:rPr lang="de-DE" smtClean="0"/>
              <a:t>20.03.2024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C0166A6-2F4C-4444-A33D-DCCC5FF83CF3}" type="slidenum">
              <a:rPr lang="de-DE" smtClean="0"/>
              <a:t>‹Nr.›</a:t>
            </a:fld>
            <a:endParaRPr lang="de-DE"/>
          </a:p>
        </p:txBody>
      </p:sp>
      <p:pic>
        <p:nvPicPr>
          <p:cNvPr id="7" name="Picture 2" descr="Git – Wikipedia"/>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04248" y="188640"/>
            <a:ext cx="2242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798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94818ED8-3753-490C-B819-473C9754FE47}" type="datetimeFigureOut">
              <a:rPr lang="de-DE" smtClean="0"/>
              <a:t>20.03.2024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C0166A6-2F4C-4444-A33D-DCCC5FF83CF3}" type="slidenum">
              <a:rPr lang="de-DE" smtClean="0"/>
              <a:t>‹Nr.›</a:t>
            </a:fld>
            <a:endParaRPr lang="de-DE"/>
          </a:p>
        </p:txBody>
      </p:sp>
    </p:spTree>
    <p:extLst>
      <p:ext uri="{BB962C8B-B14F-4D97-AF65-F5344CB8AC3E}">
        <p14:creationId xmlns:p14="http://schemas.microsoft.com/office/powerpoint/2010/main" val="69604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4818ED8-3753-490C-B819-473C9754FE47}" type="datetimeFigureOut">
              <a:rPr lang="de-DE" smtClean="0"/>
              <a:t>20.03.2024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C0166A6-2F4C-4444-A33D-DCCC5FF83CF3}" type="slidenum">
              <a:rPr lang="de-DE" smtClean="0"/>
              <a:t>‹Nr.›</a:t>
            </a:fld>
            <a:endParaRPr lang="de-DE"/>
          </a:p>
        </p:txBody>
      </p:sp>
    </p:spTree>
    <p:extLst>
      <p:ext uri="{BB962C8B-B14F-4D97-AF65-F5344CB8AC3E}">
        <p14:creationId xmlns:p14="http://schemas.microsoft.com/office/powerpoint/2010/main" val="395307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4818ED8-3753-490C-B819-473C9754FE47}" type="datetimeFigureOut">
              <a:rPr lang="de-DE" smtClean="0"/>
              <a:t>20.03.2024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C0166A6-2F4C-4444-A33D-DCCC5FF83CF3}" type="slidenum">
              <a:rPr lang="de-DE" smtClean="0"/>
              <a:t>‹Nr.›</a:t>
            </a:fld>
            <a:endParaRPr lang="de-DE"/>
          </a:p>
        </p:txBody>
      </p:sp>
    </p:spTree>
    <p:extLst>
      <p:ext uri="{BB962C8B-B14F-4D97-AF65-F5344CB8AC3E}">
        <p14:creationId xmlns:p14="http://schemas.microsoft.com/office/powerpoint/2010/main" val="171968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4818ED8-3753-490C-B819-473C9754FE47}" type="datetimeFigureOut">
              <a:rPr lang="de-DE" smtClean="0"/>
              <a:t>20.03.2024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C0166A6-2F4C-4444-A33D-DCCC5FF83CF3}" type="slidenum">
              <a:rPr lang="de-DE" smtClean="0"/>
              <a:t>‹Nr.›</a:t>
            </a:fld>
            <a:endParaRPr lang="de-DE"/>
          </a:p>
        </p:txBody>
      </p:sp>
    </p:spTree>
    <p:extLst>
      <p:ext uri="{BB962C8B-B14F-4D97-AF65-F5344CB8AC3E}">
        <p14:creationId xmlns:p14="http://schemas.microsoft.com/office/powerpoint/2010/main" val="63577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4818ED8-3753-490C-B819-473C9754FE47}" type="datetimeFigureOut">
              <a:rPr lang="de-DE" smtClean="0"/>
              <a:t>20.03.2024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C0166A6-2F4C-4444-A33D-DCCC5FF83CF3}" type="slidenum">
              <a:rPr lang="de-DE" smtClean="0"/>
              <a:t>‹Nr.›</a:t>
            </a:fld>
            <a:endParaRPr lang="de-DE"/>
          </a:p>
        </p:txBody>
      </p:sp>
    </p:spTree>
    <p:extLst>
      <p:ext uri="{BB962C8B-B14F-4D97-AF65-F5344CB8AC3E}">
        <p14:creationId xmlns:p14="http://schemas.microsoft.com/office/powerpoint/2010/main" val="191767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94818ED8-3753-490C-B819-473C9754FE47}" type="datetimeFigureOut">
              <a:rPr lang="de-DE" smtClean="0"/>
              <a:t>20.03.2024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C0166A6-2F4C-4444-A33D-DCCC5FF83CF3}" type="slidenum">
              <a:rPr lang="de-DE" smtClean="0"/>
              <a:t>‹Nr.›</a:t>
            </a:fld>
            <a:endParaRPr lang="de-DE"/>
          </a:p>
        </p:txBody>
      </p:sp>
    </p:spTree>
    <p:extLst>
      <p:ext uri="{BB962C8B-B14F-4D97-AF65-F5344CB8AC3E}">
        <p14:creationId xmlns:p14="http://schemas.microsoft.com/office/powerpoint/2010/main" val="318711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94818ED8-3753-490C-B819-473C9754FE47}" type="datetimeFigureOut">
              <a:rPr lang="de-DE" smtClean="0"/>
              <a:t>20.03.2024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C0166A6-2F4C-4444-A33D-DCCC5FF83CF3}" type="slidenum">
              <a:rPr lang="de-DE" smtClean="0"/>
              <a:t>‹Nr.›</a:t>
            </a:fld>
            <a:endParaRPr lang="de-DE"/>
          </a:p>
        </p:txBody>
      </p:sp>
    </p:spTree>
    <p:extLst>
      <p:ext uri="{BB962C8B-B14F-4D97-AF65-F5344CB8AC3E}">
        <p14:creationId xmlns:p14="http://schemas.microsoft.com/office/powerpoint/2010/main" val="318903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627504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18ED8-3753-490C-B819-473C9754FE47}" type="datetimeFigureOut">
              <a:rPr lang="de-DE" smtClean="0"/>
              <a:t>20.03.2024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166A6-2F4C-4444-A33D-DCCC5FF83CF3}" type="slidenum">
              <a:rPr lang="de-DE" smtClean="0"/>
              <a:t>‹Nr.›</a:t>
            </a:fld>
            <a:endParaRPr lang="de-DE"/>
          </a:p>
        </p:txBody>
      </p:sp>
    </p:spTree>
    <p:extLst>
      <p:ext uri="{BB962C8B-B14F-4D97-AF65-F5344CB8AC3E}">
        <p14:creationId xmlns:p14="http://schemas.microsoft.com/office/powerpoint/2010/main" val="386420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ionos.de/digitalguide/websites/web-entwicklung/git-tutorial/"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www.youtube.com/watch?v=V0bXqLxIivo" TargetMode="External"/><Relationship Id="rId4" Type="http://schemas.openxmlformats.org/officeDocument/2006/relationships/hyperlink" Target="https://www.youtube.com/watch?v=6uvzIMdqV2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git-scm.co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brew.sh/" TargetMode="External"/><Relationship Id="rId2" Type="http://schemas.openxmlformats.org/officeDocument/2006/relationships/hyperlink" Target="http://www.git-scm.com/download"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a:lstStyle/>
          <a:p>
            <a:r>
              <a:rPr lang="de-DE" dirty="0"/>
              <a:t>Versionsverwaltung für Dateien</a:t>
            </a:r>
          </a:p>
        </p:txBody>
      </p:sp>
      <p:pic>
        <p:nvPicPr>
          <p:cNvPr id="1026" name="Picture 2" descr="Git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768" y="764704"/>
            <a:ext cx="7325544" cy="30584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777779">
            <a:off x="1850088" y="4999428"/>
            <a:ext cx="7391400" cy="1009650"/>
          </a:xfrm>
          <a:prstGeom prst="rect">
            <a:avLst/>
          </a:prstGeom>
          <a:noFill/>
          <a:ln w="381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6469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E45B4D-8157-57D5-C5D0-F9012EADC956}"/>
              </a:ext>
            </a:extLst>
          </p:cNvPr>
          <p:cNvSpPr>
            <a:spLocks noGrp="1"/>
          </p:cNvSpPr>
          <p:nvPr>
            <p:ph type="title"/>
          </p:nvPr>
        </p:nvSpPr>
        <p:spPr>
          <a:xfrm>
            <a:off x="457200" y="29478"/>
            <a:ext cx="7139136" cy="1143000"/>
          </a:xfrm>
        </p:spPr>
        <p:txBody>
          <a:bodyPr>
            <a:normAutofit/>
          </a:bodyPr>
          <a:lstStyle/>
          <a:p>
            <a:r>
              <a:rPr lang="de-DE" err="1"/>
              <a:t>git</a:t>
            </a:r>
            <a:r>
              <a:rPr lang="de-DE"/>
              <a:t> checkout </a:t>
            </a:r>
            <a:endParaRPr lang="de-DE" dirty="0"/>
          </a:p>
        </p:txBody>
      </p:sp>
      <p:sp>
        <p:nvSpPr>
          <p:cNvPr id="3" name="Inhaltsplatzhalter 2">
            <a:extLst>
              <a:ext uri="{FF2B5EF4-FFF2-40B4-BE49-F238E27FC236}">
                <a16:creationId xmlns:a16="http://schemas.microsoft.com/office/drawing/2014/main" id="{DCA3FA79-44FA-F478-643B-9165D103535C}"/>
              </a:ext>
            </a:extLst>
          </p:cNvPr>
          <p:cNvSpPr>
            <a:spLocks noGrp="1"/>
          </p:cNvSpPr>
          <p:nvPr>
            <p:ph idx="1"/>
          </p:nvPr>
        </p:nvSpPr>
        <p:spPr>
          <a:xfrm>
            <a:off x="179512" y="1196752"/>
            <a:ext cx="8964488" cy="5661248"/>
          </a:xfrm>
        </p:spPr>
        <p:txBody>
          <a:bodyPr>
            <a:normAutofit fontScale="62500" lnSpcReduction="20000"/>
          </a:bodyPr>
          <a:lstStyle/>
          <a:p>
            <a:r>
              <a:rPr lang="de-DE" sz="2800" b="1" dirty="0" err="1">
                <a:latin typeface="Courier New" panose="02070309020205020404" pitchFamily="49" charset="0"/>
                <a:cs typeface="Courier New" panose="02070309020205020404" pitchFamily="49" charset="0"/>
              </a:rPr>
              <a:t>git</a:t>
            </a:r>
            <a:r>
              <a:rPr lang="de-DE" sz="2800" b="1" dirty="0">
                <a:latin typeface="Courier New" panose="02070309020205020404" pitchFamily="49" charset="0"/>
                <a:cs typeface="Courier New" panose="02070309020205020404" pitchFamily="49" charset="0"/>
              </a:rPr>
              <a:t> </a:t>
            </a:r>
            <a:r>
              <a:rPr lang="de-DE" sz="2800" b="1" dirty="0" err="1">
                <a:latin typeface="Courier New" panose="02070309020205020404" pitchFamily="49" charset="0"/>
                <a:cs typeface="Courier New" panose="02070309020205020404" pitchFamily="49" charset="0"/>
              </a:rPr>
              <a:t>checkout</a:t>
            </a:r>
            <a:r>
              <a:rPr lang="de-DE" sz="2800" b="1" dirty="0">
                <a:latin typeface="Courier New" panose="02070309020205020404" pitchFamily="49" charset="0"/>
                <a:cs typeface="Courier New" panose="02070309020205020404" pitchFamily="49" charset="0"/>
              </a:rPr>
              <a:t> *.* </a:t>
            </a:r>
            <a:r>
              <a:rPr lang="de-DE" sz="2800" dirty="0">
                <a:sym typeface="Wingdings" panose="05000000000000000000" pitchFamily="2" charset="2"/>
              </a:rPr>
              <a:t> </a:t>
            </a:r>
            <a:r>
              <a:rPr lang="de-DE" sz="2800" dirty="0"/>
              <a:t>Stellt den kompletten </a:t>
            </a:r>
            <a:r>
              <a:rPr lang="de-DE" sz="2900" b="1" dirty="0">
                <a:latin typeface="Courier New" panose="02070309020205020404" pitchFamily="49" charset="0"/>
                <a:cs typeface="Courier New" panose="02070309020205020404" pitchFamily="49" charset="0"/>
              </a:rPr>
              <a:t>HEAD</a:t>
            </a:r>
            <a:r>
              <a:rPr lang="de-DE" sz="2800" dirty="0"/>
              <a:t> wieder im Working-Dir her, es können auch einzelne Dateinamen angegeben werden z.B. </a:t>
            </a:r>
            <a:r>
              <a:rPr lang="de-DE" sz="2800" dirty="0" err="1"/>
              <a:t>git</a:t>
            </a:r>
            <a:r>
              <a:rPr lang="de-DE" sz="2800" dirty="0"/>
              <a:t> </a:t>
            </a:r>
            <a:r>
              <a:rPr lang="de-DE" sz="2800" b="1" dirty="0" err="1">
                <a:latin typeface="Courier New" panose="02070309020205020404" pitchFamily="49" charset="0"/>
                <a:cs typeface="Courier New" panose="02070309020205020404" pitchFamily="49" charset="0"/>
              </a:rPr>
              <a:t>checkout</a:t>
            </a:r>
            <a:r>
              <a:rPr lang="de-DE" sz="2800" b="1" dirty="0">
                <a:latin typeface="Courier New" panose="02070309020205020404" pitchFamily="49" charset="0"/>
                <a:cs typeface="Courier New" panose="02070309020205020404" pitchFamily="49" charset="0"/>
              </a:rPr>
              <a:t> myapp.py</a:t>
            </a:r>
          </a:p>
          <a:p>
            <a:r>
              <a:rPr lang="de-DE" sz="2900" b="1" dirty="0" err="1">
                <a:latin typeface="Courier New" panose="02070309020205020404" pitchFamily="49" charset="0"/>
                <a:cs typeface="Courier New" panose="02070309020205020404" pitchFamily="49" charset="0"/>
              </a:rPr>
              <a:t>git</a:t>
            </a:r>
            <a:r>
              <a:rPr lang="de-DE" sz="2900" b="1" dirty="0">
                <a:latin typeface="Courier New" panose="02070309020205020404" pitchFamily="49" charset="0"/>
                <a:cs typeface="Courier New" panose="02070309020205020404" pitchFamily="49" charset="0"/>
              </a:rPr>
              <a:t> </a:t>
            </a:r>
            <a:r>
              <a:rPr lang="de-DE" sz="2900" b="1" dirty="0" err="1">
                <a:latin typeface="Courier New" panose="02070309020205020404" pitchFamily="49" charset="0"/>
                <a:cs typeface="Courier New" panose="02070309020205020404" pitchFamily="49" charset="0"/>
              </a:rPr>
              <a:t>checkout</a:t>
            </a:r>
            <a:r>
              <a:rPr lang="de-DE" sz="2900" b="1" dirty="0">
                <a:latin typeface="Courier New" panose="02070309020205020404" pitchFamily="49" charset="0"/>
                <a:cs typeface="Courier New" panose="02070309020205020404" pitchFamily="49" charset="0"/>
              </a:rPr>
              <a:t> HEAD~2 *.* </a:t>
            </a:r>
            <a:r>
              <a:rPr lang="de-DE" dirty="0">
                <a:sym typeface="Wingdings" panose="05000000000000000000" pitchFamily="2" charset="2"/>
              </a:rPr>
              <a:t> </a:t>
            </a:r>
            <a:r>
              <a:rPr lang="de-DE" dirty="0"/>
              <a:t>Stellt eine beliebige ältere Generation von </a:t>
            </a:r>
            <a:r>
              <a:rPr lang="de-DE" sz="2700" b="1" dirty="0">
                <a:latin typeface="Courier New" panose="02070309020205020404" pitchFamily="49" charset="0"/>
                <a:cs typeface="Courier New" panose="02070309020205020404" pitchFamily="49" charset="0"/>
              </a:rPr>
              <a:t>HEAD</a:t>
            </a:r>
            <a:r>
              <a:rPr lang="de-DE" dirty="0"/>
              <a:t> her, z.B. </a:t>
            </a:r>
            <a:r>
              <a:rPr lang="de-DE" sz="2700" b="1" dirty="0">
                <a:latin typeface="Courier New" panose="02070309020205020404" pitchFamily="49" charset="0"/>
                <a:cs typeface="Courier New" panose="02070309020205020404" pitchFamily="49" charset="0"/>
              </a:rPr>
              <a:t>HEAD~2</a:t>
            </a:r>
            <a:r>
              <a:rPr lang="de-DE" dirty="0"/>
              <a:t> sind zwei Commit-Generationen vor </a:t>
            </a:r>
            <a:r>
              <a:rPr lang="de-DE" sz="2700" b="1" dirty="0">
                <a:latin typeface="Courier New" panose="02070309020205020404" pitchFamily="49" charset="0"/>
                <a:cs typeface="Courier New" panose="02070309020205020404" pitchFamily="49" charset="0"/>
              </a:rPr>
              <a:t>HEAD</a:t>
            </a:r>
          </a:p>
          <a:p>
            <a:r>
              <a:rPr lang="de-DE" sz="2800" b="1" dirty="0" err="1">
                <a:latin typeface="Courier New" panose="02070309020205020404" pitchFamily="49" charset="0"/>
                <a:cs typeface="Courier New" panose="02070309020205020404" pitchFamily="49" charset="0"/>
              </a:rPr>
              <a:t>git</a:t>
            </a:r>
            <a:r>
              <a:rPr lang="de-DE" sz="2800" b="1" dirty="0">
                <a:latin typeface="Courier New" panose="02070309020205020404" pitchFamily="49" charset="0"/>
                <a:cs typeface="Courier New" panose="02070309020205020404" pitchFamily="49" charset="0"/>
              </a:rPr>
              <a:t> </a:t>
            </a:r>
            <a:r>
              <a:rPr lang="de-DE" sz="2800" b="1" dirty="0" err="1">
                <a:latin typeface="Courier New" panose="02070309020205020404" pitchFamily="49" charset="0"/>
                <a:cs typeface="Courier New" panose="02070309020205020404" pitchFamily="49" charset="0"/>
              </a:rPr>
              <a:t>checkout</a:t>
            </a:r>
            <a:r>
              <a:rPr lang="de-DE" sz="2800" b="1" dirty="0">
                <a:latin typeface="Courier New" panose="02070309020205020404" pitchFamily="49" charset="0"/>
                <a:cs typeface="Courier New" panose="02070309020205020404" pitchFamily="49" charset="0"/>
              </a:rPr>
              <a:t> &lt;</a:t>
            </a:r>
            <a:r>
              <a:rPr lang="de-DE" sz="2800" b="1" dirty="0" err="1">
                <a:latin typeface="Courier New" panose="02070309020205020404" pitchFamily="49" charset="0"/>
                <a:cs typeface="Courier New" panose="02070309020205020404" pitchFamily="49" charset="0"/>
              </a:rPr>
              <a:t>commit</a:t>
            </a:r>
            <a:r>
              <a:rPr lang="de-DE" sz="2800" b="1" dirty="0">
                <a:latin typeface="Courier New" panose="02070309020205020404" pitchFamily="49" charset="0"/>
                <a:cs typeface="Courier New" panose="02070309020205020404" pitchFamily="49" charset="0"/>
              </a:rPr>
              <a:t>-hash&gt; *.* </a:t>
            </a:r>
            <a:r>
              <a:rPr lang="de-DE" dirty="0">
                <a:sym typeface="Wingdings" panose="05000000000000000000" pitchFamily="2" charset="2"/>
              </a:rPr>
              <a:t> Beliebigen Commit anhand des Hash-Wertes wiederherstellen (Hashwerte mit </a:t>
            </a:r>
            <a:r>
              <a:rPr lang="de-DE" sz="2900" b="1" dirty="0" err="1">
                <a:latin typeface="Courier New" panose="02070309020205020404" pitchFamily="49" charset="0"/>
                <a:cs typeface="Courier New" panose="02070309020205020404" pitchFamily="49" charset="0"/>
                <a:sym typeface="Wingdings" panose="05000000000000000000" pitchFamily="2" charset="2"/>
              </a:rPr>
              <a:t>git</a:t>
            </a:r>
            <a:r>
              <a:rPr lang="de-DE" sz="2900" b="1" dirty="0">
                <a:latin typeface="Courier New" panose="02070309020205020404" pitchFamily="49" charset="0"/>
                <a:cs typeface="Courier New" panose="02070309020205020404" pitchFamily="49" charset="0"/>
                <a:sym typeface="Wingdings" panose="05000000000000000000" pitchFamily="2" charset="2"/>
              </a:rPr>
              <a:t> log </a:t>
            </a:r>
            <a:r>
              <a:rPr lang="de-DE" dirty="0">
                <a:sym typeface="Wingdings" panose="05000000000000000000" pitchFamily="2" charset="2"/>
              </a:rPr>
              <a:t>anzeigen) </a:t>
            </a:r>
            <a:br>
              <a:rPr lang="de-DE" dirty="0">
                <a:sym typeface="Wingdings" panose="05000000000000000000" pitchFamily="2" charset="2"/>
              </a:rPr>
            </a:br>
            <a:r>
              <a:rPr lang="de-DE" dirty="0">
                <a:sym typeface="Wingdings" panose="05000000000000000000" pitchFamily="2" charset="2"/>
              </a:rPr>
              <a:t>(Danach ist man im "</a:t>
            </a:r>
            <a:r>
              <a:rPr lang="de-DE" dirty="0" err="1">
                <a:sym typeface="Wingdings" panose="05000000000000000000" pitchFamily="2" charset="2"/>
              </a:rPr>
              <a:t>Headless</a:t>
            </a:r>
            <a:r>
              <a:rPr lang="de-DE" dirty="0">
                <a:sym typeface="Wingdings" panose="05000000000000000000" pitchFamily="2" charset="2"/>
              </a:rPr>
              <a:t> State", Rücknahme des </a:t>
            </a:r>
            <a:r>
              <a:rPr lang="de-DE" dirty="0" err="1">
                <a:sym typeface="Wingdings" panose="05000000000000000000" pitchFamily="2" charset="2"/>
              </a:rPr>
              <a:t>Checkout</a:t>
            </a:r>
            <a:r>
              <a:rPr lang="de-DE" dirty="0">
                <a:sym typeface="Wingdings" panose="05000000000000000000" pitchFamily="2" charset="2"/>
              </a:rPr>
              <a:t> und Wiederherstellung des HEAD mit </a:t>
            </a:r>
            <a:r>
              <a:rPr lang="de-DE" sz="2900" b="1" dirty="0" err="1">
                <a:latin typeface="Courier New" panose="02070309020205020404" pitchFamily="49" charset="0"/>
                <a:cs typeface="Courier New" panose="02070309020205020404" pitchFamily="49" charset="0"/>
                <a:sym typeface="Wingdings" panose="05000000000000000000" pitchFamily="2" charset="2"/>
              </a:rPr>
              <a:t>git</a:t>
            </a:r>
            <a:r>
              <a:rPr lang="de-DE" sz="2900" b="1" dirty="0">
                <a:latin typeface="Courier New" panose="02070309020205020404" pitchFamily="49" charset="0"/>
                <a:cs typeface="Courier New" panose="02070309020205020404" pitchFamily="49" charset="0"/>
                <a:sym typeface="Wingdings" panose="05000000000000000000" pitchFamily="2" charset="2"/>
              </a:rPr>
              <a:t> switch - </a:t>
            </a:r>
            <a:r>
              <a:rPr lang="de-DE" dirty="0">
                <a:sym typeface="Wingdings" panose="05000000000000000000" pitchFamily="2" charset="2"/>
              </a:rPr>
              <a:t>)</a:t>
            </a:r>
          </a:p>
          <a:p>
            <a:r>
              <a:rPr lang="de-DE" sz="2800" b="1" dirty="0" err="1">
                <a:latin typeface="Courier New" panose="02070309020205020404" pitchFamily="49" charset="0"/>
                <a:cs typeface="Courier New" panose="02070309020205020404" pitchFamily="49" charset="0"/>
              </a:rPr>
              <a:t>git</a:t>
            </a:r>
            <a:r>
              <a:rPr lang="de-DE" sz="2800" b="1" dirty="0">
                <a:latin typeface="Courier New" panose="02070309020205020404" pitchFamily="49" charset="0"/>
                <a:cs typeface="Courier New" panose="02070309020205020404" pitchFamily="49" charset="0"/>
              </a:rPr>
              <a:t> </a:t>
            </a:r>
            <a:r>
              <a:rPr lang="de-DE" sz="2800" b="1" dirty="0" err="1">
                <a:latin typeface="Courier New" panose="02070309020205020404" pitchFamily="49" charset="0"/>
                <a:cs typeface="Courier New" panose="02070309020205020404" pitchFamily="49" charset="0"/>
              </a:rPr>
              <a:t>checkout</a:t>
            </a:r>
            <a:r>
              <a:rPr lang="de-DE" sz="2800" b="1" dirty="0">
                <a:latin typeface="Courier New" panose="02070309020205020404" pitchFamily="49" charset="0"/>
                <a:cs typeface="Courier New" panose="02070309020205020404" pitchFamily="49" charset="0"/>
              </a:rPr>
              <a:t> –b &lt;</a:t>
            </a:r>
            <a:r>
              <a:rPr lang="de-DE" sz="2800" b="1" dirty="0" err="1">
                <a:latin typeface="Courier New" panose="02070309020205020404" pitchFamily="49" charset="0"/>
                <a:cs typeface="Courier New" panose="02070309020205020404" pitchFamily="49" charset="0"/>
              </a:rPr>
              <a:t>branchname</a:t>
            </a:r>
            <a:r>
              <a:rPr lang="de-DE" sz="2800" b="1" dirty="0">
                <a:latin typeface="Courier New" panose="02070309020205020404" pitchFamily="49" charset="0"/>
                <a:cs typeface="Courier New" panose="02070309020205020404" pitchFamily="49" charset="0"/>
              </a:rPr>
              <a:t>&gt; </a:t>
            </a:r>
            <a:r>
              <a:rPr lang="de-DE" dirty="0">
                <a:sym typeface="Wingdings" panose="05000000000000000000" pitchFamily="2" charset="2"/>
              </a:rPr>
              <a:t> Erstellt einen neuen Zweig vom aktuellen Working-Dir und wechselt dort rein (oder </a:t>
            </a:r>
            <a:r>
              <a:rPr lang="de-DE" sz="2700" b="1" dirty="0" err="1">
                <a:latin typeface="Courier New" panose="02070309020205020404" pitchFamily="49" charset="0"/>
                <a:cs typeface="Courier New" panose="02070309020205020404" pitchFamily="49" charset="0"/>
                <a:sym typeface="Wingdings" panose="05000000000000000000" pitchFamily="2" charset="2"/>
              </a:rPr>
              <a:t>git</a:t>
            </a:r>
            <a:r>
              <a:rPr lang="de-DE" sz="2700" b="1" dirty="0">
                <a:latin typeface="Courier New" panose="02070309020205020404" pitchFamily="49" charset="0"/>
                <a:cs typeface="Courier New" panose="02070309020205020404" pitchFamily="49" charset="0"/>
                <a:sym typeface="Wingdings" panose="05000000000000000000" pitchFamily="2" charset="2"/>
              </a:rPr>
              <a:t> </a:t>
            </a:r>
            <a:r>
              <a:rPr lang="de-DE" sz="2700" b="1" dirty="0" err="1">
                <a:latin typeface="Courier New" panose="02070309020205020404" pitchFamily="49" charset="0"/>
                <a:cs typeface="Courier New" panose="02070309020205020404" pitchFamily="49" charset="0"/>
                <a:sym typeface="Wingdings" panose="05000000000000000000" pitchFamily="2" charset="2"/>
              </a:rPr>
              <a:t>branch</a:t>
            </a:r>
            <a:r>
              <a:rPr lang="de-DE" sz="2700" b="1" dirty="0">
                <a:latin typeface="Courier New" panose="02070309020205020404" pitchFamily="49" charset="0"/>
                <a:cs typeface="Courier New" panose="02070309020205020404" pitchFamily="49" charset="0"/>
                <a:sym typeface="Wingdings" panose="05000000000000000000" pitchFamily="2" charset="2"/>
              </a:rPr>
              <a:t> &lt;</a:t>
            </a:r>
            <a:r>
              <a:rPr lang="de-DE" sz="2700" b="1" dirty="0" err="1">
                <a:latin typeface="Courier New" panose="02070309020205020404" pitchFamily="49" charset="0"/>
                <a:cs typeface="Courier New" panose="02070309020205020404" pitchFamily="49" charset="0"/>
                <a:sym typeface="Wingdings" panose="05000000000000000000" pitchFamily="2" charset="2"/>
              </a:rPr>
              <a:t>branchname</a:t>
            </a:r>
            <a:r>
              <a:rPr lang="de-DE" sz="2700" b="1" dirty="0">
                <a:latin typeface="Courier New" panose="02070309020205020404" pitchFamily="49" charset="0"/>
                <a:cs typeface="Courier New" panose="02070309020205020404" pitchFamily="49" charset="0"/>
                <a:sym typeface="Wingdings" panose="05000000000000000000" pitchFamily="2" charset="2"/>
              </a:rPr>
              <a:t>&gt;</a:t>
            </a:r>
            <a:r>
              <a:rPr lang="de-DE" sz="2700" dirty="0">
                <a:cs typeface="Courier New" panose="02070309020205020404" pitchFamily="49" charset="0"/>
                <a:sym typeface="Wingdings" panose="05000000000000000000" pitchFamily="2" charset="2"/>
              </a:rPr>
              <a:t>)</a:t>
            </a:r>
          </a:p>
          <a:p>
            <a:r>
              <a:rPr lang="de-DE" sz="2800" b="1" dirty="0" err="1">
                <a:latin typeface="Courier New" panose="02070309020205020404" pitchFamily="49" charset="0"/>
                <a:cs typeface="Courier New" panose="02070309020205020404" pitchFamily="49" charset="0"/>
              </a:rPr>
              <a:t>git</a:t>
            </a:r>
            <a:r>
              <a:rPr lang="de-DE" sz="2800" b="1" dirty="0">
                <a:latin typeface="Courier New" panose="02070309020205020404" pitchFamily="49" charset="0"/>
                <a:cs typeface="Courier New" panose="02070309020205020404" pitchFamily="49" charset="0"/>
              </a:rPr>
              <a:t> </a:t>
            </a:r>
            <a:r>
              <a:rPr lang="de-DE" sz="2800" b="1" dirty="0" err="1">
                <a:latin typeface="Courier New" panose="02070309020205020404" pitchFamily="49" charset="0"/>
                <a:cs typeface="Courier New" panose="02070309020205020404" pitchFamily="49" charset="0"/>
              </a:rPr>
              <a:t>checkout</a:t>
            </a:r>
            <a:r>
              <a:rPr lang="de-DE" sz="2800" b="1" dirty="0">
                <a:latin typeface="Courier New" panose="02070309020205020404" pitchFamily="49" charset="0"/>
                <a:cs typeface="Courier New" panose="02070309020205020404" pitchFamily="49" charset="0"/>
              </a:rPr>
              <a:t> </a:t>
            </a:r>
            <a:r>
              <a:rPr lang="de-DE" sz="2800" b="1" dirty="0" err="1">
                <a:latin typeface="Courier New" panose="02070309020205020404" pitchFamily="49" charset="0"/>
                <a:cs typeface="Courier New" panose="02070309020205020404" pitchFamily="49" charset="0"/>
              </a:rPr>
              <a:t>master</a:t>
            </a:r>
            <a:r>
              <a:rPr lang="de-DE" sz="2800" b="1" dirty="0">
                <a:latin typeface="Courier New" panose="02070309020205020404" pitchFamily="49" charset="0"/>
                <a:cs typeface="Courier New" panose="02070309020205020404" pitchFamily="49" charset="0"/>
              </a:rPr>
              <a:t> </a:t>
            </a:r>
            <a:r>
              <a:rPr lang="de-DE" dirty="0">
                <a:sym typeface="Wingdings" panose="05000000000000000000" pitchFamily="2" charset="2"/>
              </a:rPr>
              <a:t> Wechselt wieder in den Master und stellt dort den </a:t>
            </a:r>
            <a:r>
              <a:rPr lang="de-DE" sz="2900" b="1" dirty="0">
                <a:latin typeface="Courier New" panose="02070309020205020404" pitchFamily="49" charset="0"/>
                <a:cs typeface="Courier New" panose="02070309020205020404" pitchFamily="49" charset="0"/>
                <a:sym typeface="Wingdings" panose="05000000000000000000" pitchFamily="2" charset="2"/>
              </a:rPr>
              <a:t>HEAD</a:t>
            </a:r>
            <a:r>
              <a:rPr lang="de-DE" dirty="0">
                <a:sym typeface="Wingdings" panose="05000000000000000000" pitchFamily="2" charset="2"/>
              </a:rPr>
              <a:t> wieder her</a:t>
            </a:r>
          </a:p>
          <a:p>
            <a:r>
              <a:rPr lang="de-DE" sz="2800" b="1" dirty="0" err="1">
                <a:latin typeface="Courier New" panose="02070309020205020404" pitchFamily="49" charset="0"/>
                <a:cs typeface="Courier New" panose="02070309020205020404" pitchFamily="49" charset="0"/>
              </a:rPr>
              <a:t>git</a:t>
            </a:r>
            <a:r>
              <a:rPr lang="de-DE" sz="2800" b="1" dirty="0">
                <a:latin typeface="Courier New" panose="02070309020205020404" pitchFamily="49" charset="0"/>
                <a:cs typeface="Courier New" panose="02070309020205020404" pitchFamily="49" charset="0"/>
              </a:rPr>
              <a:t> </a:t>
            </a:r>
            <a:r>
              <a:rPr lang="de-DE" sz="2800" b="1" dirty="0" err="1">
                <a:latin typeface="Courier New" panose="02070309020205020404" pitchFamily="49" charset="0"/>
                <a:cs typeface="Courier New" panose="02070309020205020404" pitchFamily="49" charset="0"/>
              </a:rPr>
              <a:t>checkout</a:t>
            </a:r>
            <a:r>
              <a:rPr lang="de-DE" sz="2800" b="1" dirty="0">
                <a:latin typeface="Courier New" panose="02070309020205020404" pitchFamily="49" charset="0"/>
                <a:cs typeface="Courier New" panose="02070309020205020404" pitchFamily="49" charset="0"/>
              </a:rPr>
              <a:t> –d &lt;</a:t>
            </a:r>
            <a:r>
              <a:rPr lang="de-DE" sz="2800" b="1" dirty="0" err="1">
                <a:latin typeface="Courier New" panose="02070309020205020404" pitchFamily="49" charset="0"/>
                <a:cs typeface="Courier New" panose="02070309020205020404" pitchFamily="49" charset="0"/>
              </a:rPr>
              <a:t>branchname</a:t>
            </a:r>
            <a:r>
              <a:rPr lang="de-DE" sz="2800" b="1" dirty="0">
                <a:latin typeface="Courier New" panose="02070309020205020404" pitchFamily="49" charset="0"/>
                <a:cs typeface="Courier New" panose="02070309020205020404" pitchFamily="49" charset="0"/>
              </a:rPr>
              <a:t>&gt; </a:t>
            </a:r>
            <a:r>
              <a:rPr lang="de-DE" dirty="0">
                <a:sym typeface="Wingdings" panose="05000000000000000000" pitchFamily="2" charset="2"/>
              </a:rPr>
              <a:t> Löscht den angegebenen Branch</a:t>
            </a:r>
          </a:p>
          <a:p>
            <a:r>
              <a:rPr lang="de-DE" sz="2800" b="1" dirty="0" err="1">
                <a:latin typeface="Courier New" panose="02070309020205020404" pitchFamily="49" charset="0"/>
                <a:cs typeface="Courier New" panose="02070309020205020404" pitchFamily="49" charset="0"/>
              </a:rPr>
              <a:t>git</a:t>
            </a:r>
            <a:r>
              <a:rPr lang="de-DE" sz="2800" b="1" dirty="0">
                <a:latin typeface="Courier New" panose="02070309020205020404" pitchFamily="49" charset="0"/>
                <a:cs typeface="Courier New" panose="02070309020205020404" pitchFamily="49" charset="0"/>
              </a:rPr>
              <a:t> </a:t>
            </a:r>
            <a:r>
              <a:rPr lang="de-DE" sz="2800" b="1" dirty="0" err="1">
                <a:latin typeface="Courier New" panose="02070309020205020404" pitchFamily="49" charset="0"/>
                <a:cs typeface="Courier New" panose="02070309020205020404" pitchFamily="49" charset="0"/>
              </a:rPr>
              <a:t>merge</a:t>
            </a:r>
            <a:r>
              <a:rPr lang="de-DE" sz="2800" b="1" dirty="0">
                <a:latin typeface="Courier New" panose="02070309020205020404" pitchFamily="49" charset="0"/>
                <a:cs typeface="Courier New" panose="02070309020205020404" pitchFamily="49" charset="0"/>
              </a:rPr>
              <a:t> &lt;</a:t>
            </a:r>
            <a:r>
              <a:rPr lang="de-DE" sz="2800" b="1" dirty="0" err="1">
                <a:latin typeface="Courier New" panose="02070309020205020404" pitchFamily="49" charset="0"/>
                <a:cs typeface="Courier New" panose="02070309020205020404" pitchFamily="49" charset="0"/>
              </a:rPr>
              <a:t>branchname</a:t>
            </a:r>
            <a:r>
              <a:rPr lang="de-DE" sz="2800" b="1" dirty="0">
                <a:latin typeface="Courier New" panose="02070309020205020404" pitchFamily="49" charset="0"/>
                <a:cs typeface="Courier New" panose="02070309020205020404" pitchFamily="49" charset="0"/>
              </a:rPr>
              <a:t>&gt; </a:t>
            </a:r>
            <a:r>
              <a:rPr lang="de-DE" dirty="0">
                <a:sym typeface="Wingdings" panose="05000000000000000000" pitchFamily="2" charset="2"/>
              </a:rPr>
              <a:t> Führt einen Branch mit Deinem aktuellen (z.B. </a:t>
            </a:r>
            <a:r>
              <a:rPr lang="de-DE" sz="2900" b="1" dirty="0" err="1">
                <a:latin typeface="Courier New" panose="02070309020205020404" pitchFamily="49" charset="0"/>
                <a:cs typeface="Courier New" panose="02070309020205020404" pitchFamily="49" charset="0"/>
                <a:sym typeface="Wingdings" panose="05000000000000000000" pitchFamily="2" charset="2"/>
              </a:rPr>
              <a:t>master</a:t>
            </a:r>
            <a:r>
              <a:rPr lang="de-DE" dirty="0">
                <a:sym typeface="Wingdings" panose="05000000000000000000" pitchFamily="2" charset="2"/>
              </a:rPr>
              <a:t>) automatisch zusammen. Unglücklicherweise ist dies nicht immer möglich und endet u.U. in Konflikten. Du bist verantwortlich, diese Konflikte durch manuelles Editieren der betroffenen Dateien zu lösen und später die bearbeiteten Dateien mit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add</a:t>
            </a:r>
            <a:r>
              <a:rPr lang="de-DE" dirty="0">
                <a:sym typeface="Wingdings" panose="05000000000000000000" pitchFamily="2" charset="2"/>
              </a:rPr>
              <a:t> &lt;</a:t>
            </a:r>
            <a:r>
              <a:rPr lang="de-DE" dirty="0" err="1">
                <a:sym typeface="Wingdings" panose="05000000000000000000" pitchFamily="2" charset="2"/>
              </a:rPr>
              <a:t>dateiname</a:t>
            </a:r>
            <a:r>
              <a:rPr lang="de-DE" dirty="0">
                <a:sym typeface="Wingdings" panose="05000000000000000000" pitchFamily="2" charset="2"/>
              </a:rPr>
              <a:t>&gt; zu </a:t>
            </a:r>
            <a:r>
              <a:rPr lang="de-DE" dirty="0" err="1">
                <a:sym typeface="Wingdings" panose="05000000000000000000" pitchFamily="2" charset="2"/>
              </a:rPr>
              <a:t>stagen</a:t>
            </a:r>
            <a:r>
              <a:rPr lang="de-DE" dirty="0">
                <a:sym typeface="Wingdings" panose="05000000000000000000" pitchFamily="2" charset="2"/>
              </a:rPr>
              <a:t>.</a:t>
            </a:r>
          </a:p>
          <a:p>
            <a:r>
              <a:rPr lang="de-DE" sz="2700" b="1" dirty="0" err="1">
                <a:latin typeface="Courier New" panose="02070309020205020404" pitchFamily="49" charset="0"/>
                <a:cs typeface="Courier New" panose="02070309020205020404" pitchFamily="49" charset="0"/>
                <a:sym typeface="Wingdings" panose="05000000000000000000" pitchFamily="2" charset="2"/>
              </a:rPr>
              <a:t>git</a:t>
            </a:r>
            <a:r>
              <a:rPr lang="de-DE" sz="2700" b="1" dirty="0">
                <a:latin typeface="Courier New" panose="02070309020205020404" pitchFamily="49" charset="0"/>
                <a:cs typeface="Courier New" panose="02070309020205020404" pitchFamily="49" charset="0"/>
                <a:sym typeface="Wingdings" panose="05000000000000000000" pitchFamily="2" charset="2"/>
              </a:rPr>
              <a:t> </a:t>
            </a:r>
            <a:r>
              <a:rPr lang="de-DE" sz="2700" b="1" dirty="0" err="1">
                <a:latin typeface="Courier New" panose="02070309020205020404" pitchFamily="49" charset="0"/>
                <a:cs typeface="Courier New" panose="02070309020205020404" pitchFamily="49" charset="0"/>
                <a:sym typeface="Wingdings" panose="05000000000000000000" pitchFamily="2" charset="2"/>
              </a:rPr>
              <a:t>diff</a:t>
            </a:r>
            <a:r>
              <a:rPr lang="de-DE" sz="2700" b="1" dirty="0">
                <a:latin typeface="Courier New" panose="02070309020205020404" pitchFamily="49" charset="0"/>
                <a:cs typeface="Courier New" panose="02070309020205020404" pitchFamily="49" charset="0"/>
                <a:sym typeface="Wingdings" panose="05000000000000000000" pitchFamily="2" charset="2"/>
              </a:rPr>
              <a:t> &lt;</a:t>
            </a:r>
            <a:r>
              <a:rPr lang="de-DE" sz="2700" b="1" dirty="0" err="1">
                <a:latin typeface="Courier New" panose="02070309020205020404" pitchFamily="49" charset="0"/>
                <a:cs typeface="Courier New" panose="02070309020205020404" pitchFamily="49" charset="0"/>
                <a:sym typeface="Wingdings" panose="05000000000000000000" pitchFamily="2" charset="2"/>
              </a:rPr>
              <a:t>quellbranch</a:t>
            </a:r>
            <a:r>
              <a:rPr lang="de-DE" sz="2700" b="1" dirty="0">
                <a:latin typeface="Courier New" panose="02070309020205020404" pitchFamily="49" charset="0"/>
                <a:cs typeface="Courier New" panose="02070309020205020404" pitchFamily="49" charset="0"/>
                <a:sym typeface="Wingdings" panose="05000000000000000000" pitchFamily="2" charset="2"/>
              </a:rPr>
              <a:t>&gt; &lt;</a:t>
            </a:r>
            <a:r>
              <a:rPr lang="de-DE" sz="2700" b="1" dirty="0" err="1">
                <a:latin typeface="Courier New" panose="02070309020205020404" pitchFamily="49" charset="0"/>
                <a:cs typeface="Courier New" panose="02070309020205020404" pitchFamily="49" charset="0"/>
                <a:sym typeface="Wingdings" panose="05000000000000000000" pitchFamily="2" charset="2"/>
              </a:rPr>
              <a:t>zielbranch</a:t>
            </a:r>
            <a:r>
              <a:rPr lang="de-DE" sz="2700" b="1" dirty="0">
                <a:latin typeface="Courier New" panose="02070309020205020404" pitchFamily="49" charset="0"/>
                <a:cs typeface="Courier New" panose="02070309020205020404" pitchFamily="49" charset="0"/>
                <a:sym typeface="Wingdings" panose="05000000000000000000" pitchFamily="2" charset="2"/>
              </a:rPr>
              <a:t>&gt; </a:t>
            </a:r>
            <a:r>
              <a:rPr lang="de-DE" dirty="0">
                <a:sym typeface="Wingdings" panose="05000000000000000000" pitchFamily="2" charset="2"/>
              </a:rPr>
              <a:t> Zeigt Unterschiede zwischen den </a:t>
            </a:r>
            <a:r>
              <a:rPr lang="de-DE" dirty="0" err="1">
                <a:sym typeface="Wingdings" panose="05000000000000000000" pitchFamily="2" charset="2"/>
              </a:rPr>
              <a:t>Branches</a:t>
            </a:r>
            <a:r>
              <a:rPr lang="de-DE" dirty="0">
                <a:sym typeface="Wingdings" panose="05000000000000000000" pitchFamily="2" charset="2"/>
              </a:rPr>
              <a:t> an (vor dem </a:t>
            </a:r>
            <a:r>
              <a:rPr lang="de-DE" dirty="0" err="1">
                <a:sym typeface="Wingdings" panose="05000000000000000000" pitchFamily="2" charset="2"/>
              </a:rPr>
              <a:t>Merge</a:t>
            </a:r>
            <a:r>
              <a:rPr lang="de-DE" dirty="0">
                <a:sym typeface="Wingdings" panose="05000000000000000000" pitchFamily="2" charset="2"/>
              </a:rPr>
              <a:t> ausführen)</a:t>
            </a:r>
          </a:p>
          <a:p>
            <a:r>
              <a:rPr lang="de-DE" sz="2700" b="1" dirty="0" err="1">
                <a:latin typeface="Courier New" panose="02070309020205020404" pitchFamily="49" charset="0"/>
                <a:cs typeface="Courier New" panose="02070309020205020404" pitchFamily="49" charset="0"/>
                <a:sym typeface="Wingdings" panose="05000000000000000000" pitchFamily="2" charset="2"/>
              </a:rPr>
              <a:t>git</a:t>
            </a:r>
            <a:r>
              <a:rPr lang="de-DE" sz="2700" b="1" dirty="0">
                <a:latin typeface="Courier New" panose="02070309020205020404" pitchFamily="49" charset="0"/>
                <a:cs typeface="Courier New" panose="02070309020205020404" pitchFamily="49" charset="0"/>
                <a:sym typeface="Wingdings" panose="05000000000000000000" pitchFamily="2" charset="2"/>
              </a:rPr>
              <a:t> </a:t>
            </a:r>
            <a:r>
              <a:rPr lang="de-DE" sz="2700" b="1" dirty="0" err="1">
                <a:latin typeface="Courier New" panose="02070309020205020404" pitchFamily="49" charset="0"/>
                <a:cs typeface="Courier New" panose="02070309020205020404" pitchFamily="49" charset="0"/>
                <a:sym typeface="Wingdings" panose="05000000000000000000" pitchFamily="2" charset="2"/>
              </a:rPr>
              <a:t>branch</a:t>
            </a:r>
            <a:r>
              <a:rPr lang="de-DE" sz="2700" b="1" dirty="0">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Listet die vorhandenen </a:t>
            </a:r>
            <a:r>
              <a:rPr lang="de-DE" dirty="0" err="1">
                <a:sym typeface="Wingdings" panose="05000000000000000000" pitchFamily="2" charset="2"/>
              </a:rPr>
              <a:t>Branches</a:t>
            </a:r>
            <a:r>
              <a:rPr lang="de-DE" dirty="0">
                <a:sym typeface="Wingdings" panose="05000000000000000000" pitchFamily="2" charset="2"/>
              </a:rPr>
              <a:t> auf (inkl. </a:t>
            </a:r>
            <a:r>
              <a:rPr lang="de-DE" sz="2700" b="1" dirty="0" err="1">
                <a:latin typeface="Courier New" panose="02070309020205020404" pitchFamily="49" charset="0"/>
                <a:cs typeface="Courier New" panose="02070309020205020404" pitchFamily="49" charset="0"/>
                <a:sym typeface="Wingdings" panose="05000000000000000000" pitchFamily="2" charset="2"/>
              </a:rPr>
              <a:t>master</a:t>
            </a:r>
            <a:r>
              <a:rPr lang="de-DE" dirty="0">
                <a:sym typeface="Wingdings" panose="05000000000000000000" pitchFamily="2" charset="2"/>
              </a:rPr>
              <a:t>)</a:t>
            </a:r>
          </a:p>
          <a:p>
            <a:endParaRPr lang="de-DE" dirty="0">
              <a:sym typeface="Wingdings" panose="05000000000000000000" pitchFamily="2" charset="2"/>
            </a:endParaRPr>
          </a:p>
          <a:p>
            <a:endParaRPr lang="de-DE" dirty="0">
              <a:sym typeface="Wingdings" panose="05000000000000000000" pitchFamily="2" charset="2"/>
            </a:endParaRPr>
          </a:p>
          <a:p>
            <a:pPr marL="0" indent="0">
              <a:buNone/>
            </a:pPr>
            <a:endParaRPr lang="de-DE" dirty="0">
              <a:sym typeface="Wingdings" panose="05000000000000000000" pitchFamily="2" charset="2"/>
            </a:endParaRPr>
          </a:p>
        </p:txBody>
      </p:sp>
    </p:spTree>
    <p:extLst>
      <p:ext uri="{BB962C8B-B14F-4D97-AF65-F5344CB8AC3E}">
        <p14:creationId xmlns:p14="http://schemas.microsoft.com/office/powerpoint/2010/main" val="300317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622B88-F150-5429-7CC1-0C290597906A}"/>
              </a:ext>
            </a:extLst>
          </p:cNvPr>
          <p:cNvSpPr>
            <a:spLocks noGrp="1"/>
          </p:cNvSpPr>
          <p:nvPr>
            <p:ph type="title"/>
          </p:nvPr>
        </p:nvSpPr>
        <p:spPr/>
        <p:txBody>
          <a:bodyPr>
            <a:normAutofit/>
          </a:bodyPr>
          <a:lstStyle/>
          <a:p>
            <a:r>
              <a:rPr lang="de-DE"/>
              <a:t>git stash / git stash pop</a:t>
            </a:r>
          </a:p>
        </p:txBody>
      </p:sp>
      <p:sp>
        <p:nvSpPr>
          <p:cNvPr id="3" name="Inhaltsplatzhalter 2">
            <a:extLst>
              <a:ext uri="{FF2B5EF4-FFF2-40B4-BE49-F238E27FC236}">
                <a16:creationId xmlns:a16="http://schemas.microsoft.com/office/drawing/2014/main" id="{BC22D0BD-709F-7C41-EB0D-C00AE3FBF45E}"/>
              </a:ext>
            </a:extLst>
          </p:cNvPr>
          <p:cNvSpPr>
            <a:spLocks noGrp="1"/>
          </p:cNvSpPr>
          <p:nvPr>
            <p:ph idx="1"/>
          </p:nvPr>
        </p:nvSpPr>
        <p:spPr>
          <a:xfrm>
            <a:off x="457200" y="1600200"/>
            <a:ext cx="8229600" cy="5213176"/>
          </a:xfrm>
        </p:spPr>
        <p:txBody>
          <a:bodyPr>
            <a:normAutofit fontScale="85000" lnSpcReduction="20000"/>
          </a:bodyPr>
          <a:lstStyle/>
          <a:p>
            <a:r>
              <a:rPr lang="de-DE"/>
              <a:t>Mit Hilfe des </a:t>
            </a:r>
            <a:r>
              <a:rPr lang="de-DE" sz="3000" b="1">
                <a:latin typeface="Courier New" panose="02070309020205020404" pitchFamily="49" charset="0"/>
                <a:cs typeface="Courier New" panose="02070309020205020404" pitchFamily="49" charset="0"/>
              </a:rPr>
              <a:t>stash</a:t>
            </a:r>
            <a:r>
              <a:rPr lang="de-DE"/>
              <a:t> Befehls kann man Änderungen im Working-Dir wegsichern und auf den letzten Commit (</a:t>
            </a:r>
            <a:r>
              <a:rPr lang="de-DE" sz="3000" b="1">
                <a:latin typeface="Courier New" panose="02070309020205020404" pitchFamily="49" charset="0"/>
                <a:cs typeface="Courier New" panose="02070309020205020404" pitchFamily="49" charset="0"/>
              </a:rPr>
              <a:t>HEAD</a:t>
            </a:r>
            <a:r>
              <a:rPr lang="de-DE"/>
              <a:t>) zurücksetzen</a:t>
            </a:r>
          </a:p>
          <a:p>
            <a:r>
              <a:rPr lang="de-DE"/>
              <a:t>Mit </a:t>
            </a:r>
            <a:r>
              <a:rPr lang="de-DE" sz="3000" b="1">
                <a:latin typeface="Courier New" panose="02070309020205020404" pitchFamily="49" charset="0"/>
                <a:cs typeface="Courier New" panose="02070309020205020404" pitchFamily="49" charset="0"/>
              </a:rPr>
              <a:t>git stash list </a:t>
            </a:r>
            <a:r>
              <a:rPr lang="de-DE"/>
              <a:t>kann man sich seine "Stashes" anzeigen lassen</a:t>
            </a:r>
          </a:p>
          <a:p>
            <a:r>
              <a:rPr lang="de-DE"/>
              <a:t>Mit </a:t>
            </a:r>
            <a:r>
              <a:rPr lang="de-DE" sz="3000" b="1">
                <a:latin typeface="Courier New" panose="02070309020205020404" pitchFamily="49" charset="0"/>
                <a:cs typeface="Courier New" panose="02070309020205020404" pitchFamily="49" charset="0"/>
              </a:rPr>
              <a:t>git stash pop &lt;stash&gt; </a:t>
            </a:r>
            <a:r>
              <a:rPr lang="de-DE"/>
              <a:t>kann man einen Stash auf das dann aktuelle Working-Dir anwenden (d.h. es kann dann auch zu Konfliken kommen)</a:t>
            </a:r>
            <a:br>
              <a:rPr lang="de-DE"/>
            </a:br>
            <a:r>
              <a:rPr lang="de-DE" sz="2600" i="1" u="sng"/>
              <a:t>Hinweis</a:t>
            </a:r>
            <a:r>
              <a:rPr lang="de-DE" sz="2600" i="1"/>
              <a:t>: Sollte nach einem späteren Versuch mit </a:t>
            </a:r>
            <a:r>
              <a:rPr lang="de-DE" sz="2300" b="1">
                <a:latin typeface="Courier New" panose="02070309020205020404" pitchFamily="49" charset="0"/>
                <a:cs typeface="Courier New" panose="02070309020205020404" pitchFamily="49" charset="0"/>
              </a:rPr>
              <a:t>git checkout *.* </a:t>
            </a:r>
            <a:r>
              <a:rPr lang="de-DE" sz="2600" i="1"/>
              <a:t>auf den HEAD zurückzukehren ein Merge-Error angezeigt werden, kann das Working Dir mit </a:t>
            </a:r>
            <a:r>
              <a:rPr lang="de-DE" sz="2300" b="1">
                <a:latin typeface="Courier New" panose="02070309020205020404" pitchFamily="49" charset="0"/>
                <a:cs typeface="Courier New" panose="02070309020205020404" pitchFamily="49" charset="0"/>
              </a:rPr>
              <a:t>git reset *.* </a:t>
            </a:r>
            <a:r>
              <a:rPr lang="de-DE" sz="2600" i="1"/>
              <a:t>zurückgesetzt werden, damit der checkout wieder funktioniert.</a:t>
            </a:r>
          </a:p>
          <a:p>
            <a:r>
              <a:rPr lang="de-DE" sz="3000" b="1">
                <a:latin typeface="Courier New" panose="02070309020205020404" pitchFamily="49" charset="0"/>
                <a:cs typeface="Courier New" panose="02070309020205020404" pitchFamily="49" charset="0"/>
              </a:rPr>
              <a:t>git stash drop &lt;stash&gt; </a:t>
            </a:r>
            <a:r>
              <a:rPr lang="de-DE"/>
              <a:t>kann ein Stash gelöscht werden. </a:t>
            </a:r>
          </a:p>
        </p:txBody>
      </p:sp>
    </p:spTree>
    <p:extLst>
      <p:ext uri="{BB962C8B-B14F-4D97-AF65-F5344CB8AC3E}">
        <p14:creationId xmlns:p14="http://schemas.microsoft.com/office/powerpoint/2010/main" val="4053934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3B6A3-F978-A563-4A62-609E17DD7FB9}"/>
              </a:ext>
            </a:extLst>
          </p:cNvPr>
          <p:cNvSpPr>
            <a:spLocks noGrp="1"/>
          </p:cNvSpPr>
          <p:nvPr>
            <p:ph type="title"/>
          </p:nvPr>
        </p:nvSpPr>
        <p:spPr>
          <a:xfrm>
            <a:off x="186604" y="116632"/>
            <a:ext cx="6491064" cy="1143000"/>
          </a:xfrm>
        </p:spPr>
        <p:txBody>
          <a:bodyPr/>
          <a:lstStyle/>
          <a:p>
            <a:r>
              <a:rPr lang="de-DE" dirty="0" err="1"/>
              <a:t>git</a:t>
            </a:r>
            <a:r>
              <a:rPr lang="de-DE" dirty="0"/>
              <a:t> </a:t>
            </a:r>
            <a:r>
              <a:rPr lang="de-DE" dirty="0" err="1"/>
              <a:t>branch</a:t>
            </a:r>
            <a:endParaRPr lang="de-DE" dirty="0"/>
          </a:p>
        </p:txBody>
      </p:sp>
      <p:sp>
        <p:nvSpPr>
          <p:cNvPr id="3" name="Inhaltsplatzhalter 2">
            <a:extLst>
              <a:ext uri="{FF2B5EF4-FFF2-40B4-BE49-F238E27FC236}">
                <a16:creationId xmlns:a16="http://schemas.microsoft.com/office/drawing/2014/main" id="{DA241D9E-17EB-954F-1B8A-488756F50A4A}"/>
              </a:ext>
            </a:extLst>
          </p:cNvPr>
          <p:cNvSpPr>
            <a:spLocks noGrp="1"/>
          </p:cNvSpPr>
          <p:nvPr>
            <p:ph idx="1"/>
          </p:nvPr>
        </p:nvSpPr>
        <p:spPr>
          <a:xfrm>
            <a:off x="47826" y="1196752"/>
            <a:ext cx="6900438" cy="5661248"/>
          </a:xfrm>
        </p:spPr>
        <p:txBody>
          <a:bodyPr>
            <a:normAutofit fontScale="55000" lnSpcReduction="20000"/>
          </a:bodyPr>
          <a:lstStyle/>
          <a:p>
            <a:r>
              <a:rPr lang="de-DE" b="0" i="0" dirty="0">
                <a:solidFill>
                  <a:srgbClr val="2A2A2A"/>
                </a:solidFill>
                <a:effectLst/>
                <a:latin typeface="-apple-system"/>
              </a:rPr>
              <a:t>Ein </a:t>
            </a:r>
            <a:r>
              <a:rPr lang="de-DE" b="1" i="0" dirty="0">
                <a:solidFill>
                  <a:srgbClr val="2A2A2A"/>
                </a:solidFill>
                <a:effectLst/>
                <a:latin typeface="-apple-system"/>
              </a:rPr>
              <a:t>Branch</a:t>
            </a:r>
            <a:r>
              <a:rPr lang="de-DE" b="0" i="0" dirty="0">
                <a:solidFill>
                  <a:srgbClr val="2A2A2A"/>
                </a:solidFill>
                <a:effectLst/>
                <a:latin typeface="-apple-system"/>
              </a:rPr>
              <a:t> ist eine komplett unabhängige Entwicklungslinie mit eigenen </a:t>
            </a:r>
            <a:r>
              <a:rPr lang="de-DE" b="0" i="0" dirty="0" err="1">
                <a:solidFill>
                  <a:srgbClr val="2A2A2A"/>
                </a:solidFill>
                <a:effectLst/>
                <a:latin typeface="-apple-system"/>
              </a:rPr>
              <a:t>Commits</a:t>
            </a:r>
            <a:r>
              <a:rPr lang="de-DE" b="0" i="0" dirty="0">
                <a:solidFill>
                  <a:srgbClr val="2A2A2A"/>
                </a:solidFill>
                <a:effectLst/>
                <a:latin typeface="-apple-system"/>
              </a:rPr>
              <a:t> samt Historie und einem eigenen Working-Dir.</a:t>
            </a:r>
          </a:p>
          <a:p>
            <a:r>
              <a:rPr lang="de-DE" dirty="0">
                <a:solidFill>
                  <a:srgbClr val="2A2A2A"/>
                </a:solidFill>
                <a:latin typeface="-apple-system"/>
              </a:rPr>
              <a:t>Ein Branch bzw. dessen Working-Dir kann (muss aber nicht) zu einem späteren Zeitpunkt wieder in den Master-Branch integriert werden. Vor einem </a:t>
            </a:r>
            <a:r>
              <a:rPr lang="de-DE" dirty="0" err="1">
                <a:solidFill>
                  <a:srgbClr val="2A2A2A"/>
                </a:solidFill>
                <a:latin typeface="-apple-system"/>
              </a:rPr>
              <a:t>Merge</a:t>
            </a:r>
            <a:r>
              <a:rPr lang="de-DE" dirty="0">
                <a:solidFill>
                  <a:srgbClr val="2A2A2A"/>
                </a:solidFill>
                <a:latin typeface="-apple-system"/>
              </a:rPr>
              <a:t> immer committen! </a:t>
            </a:r>
            <a:br>
              <a:rPr lang="de-DE" dirty="0">
                <a:solidFill>
                  <a:srgbClr val="2A2A2A"/>
                </a:solidFill>
                <a:latin typeface="-apple-system"/>
              </a:rPr>
            </a:br>
            <a:r>
              <a:rPr lang="de-DE" dirty="0">
                <a:solidFill>
                  <a:srgbClr val="2A2A2A"/>
                </a:solidFill>
                <a:latin typeface="-apple-system"/>
              </a:rPr>
              <a:t>(</a:t>
            </a:r>
            <a:r>
              <a:rPr lang="de-DE" sz="2600" b="1" dirty="0" err="1">
                <a:latin typeface="Courier New" panose="02070309020205020404" pitchFamily="49" charset="0"/>
                <a:cs typeface="Courier New" panose="02070309020205020404" pitchFamily="49" charset="0"/>
              </a:rPr>
              <a:t>git</a:t>
            </a:r>
            <a:r>
              <a:rPr lang="de-DE" sz="2600" b="1" dirty="0">
                <a:latin typeface="Courier New" panose="02070309020205020404" pitchFamily="49" charset="0"/>
                <a:cs typeface="Courier New" panose="02070309020205020404" pitchFamily="49" charset="0"/>
              </a:rPr>
              <a:t> </a:t>
            </a:r>
            <a:r>
              <a:rPr lang="de-DE" sz="2600" b="1" dirty="0" err="1">
                <a:latin typeface="Courier New" panose="02070309020205020404" pitchFamily="49" charset="0"/>
                <a:cs typeface="Courier New" panose="02070309020205020404" pitchFamily="49" charset="0"/>
              </a:rPr>
              <a:t>merge</a:t>
            </a:r>
            <a:r>
              <a:rPr lang="de-DE" dirty="0">
                <a:solidFill>
                  <a:srgbClr val="2A2A2A"/>
                </a:solidFill>
                <a:latin typeface="-apple-system"/>
              </a:rPr>
              <a:t>)</a:t>
            </a:r>
            <a:endParaRPr lang="de-DE" b="0" i="0" dirty="0">
              <a:solidFill>
                <a:srgbClr val="2A2A2A"/>
              </a:solidFill>
              <a:effectLst/>
              <a:latin typeface="-apple-system"/>
            </a:endParaRPr>
          </a:p>
          <a:p>
            <a:r>
              <a:rPr lang="de-DE" dirty="0"/>
              <a:t>Relevante Aktionen:</a:t>
            </a:r>
          </a:p>
          <a:p>
            <a:pPr lvl="1"/>
            <a:r>
              <a:rPr lang="de-DE" dirty="0"/>
              <a:t>Commit des aktuellen Working-</a:t>
            </a:r>
            <a:r>
              <a:rPr lang="de-DE" dirty="0" err="1"/>
              <a:t>Dirs</a:t>
            </a:r>
            <a:endParaRPr lang="de-DE" dirty="0"/>
          </a:p>
          <a:p>
            <a:pPr lvl="1"/>
            <a:r>
              <a:rPr lang="de-DE" dirty="0"/>
              <a:t>Anlegen eines </a:t>
            </a:r>
            <a:r>
              <a:rPr lang="de-DE" dirty="0" err="1"/>
              <a:t>Branches</a:t>
            </a:r>
            <a:r>
              <a:rPr lang="de-DE" dirty="0"/>
              <a:t>: </a:t>
            </a:r>
            <a:r>
              <a:rPr lang="de-DE" sz="2600" b="1" dirty="0" err="1">
                <a:latin typeface="Courier New" panose="02070309020205020404" pitchFamily="49" charset="0"/>
                <a:cs typeface="Courier New" panose="02070309020205020404" pitchFamily="49" charset="0"/>
              </a:rPr>
              <a:t>git</a:t>
            </a:r>
            <a:r>
              <a:rPr lang="de-DE" sz="2600" b="1" dirty="0">
                <a:latin typeface="Courier New" panose="02070309020205020404" pitchFamily="49" charset="0"/>
                <a:cs typeface="Courier New" panose="02070309020205020404" pitchFamily="49" charset="0"/>
              </a:rPr>
              <a:t> </a:t>
            </a:r>
            <a:r>
              <a:rPr lang="de-DE" sz="2600" b="1" dirty="0" err="1">
                <a:latin typeface="Courier New" panose="02070309020205020404" pitchFamily="49" charset="0"/>
                <a:cs typeface="Courier New" panose="02070309020205020404" pitchFamily="49" charset="0"/>
              </a:rPr>
              <a:t>branch</a:t>
            </a:r>
            <a:r>
              <a:rPr lang="de-DE" sz="2600" b="1" dirty="0">
                <a:latin typeface="Courier New" panose="02070309020205020404" pitchFamily="49" charset="0"/>
                <a:cs typeface="Courier New" panose="02070309020205020404" pitchFamily="49" charset="0"/>
              </a:rPr>
              <a:t> &lt;</a:t>
            </a:r>
            <a:r>
              <a:rPr lang="de-DE" sz="2600" b="1" dirty="0" err="1">
                <a:latin typeface="Courier New" panose="02070309020205020404" pitchFamily="49" charset="0"/>
                <a:cs typeface="Courier New" panose="02070309020205020404" pitchFamily="49" charset="0"/>
              </a:rPr>
              <a:t>branchname</a:t>
            </a:r>
            <a:r>
              <a:rPr lang="de-DE" sz="2600" b="1" dirty="0">
                <a:latin typeface="Courier New" panose="02070309020205020404" pitchFamily="49" charset="0"/>
                <a:cs typeface="Courier New" panose="02070309020205020404" pitchFamily="49" charset="0"/>
              </a:rPr>
              <a:t>&gt;</a:t>
            </a:r>
          </a:p>
          <a:p>
            <a:pPr lvl="1"/>
            <a:r>
              <a:rPr lang="de-DE" dirty="0"/>
              <a:t>Wechseln in einen Branch: </a:t>
            </a:r>
            <a:r>
              <a:rPr lang="de-DE" sz="2600" b="1" dirty="0" err="1">
                <a:latin typeface="Courier New" panose="02070309020205020404" pitchFamily="49" charset="0"/>
                <a:cs typeface="Courier New" panose="02070309020205020404" pitchFamily="49" charset="0"/>
              </a:rPr>
              <a:t>git</a:t>
            </a:r>
            <a:r>
              <a:rPr lang="de-DE" sz="2600" b="1" dirty="0">
                <a:latin typeface="Courier New" panose="02070309020205020404" pitchFamily="49" charset="0"/>
                <a:cs typeface="Courier New" panose="02070309020205020404" pitchFamily="49" charset="0"/>
              </a:rPr>
              <a:t> </a:t>
            </a:r>
            <a:r>
              <a:rPr lang="de-DE" sz="2600" b="1" dirty="0" err="1">
                <a:latin typeface="Courier New" panose="02070309020205020404" pitchFamily="49" charset="0"/>
                <a:cs typeface="Courier New" panose="02070309020205020404" pitchFamily="49" charset="0"/>
              </a:rPr>
              <a:t>checkout</a:t>
            </a:r>
            <a:r>
              <a:rPr lang="de-DE" sz="2600" b="1" dirty="0">
                <a:latin typeface="Courier New" panose="02070309020205020404" pitchFamily="49" charset="0"/>
                <a:cs typeface="Courier New" panose="02070309020205020404" pitchFamily="49" charset="0"/>
              </a:rPr>
              <a:t> &lt;</a:t>
            </a:r>
            <a:r>
              <a:rPr lang="de-DE" sz="2600" b="1" dirty="0" err="1">
                <a:latin typeface="Courier New" panose="02070309020205020404" pitchFamily="49" charset="0"/>
                <a:cs typeface="Courier New" panose="02070309020205020404" pitchFamily="49" charset="0"/>
              </a:rPr>
              <a:t>branchname</a:t>
            </a:r>
            <a:r>
              <a:rPr lang="de-DE" sz="2600" b="1" dirty="0">
                <a:latin typeface="Courier New" panose="02070309020205020404" pitchFamily="49" charset="0"/>
                <a:cs typeface="Courier New" panose="02070309020205020404" pitchFamily="49" charset="0"/>
              </a:rPr>
              <a:t>&gt;</a:t>
            </a:r>
            <a:br>
              <a:rPr lang="de-DE" sz="2600" b="1" dirty="0">
                <a:latin typeface="Courier New" panose="02070309020205020404" pitchFamily="49" charset="0"/>
                <a:cs typeface="Courier New" panose="02070309020205020404" pitchFamily="49" charset="0"/>
              </a:rPr>
            </a:br>
            <a:r>
              <a:rPr lang="de-DE" sz="2700" dirty="0"/>
              <a:t>(oder </a:t>
            </a:r>
            <a:r>
              <a:rPr lang="de-DE" sz="2500" b="1" dirty="0" err="1">
                <a:latin typeface="Courier New" panose="02070309020205020404" pitchFamily="49" charset="0"/>
                <a:cs typeface="Courier New" panose="02070309020205020404" pitchFamily="49" charset="0"/>
              </a:rPr>
              <a:t>git</a:t>
            </a:r>
            <a:r>
              <a:rPr lang="de-DE" sz="2500" b="1" dirty="0">
                <a:latin typeface="Courier New" panose="02070309020205020404" pitchFamily="49" charset="0"/>
                <a:cs typeface="Courier New" panose="02070309020205020404" pitchFamily="49" charset="0"/>
              </a:rPr>
              <a:t> switch &lt;</a:t>
            </a:r>
            <a:r>
              <a:rPr lang="de-DE" sz="2500" b="1" dirty="0" err="1">
                <a:latin typeface="Courier New" panose="02070309020205020404" pitchFamily="49" charset="0"/>
                <a:cs typeface="Courier New" panose="02070309020205020404" pitchFamily="49" charset="0"/>
              </a:rPr>
              <a:t>branchname</a:t>
            </a:r>
            <a:r>
              <a:rPr lang="de-DE" sz="2500" b="1" dirty="0">
                <a:latin typeface="Courier New" panose="02070309020205020404" pitchFamily="49" charset="0"/>
                <a:cs typeface="Courier New" panose="02070309020205020404" pitchFamily="49" charset="0"/>
              </a:rPr>
              <a:t>&gt;</a:t>
            </a:r>
            <a:r>
              <a:rPr lang="de-DE" sz="3200" dirty="0">
                <a:solidFill>
                  <a:srgbClr val="2A2A2A"/>
                </a:solidFill>
                <a:latin typeface="-apple-system"/>
              </a:rPr>
              <a:t>)</a:t>
            </a:r>
          </a:p>
          <a:p>
            <a:pPr lvl="1"/>
            <a:r>
              <a:rPr lang="de-DE" dirty="0"/>
              <a:t>Wechseln in den </a:t>
            </a:r>
            <a:r>
              <a:rPr lang="de-DE" dirty="0" err="1"/>
              <a:t>Hauptbranch</a:t>
            </a:r>
            <a:r>
              <a:rPr lang="de-DE" dirty="0"/>
              <a:t>: </a:t>
            </a:r>
            <a:r>
              <a:rPr lang="de-DE" sz="2600" b="1" dirty="0" err="1">
                <a:latin typeface="Courier New" panose="02070309020205020404" pitchFamily="49" charset="0"/>
                <a:cs typeface="Courier New" panose="02070309020205020404" pitchFamily="49" charset="0"/>
              </a:rPr>
              <a:t>git</a:t>
            </a:r>
            <a:r>
              <a:rPr lang="de-DE" sz="2600" b="1" dirty="0">
                <a:latin typeface="Courier New" panose="02070309020205020404" pitchFamily="49" charset="0"/>
                <a:cs typeface="Courier New" panose="02070309020205020404" pitchFamily="49" charset="0"/>
              </a:rPr>
              <a:t> </a:t>
            </a:r>
            <a:r>
              <a:rPr lang="de-DE" sz="2600" b="1" dirty="0" err="1">
                <a:latin typeface="Courier New" panose="02070309020205020404" pitchFamily="49" charset="0"/>
                <a:cs typeface="Courier New" panose="02070309020205020404" pitchFamily="49" charset="0"/>
              </a:rPr>
              <a:t>checkout</a:t>
            </a:r>
            <a:r>
              <a:rPr lang="de-DE" sz="2600" b="1" dirty="0">
                <a:latin typeface="Courier New" panose="02070309020205020404" pitchFamily="49" charset="0"/>
                <a:cs typeface="Courier New" panose="02070309020205020404" pitchFamily="49" charset="0"/>
              </a:rPr>
              <a:t> </a:t>
            </a:r>
            <a:r>
              <a:rPr lang="de-DE" sz="2600" b="1" dirty="0" err="1">
                <a:latin typeface="Courier New" panose="02070309020205020404" pitchFamily="49" charset="0"/>
                <a:cs typeface="Courier New" panose="02070309020205020404" pitchFamily="49" charset="0"/>
              </a:rPr>
              <a:t>master</a:t>
            </a:r>
            <a:endParaRPr lang="de-DE" sz="2600" b="1" dirty="0">
              <a:latin typeface="Courier New" panose="02070309020205020404" pitchFamily="49" charset="0"/>
              <a:cs typeface="Courier New" panose="02070309020205020404" pitchFamily="49" charset="0"/>
            </a:endParaRPr>
          </a:p>
          <a:p>
            <a:pPr lvl="1"/>
            <a:r>
              <a:rPr lang="de-DE" dirty="0"/>
              <a:t>Anzeigen der </a:t>
            </a:r>
            <a:r>
              <a:rPr lang="de-DE" dirty="0" err="1"/>
              <a:t>Branches</a:t>
            </a:r>
            <a:r>
              <a:rPr lang="de-DE" dirty="0"/>
              <a:t> samt Markierung des aktuellen: </a:t>
            </a:r>
            <a:r>
              <a:rPr lang="de-DE" sz="2600" b="1" dirty="0" err="1">
                <a:latin typeface="Courier New" panose="02070309020205020404" pitchFamily="49" charset="0"/>
                <a:cs typeface="Courier New" panose="02070309020205020404" pitchFamily="49" charset="0"/>
              </a:rPr>
              <a:t>git</a:t>
            </a:r>
            <a:r>
              <a:rPr lang="de-DE" sz="2600" b="1" dirty="0">
                <a:latin typeface="Courier New" panose="02070309020205020404" pitchFamily="49" charset="0"/>
                <a:cs typeface="Courier New" panose="02070309020205020404" pitchFamily="49" charset="0"/>
              </a:rPr>
              <a:t> </a:t>
            </a:r>
            <a:r>
              <a:rPr lang="de-DE" sz="2600" b="1" dirty="0" err="1">
                <a:latin typeface="Courier New" panose="02070309020205020404" pitchFamily="49" charset="0"/>
                <a:cs typeface="Courier New" panose="02070309020205020404" pitchFamily="49" charset="0"/>
              </a:rPr>
              <a:t>branch</a:t>
            </a:r>
            <a:endParaRPr lang="de-DE" sz="2600" b="1" dirty="0">
              <a:latin typeface="Courier New" panose="02070309020205020404" pitchFamily="49" charset="0"/>
              <a:cs typeface="Courier New" panose="02070309020205020404" pitchFamily="49" charset="0"/>
            </a:endParaRPr>
          </a:p>
          <a:p>
            <a:pPr lvl="1"/>
            <a:r>
              <a:rPr lang="de-DE" dirty="0"/>
              <a:t>Löschen eines </a:t>
            </a:r>
            <a:r>
              <a:rPr lang="de-DE" dirty="0" err="1"/>
              <a:t>Branches</a:t>
            </a:r>
            <a:r>
              <a:rPr lang="de-DE" dirty="0"/>
              <a:t>: </a:t>
            </a:r>
            <a:r>
              <a:rPr lang="de-DE" sz="2600" b="1" dirty="0" err="1">
                <a:latin typeface="Courier New" panose="02070309020205020404" pitchFamily="49" charset="0"/>
                <a:cs typeface="Courier New" panose="02070309020205020404" pitchFamily="49" charset="0"/>
              </a:rPr>
              <a:t>git</a:t>
            </a:r>
            <a:r>
              <a:rPr lang="de-DE" sz="2600" b="1" dirty="0">
                <a:latin typeface="Courier New" panose="02070309020205020404" pitchFamily="49" charset="0"/>
                <a:cs typeface="Courier New" panose="02070309020205020404" pitchFamily="49" charset="0"/>
              </a:rPr>
              <a:t> </a:t>
            </a:r>
            <a:r>
              <a:rPr lang="de-DE" sz="2600" b="1" dirty="0" err="1">
                <a:latin typeface="Courier New" panose="02070309020205020404" pitchFamily="49" charset="0"/>
                <a:cs typeface="Courier New" panose="02070309020205020404" pitchFamily="49" charset="0"/>
              </a:rPr>
              <a:t>branch</a:t>
            </a:r>
            <a:r>
              <a:rPr lang="de-DE" sz="2600" b="1" dirty="0">
                <a:latin typeface="Courier New" panose="02070309020205020404" pitchFamily="49" charset="0"/>
                <a:cs typeface="Courier New" panose="02070309020205020404" pitchFamily="49" charset="0"/>
              </a:rPr>
              <a:t> –d &lt;</a:t>
            </a:r>
            <a:r>
              <a:rPr lang="de-DE" sz="2600" b="1" dirty="0" err="1">
                <a:latin typeface="Courier New" panose="02070309020205020404" pitchFamily="49" charset="0"/>
                <a:cs typeface="Courier New" panose="02070309020205020404" pitchFamily="49" charset="0"/>
              </a:rPr>
              <a:t>branchname</a:t>
            </a:r>
            <a:r>
              <a:rPr lang="de-DE" sz="2600" b="1" dirty="0">
                <a:latin typeface="Courier New" panose="02070309020205020404" pitchFamily="49" charset="0"/>
                <a:cs typeface="Courier New" panose="02070309020205020404" pitchFamily="49" charset="0"/>
              </a:rPr>
              <a:t>&gt;</a:t>
            </a:r>
          </a:p>
          <a:p>
            <a:pPr lvl="1"/>
            <a:r>
              <a:rPr lang="de-DE" dirty="0" err="1"/>
              <a:t>Mergen</a:t>
            </a:r>
            <a:r>
              <a:rPr lang="de-DE" dirty="0"/>
              <a:t> des Working-</a:t>
            </a:r>
            <a:r>
              <a:rPr lang="de-DE" dirty="0" err="1"/>
              <a:t>Dirs</a:t>
            </a:r>
            <a:r>
              <a:rPr lang="de-DE" dirty="0"/>
              <a:t> eines </a:t>
            </a:r>
            <a:r>
              <a:rPr lang="de-DE" dirty="0" err="1"/>
              <a:t>Branches</a:t>
            </a:r>
            <a:r>
              <a:rPr lang="de-DE" dirty="0"/>
              <a:t> in den aktuellen Branch:</a:t>
            </a:r>
            <a:br>
              <a:rPr lang="de-DE" dirty="0"/>
            </a:br>
            <a:r>
              <a:rPr lang="de-DE" sz="2600" b="1" dirty="0" err="1">
                <a:latin typeface="Courier New" panose="02070309020205020404" pitchFamily="49" charset="0"/>
                <a:cs typeface="Courier New" panose="02070309020205020404" pitchFamily="49" charset="0"/>
              </a:rPr>
              <a:t>merge</a:t>
            </a:r>
            <a:r>
              <a:rPr lang="de-DE" sz="2600" b="1" dirty="0">
                <a:latin typeface="Courier New" panose="02070309020205020404" pitchFamily="49" charset="0"/>
                <a:cs typeface="Courier New" panose="02070309020205020404" pitchFamily="49" charset="0"/>
              </a:rPr>
              <a:t> &lt;</a:t>
            </a:r>
            <a:r>
              <a:rPr lang="de-DE" sz="2600" b="1" dirty="0" err="1">
                <a:latin typeface="Courier New" panose="02070309020205020404" pitchFamily="49" charset="0"/>
                <a:cs typeface="Courier New" panose="02070309020205020404" pitchFamily="49" charset="0"/>
              </a:rPr>
              <a:t>branchname</a:t>
            </a:r>
            <a:r>
              <a:rPr lang="de-DE" sz="2600" b="1" dirty="0">
                <a:latin typeface="Courier New" panose="02070309020205020404" pitchFamily="49" charset="0"/>
                <a:cs typeface="Courier New" panose="02070309020205020404" pitchFamily="49" charset="0"/>
              </a:rPr>
              <a:t>&gt;</a:t>
            </a:r>
          </a:p>
          <a:p>
            <a:r>
              <a:rPr lang="de-DE" dirty="0"/>
              <a:t>Wichtig: Beim </a:t>
            </a:r>
            <a:r>
              <a:rPr lang="de-DE" dirty="0" err="1"/>
              <a:t>mergen</a:t>
            </a:r>
            <a:r>
              <a:rPr lang="de-DE" dirty="0"/>
              <a:t> kann es zu Konflikten kommen (wenn z.B. dieselbe Zeile in den </a:t>
            </a:r>
            <a:r>
              <a:rPr lang="de-DE" dirty="0" err="1"/>
              <a:t>Branches</a:t>
            </a:r>
            <a:r>
              <a:rPr lang="de-DE" dirty="0"/>
              <a:t> unterschiedlich geändert wurde). Dann erzeugt der </a:t>
            </a:r>
            <a:r>
              <a:rPr lang="de-DE" dirty="0" err="1"/>
              <a:t>Merge</a:t>
            </a:r>
            <a:r>
              <a:rPr lang="de-DE" dirty="0"/>
              <a:t> eine "Mischdatei" und die Konflikte müssen von Hand gelöst werden. Das geht am Besten in einem Editor, der </a:t>
            </a:r>
            <a:r>
              <a:rPr lang="de-DE" sz="2900" b="1" dirty="0" err="1">
                <a:latin typeface="Courier New" panose="02070309020205020404" pitchFamily="49" charset="0"/>
                <a:cs typeface="Courier New" panose="02070309020205020404" pitchFamily="49" charset="0"/>
              </a:rPr>
              <a:t>git</a:t>
            </a:r>
            <a:r>
              <a:rPr lang="de-DE" dirty="0"/>
              <a:t> unterstützt (z.B. </a:t>
            </a:r>
            <a:r>
              <a:rPr lang="de-DE" dirty="0" err="1"/>
              <a:t>VSCode</a:t>
            </a:r>
            <a:r>
              <a:rPr lang="de-DE" dirty="0"/>
              <a:t>) oder einem anderen "</a:t>
            </a:r>
            <a:r>
              <a:rPr lang="de-DE" dirty="0" err="1"/>
              <a:t>Mergetool</a:t>
            </a:r>
            <a:r>
              <a:rPr lang="de-DE" dirty="0"/>
              <a:t>".</a:t>
            </a:r>
          </a:p>
          <a:p>
            <a:r>
              <a:rPr lang="de-DE" dirty="0"/>
              <a:t>Alternativ kann man bei Konflikten mit </a:t>
            </a:r>
            <a:r>
              <a:rPr lang="de-DE" sz="2900" b="1" dirty="0" err="1">
                <a:latin typeface="Courier New" panose="02070309020205020404" pitchFamily="49" charset="0"/>
                <a:cs typeface="Courier New" panose="02070309020205020404" pitchFamily="49" charset="0"/>
              </a:rPr>
              <a:t>git</a:t>
            </a:r>
            <a:r>
              <a:rPr lang="de-DE" sz="2900" b="1" dirty="0">
                <a:latin typeface="Courier New" panose="02070309020205020404" pitchFamily="49" charset="0"/>
                <a:cs typeface="Courier New" panose="02070309020205020404" pitchFamily="49" charset="0"/>
              </a:rPr>
              <a:t> </a:t>
            </a:r>
            <a:r>
              <a:rPr lang="de-DE" sz="2900" b="1" dirty="0" err="1">
                <a:latin typeface="Courier New" panose="02070309020205020404" pitchFamily="49" charset="0"/>
                <a:cs typeface="Courier New" panose="02070309020205020404" pitchFamily="49" charset="0"/>
              </a:rPr>
              <a:t>merge</a:t>
            </a:r>
            <a:r>
              <a:rPr lang="de-DE" sz="2900" b="1" dirty="0">
                <a:latin typeface="Courier New" panose="02070309020205020404" pitchFamily="49" charset="0"/>
                <a:cs typeface="Courier New" panose="02070309020205020404" pitchFamily="49" charset="0"/>
              </a:rPr>
              <a:t> –-abort </a:t>
            </a:r>
            <a:r>
              <a:rPr lang="de-DE" dirty="0"/>
              <a:t>den </a:t>
            </a:r>
            <a:r>
              <a:rPr lang="de-DE" dirty="0" err="1"/>
              <a:t>Merge</a:t>
            </a:r>
            <a:r>
              <a:rPr lang="de-DE" dirty="0"/>
              <a:t> abbrechen und zurücksetzen und die Dateien vor dem </a:t>
            </a:r>
            <a:r>
              <a:rPr lang="de-DE" dirty="0" err="1"/>
              <a:t>Merge</a:t>
            </a:r>
            <a:r>
              <a:rPr lang="de-DE" dirty="0"/>
              <a:t> entsprechend bearbeiten.</a:t>
            </a:r>
          </a:p>
        </p:txBody>
      </p:sp>
      <p:pic>
        <p:nvPicPr>
          <p:cNvPr id="5" name="Grafik 4">
            <a:extLst>
              <a:ext uri="{FF2B5EF4-FFF2-40B4-BE49-F238E27FC236}">
                <a16:creationId xmlns:a16="http://schemas.microsoft.com/office/drawing/2014/main" id="{03982A60-81A6-7241-9E63-9DCCB9F780E9}"/>
              </a:ext>
            </a:extLst>
          </p:cNvPr>
          <p:cNvPicPr>
            <a:picLocks noChangeAspect="1"/>
          </p:cNvPicPr>
          <p:nvPr/>
        </p:nvPicPr>
        <p:blipFill>
          <a:blip r:embed="rId2"/>
          <a:stretch>
            <a:fillRect/>
          </a:stretch>
        </p:blipFill>
        <p:spPr>
          <a:xfrm>
            <a:off x="6665904" y="1988840"/>
            <a:ext cx="2430270" cy="1944216"/>
          </a:xfrm>
          <a:prstGeom prst="rect">
            <a:avLst/>
          </a:prstGeom>
        </p:spPr>
      </p:pic>
      <p:pic>
        <p:nvPicPr>
          <p:cNvPr id="6" name="Grafik 5">
            <a:extLst>
              <a:ext uri="{FF2B5EF4-FFF2-40B4-BE49-F238E27FC236}">
                <a16:creationId xmlns:a16="http://schemas.microsoft.com/office/drawing/2014/main" id="{4E4238C5-515A-C51D-7405-4588FC28EB6F}"/>
              </a:ext>
            </a:extLst>
          </p:cNvPr>
          <p:cNvPicPr>
            <a:picLocks noChangeAspect="1"/>
          </p:cNvPicPr>
          <p:nvPr/>
        </p:nvPicPr>
        <p:blipFill rotWithShape="1">
          <a:blip r:embed="rId2"/>
          <a:srcRect r="58519" b="55556"/>
          <a:stretch/>
        </p:blipFill>
        <p:spPr>
          <a:xfrm>
            <a:off x="6948264" y="4540262"/>
            <a:ext cx="2147910" cy="1841066"/>
          </a:xfrm>
          <a:prstGeom prst="rect">
            <a:avLst/>
          </a:prstGeom>
        </p:spPr>
      </p:pic>
    </p:spTree>
    <p:extLst>
      <p:ext uri="{BB962C8B-B14F-4D97-AF65-F5344CB8AC3E}">
        <p14:creationId xmlns:p14="http://schemas.microsoft.com/office/powerpoint/2010/main" val="176405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8663E-19A3-4444-9C62-4944668A9008}"/>
              </a:ext>
            </a:extLst>
          </p:cNvPr>
          <p:cNvSpPr>
            <a:spLocks noGrp="1"/>
          </p:cNvSpPr>
          <p:nvPr>
            <p:ph type="title"/>
          </p:nvPr>
        </p:nvSpPr>
        <p:spPr/>
        <p:txBody>
          <a:bodyPr>
            <a:normAutofit fontScale="90000"/>
          </a:bodyPr>
          <a:lstStyle/>
          <a:p>
            <a:r>
              <a:rPr lang="de-DE" dirty="0"/>
              <a:t>Grafische Oberflächen </a:t>
            </a:r>
            <a:r>
              <a:rPr lang="de-DE" dirty="0" err="1"/>
              <a:t>gitk</a:t>
            </a:r>
            <a:r>
              <a:rPr lang="de-DE" dirty="0"/>
              <a:t> und </a:t>
            </a:r>
            <a:r>
              <a:rPr lang="de-DE" dirty="0" err="1"/>
              <a:t>git-gui</a:t>
            </a:r>
            <a:endParaRPr lang="de-DE" dirty="0"/>
          </a:p>
        </p:txBody>
      </p:sp>
      <p:sp>
        <p:nvSpPr>
          <p:cNvPr id="3" name="Inhaltsplatzhalter 2">
            <a:extLst>
              <a:ext uri="{FF2B5EF4-FFF2-40B4-BE49-F238E27FC236}">
                <a16:creationId xmlns:a16="http://schemas.microsoft.com/office/drawing/2014/main" id="{B46288EA-CFE6-4B2F-B612-6FED0FC10F04}"/>
              </a:ext>
            </a:extLst>
          </p:cNvPr>
          <p:cNvSpPr>
            <a:spLocks noGrp="1"/>
          </p:cNvSpPr>
          <p:nvPr>
            <p:ph idx="1"/>
          </p:nvPr>
        </p:nvSpPr>
        <p:spPr>
          <a:xfrm>
            <a:off x="457200" y="1600201"/>
            <a:ext cx="8229600" cy="1054744"/>
          </a:xfrm>
        </p:spPr>
        <p:txBody>
          <a:bodyPr>
            <a:normAutofit/>
          </a:bodyPr>
          <a:lstStyle/>
          <a:p>
            <a:pPr>
              <a:spcBef>
                <a:spcPts val="0"/>
              </a:spcBef>
            </a:pPr>
            <a:r>
              <a:rPr lang="de-DE" sz="2000" b="1" dirty="0" err="1">
                <a:latin typeface="Courier New" panose="02070309020205020404" pitchFamily="49" charset="0"/>
                <a:cs typeface="Courier New" panose="02070309020205020404" pitchFamily="49" charset="0"/>
              </a:rPr>
              <a:t>gitk</a:t>
            </a:r>
            <a:r>
              <a:rPr lang="de-DE" sz="2000" dirty="0"/>
              <a:t> zeigt den Verlauf (Log) des </a:t>
            </a:r>
            <a:r>
              <a:rPr lang="de-DE" sz="2000" dirty="0" err="1"/>
              <a:t>Repositories</a:t>
            </a:r>
            <a:r>
              <a:rPr lang="de-DE" sz="2000" dirty="0"/>
              <a:t> mit vielen Details</a:t>
            </a:r>
          </a:p>
          <a:p>
            <a:pPr>
              <a:spcBef>
                <a:spcPts val="0"/>
              </a:spcBef>
            </a:pPr>
            <a:r>
              <a:rPr lang="de-DE" sz="2000" b="1" dirty="0" err="1">
                <a:latin typeface="Courier New" panose="02070309020205020404" pitchFamily="49" charset="0"/>
                <a:cs typeface="Courier New" panose="02070309020205020404" pitchFamily="49" charset="0"/>
              </a:rPr>
              <a:t>git-gui</a:t>
            </a:r>
            <a:r>
              <a:rPr lang="de-DE" sz="2000" b="1" dirty="0">
                <a:latin typeface="Courier New" panose="02070309020205020404" pitchFamily="49" charset="0"/>
                <a:cs typeface="Courier New" panose="02070309020205020404" pitchFamily="49" charset="0"/>
              </a:rPr>
              <a:t> </a:t>
            </a:r>
            <a:r>
              <a:rPr lang="de-DE" sz="2000" dirty="0"/>
              <a:t>ermöglicht </a:t>
            </a:r>
            <a:r>
              <a:rPr lang="de-DE" sz="2000" dirty="0" err="1"/>
              <a:t>Init</a:t>
            </a:r>
            <a:r>
              <a:rPr lang="de-DE" sz="2000" dirty="0"/>
              <a:t>, Stagen, Committen, </a:t>
            </a:r>
            <a:r>
              <a:rPr lang="de-DE" sz="2000" dirty="0" err="1"/>
              <a:t>Checkout</a:t>
            </a:r>
            <a:r>
              <a:rPr lang="de-DE" sz="2000" dirty="0"/>
              <a:t>, </a:t>
            </a:r>
            <a:r>
              <a:rPr lang="de-DE" sz="2000" dirty="0" err="1"/>
              <a:t>Stashen</a:t>
            </a:r>
            <a:r>
              <a:rPr lang="de-DE" sz="2000" dirty="0"/>
              <a:t>… fast alles was über die Kommandozeile möglich ist.</a:t>
            </a:r>
          </a:p>
          <a:p>
            <a:pPr>
              <a:spcBef>
                <a:spcPts val="0"/>
              </a:spcBef>
            </a:pPr>
            <a:endParaRPr lang="de-DE" sz="2000" dirty="0"/>
          </a:p>
        </p:txBody>
      </p:sp>
      <p:pic>
        <p:nvPicPr>
          <p:cNvPr id="2050" name="Picture 2" descr="Use gitk to understand git · Los Techies">
            <a:extLst>
              <a:ext uri="{FF2B5EF4-FFF2-40B4-BE49-F238E27FC236}">
                <a16:creationId xmlns:a16="http://schemas.microsoft.com/office/drawing/2014/main" id="{6D66621C-A4C7-427C-B408-26F6577AF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31" y="2654944"/>
            <a:ext cx="4846309" cy="4034225"/>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3">
            <a:extLst>
              <a:ext uri="{FF2B5EF4-FFF2-40B4-BE49-F238E27FC236}">
                <a16:creationId xmlns:a16="http://schemas.microsoft.com/office/drawing/2014/main" id="{E8ABB6B8-0BBF-45F3-8E43-1C4608BEA176}"/>
              </a:ext>
            </a:extLst>
          </p:cNvPr>
          <p:cNvPicPr>
            <a:picLocks noChangeAspect="1"/>
          </p:cNvPicPr>
          <p:nvPr/>
        </p:nvPicPr>
        <p:blipFill>
          <a:blip r:embed="rId3"/>
          <a:stretch>
            <a:fillRect/>
          </a:stretch>
        </p:blipFill>
        <p:spPr>
          <a:xfrm>
            <a:off x="5020709" y="2823775"/>
            <a:ext cx="4026785" cy="3717032"/>
          </a:xfrm>
          <a:prstGeom prst="rect">
            <a:avLst/>
          </a:prstGeom>
        </p:spPr>
      </p:pic>
    </p:spTree>
    <p:extLst>
      <p:ext uri="{BB962C8B-B14F-4D97-AF65-F5344CB8AC3E}">
        <p14:creationId xmlns:p14="http://schemas.microsoft.com/office/powerpoint/2010/main" val="781642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github.com</a:t>
            </a:r>
          </a:p>
        </p:txBody>
      </p:sp>
      <p:sp>
        <p:nvSpPr>
          <p:cNvPr id="3" name="Inhaltsplatzhalter 2"/>
          <p:cNvSpPr>
            <a:spLocks noGrp="1"/>
          </p:cNvSpPr>
          <p:nvPr>
            <p:ph idx="1"/>
          </p:nvPr>
        </p:nvSpPr>
        <p:spPr>
          <a:xfrm>
            <a:off x="457200" y="1268760"/>
            <a:ext cx="8280920" cy="1800200"/>
          </a:xfrm>
        </p:spPr>
        <p:txBody>
          <a:bodyPr>
            <a:normAutofit fontScale="62500" lnSpcReduction="20000"/>
          </a:bodyPr>
          <a:lstStyle/>
          <a:p>
            <a:r>
              <a:rPr lang="de-DE" dirty="0"/>
              <a:t>Öffentliche Repository-Plattform</a:t>
            </a:r>
          </a:p>
          <a:p>
            <a:pPr lvl="1">
              <a:lnSpc>
                <a:spcPct val="120000"/>
              </a:lnSpc>
              <a:spcBef>
                <a:spcPts val="0"/>
              </a:spcBef>
            </a:pPr>
            <a:r>
              <a:rPr lang="de-DE" dirty="0"/>
              <a:t>Zum </a:t>
            </a:r>
            <a:r>
              <a:rPr lang="de-DE"/>
              <a:t>gemeinsamen Arbeiten / Diskutieren</a:t>
            </a:r>
            <a:endParaRPr lang="de-DE" dirty="0"/>
          </a:p>
          <a:p>
            <a:pPr lvl="1">
              <a:lnSpc>
                <a:spcPct val="120000"/>
              </a:lnSpc>
              <a:spcBef>
                <a:spcPts val="0"/>
              </a:spcBef>
            </a:pPr>
            <a:r>
              <a:rPr lang="de-DE" dirty="0"/>
              <a:t>Zum Präsentieren von Open </a:t>
            </a:r>
            <a:r>
              <a:rPr lang="de-DE"/>
              <a:t>Source Software / Download Plattform</a:t>
            </a:r>
            <a:endParaRPr lang="de-DE" dirty="0"/>
          </a:p>
          <a:p>
            <a:pPr lvl="1">
              <a:lnSpc>
                <a:spcPct val="120000"/>
              </a:lnSpc>
              <a:spcBef>
                <a:spcPts val="0"/>
              </a:spcBef>
            </a:pPr>
            <a:r>
              <a:rPr lang="de-DE" dirty="0"/>
              <a:t>Als "Visitenkarte" für </a:t>
            </a:r>
            <a:r>
              <a:rPr lang="de-DE"/>
              <a:t>Programmierer und andere IT-</a:t>
            </a:r>
            <a:r>
              <a:rPr lang="de-DE" err="1"/>
              <a:t>ler</a:t>
            </a:r>
            <a:r>
              <a:rPr lang="de-DE"/>
              <a:t> (!). Account klicken!</a:t>
            </a:r>
            <a:endParaRPr lang="de-DE" dirty="0"/>
          </a:p>
          <a:p>
            <a:pPr lvl="1">
              <a:lnSpc>
                <a:spcPct val="120000"/>
              </a:lnSpc>
              <a:spcBef>
                <a:spcPts val="0"/>
              </a:spcBef>
            </a:pPr>
            <a:r>
              <a:rPr lang="de-DE" dirty="0" err="1"/>
              <a:t>Repositories</a:t>
            </a:r>
            <a:r>
              <a:rPr lang="de-DE" dirty="0"/>
              <a:t> </a:t>
            </a:r>
            <a:r>
              <a:rPr lang="de-DE"/>
              <a:t>können "public</a:t>
            </a:r>
            <a:r>
              <a:rPr lang="de-DE" dirty="0"/>
              <a:t>"</a:t>
            </a:r>
            <a:r>
              <a:rPr lang="de-DE"/>
              <a:t> oder "private</a:t>
            </a:r>
            <a:r>
              <a:rPr lang="de-DE" dirty="0"/>
              <a:t>"</a:t>
            </a:r>
            <a:r>
              <a:rPr lang="de-DE"/>
              <a:t> abgelegt werden</a:t>
            </a:r>
          </a:p>
          <a:p>
            <a:pPr lvl="1">
              <a:lnSpc>
                <a:spcPct val="120000"/>
              </a:lnSpc>
              <a:spcBef>
                <a:spcPts val="0"/>
              </a:spcBef>
            </a:pPr>
            <a:r>
              <a:rPr lang="de-DE"/>
              <a:t>Upload des aktuellen Projekts nach github.com mit </a:t>
            </a:r>
            <a:r>
              <a:rPr lang="de-DE" sz="2600" b="1">
                <a:latin typeface="Courier New" panose="02070309020205020404" pitchFamily="49" charset="0"/>
                <a:cs typeface="Courier New" panose="02070309020205020404" pitchFamily="49" charset="0"/>
              </a:rPr>
              <a:t>git push</a:t>
            </a:r>
            <a:endParaRPr lang="de-DE" b="1" dirty="0">
              <a:latin typeface="Courier New" panose="02070309020205020404" pitchFamily="49" charset="0"/>
              <a:cs typeface="Courier New" panose="02070309020205020404" pitchFamily="49" charset="0"/>
            </a:endParaRPr>
          </a:p>
        </p:txBody>
      </p:sp>
      <p:pic>
        <p:nvPicPr>
          <p:cNvPr id="5" name="Grafik 4">
            <a:extLst>
              <a:ext uri="{FF2B5EF4-FFF2-40B4-BE49-F238E27FC236}">
                <a16:creationId xmlns:a16="http://schemas.microsoft.com/office/drawing/2014/main" id="{59E480B1-1D24-F1BD-2703-CA17AB486CD4}"/>
              </a:ext>
            </a:extLst>
          </p:cNvPr>
          <p:cNvPicPr>
            <a:picLocks noChangeAspect="1"/>
          </p:cNvPicPr>
          <p:nvPr/>
        </p:nvPicPr>
        <p:blipFill>
          <a:blip r:embed="rId2"/>
          <a:stretch>
            <a:fillRect/>
          </a:stretch>
        </p:blipFill>
        <p:spPr>
          <a:xfrm>
            <a:off x="323528" y="2994862"/>
            <a:ext cx="8280921" cy="3827641"/>
          </a:xfrm>
          <a:prstGeom prst="rect">
            <a:avLst/>
          </a:prstGeom>
        </p:spPr>
      </p:pic>
    </p:spTree>
    <p:extLst>
      <p:ext uri="{BB962C8B-B14F-4D97-AF65-F5344CB8AC3E}">
        <p14:creationId xmlns:p14="http://schemas.microsoft.com/office/powerpoint/2010/main" val="1440714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3600" dirty="0"/>
              <a:t>github.com – eine Projektseite</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90" y="1700808"/>
            <a:ext cx="8975622" cy="41764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64526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4B3A2F-0C6A-FB2D-27A0-33B756DF3BCC}"/>
              </a:ext>
            </a:extLst>
          </p:cNvPr>
          <p:cNvSpPr>
            <a:spLocks noGrp="1"/>
          </p:cNvSpPr>
          <p:nvPr>
            <p:ph type="title"/>
          </p:nvPr>
        </p:nvSpPr>
        <p:spPr/>
        <p:txBody>
          <a:bodyPr>
            <a:normAutofit fontScale="90000"/>
          </a:bodyPr>
          <a:lstStyle/>
          <a:p>
            <a:r>
              <a:rPr lang="de-DE" dirty="0"/>
              <a:t>push des Projekts zum </a:t>
            </a:r>
            <a:r>
              <a:rPr lang="de-DE" dirty="0" err="1"/>
              <a:t>Github</a:t>
            </a:r>
            <a:r>
              <a:rPr lang="de-DE" dirty="0"/>
              <a:t>-Server</a:t>
            </a:r>
          </a:p>
        </p:txBody>
      </p:sp>
      <p:sp>
        <p:nvSpPr>
          <p:cNvPr id="3" name="Inhaltsplatzhalter 2">
            <a:extLst>
              <a:ext uri="{FF2B5EF4-FFF2-40B4-BE49-F238E27FC236}">
                <a16:creationId xmlns:a16="http://schemas.microsoft.com/office/drawing/2014/main" id="{FD1F0D86-5BB2-561E-CF55-EC7D5438C2BA}"/>
              </a:ext>
            </a:extLst>
          </p:cNvPr>
          <p:cNvSpPr>
            <a:spLocks noGrp="1"/>
          </p:cNvSpPr>
          <p:nvPr>
            <p:ph idx="1"/>
          </p:nvPr>
        </p:nvSpPr>
        <p:spPr>
          <a:xfrm>
            <a:off x="457200" y="1600200"/>
            <a:ext cx="8229600" cy="5257800"/>
          </a:xfrm>
        </p:spPr>
        <p:txBody>
          <a:bodyPr>
            <a:normAutofit fontScale="92500" lnSpcReduction="20000"/>
          </a:bodyPr>
          <a:lstStyle/>
          <a:p>
            <a:r>
              <a:rPr lang="de-DE"/>
              <a:t>Aktuellen Softwarestand committen (</a:t>
            </a:r>
            <a:r>
              <a:rPr lang="de-DE" sz="3000" b="1">
                <a:latin typeface="Courier New" panose="02070309020205020404" pitchFamily="49" charset="0"/>
                <a:cs typeface="Courier New" panose="02070309020205020404" pitchFamily="49" charset="0"/>
              </a:rPr>
              <a:t>master</a:t>
            </a:r>
            <a:r>
              <a:rPr lang="de-DE"/>
              <a:t>)</a:t>
            </a:r>
          </a:p>
          <a:p>
            <a:r>
              <a:rPr lang="de-DE"/>
              <a:t>Auf github.com Repository anlegen und URL kopieren:</a:t>
            </a:r>
          </a:p>
          <a:p>
            <a:pPr marL="0" indent="0">
              <a:buNone/>
            </a:pPr>
            <a:br>
              <a:rPr lang="de-DE"/>
            </a:br>
            <a:endParaRPr lang="de-DE"/>
          </a:p>
          <a:p>
            <a:r>
              <a:rPr lang="de-DE"/>
              <a:t>Im Projektordner Remote-Repository anlegen:</a:t>
            </a:r>
            <a:br>
              <a:rPr lang="de-DE"/>
            </a:br>
            <a:r>
              <a:rPr lang="de-DE" sz="2400" b="1">
                <a:latin typeface="Courier New" panose="02070309020205020404" pitchFamily="49" charset="0"/>
                <a:cs typeface="Courier New" panose="02070309020205020404" pitchFamily="49" charset="0"/>
              </a:rPr>
              <a:t>git remote add origin "&lt;url&gt;.git"</a:t>
            </a:r>
            <a:br>
              <a:rPr lang="de-DE" sz="2400" b="1">
                <a:latin typeface="Courier New" panose="02070309020205020404" pitchFamily="49" charset="0"/>
                <a:cs typeface="Courier New" panose="02070309020205020404" pitchFamily="49" charset="0"/>
              </a:rPr>
            </a:br>
            <a:r>
              <a:rPr lang="de-DE" sz="2400"/>
              <a:t>(Anschließend ist ein Login erforderlich)</a:t>
            </a:r>
          </a:p>
          <a:p>
            <a:r>
              <a:rPr lang="de-DE"/>
              <a:t>Dann den Push durchführen:</a:t>
            </a:r>
            <a:br>
              <a:rPr lang="de-DE"/>
            </a:br>
            <a:r>
              <a:rPr lang="de-DE" sz="2400" b="1">
                <a:latin typeface="Courier New" panose="02070309020205020404" pitchFamily="49" charset="0"/>
                <a:cs typeface="Courier New" panose="02070309020205020404" pitchFamily="49" charset="0"/>
              </a:rPr>
              <a:t>git push –u origin master</a:t>
            </a:r>
          </a:p>
          <a:p>
            <a:r>
              <a:rPr lang="de-DE"/>
              <a:t>So wird immer der Master-Branch "gepusht". Will man alle Branches pushen, so geht das mit: </a:t>
            </a:r>
            <a:br>
              <a:rPr lang="de-DE"/>
            </a:br>
            <a:r>
              <a:rPr lang="de-DE" sz="2400" b="1">
                <a:latin typeface="Courier New" panose="02070309020205020404" pitchFamily="49" charset="0"/>
                <a:cs typeface="Courier New" panose="02070309020205020404" pitchFamily="49" charset="0"/>
              </a:rPr>
              <a:t>git push –all origin</a:t>
            </a:r>
          </a:p>
        </p:txBody>
      </p:sp>
      <p:grpSp>
        <p:nvGrpSpPr>
          <p:cNvPr id="7" name="Gruppieren 6">
            <a:extLst>
              <a:ext uri="{FF2B5EF4-FFF2-40B4-BE49-F238E27FC236}">
                <a16:creationId xmlns:a16="http://schemas.microsoft.com/office/drawing/2014/main" id="{3F966950-87DD-DACD-72EF-8AC1244544BC}"/>
              </a:ext>
            </a:extLst>
          </p:cNvPr>
          <p:cNvGrpSpPr/>
          <p:nvPr/>
        </p:nvGrpSpPr>
        <p:grpSpPr>
          <a:xfrm>
            <a:off x="2699792" y="2492896"/>
            <a:ext cx="4608512" cy="1242525"/>
            <a:chOff x="2411760" y="2625891"/>
            <a:chExt cx="5584994" cy="1577195"/>
          </a:xfrm>
        </p:grpSpPr>
        <p:pic>
          <p:nvPicPr>
            <p:cNvPr id="5" name="Grafik 4">
              <a:extLst>
                <a:ext uri="{FF2B5EF4-FFF2-40B4-BE49-F238E27FC236}">
                  <a16:creationId xmlns:a16="http://schemas.microsoft.com/office/drawing/2014/main" id="{07F4F5CE-1D5D-5D16-0EE2-9732B7694896}"/>
                </a:ext>
              </a:extLst>
            </p:cNvPr>
            <p:cNvPicPr>
              <a:picLocks noChangeAspect="1"/>
            </p:cNvPicPr>
            <p:nvPr/>
          </p:nvPicPr>
          <p:blipFill>
            <a:blip r:embed="rId2"/>
            <a:stretch>
              <a:fillRect/>
            </a:stretch>
          </p:blipFill>
          <p:spPr>
            <a:xfrm>
              <a:off x="2411760" y="2654914"/>
              <a:ext cx="5584994" cy="1548172"/>
            </a:xfrm>
            <a:prstGeom prst="rect">
              <a:avLst/>
            </a:prstGeom>
          </p:spPr>
        </p:pic>
        <p:sp>
          <p:nvSpPr>
            <p:cNvPr id="4" name="Rechteck: abgerundete Ecken 3">
              <a:extLst>
                <a:ext uri="{FF2B5EF4-FFF2-40B4-BE49-F238E27FC236}">
                  <a16:creationId xmlns:a16="http://schemas.microsoft.com/office/drawing/2014/main" id="{705BD05A-76B1-A99F-D370-4396A3151388}"/>
                </a:ext>
              </a:extLst>
            </p:cNvPr>
            <p:cNvSpPr/>
            <p:nvPr/>
          </p:nvSpPr>
          <p:spPr>
            <a:xfrm>
              <a:off x="3099589" y="2625891"/>
              <a:ext cx="1872208" cy="288032"/>
            </a:xfrm>
            <a:prstGeom prst="round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DE">
                <a:noFill/>
              </a:endParaRPr>
            </a:p>
          </p:txBody>
        </p:sp>
      </p:grpSp>
    </p:spTree>
    <p:extLst>
      <p:ext uri="{BB962C8B-B14F-4D97-AF65-F5344CB8AC3E}">
        <p14:creationId xmlns:p14="http://schemas.microsoft.com/office/powerpoint/2010/main" val="334509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B8BB03-3CE8-6C29-0667-9BFD4858205F}"/>
              </a:ext>
            </a:extLst>
          </p:cNvPr>
          <p:cNvSpPr>
            <a:spLocks noGrp="1"/>
          </p:cNvSpPr>
          <p:nvPr>
            <p:ph type="title"/>
          </p:nvPr>
        </p:nvSpPr>
        <p:spPr>
          <a:xfrm>
            <a:off x="457200" y="274638"/>
            <a:ext cx="6923112" cy="1143000"/>
          </a:xfrm>
        </p:spPr>
        <p:txBody>
          <a:bodyPr>
            <a:noAutofit/>
          </a:bodyPr>
          <a:lstStyle/>
          <a:p>
            <a:r>
              <a:rPr lang="de-DE" sz="3600" dirty="0" err="1"/>
              <a:t>clone</a:t>
            </a:r>
            <a:r>
              <a:rPr lang="de-DE" sz="3600" dirty="0"/>
              <a:t> (Download) von GitHub-Projekten in ein neues lokales Repo</a:t>
            </a:r>
          </a:p>
        </p:txBody>
      </p:sp>
      <p:sp>
        <p:nvSpPr>
          <p:cNvPr id="3" name="Inhaltsplatzhalter 2">
            <a:extLst>
              <a:ext uri="{FF2B5EF4-FFF2-40B4-BE49-F238E27FC236}">
                <a16:creationId xmlns:a16="http://schemas.microsoft.com/office/drawing/2014/main" id="{759D88D9-BB87-2D72-50BA-D3170AE0D8B4}"/>
              </a:ext>
            </a:extLst>
          </p:cNvPr>
          <p:cNvSpPr>
            <a:spLocks noGrp="1"/>
          </p:cNvSpPr>
          <p:nvPr>
            <p:ph idx="1"/>
          </p:nvPr>
        </p:nvSpPr>
        <p:spPr>
          <a:xfrm>
            <a:off x="457200" y="1600200"/>
            <a:ext cx="8229600" cy="5141168"/>
          </a:xfrm>
        </p:spPr>
        <p:txBody>
          <a:bodyPr>
            <a:normAutofit fontScale="85000" lnSpcReduction="20000"/>
          </a:bodyPr>
          <a:lstStyle/>
          <a:p>
            <a:r>
              <a:rPr lang="de-DE" dirty="0"/>
              <a:t>URL des zu klonenden Projekts ermitteln</a:t>
            </a:r>
          </a:p>
          <a:p>
            <a:r>
              <a:rPr lang="de-DE" sz="2600" b="1" dirty="0" err="1">
                <a:latin typeface="Courier New" panose="02070309020205020404" pitchFamily="49" charset="0"/>
                <a:cs typeface="Courier New" panose="02070309020205020404" pitchFamily="49" charset="0"/>
              </a:rPr>
              <a:t>git</a:t>
            </a:r>
            <a:r>
              <a:rPr lang="de-DE" sz="2600" b="1" dirty="0">
                <a:latin typeface="Courier New" panose="02070309020205020404" pitchFamily="49" charset="0"/>
                <a:cs typeface="Courier New" panose="02070309020205020404" pitchFamily="49" charset="0"/>
              </a:rPr>
              <a:t> </a:t>
            </a:r>
            <a:r>
              <a:rPr lang="de-DE" sz="2600" b="1" dirty="0" err="1">
                <a:latin typeface="Courier New" panose="02070309020205020404" pitchFamily="49" charset="0"/>
                <a:cs typeface="Courier New" panose="02070309020205020404" pitchFamily="49" charset="0"/>
              </a:rPr>
              <a:t>clone</a:t>
            </a:r>
            <a:r>
              <a:rPr lang="de-DE" sz="2600" b="1" dirty="0">
                <a:latin typeface="Courier New" panose="02070309020205020404" pitchFamily="49" charset="0"/>
                <a:cs typeface="Courier New" panose="02070309020205020404" pitchFamily="49" charset="0"/>
              </a:rPr>
              <a:t> &lt;</a:t>
            </a:r>
            <a:r>
              <a:rPr lang="de-DE" sz="2600" b="1" dirty="0" err="1">
                <a:latin typeface="Courier New" panose="02070309020205020404" pitchFamily="49" charset="0"/>
                <a:cs typeface="Courier New" panose="02070309020205020404" pitchFamily="49" charset="0"/>
              </a:rPr>
              <a:t>url</a:t>
            </a:r>
            <a:r>
              <a:rPr lang="de-DE" sz="2600" b="1" dirty="0">
                <a:latin typeface="Courier New" panose="02070309020205020404" pitchFamily="49" charset="0"/>
                <a:cs typeface="Courier New" panose="02070309020205020404" pitchFamily="49" charset="0"/>
              </a:rPr>
              <a:t>&gt;.</a:t>
            </a:r>
            <a:r>
              <a:rPr lang="de-DE" sz="2600" b="1" dirty="0" err="1">
                <a:latin typeface="Courier New" panose="02070309020205020404" pitchFamily="49" charset="0"/>
                <a:cs typeface="Courier New" panose="02070309020205020404" pitchFamily="49" charset="0"/>
              </a:rPr>
              <a:t>git</a:t>
            </a:r>
            <a:br>
              <a:rPr lang="de-DE" dirty="0"/>
            </a:br>
            <a:r>
              <a:rPr lang="de-DE" sz="1900" dirty="0"/>
              <a:t>(z.B. </a:t>
            </a:r>
            <a:r>
              <a:rPr lang="de-DE" sz="1900" b="1" dirty="0" err="1">
                <a:latin typeface="Courier New" panose="02070309020205020404" pitchFamily="49" charset="0"/>
                <a:cs typeface="Courier New" panose="02070309020205020404" pitchFamily="49" charset="0"/>
              </a:rPr>
              <a:t>git</a:t>
            </a:r>
            <a:r>
              <a:rPr lang="de-DE" sz="1900" b="1" dirty="0">
                <a:latin typeface="Courier New" panose="02070309020205020404" pitchFamily="49" charset="0"/>
                <a:cs typeface="Courier New" panose="02070309020205020404" pitchFamily="49" charset="0"/>
              </a:rPr>
              <a:t> </a:t>
            </a:r>
            <a:r>
              <a:rPr lang="de-DE" sz="1900" b="1" dirty="0" err="1">
                <a:latin typeface="Courier New" panose="02070309020205020404" pitchFamily="49" charset="0"/>
                <a:cs typeface="Courier New" panose="02070309020205020404" pitchFamily="49" charset="0"/>
              </a:rPr>
              <a:t>clone</a:t>
            </a:r>
            <a:r>
              <a:rPr lang="de-DE" sz="1900" b="1" dirty="0">
                <a:latin typeface="Courier New" panose="02070309020205020404" pitchFamily="49" charset="0"/>
                <a:cs typeface="Courier New" panose="02070309020205020404" pitchFamily="49" charset="0"/>
              </a:rPr>
              <a:t> https://github.com/MickyRoth/LinkedLists.git</a:t>
            </a:r>
            <a:r>
              <a:rPr lang="de-DE" sz="1900" dirty="0"/>
              <a:t>)</a:t>
            </a:r>
            <a:br>
              <a:rPr lang="de-DE" sz="1900" dirty="0"/>
            </a:br>
            <a:r>
              <a:rPr lang="de-DE" dirty="0">
                <a:sym typeface="Wingdings" panose="05000000000000000000" pitchFamily="2" charset="2"/>
              </a:rPr>
              <a:t> Legt ein entsprechendes Verzeichnis an, lädt das Projekt runter und initialisiert das lokale Repository</a:t>
            </a:r>
            <a:endParaRPr lang="de-DE" dirty="0"/>
          </a:p>
          <a:p>
            <a:r>
              <a:rPr lang="de-DE" dirty="0"/>
              <a:t>Danach ist das lokale Repository angelegt und kann bearbeitet werden. Später kann es mit </a:t>
            </a:r>
            <a:r>
              <a:rPr lang="de-DE" sz="2600" b="1" dirty="0" err="1">
                <a:latin typeface="Courier New" panose="02070309020205020404" pitchFamily="49" charset="0"/>
                <a:cs typeface="Courier New" panose="02070309020205020404" pitchFamily="49" charset="0"/>
              </a:rPr>
              <a:t>git</a:t>
            </a:r>
            <a:r>
              <a:rPr lang="de-DE" sz="2600" b="1" dirty="0">
                <a:latin typeface="Courier New" panose="02070309020205020404" pitchFamily="49" charset="0"/>
                <a:cs typeface="Courier New" panose="02070309020205020404" pitchFamily="49" charset="0"/>
              </a:rPr>
              <a:t> </a:t>
            </a:r>
            <a:r>
              <a:rPr lang="de-DE" sz="2600" b="1" dirty="0" err="1">
                <a:latin typeface="Courier New" panose="02070309020205020404" pitchFamily="49" charset="0"/>
                <a:cs typeface="Courier New" panose="02070309020205020404" pitchFamily="49" charset="0"/>
              </a:rPr>
              <a:t>fetch</a:t>
            </a:r>
            <a:r>
              <a:rPr lang="de-DE" sz="2600" b="1" dirty="0">
                <a:latin typeface="Courier New" panose="02070309020205020404" pitchFamily="49" charset="0"/>
                <a:cs typeface="Courier New" panose="02070309020205020404" pitchFamily="49" charset="0"/>
              </a:rPr>
              <a:t> </a:t>
            </a:r>
            <a:r>
              <a:rPr lang="de-DE" sz="2600" dirty="0">
                <a:cs typeface="Courier New" panose="02070309020205020404" pitchFamily="49" charset="0"/>
              </a:rPr>
              <a:t>oder </a:t>
            </a:r>
            <a:r>
              <a:rPr lang="de-DE" sz="2600" b="1" dirty="0" err="1">
                <a:latin typeface="Courier New" panose="02070309020205020404" pitchFamily="49" charset="0"/>
                <a:cs typeface="Courier New" panose="02070309020205020404" pitchFamily="49" charset="0"/>
              </a:rPr>
              <a:t>git</a:t>
            </a:r>
            <a:r>
              <a:rPr lang="de-DE" sz="2600" b="1" dirty="0">
                <a:latin typeface="Courier New" panose="02070309020205020404" pitchFamily="49" charset="0"/>
                <a:cs typeface="Courier New" panose="02070309020205020404" pitchFamily="49" charset="0"/>
              </a:rPr>
              <a:t> pull </a:t>
            </a:r>
            <a:r>
              <a:rPr lang="de-DE" dirty="0"/>
              <a:t>auf dem neuesten Stand gebracht werden bzw. mit </a:t>
            </a:r>
            <a:r>
              <a:rPr lang="de-DE" sz="2600" b="1" dirty="0" err="1">
                <a:latin typeface="Courier New" panose="02070309020205020404" pitchFamily="49" charset="0"/>
                <a:cs typeface="Courier New" panose="02070309020205020404" pitchFamily="49" charset="0"/>
              </a:rPr>
              <a:t>git</a:t>
            </a:r>
            <a:r>
              <a:rPr lang="de-DE" sz="2600" b="1" dirty="0">
                <a:latin typeface="Courier New" panose="02070309020205020404" pitchFamily="49" charset="0"/>
                <a:cs typeface="Courier New" panose="02070309020205020404" pitchFamily="49" charset="0"/>
              </a:rPr>
              <a:t> push </a:t>
            </a:r>
            <a:r>
              <a:rPr lang="de-DE" dirty="0"/>
              <a:t>auf den Server zurückgeschrieben werden (wenn entsprechende Rechte für das Projekt vorhanden sind)</a:t>
            </a:r>
          </a:p>
          <a:p>
            <a:r>
              <a:rPr lang="de-DE" dirty="0"/>
              <a:t>Auch das pushen auf einen anderen Server ist möglich (vorher mit </a:t>
            </a:r>
            <a:r>
              <a:rPr lang="de-DE" sz="2800" b="1" dirty="0" err="1">
                <a:latin typeface="Courier New" panose="02070309020205020404" pitchFamily="49" charset="0"/>
                <a:cs typeface="Courier New" panose="02070309020205020404" pitchFamily="49" charset="0"/>
              </a:rPr>
              <a:t>git</a:t>
            </a:r>
            <a:r>
              <a:rPr lang="de-DE" sz="2800" b="1" dirty="0">
                <a:latin typeface="Courier New" panose="02070309020205020404" pitchFamily="49" charset="0"/>
                <a:cs typeface="Courier New" panose="02070309020205020404" pitchFamily="49" charset="0"/>
              </a:rPr>
              <a:t> remote </a:t>
            </a:r>
            <a:r>
              <a:rPr lang="de-DE" sz="2800" b="1" dirty="0" err="1">
                <a:latin typeface="Courier New" panose="02070309020205020404" pitchFamily="49" charset="0"/>
                <a:cs typeface="Courier New" panose="02070309020205020404" pitchFamily="49" charset="0"/>
              </a:rPr>
              <a:t>add</a:t>
            </a:r>
            <a:r>
              <a:rPr lang="de-DE" sz="2800" b="1" dirty="0">
                <a:latin typeface="Courier New" panose="02070309020205020404" pitchFamily="49" charset="0"/>
                <a:cs typeface="Courier New" panose="02070309020205020404" pitchFamily="49" charset="0"/>
              </a:rPr>
              <a:t> </a:t>
            </a:r>
            <a:r>
              <a:rPr lang="de-DE" sz="2800" b="1" dirty="0" err="1">
                <a:latin typeface="Courier New" panose="02070309020205020404" pitchFamily="49" charset="0"/>
                <a:cs typeface="Courier New" panose="02070309020205020404" pitchFamily="49" charset="0"/>
              </a:rPr>
              <a:t>origin</a:t>
            </a:r>
            <a:r>
              <a:rPr lang="de-DE" sz="2800" b="1" dirty="0">
                <a:latin typeface="Courier New" panose="02070309020205020404" pitchFamily="49" charset="0"/>
                <a:cs typeface="Courier New" panose="02070309020205020404" pitchFamily="49" charset="0"/>
              </a:rPr>
              <a:t> "&lt;</a:t>
            </a:r>
            <a:r>
              <a:rPr lang="de-DE" sz="2800" b="1" dirty="0" err="1">
                <a:latin typeface="Courier New" panose="02070309020205020404" pitchFamily="49" charset="0"/>
                <a:cs typeface="Courier New" panose="02070309020205020404" pitchFamily="49" charset="0"/>
              </a:rPr>
              <a:t>url</a:t>
            </a:r>
            <a:r>
              <a:rPr lang="de-DE" sz="2800" b="1" dirty="0">
                <a:latin typeface="Courier New" panose="02070309020205020404" pitchFamily="49" charset="0"/>
                <a:cs typeface="Courier New" panose="02070309020205020404" pitchFamily="49" charset="0"/>
              </a:rPr>
              <a:t>&gt;.</a:t>
            </a:r>
            <a:r>
              <a:rPr lang="de-DE" sz="2800" b="1" dirty="0" err="1">
                <a:latin typeface="Courier New" panose="02070309020205020404" pitchFamily="49" charset="0"/>
                <a:cs typeface="Courier New" panose="02070309020205020404" pitchFamily="49" charset="0"/>
              </a:rPr>
              <a:t>git</a:t>
            </a:r>
            <a:r>
              <a:rPr lang="de-DE" sz="2800" b="1" dirty="0">
                <a:latin typeface="Courier New" panose="02070309020205020404" pitchFamily="49" charset="0"/>
                <a:cs typeface="Courier New" panose="02070309020205020404" pitchFamily="49" charset="0"/>
              </a:rPr>
              <a:t>" </a:t>
            </a:r>
            <a:r>
              <a:rPr lang="de-DE" dirty="0"/>
              <a:t>ein neues Remote-Ziel anlegen)</a:t>
            </a:r>
          </a:p>
        </p:txBody>
      </p:sp>
    </p:spTree>
    <p:extLst>
      <p:ext uri="{BB962C8B-B14F-4D97-AF65-F5344CB8AC3E}">
        <p14:creationId xmlns:p14="http://schemas.microsoft.com/office/powerpoint/2010/main" val="2214133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A02D00-3674-B762-EF42-B5C9A2D29FA6}"/>
              </a:ext>
            </a:extLst>
          </p:cNvPr>
          <p:cNvSpPr>
            <a:spLocks noGrp="1"/>
          </p:cNvSpPr>
          <p:nvPr>
            <p:ph type="title"/>
          </p:nvPr>
        </p:nvSpPr>
        <p:spPr/>
        <p:txBody>
          <a:bodyPr/>
          <a:lstStyle/>
          <a:p>
            <a:r>
              <a:rPr lang="de-DE"/>
              <a:t>pull-requests</a:t>
            </a:r>
          </a:p>
        </p:txBody>
      </p:sp>
      <p:sp>
        <p:nvSpPr>
          <p:cNvPr id="3" name="Inhaltsplatzhalter 2">
            <a:extLst>
              <a:ext uri="{FF2B5EF4-FFF2-40B4-BE49-F238E27FC236}">
                <a16:creationId xmlns:a16="http://schemas.microsoft.com/office/drawing/2014/main" id="{2BA20532-FD0E-9985-B096-ED6092C96308}"/>
              </a:ext>
            </a:extLst>
          </p:cNvPr>
          <p:cNvSpPr>
            <a:spLocks noGrp="1"/>
          </p:cNvSpPr>
          <p:nvPr>
            <p:ph idx="1"/>
          </p:nvPr>
        </p:nvSpPr>
        <p:spPr>
          <a:xfrm>
            <a:off x="107504" y="1556792"/>
            <a:ext cx="6408712" cy="5117430"/>
          </a:xfrm>
        </p:spPr>
        <p:txBody>
          <a:bodyPr>
            <a:normAutofit fontScale="62500" lnSpcReduction="20000"/>
          </a:bodyPr>
          <a:lstStyle/>
          <a:p>
            <a:r>
              <a:rPr lang="de-DE" sz="2500" dirty="0"/>
              <a:t>Mit einem </a:t>
            </a:r>
            <a:r>
              <a:rPr lang="de-DE" sz="2500" b="1" dirty="0"/>
              <a:t>pull </a:t>
            </a:r>
            <a:r>
              <a:rPr lang="de-DE" sz="2500" b="1" dirty="0" err="1"/>
              <a:t>request</a:t>
            </a:r>
            <a:r>
              <a:rPr lang="de-DE" sz="2500" dirty="0"/>
              <a:t> sendest man im Prinzip eine webbasierte Anfrage (Englisch: </a:t>
            </a:r>
            <a:r>
              <a:rPr lang="de-DE" sz="2500" dirty="0" err="1"/>
              <a:t>request</a:t>
            </a:r>
            <a:r>
              <a:rPr lang="de-DE" sz="2500" dirty="0"/>
              <a:t>) auf </a:t>
            </a:r>
            <a:r>
              <a:rPr lang="de-DE" sz="2500" dirty="0" err="1"/>
              <a:t>Github</a:t>
            </a:r>
            <a:r>
              <a:rPr lang="de-DE" sz="2500" dirty="0"/>
              <a:t> an einen anderen Entwickler (im Allgemeinen den Projektverantwortlichen), das er einen Branch aus deinem Repository in sein Repository ziehen (Englisch </a:t>
            </a:r>
            <a:r>
              <a:rPr lang="de-DE" sz="2500" dirty="0" err="1"/>
              <a:t>to</a:t>
            </a:r>
            <a:r>
              <a:rPr lang="de-DE" sz="2500" dirty="0"/>
              <a:t> pull) soll.</a:t>
            </a:r>
          </a:p>
          <a:p>
            <a:r>
              <a:rPr lang="de-DE" sz="2500" dirty="0"/>
              <a:t>Das ist z.B. dann sinnvoll, wenn man in einem eigenen Repository ein fremdes Projekt weiterentwickelt hat. Bei vielen (aber nicht allen) Gemeinschaftsprojekten gehören Pull-</a:t>
            </a:r>
            <a:r>
              <a:rPr lang="de-DE" sz="2500" dirty="0" err="1"/>
              <a:t>Requests</a:t>
            </a:r>
            <a:r>
              <a:rPr lang="de-DE" sz="2500" dirty="0"/>
              <a:t> zum Alltag.</a:t>
            </a:r>
          </a:p>
          <a:p>
            <a:r>
              <a:rPr lang="de-DE" sz="2500" dirty="0"/>
              <a:t>Dazu legt man zunächst über die Weboberfläche einen </a:t>
            </a:r>
            <a:r>
              <a:rPr lang="de-DE" sz="2500" b="1" dirty="0"/>
              <a:t>Fork</a:t>
            </a:r>
            <a:r>
              <a:rPr lang="de-DE" sz="2500" dirty="0"/>
              <a:t> des fremden Hauptprojektes als eigenes Repository an und erstellt einen eigenen Branch für die Weiterentwicklung. An diesem Branch kann dann nach einem Clone bzw. Pull lokal gearbeitet werden.</a:t>
            </a:r>
          </a:p>
          <a:p>
            <a:r>
              <a:rPr lang="de-DE" sz="2500" dirty="0"/>
              <a:t>Will man, dass der Entwickler des Hauptprojektes diesen Branch in sein Projekt aufnimmt, so erstellt man (nachdem man den Branch auf </a:t>
            </a:r>
            <a:r>
              <a:rPr lang="de-DE" sz="2500" dirty="0" err="1"/>
              <a:t>Github</a:t>
            </a:r>
            <a:r>
              <a:rPr lang="de-DE" sz="2500" dirty="0"/>
              <a:t> </a:t>
            </a:r>
            <a:r>
              <a:rPr lang="de-DE" sz="2500" dirty="0" err="1"/>
              <a:t>committed</a:t>
            </a:r>
            <a:r>
              <a:rPr lang="de-DE" sz="2500" dirty="0"/>
              <a:t> und gepusht hat) einen </a:t>
            </a:r>
            <a:r>
              <a:rPr lang="de-DE" sz="2500" b="1" dirty="0"/>
              <a:t>Pull-Request</a:t>
            </a:r>
            <a:r>
              <a:rPr lang="de-DE" sz="2500" dirty="0"/>
              <a:t> über </a:t>
            </a:r>
            <a:r>
              <a:rPr lang="de-DE" sz="2500" dirty="0" err="1"/>
              <a:t>Github</a:t>
            </a:r>
            <a:r>
              <a:rPr lang="de-DE" sz="2500" dirty="0"/>
              <a:t>. Selbstverständlich gibt man dabei dann auch eine entsprechende Mitteilung an, was weiterentwickelt worden ist.</a:t>
            </a:r>
          </a:p>
          <a:p>
            <a:r>
              <a:rPr lang="de-DE" sz="2500" dirty="0"/>
              <a:t>Der Entwickler des Hauptprojekts bekommt dann eine Mitteilung per Email, dass ein Pull-Request für einen bestimmten Branch erstellt worden ist.</a:t>
            </a:r>
          </a:p>
          <a:p>
            <a:r>
              <a:rPr lang="de-DE" sz="2500" dirty="0"/>
              <a:t>Er kann dann entscheiden, bzw. mit den Mitentwickler auf </a:t>
            </a:r>
            <a:r>
              <a:rPr lang="de-DE" sz="2500" dirty="0" err="1"/>
              <a:t>Github</a:t>
            </a:r>
            <a:r>
              <a:rPr lang="de-DE" sz="2500" dirty="0"/>
              <a:t> diskutieren, ob der dem Pull-Request stattgeben will, und den </a:t>
            </a:r>
            <a:br>
              <a:rPr lang="de-DE" sz="2500" dirty="0"/>
            </a:br>
            <a:r>
              <a:rPr lang="de-DE" sz="2500" dirty="0"/>
              <a:t>neuen Code in das Hauptprojekt </a:t>
            </a:r>
            <a:r>
              <a:rPr lang="de-DE" sz="2500" dirty="0" err="1"/>
              <a:t>mergen</a:t>
            </a:r>
            <a:r>
              <a:rPr lang="de-DE" sz="2500" dirty="0"/>
              <a:t> will, oder nicht.</a:t>
            </a:r>
          </a:p>
        </p:txBody>
      </p:sp>
      <p:pic>
        <p:nvPicPr>
          <p:cNvPr id="5" name="Grafik 4">
            <a:extLst>
              <a:ext uri="{FF2B5EF4-FFF2-40B4-BE49-F238E27FC236}">
                <a16:creationId xmlns:a16="http://schemas.microsoft.com/office/drawing/2014/main" id="{5E295E4C-CFCE-D6CA-0331-AE4BA9591EE2}"/>
              </a:ext>
            </a:extLst>
          </p:cNvPr>
          <p:cNvPicPr>
            <a:picLocks noChangeAspect="1"/>
          </p:cNvPicPr>
          <p:nvPr/>
        </p:nvPicPr>
        <p:blipFill>
          <a:blip r:embed="rId2"/>
          <a:stretch>
            <a:fillRect/>
          </a:stretch>
        </p:blipFill>
        <p:spPr>
          <a:xfrm>
            <a:off x="6365457" y="1988841"/>
            <a:ext cx="2763511" cy="1416300"/>
          </a:xfrm>
          <a:prstGeom prst="rect">
            <a:avLst/>
          </a:prstGeom>
        </p:spPr>
      </p:pic>
      <p:sp>
        <p:nvSpPr>
          <p:cNvPr id="6" name="Rechteck: abgerundete Ecken 5">
            <a:extLst>
              <a:ext uri="{FF2B5EF4-FFF2-40B4-BE49-F238E27FC236}">
                <a16:creationId xmlns:a16="http://schemas.microsoft.com/office/drawing/2014/main" id="{A5C33906-095D-513C-9A59-F501B9EE0C3C}"/>
              </a:ext>
            </a:extLst>
          </p:cNvPr>
          <p:cNvSpPr/>
          <p:nvPr/>
        </p:nvSpPr>
        <p:spPr>
          <a:xfrm>
            <a:off x="6498866" y="3035402"/>
            <a:ext cx="1385502" cy="32159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pic>
        <p:nvPicPr>
          <p:cNvPr id="8" name="Grafik 7">
            <a:extLst>
              <a:ext uri="{FF2B5EF4-FFF2-40B4-BE49-F238E27FC236}">
                <a16:creationId xmlns:a16="http://schemas.microsoft.com/office/drawing/2014/main" id="{86DA2C77-4EB4-4ACB-6966-0CD343379A65}"/>
              </a:ext>
            </a:extLst>
          </p:cNvPr>
          <p:cNvPicPr>
            <a:picLocks noChangeAspect="1"/>
          </p:cNvPicPr>
          <p:nvPr/>
        </p:nvPicPr>
        <p:blipFill>
          <a:blip r:embed="rId3"/>
          <a:stretch>
            <a:fillRect/>
          </a:stretch>
        </p:blipFill>
        <p:spPr>
          <a:xfrm>
            <a:off x="6477484" y="3496146"/>
            <a:ext cx="2438813" cy="1255626"/>
          </a:xfrm>
          <a:prstGeom prst="rect">
            <a:avLst/>
          </a:prstGeom>
        </p:spPr>
      </p:pic>
      <p:sp>
        <p:nvSpPr>
          <p:cNvPr id="9" name="Rechteck: abgerundete Ecken 8">
            <a:extLst>
              <a:ext uri="{FF2B5EF4-FFF2-40B4-BE49-F238E27FC236}">
                <a16:creationId xmlns:a16="http://schemas.microsoft.com/office/drawing/2014/main" id="{A355EA9C-E793-1E9B-ABE6-D609EC37A637}"/>
              </a:ext>
            </a:extLst>
          </p:cNvPr>
          <p:cNvSpPr/>
          <p:nvPr/>
        </p:nvSpPr>
        <p:spPr>
          <a:xfrm>
            <a:off x="6660232" y="4433825"/>
            <a:ext cx="1728192" cy="40895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pic>
        <p:nvPicPr>
          <p:cNvPr id="1026" name="Picture 2" descr="5 elements of a perfect pull request - Work Life by Atlassian">
            <a:extLst>
              <a:ext uri="{FF2B5EF4-FFF2-40B4-BE49-F238E27FC236}">
                <a16:creationId xmlns:a16="http://schemas.microsoft.com/office/drawing/2014/main" id="{DF35A735-F308-F77D-BBFD-4C0B90E970B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68" y="5149301"/>
            <a:ext cx="3044800" cy="167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908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1A8691-0B65-CAEB-C181-7F91E914D6E1}"/>
              </a:ext>
            </a:extLst>
          </p:cNvPr>
          <p:cNvSpPr>
            <a:spLocks noGrp="1"/>
          </p:cNvSpPr>
          <p:nvPr>
            <p:ph type="title"/>
          </p:nvPr>
        </p:nvSpPr>
        <p:spPr>
          <a:xfrm>
            <a:off x="454556" y="53752"/>
            <a:ext cx="6491064" cy="1143000"/>
          </a:xfrm>
        </p:spPr>
        <p:txBody>
          <a:bodyPr>
            <a:normAutofit fontScale="90000"/>
          </a:bodyPr>
          <a:lstStyle/>
          <a:p>
            <a:r>
              <a:rPr lang="de-DE" dirty="0" err="1"/>
              <a:t>Git</a:t>
            </a:r>
            <a:r>
              <a:rPr lang="de-DE" dirty="0"/>
              <a:t> in </a:t>
            </a:r>
            <a:r>
              <a:rPr lang="de-DE" dirty="0" err="1"/>
              <a:t>VSCode</a:t>
            </a:r>
            <a:r>
              <a:rPr lang="de-DE" dirty="0"/>
              <a:t> - Initialisierung</a:t>
            </a:r>
          </a:p>
        </p:txBody>
      </p:sp>
      <p:sp>
        <p:nvSpPr>
          <p:cNvPr id="3" name="Inhaltsplatzhalter 2">
            <a:extLst>
              <a:ext uri="{FF2B5EF4-FFF2-40B4-BE49-F238E27FC236}">
                <a16:creationId xmlns:a16="http://schemas.microsoft.com/office/drawing/2014/main" id="{EA306C7A-3396-7C9D-6959-3C951CE3C5A3}"/>
              </a:ext>
            </a:extLst>
          </p:cNvPr>
          <p:cNvSpPr>
            <a:spLocks noGrp="1"/>
          </p:cNvSpPr>
          <p:nvPr>
            <p:ph idx="1"/>
          </p:nvPr>
        </p:nvSpPr>
        <p:spPr>
          <a:xfrm>
            <a:off x="457200" y="1268760"/>
            <a:ext cx="5194920" cy="5472608"/>
          </a:xfrm>
        </p:spPr>
        <p:txBody>
          <a:bodyPr>
            <a:normAutofit fontScale="85000" lnSpcReduction="10000"/>
          </a:bodyPr>
          <a:lstStyle/>
          <a:p>
            <a:r>
              <a:rPr lang="de-DE" dirty="0" err="1"/>
              <a:t>VSCode</a:t>
            </a:r>
            <a:r>
              <a:rPr lang="de-DE" dirty="0"/>
              <a:t> hat eine eingebaute </a:t>
            </a:r>
            <a:r>
              <a:rPr lang="de-DE" dirty="0" err="1"/>
              <a:t>Git</a:t>
            </a:r>
            <a:r>
              <a:rPr lang="de-DE" dirty="0"/>
              <a:t>-Unterstützung, eine zusätzliche Extension wie z.B. </a:t>
            </a:r>
            <a:r>
              <a:rPr lang="de-DE" b="1" dirty="0" err="1"/>
              <a:t>Git</a:t>
            </a:r>
            <a:r>
              <a:rPr lang="de-DE" b="1" dirty="0"/>
              <a:t> Graph </a:t>
            </a:r>
            <a:r>
              <a:rPr lang="de-DE" dirty="0"/>
              <a:t>bringt aber eine bessere Darstellung und mehr Komfort (</a:t>
            </a:r>
            <a:r>
              <a:rPr lang="de-DE"/>
              <a:t>sehr empfohlen!)</a:t>
            </a:r>
            <a:endParaRPr lang="de-DE" dirty="0"/>
          </a:p>
          <a:p>
            <a:r>
              <a:rPr lang="de-DE" dirty="0"/>
              <a:t>Nach dem Klick auf das Symbol für "Source Control" öffnet man zunächst den Ordner, in dem das Projekt gespeichert ist.</a:t>
            </a:r>
          </a:p>
          <a:p>
            <a:r>
              <a:rPr lang="de-DE" dirty="0"/>
              <a:t>Nachdem man den Ordner ausgewählt hat, kann man das Repository initialisieren (entspricht </a:t>
            </a:r>
            <a:r>
              <a:rPr lang="de-DE" b="1" dirty="0" err="1"/>
              <a:t>git</a:t>
            </a:r>
            <a:r>
              <a:rPr lang="de-DE" b="1" dirty="0"/>
              <a:t> </a:t>
            </a:r>
            <a:r>
              <a:rPr lang="de-DE" b="1" dirty="0" err="1"/>
              <a:t>init</a:t>
            </a:r>
            <a:r>
              <a:rPr lang="de-DE" dirty="0"/>
              <a:t>).</a:t>
            </a:r>
          </a:p>
        </p:txBody>
      </p:sp>
      <p:pic>
        <p:nvPicPr>
          <p:cNvPr id="5" name="Grafik 4">
            <a:extLst>
              <a:ext uri="{FF2B5EF4-FFF2-40B4-BE49-F238E27FC236}">
                <a16:creationId xmlns:a16="http://schemas.microsoft.com/office/drawing/2014/main" id="{8501B08E-8C34-0FE5-2A5B-057C38BA83A6}"/>
              </a:ext>
            </a:extLst>
          </p:cNvPr>
          <p:cNvPicPr>
            <a:picLocks noChangeAspect="1"/>
          </p:cNvPicPr>
          <p:nvPr/>
        </p:nvPicPr>
        <p:blipFill rotWithShape="1">
          <a:blip r:embed="rId2"/>
          <a:srcRect r="53150" b="43479"/>
          <a:stretch/>
        </p:blipFill>
        <p:spPr>
          <a:xfrm>
            <a:off x="5724128" y="1268760"/>
            <a:ext cx="3283564" cy="2155876"/>
          </a:xfrm>
          <a:prstGeom prst="rect">
            <a:avLst/>
          </a:prstGeom>
        </p:spPr>
      </p:pic>
      <p:sp>
        <p:nvSpPr>
          <p:cNvPr id="6" name="Rechteck: abgerundete Ecken 5">
            <a:extLst>
              <a:ext uri="{FF2B5EF4-FFF2-40B4-BE49-F238E27FC236}">
                <a16:creationId xmlns:a16="http://schemas.microsoft.com/office/drawing/2014/main" id="{1EE774BF-92BA-C9E2-1058-EA088C794568}"/>
              </a:ext>
            </a:extLst>
          </p:cNvPr>
          <p:cNvSpPr/>
          <p:nvPr/>
        </p:nvSpPr>
        <p:spPr>
          <a:xfrm>
            <a:off x="5760132" y="2420888"/>
            <a:ext cx="345638" cy="313402"/>
          </a:xfrm>
          <a:prstGeom prst="round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a:p>
        </p:txBody>
      </p:sp>
      <p:sp>
        <p:nvSpPr>
          <p:cNvPr id="7" name="Rechteck: abgerundete Ecken 6">
            <a:extLst>
              <a:ext uri="{FF2B5EF4-FFF2-40B4-BE49-F238E27FC236}">
                <a16:creationId xmlns:a16="http://schemas.microsoft.com/office/drawing/2014/main" id="{67F3A750-8D6E-37A8-6D50-F12EF977322C}"/>
              </a:ext>
            </a:extLst>
          </p:cNvPr>
          <p:cNvSpPr/>
          <p:nvPr/>
        </p:nvSpPr>
        <p:spPr>
          <a:xfrm>
            <a:off x="6315341" y="2636912"/>
            <a:ext cx="1512168" cy="432048"/>
          </a:xfrm>
          <a:prstGeom prst="round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a:p>
        </p:txBody>
      </p:sp>
      <p:pic>
        <p:nvPicPr>
          <p:cNvPr id="9" name="Grafik 8">
            <a:extLst>
              <a:ext uri="{FF2B5EF4-FFF2-40B4-BE49-F238E27FC236}">
                <a16:creationId xmlns:a16="http://schemas.microsoft.com/office/drawing/2014/main" id="{797BEFE1-CB2F-29FE-6BDB-4222CE6638F4}"/>
              </a:ext>
            </a:extLst>
          </p:cNvPr>
          <p:cNvPicPr>
            <a:picLocks noChangeAspect="1"/>
          </p:cNvPicPr>
          <p:nvPr/>
        </p:nvPicPr>
        <p:blipFill>
          <a:blip r:embed="rId3"/>
          <a:stretch>
            <a:fillRect/>
          </a:stretch>
        </p:blipFill>
        <p:spPr>
          <a:xfrm>
            <a:off x="5559790" y="3717032"/>
            <a:ext cx="3584210" cy="2562056"/>
          </a:xfrm>
          <a:prstGeom prst="rect">
            <a:avLst/>
          </a:prstGeom>
        </p:spPr>
      </p:pic>
      <p:sp>
        <p:nvSpPr>
          <p:cNvPr id="10" name="Rechteck: abgerundete Ecken 9">
            <a:extLst>
              <a:ext uri="{FF2B5EF4-FFF2-40B4-BE49-F238E27FC236}">
                <a16:creationId xmlns:a16="http://schemas.microsoft.com/office/drawing/2014/main" id="{E1B45D75-5E05-4569-9EAE-80DA328DF0EB}"/>
              </a:ext>
            </a:extLst>
          </p:cNvPr>
          <p:cNvSpPr/>
          <p:nvPr/>
        </p:nvSpPr>
        <p:spPr>
          <a:xfrm>
            <a:off x="5885892" y="4864298"/>
            <a:ext cx="1062372" cy="432048"/>
          </a:xfrm>
          <a:prstGeom prst="round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a:p>
        </p:txBody>
      </p:sp>
    </p:spTree>
    <p:extLst>
      <p:ext uri="{BB962C8B-B14F-4D97-AF65-F5344CB8AC3E}">
        <p14:creationId xmlns:p14="http://schemas.microsoft.com/office/powerpoint/2010/main" val="15499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Inhaltsplatzhalter 2"/>
          <p:cNvSpPr>
            <a:spLocks noGrp="1"/>
          </p:cNvSpPr>
          <p:nvPr>
            <p:ph idx="1"/>
          </p:nvPr>
        </p:nvSpPr>
        <p:spPr>
          <a:xfrm>
            <a:off x="457200" y="1600200"/>
            <a:ext cx="8229600" cy="5141168"/>
          </a:xfrm>
        </p:spPr>
        <p:txBody>
          <a:bodyPr>
            <a:normAutofit fontScale="85000" lnSpcReduction="20000"/>
          </a:bodyPr>
          <a:lstStyle/>
          <a:p>
            <a:r>
              <a:rPr lang="de-DE" dirty="0"/>
              <a:t>Grundlagen </a:t>
            </a:r>
            <a:r>
              <a:rPr lang="de-DE"/>
              <a:t>und Anwendungsfälle </a:t>
            </a:r>
            <a:r>
              <a:rPr lang="de-DE" dirty="0"/>
              <a:t>von </a:t>
            </a:r>
            <a:r>
              <a:rPr lang="de-DE" b="1" dirty="0" err="1">
                <a:latin typeface="Courier New" panose="02070309020205020404" pitchFamily="49" charset="0"/>
                <a:cs typeface="Courier New" panose="02070309020205020404" pitchFamily="49" charset="0"/>
              </a:rPr>
              <a:t>git</a:t>
            </a:r>
            <a:endParaRPr lang="de-DE" b="1" dirty="0">
              <a:latin typeface="Courier New" panose="02070309020205020404" pitchFamily="49" charset="0"/>
              <a:cs typeface="Courier New" panose="02070309020205020404" pitchFamily="49" charset="0"/>
            </a:endParaRPr>
          </a:p>
          <a:p>
            <a:r>
              <a:rPr lang="de-DE"/>
              <a:t>Installation und Konfiguration</a:t>
            </a:r>
            <a:endParaRPr lang="de-DE" dirty="0"/>
          </a:p>
          <a:p>
            <a:r>
              <a:rPr lang="de-DE"/>
              <a:t>Wichtigste Begriffe und Befehle</a:t>
            </a:r>
            <a:endParaRPr lang="de-DE" dirty="0"/>
          </a:p>
          <a:p>
            <a:r>
              <a:rPr lang="de-DE"/>
              <a:t>Grundablauf der Versionsverwaltung</a:t>
            </a:r>
          </a:p>
          <a:p>
            <a:pPr lvl="1"/>
            <a:r>
              <a:rPr lang="de-DE"/>
              <a:t>Committen (Commits erstellen)</a:t>
            </a:r>
          </a:p>
          <a:p>
            <a:pPr lvl="1"/>
            <a:r>
              <a:rPr lang="de-DE"/>
              <a:t>Checkout (Dateien wiederherstellen)</a:t>
            </a:r>
          </a:p>
          <a:p>
            <a:pPr lvl="1"/>
            <a:r>
              <a:rPr lang="de-DE"/>
              <a:t>Stashen (Dateien ablegen)</a:t>
            </a:r>
          </a:p>
          <a:p>
            <a:pPr lvl="1"/>
            <a:r>
              <a:rPr lang="de-DE"/>
              <a:t>Branches und Merge</a:t>
            </a:r>
          </a:p>
          <a:p>
            <a:r>
              <a:rPr lang="de-DE"/>
              <a:t>Grafische </a:t>
            </a:r>
            <a:r>
              <a:rPr lang="de-DE" dirty="0"/>
              <a:t>Oberflächen </a:t>
            </a:r>
            <a:r>
              <a:rPr lang="de-DE" b="1" dirty="0" err="1">
                <a:latin typeface="Courier New" panose="02070309020205020404" pitchFamily="49" charset="0"/>
                <a:cs typeface="Courier New" panose="02070309020205020404" pitchFamily="49" charset="0"/>
              </a:rPr>
              <a:t>gitk</a:t>
            </a:r>
            <a:r>
              <a:rPr lang="de-DE" dirty="0"/>
              <a:t> und </a:t>
            </a:r>
            <a:r>
              <a:rPr lang="de-DE" b="1" dirty="0" err="1">
                <a:latin typeface="Courier New" panose="02070309020205020404" pitchFamily="49" charset="0"/>
                <a:cs typeface="Courier New" panose="02070309020205020404" pitchFamily="49" charset="0"/>
              </a:rPr>
              <a:t>git-gui</a:t>
            </a:r>
            <a:endParaRPr lang="de-DE" b="1" dirty="0">
              <a:latin typeface="Courier New" panose="02070309020205020404" pitchFamily="49" charset="0"/>
              <a:cs typeface="Courier New" panose="02070309020205020404" pitchFamily="49" charset="0"/>
            </a:endParaRPr>
          </a:p>
          <a:p>
            <a:r>
              <a:rPr lang="de-DE"/>
              <a:t>GitHub.com</a:t>
            </a:r>
          </a:p>
          <a:p>
            <a:r>
              <a:rPr lang="de-DE"/>
              <a:t>Hochladen und Runterladen von Remote-Repositories</a:t>
            </a:r>
            <a:endParaRPr lang="de-DE" dirty="0"/>
          </a:p>
          <a:p>
            <a:r>
              <a:rPr lang="de-DE" dirty="0"/>
              <a:t>Links und Tutorials</a:t>
            </a:r>
          </a:p>
          <a:p>
            <a:endParaRPr lang="de-DE" dirty="0"/>
          </a:p>
        </p:txBody>
      </p:sp>
    </p:spTree>
    <p:extLst>
      <p:ext uri="{BB962C8B-B14F-4D97-AF65-F5344CB8AC3E}">
        <p14:creationId xmlns:p14="http://schemas.microsoft.com/office/powerpoint/2010/main" val="1280278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1A8691-0B65-CAEB-C181-7F91E914D6E1}"/>
              </a:ext>
            </a:extLst>
          </p:cNvPr>
          <p:cNvSpPr>
            <a:spLocks noGrp="1"/>
          </p:cNvSpPr>
          <p:nvPr>
            <p:ph type="title"/>
          </p:nvPr>
        </p:nvSpPr>
        <p:spPr>
          <a:xfrm>
            <a:off x="451101" y="168795"/>
            <a:ext cx="6491064" cy="1143000"/>
          </a:xfrm>
        </p:spPr>
        <p:txBody>
          <a:bodyPr/>
          <a:lstStyle/>
          <a:p>
            <a:r>
              <a:rPr lang="de-DE" dirty="0" err="1"/>
              <a:t>Git</a:t>
            </a:r>
            <a:r>
              <a:rPr lang="de-DE" dirty="0"/>
              <a:t> in </a:t>
            </a:r>
            <a:r>
              <a:rPr lang="de-DE" dirty="0" err="1"/>
              <a:t>VSCode</a:t>
            </a:r>
            <a:r>
              <a:rPr lang="de-DE" dirty="0"/>
              <a:t> - Commit</a:t>
            </a:r>
          </a:p>
        </p:txBody>
      </p:sp>
      <p:sp>
        <p:nvSpPr>
          <p:cNvPr id="3" name="Inhaltsplatzhalter 2">
            <a:extLst>
              <a:ext uri="{FF2B5EF4-FFF2-40B4-BE49-F238E27FC236}">
                <a16:creationId xmlns:a16="http://schemas.microsoft.com/office/drawing/2014/main" id="{EA306C7A-3396-7C9D-6959-3C951CE3C5A3}"/>
              </a:ext>
            </a:extLst>
          </p:cNvPr>
          <p:cNvSpPr>
            <a:spLocks noGrp="1"/>
          </p:cNvSpPr>
          <p:nvPr>
            <p:ph idx="1"/>
          </p:nvPr>
        </p:nvSpPr>
        <p:spPr>
          <a:xfrm>
            <a:off x="179512" y="1268760"/>
            <a:ext cx="5112568" cy="5472608"/>
          </a:xfrm>
        </p:spPr>
        <p:txBody>
          <a:bodyPr>
            <a:normAutofit fontScale="92500" lnSpcReduction="10000"/>
          </a:bodyPr>
          <a:lstStyle/>
          <a:p>
            <a:r>
              <a:rPr lang="de-DE" sz="2400" dirty="0"/>
              <a:t>Sobald das Repo initialisiert ist, werden (gespeicherte) Änderungen an Dateien als Zahl angezeigt.</a:t>
            </a:r>
          </a:p>
          <a:p>
            <a:r>
              <a:rPr lang="de-DE" sz="2400" dirty="0"/>
              <a:t>Durch Klick auf das </a:t>
            </a:r>
            <a:r>
              <a:rPr lang="de-DE" sz="3600" b="1" dirty="0"/>
              <a:t>+</a:t>
            </a:r>
            <a:r>
              <a:rPr lang="de-DE" sz="2400" dirty="0"/>
              <a:t> (entspricht </a:t>
            </a:r>
            <a:r>
              <a:rPr lang="de-DE" sz="2400" b="1" dirty="0" err="1"/>
              <a:t>git</a:t>
            </a:r>
            <a:r>
              <a:rPr lang="de-DE" sz="2400" b="1" dirty="0"/>
              <a:t> </a:t>
            </a:r>
            <a:r>
              <a:rPr lang="de-DE" sz="2400" b="1" dirty="0" err="1"/>
              <a:t>add</a:t>
            </a:r>
            <a:r>
              <a:rPr lang="de-DE" sz="2400" dirty="0"/>
              <a:t>) wird "</a:t>
            </a:r>
            <a:r>
              <a:rPr lang="de-DE" sz="2400" dirty="0" err="1"/>
              <a:t>gestaged</a:t>
            </a:r>
            <a:r>
              <a:rPr lang="de-DE" sz="2400" dirty="0"/>
              <a:t>".</a:t>
            </a:r>
          </a:p>
          <a:p>
            <a:r>
              <a:rPr lang="de-DE" sz="2400" dirty="0"/>
              <a:t>Nach Eingeben der Message im Eingabefeld kann durch </a:t>
            </a:r>
            <a:r>
              <a:rPr lang="de-DE" sz="2400" dirty="0" err="1"/>
              <a:t>klcken</a:t>
            </a:r>
            <a:r>
              <a:rPr lang="de-DE" sz="2400" dirty="0"/>
              <a:t> auf Commit (entspricht </a:t>
            </a:r>
            <a:r>
              <a:rPr lang="de-DE" sz="2400" b="1" dirty="0" err="1"/>
              <a:t>git</a:t>
            </a:r>
            <a:r>
              <a:rPr lang="de-DE" sz="2400" b="1" dirty="0"/>
              <a:t>  </a:t>
            </a:r>
            <a:r>
              <a:rPr lang="de-DE" sz="2400" b="1" dirty="0" err="1"/>
              <a:t>commit</a:t>
            </a:r>
            <a:r>
              <a:rPr lang="de-DE" sz="2400" b="1" dirty="0"/>
              <a:t> -m)</a:t>
            </a:r>
            <a:r>
              <a:rPr lang="de-DE" sz="2400" dirty="0"/>
              <a:t> der aktuelle Stand "</a:t>
            </a:r>
            <a:r>
              <a:rPr lang="de-DE" sz="2400" dirty="0" err="1"/>
              <a:t>committed</a:t>
            </a:r>
            <a:r>
              <a:rPr lang="de-DE" sz="2400" dirty="0"/>
              <a:t>" werden.</a:t>
            </a:r>
          </a:p>
          <a:p>
            <a:r>
              <a:rPr lang="de-DE" sz="2400" dirty="0"/>
              <a:t>Hat man keine Datei "</a:t>
            </a:r>
            <a:r>
              <a:rPr lang="de-DE" sz="2400" dirty="0" err="1"/>
              <a:t>gestaged</a:t>
            </a:r>
            <a:r>
              <a:rPr lang="de-DE" sz="2400" dirty="0"/>
              <a:t>", wird ein Dialogfeld geöffnet, wo man die Möglichkeit hat, alle geänderten Dateien automatisch zu "</a:t>
            </a:r>
            <a:r>
              <a:rPr lang="de-DE" sz="2400" dirty="0" err="1"/>
              <a:t>stagen</a:t>
            </a:r>
            <a:r>
              <a:rPr lang="de-DE" sz="2400" dirty="0"/>
              <a:t>".</a:t>
            </a:r>
          </a:p>
          <a:p>
            <a:r>
              <a:rPr lang="de-DE" sz="2400" dirty="0"/>
              <a:t>Im Terminalfester von </a:t>
            </a:r>
            <a:r>
              <a:rPr lang="de-DE" sz="2400" dirty="0" err="1"/>
              <a:t>VSCode</a:t>
            </a:r>
            <a:r>
              <a:rPr lang="de-DE" sz="2400" dirty="0"/>
              <a:t> kann man jederzeit die gewohnte </a:t>
            </a:r>
            <a:r>
              <a:rPr lang="de-DE" sz="2400" dirty="0" err="1"/>
              <a:t>git</a:t>
            </a:r>
            <a:r>
              <a:rPr lang="de-DE" sz="2400" dirty="0"/>
              <a:t>-Befehle eingeben (z.B. </a:t>
            </a:r>
            <a:r>
              <a:rPr lang="de-DE" sz="2400" b="1" dirty="0" err="1"/>
              <a:t>git</a:t>
            </a:r>
            <a:r>
              <a:rPr lang="de-DE" sz="2400" b="1" dirty="0"/>
              <a:t> log</a:t>
            </a:r>
            <a:r>
              <a:rPr lang="de-DE" sz="2400" dirty="0"/>
              <a:t>)</a:t>
            </a:r>
          </a:p>
        </p:txBody>
      </p:sp>
      <p:sp>
        <p:nvSpPr>
          <p:cNvPr id="12" name="Rechteck: abgerundete Ecken 11">
            <a:extLst>
              <a:ext uri="{FF2B5EF4-FFF2-40B4-BE49-F238E27FC236}">
                <a16:creationId xmlns:a16="http://schemas.microsoft.com/office/drawing/2014/main" id="{83336D23-70A4-50C4-D259-9CD956121BC9}"/>
              </a:ext>
            </a:extLst>
          </p:cNvPr>
          <p:cNvSpPr/>
          <p:nvPr/>
        </p:nvSpPr>
        <p:spPr>
          <a:xfrm>
            <a:off x="7378940" y="220434"/>
            <a:ext cx="1062372" cy="432048"/>
          </a:xfrm>
          <a:prstGeom prst="round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a:p>
        </p:txBody>
      </p:sp>
      <p:pic>
        <p:nvPicPr>
          <p:cNvPr id="17" name="Grafik 16">
            <a:extLst>
              <a:ext uri="{FF2B5EF4-FFF2-40B4-BE49-F238E27FC236}">
                <a16:creationId xmlns:a16="http://schemas.microsoft.com/office/drawing/2014/main" id="{2932287C-513B-E2CA-E828-EA0AF21F2559}"/>
              </a:ext>
            </a:extLst>
          </p:cNvPr>
          <p:cNvPicPr>
            <a:picLocks noChangeAspect="1"/>
          </p:cNvPicPr>
          <p:nvPr/>
        </p:nvPicPr>
        <p:blipFill rotWithShape="1">
          <a:blip r:embed="rId2"/>
          <a:srcRect r="72050" b="55843"/>
          <a:stretch/>
        </p:blipFill>
        <p:spPr>
          <a:xfrm>
            <a:off x="5322342" y="1268760"/>
            <a:ext cx="3364458" cy="2865256"/>
          </a:xfrm>
          <a:prstGeom prst="rect">
            <a:avLst/>
          </a:prstGeom>
        </p:spPr>
      </p:pic>
      <p:sp>
        <p:nvSpPr>
          <p:cNvPr id="11" name="Rechteck: abgerundete Ecken 10">
            <a:extLst>
              <a:ext uri="{FF2B5EF4-FFF2-40B4-BE49-F238E27FC236}">
                <a16:creationId xmlns:a16="http://schemas.microsoft.com/office/drawing/2014/main" id="{F3D830AB-FE44-9418-4614-2879E83C8B1C}"/>
              </a:ext>
            </a:extLst>
          </p:cNvPr>
          <p:cNvSpPr/>
          <p:nvPr/>
        </p:nvSpPr>
        <p:spPr>
          <a:xfrm>
            <a:off x="5868144" y="2924944"/>
            <a:ext cx="1865095" cy="291446"/>
          </a:xfrm>
          <a:prstGeom prst="round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A5B1625A-E02A-3CD1-4A33-79DC28109B22}"/>
              </a:ext>
            </a:extLst>
          </p:cNvPr>
          <p:cNvSpPr/>
          <p:nvPr/>
        </p:nvSpPr>
        <p:spPr>
          <a:xfrm>
            <a:off x="5868144" y="1978152"/>
            <a:ext cx="1841511" cy="730768"/>
          </a:xfrm>
          <a:prstGeom prst="round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a:p>
        </p:txBody>
      </p:sp>
      <p:pic>
        <p:nvPicPr>
          <p:cNvPr id="19" name="Grafik 18">
            <a:extLst>
              <a:ext uri="{FF2B5EF4-FFF2-40B4-BE49-F238E27FC236}">
                <a16:creationId xmlns:a16="http://schemas.microsoft.com/office/drawing/2014/main" id="{2C4DDFF8-15F7-8090-9EB4-E02142D31F07}"/>
              </a:ext>
            </a:extLst>
          </p:cNvPr>
          <p:cNvPicPr>
            <a:picLocks noChangeAspect="1"/>
          </p:cNvPicPr>
          <p:nvPr/>
        </p:nvPicPr>
        <p:blipFill>
          <a:blip r:embed="rId3"/>
          <a:stretch>
            <a:fillRect/>
          </a:stretch>
        </p:blipFill>
        <p:spPr>
          <a:xfrm>
            <a:off x="5329700" y="3878382"/>
            <a:ext cx="3654735" cy="1224976"/>
          </a:xfrm>
          <a:prstGeom prst="rect">
            <a:avLst/>
          </a:prstGeom>
        </p:spPr>
      </p:pic>
      <p:sp>
        <p:nvSpPr>
          <p:cNvPr id="20" name="Rechteck: abgerundete Ecken 19">
            <a:extLst>
              <a:ext uri="{FF2B5EF4-FFF2-40B4-BE49-F238E27FC236}">
                <a16:creationId xmlns:a16="http://schemas.microsoft.com/office/drawing/2014/main" id="{5CFEE32E-546E-2926-7C0E-0BA4ADC8BC43}"/>
              </a:ext>
            </a:extLst>
          </p:cNvPr>
          <p:cNvSpPr/>
          <p:nvPr/>
        </p:nvSpPr>
        <p:spPr>
          <a:xfrm>
            <a:off x="6942165" y="4796008"/>
            <a:ext cx="720081" cy="291446"/>
          </a:xfrm>
          <a:prstGeom prst="round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a:p>
        </p:txBody>
      </p:sp>
      <p:pic>
        <p:nvPicPr>
          <p:cNvPr id="22" name="Grafik 21">
            <a:extLst>
              <a:ext uri="{FF2B5EF4-FFF2-40B4-BE49-F238E27FC236}">
                <a16:creationId xmlns:a16="http://schemas.microsoft.com/office/drawing/2014/main" id="{ABBC5FBF-D388-F033-0DED-343FF4BB35A6}"/>
              </a:ext>
            </a:extLst>
          </p:cNvPr>
          <p:cNvPicPr>
            <a:picLocks noChangeAspect="1"/>
          </p:cNvPicPr>
          <p:nvPr/>
        </p:nvPicPr>
        <p:blipFill>
          <a:blip r:embed="rId4"/>
          <a:stretch>
            <a:fillRect/>
          </a:stretch>
        </p:blipFill>
        <p:spPr>
          <a:xfrm>
            <a:off x="5220071" y="5293072"/>
            <a:ext cx="3801985" cy="1316909"/>
          </a:xfrm>
          <a:prstGeom prst="rect">
            <a:avLst/>
          </a:prstGeom>
        </p:spPr>
      </p:pic>
      <p:sp>
        <p:nvSpPr>
          <p:cNvPr id="23" name="Rechteck: abgerundete Ecken 22">
            <a:extLst>
              <a:ext uri="{FF2B5EF4-FFF2-40B4-BE49-F238E27FC236}">
                <a16:creationId xmlns:a16="http://schemas.microsoft.com/office/drawing/2014/main" id="{54008AC5-8591-4915-342B-B8B798BC64D7}"/>
              </a:ext>
            </a:extLst>
          </p:cNvPr>
          <p:cNvSpPr/>
          <p:nvPr/>
        </p:nvSpPr>
        <p:spPr>
          <a:xfrm>
            <a:off x="7104647" y="5277168"/>
            <a:ext cx="720081" cy="291446"/>
          </a:xfrm>
          <a:prstGeom prst="round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a:p>
        </p:txBody>
      </p:sp>
    </p:spTree>
    <p:extLst>
      <p:ext uri="{BB962C8B-B14F-4D97-AF65-F5344CB8AC3E}">
        <p14:creationId xmlns:p14="http://schemas.microsoft.com/office/powerpoint/2010/main" val="3999109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1A8691-0B65-CAEB-C181-7F91E914D6E1}"/>
              </a:ext>
            </a:extLst>
          </p:cNvPr>
          <p:cNvSpPr>
            <a:spLocks noGrp="1"/>
          </p:cNvSpPr>
          <p:nvPr>
            <p:ph type="title"/>
          </p:nvPr>
        </p:nvSpPr>
        <p:spPr/>
        <p:txBody>
          <a:bodyPr/>
          <a:lstStyle/>
          <a:p>
            <a:r>
              <a:rPr lang="de-DE" dirty="0" err="1"/>
              <a:t>Git</a:t>
            </a:r>
            <a:r>
              <a:rPr lang="de-DE" dirty="0"/>
              <a:t> in </a:t>
            </a:r>
            <a:r>
              <a:rPr lang="de-DE" dirty="0" err="1"/>
              <a:t>VSCode</a:t>
            </a:r>
            <a:r>
              <a:rPr lang="de-DE" dirty="0"/>
              <a:t> – </a:t>
            </a:r>
            <a:r>
              <a:rPr lang="de-DE" dirty="0" err="1"/>
              <a:t>Git</a:t>
            </a:r>
            <a:r>
              <a:rPr lang="de-DE" dirty="0"/>
              <a:t> Graph</a:t>
            </a:r>
          </a:p>
        </p:txBody>
      </p:sp>
      <p:sp>
        <p:nvSpPr>
          <p:cNvPr id="3" name="Inhaltsplatzhalter 2">
            <a:extLst>
              <a:ext uri="{FF2B5EF4-FFF2-40B4-BE49-F238E27FC236}">
                <a16:creationId xmlns:a16="http://schemas.microsoft.com/office/drawing/2014/main" id="{EA306C7A-3396-7C9D-6959-3C951CE3C5A3}"/>
              </a:ext>
            </a:extLst>
          </p:cNvPr>
          <p:cNvSpPr>
            <a:spLocks noGrp="1"/>
          </p:cNvSpPr>
          <p:nvPr>
            <p:ph idx="1"/>
          </p:nvPr>
        </p:nvSpPr>
        <p:spPr>
          <a:xfrm>
            <a:off x="179512" y="1268760"/>
            <a:ext cx="8784976" cy="2376264"/>
          </a:xfrm>
        </p:spPr>
        <p:txBody>
          <a:bodyPr>
            <a:normAutofit lnSpcReduction="10000"/>
          </a:bodyPr>
          <a:lstStyle/>
          <a:p>
            <a:r>
              <a:rPr lang="de-DE" sz="2400" dirty="0"/>
              <a:t>Die Extension </a:t>
            </a:r>
            <a:r>
              <a:rPr lang="de-DE" sz="2400" b="1" dirty="0" err="1"/>
              <a:t>Git</a:t>
            </a:r>
            <a:r>
              <a:rPr lang="de-DE" sz="2400" b="1" dirty="0"/>
              <a:t> Graph </a:t>
            </a:r>
            <a:r>
              <a:rPr lang="de-DE" sz="2400" dirty="0"/>
              <a:t>bietet eine grafische Ansicht der Versionsverläufe und </a:t>
            </a:r>
            <a:r>
              <a:rPr lang="de-DE" sz="2400" dirty="0" err="1"/>
              <a:t>Branches</a:t>
            </a:r>
            <a:r>
              <a:rPr lang="de-DE" sz="2400" dirty="0"/>
              <a:t>.</a:t>
            </a:r>
          </a:p>
          <a:p>
            <a:r>
              <a:rPr lang="de-DE" sz="2400" dirty="0"/>
              <a:t>Durch Rechtsklick auf die entsprechenden </a:t>
            </a:r>
            <a:r>
              <a:rPr lang="de-DE" sz="2400" dirty="0" err="1"/>
              <a:t>Commits</a:t>
            </a:r>
            <a:r>
              <a:rPr lang="de-DE" sz="2400" dirty="0"/>
              <a:t> bzw. </a:t>
            </a:r>
            <a:r>
              <a:rPr lang="de-DE" sz="2400" dirty="0" err="1"/>
              <a:t>Branches</a:t>
            </a:r>
            <a:r>
              <a:rPr lang="de-DE" sz="2400" dirty="0"/>
              <a:t> können </a:t>
            </a:r>
            <a:r>
              <a:rPr lang="de-DE" sz="2400" b="1" dirty="0"/>
              <a:t>Checkouts</a:t>
            </a:r>
            <a:r>
              <a:rPr lang="de-DE" sz="2400" dirty="0"/>
              <a:t> etc. vorgenommen werden.</a:t>
            </a:r>
          </a:p>
          <a:p>
            <a:r>
              <a:rPr lang="de-DE" sz="2400" dirty="0"/>
              <a:t>Das Branchen selbst kann durch das 3-Punkte Menü durchgeführt werden (vorher den Main-Branch committen)</a:t>
            </a:r>
          </a:p>
          <a:p>
            <a:endParaRPr lang="de-DE" sz="2400" dirty="0"/>
          </a:p>
        </p:txBody>
      </p:sp>
      <p:pic>
        <p:nvPicPr>
          <p:cNvPr id="5" name="Grafik 4">
            <a:extLst>
              <a:ext uri="{FF2B5EF4-FFF2-40B4-BE49-F238E27FC236}">
                <a16:creationId xmlns:a16="http://schemas.microsoft.com/office/drawing/2014/main" id="{44A8CAE2-644E-9BAA-9B42-10FA774851C7}"/>
              </a:ext>
            </a:extLst>
          </p:cNvPr>
          <p:cNvPicPr>
            <a:picLocks noChangeAspect="1"/>
          </p:cNvPicPr>
          <p:nvPr/>
        </p:nvPicPr>
        <p:blipFill>
          <a:blip r:embed="rId2"/>
          <a:stretch>
            <a:fillRect/>
          </a:stretch>
        </p:blipFill>
        <p:spPr>
          <a:xfrm>
            <a:off x="0" y="3846947"/>
            <a:ext cx="9144000" cy="2939704"/>
          </a:xfrm>
          <a:prstGeom prst="rect">
            <a:avLst/>
          </a:prstGeom>
        </p:spPr>
      </p:pic>
      <p:sp>
        <p:nvSpPr>
          <p:cNvPr id="6" name="Legende: mit gebogener Linie 5">
            <a:extLst>
              <a:ext uri="{FF2B5EF4-FFF2-40B4-BE49-F238E27FC236}">
                <a16:creationId xmlns:a16="http://schemas.microsoft.com/office/drawing/2014/main" id="{C08E227B-2552-16DB-AC9F-259BB452134B}"/>
              </a:ext>
            </a:extLst>
          </p:cNvPr>
          <p:cNvSpPr/>
          <p:nvPr/>
        </p:nvSpPr>
        <p:spPr>
          <a:xfrm>
            <a:off x="3275856" y="3645024"/>
            <a:ext cx="2376264" cy="648072"/>
          </a:xfrm>
          <a:prstGeom prst="borderCallout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dirty="0"/>
              <a:t>Klick für </a:t>
            </a:r>
            <a:r>
              <a:rPr lang="de-DE" dirty="0" err="1"/>
              <a:t>Branching</a:t>
            </a:r>
            <a:r>
              <a:rPr lang="de-DE" dirty="0"/>
              <a:t> etc.</a:t>
            </a:r>
          </a:p>
        </p:txBody>
      </p:sp>
      <p:sp>
        <p:nvSpPr>
          <p:cNvPr id="7" name="Legende: mit gebogener Linie 6">
            <a:extLst>
              <a:ext uri="{FF2B5EF4-FFF2-40B4-BE49-F238E27FC236}">
                <a16:creationId xmlns:a16="http://schemas.microsoft.com/office/drawing/2014/main" id="{C79B0FA4-99B3-071B-050B-BE5F2543DD01}"/>
              </a:ext>
            </a:extLst>
          </p:cNvPr>
          <p:cNvSpPr/>
          <p:nvPr/>
        </p:nvSpPr>
        <p:spPr>
          <a:xfrm>
            <a:off x="5292080" y="5132025"/>
            <a:ext cx="2376264" cy="648072"/>
          </a:xfrm>
          <a:prstGeom prst="borderCallout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dirty="0"/>
              <a:t>Rechtsklick für </a:t>
            </a:r>
            <a:r>
              <a:rPr lang="de-DE" dirty="0" err="1"/>
              <a:t>Checkout</a:t>
            </a:r>
            <a:endParaRPr lang="de-DE" dirty="0"/>
          </a:p>
        </p:txBody>
      </p:sp>
    </p:spTree>
    <p:extLst>
      <p:ext uri="{BB962C8B-B14F-4D97-AF65-F5344CB8AC3E}">
        <p14:creationId xmlns:p14="http://schemas.microsoft.com/office/powerpoint/2010/main" val="2761089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Links</a:t>
            </a:r>
          </a:p>
        </p:txBody>
      </p:sp>
      <p:sp>
        <p:nvSpPr>
          <p:cNvPr id="3" name="Inhaltsplatzhalter 2"/>
          <p:cNvSpPr>
            <a:spLocks noGrp="1"/>
          </p:cNvSpPr>
          <p:nvPr>
            <p:ph idx="1"/>
          </p:nvPr>
        </p:nvSpPr>
        <p:spPr>
          <a:xfrm>
            <a:off x="457200" y="1600200"/>
            <a:ext cx="8686800" cy="4525963"/>
          </a:xfrm>
        </p:spPr>
        <p:txBody>
          <a:bodyPr>
            <a:normAutofit/>
          </a:bodyPr>
          <a:lstStyle/>
          <a:p>
            <a:r>
              <a:rPr lang="de-DE" sz="2400" dirty="0">
                <a:hlinkClick r:id="rId2"/>
              </a:rPr>
              <a:t>https://git-scm.com</a:t>
            </a:r>
            <a:r>
              <a:rPr lang="de-DE" sz="2400" dirty="0"/>
              <a:t>  </a:t>
            </a:r>
            <a:r>
              <a:rPr lang="de-DE" sz="2400" dirty="0">
                <a:sym typeface="Wingdings" panose="05000000000000000000" pitchFamily="2" charset="2"/>
              </a:rPr>
              <a:t> </a:t>
            </a:r>
            <a:r>
              <a:rPr lang="de-DE" sz="2400" dirty="0" err="1">
                <a:sym typeface="Wingdings" panose="05000000000000000000" pitchFamily="2" charset="2"/>
              </a:rPr>
              <a:t>git</a:t>
            </a:r>
            <a:r>
              <a:rPr lang="de-DE" sz="2400" dirty="0">
                <a:sym typeface="Wingdings" panose="05000000000000000000" pitchFamily="2" charset="2"/>
              </a:rPr>
              <a:t> Homepage</a:t>
            </a:r>
          </a:p>
          <a:p>
            <a:r>
              <a:rPr lang="de-DE" sz="2400" dirty="0">
                <a:sym typeface="Wingdings" panose="05000000000000000000" pitchFamily="2" charset="2"/>
                <a:hlinkClick r:id="rId3"/>
              </a:rPr>
              <a:t>https://www.ionos.de/digitalguide/websites/web-entwicklung/git-tutorial/</a:t>
            </a:r>
            <a:r>
              <a:rPr lang="de-DE" sz="2400" dirty="0">
                <a:sym typeface="Wingdings" panose="05000000000000000000" pitchFamily="2" charset="2"/>
              </a:rPr>
              <a:t>  Schönes </a:t>
            </a:r>
            <a:r>
              <a:rPr lang="de-DE" sz="2400" dirty="0" err="1">
                <a:sym typeface="Wingdings" panose="05000000000000000000" pitchFamily="2" charset="2"/>
              </a:rPr>
              <a:t>git</a:t>
            </a:r>
            <a:r>
              <a:rPr lang="de-DE" sz="2400" dirty="0">
                <a:sym typeface="Wingdings" panose="05000000000000000000" pitchFamily="2" charset="2"/>
              </a:rPr>
              <a:t>-Tutorial</a:t>
            </a:r>
          </a:p>
          <a:p>
            <a:r>
              <a:rPr lang="de-DE" sz="2400" dirty="0">
                <a:sym typeface="Wingdings" panose="05000000000000000000" pitchFamily="2" charset="2"/>
                <a:hlinkClick r:id="rId4"/>
              </a:rPr>
              <a:t>https://www.youtube.com/watch?v=6uvzIMdqV2U</a:t>
            </a:r>
            <a:r>
              <a:rPr lang="de-DE" sz="2400" dirty="0">
                <a:sym typeface="Wingdings" panose="05000000000000000000" pitchFamily="2" charset="2"/>
              </a:rPr>
              <a:t> </a:t>
            </a:r>
            <a:br>
              <a:rPr lang="de-DE" sz="2400" dirty="0">
                <a:sym typeface="Wingdings" panose="05000000000000000000" pitchFamily="2" charset="2"/>
              </a:rPr>
            </a:br>
            <a:r>
              <a:rPr lang="de-DE" sz="2400" dirty="0">
                <a:sym typeface="Wingdings" panose="05000000000000000000" pitchFamily="2" charset="2"/>
              </a:rPr>
              <a:t> Video Tutorial zu </a:t>
            </a:r>
            <a:r>
              <a:rPr lang="de-DE" sz="2400" dirty="0" err="1">
                <a:sym typeface="Wingdings" panose="05000000000000000000" pitchFamily="2" charset="2"/>
              </a:rPr>
              <a:t>git</a:t>
            </a:r>
            <a:r>
              <a:rPr lang="de-DE" sz="2400" dirty="0">
                <a:sym typeface="Wingdings" panose="05000000000000000000" pitchFamily="2" charset="2"/>
              </a:rPr>
              <a:t> mit vielen Hintergrundinfos</a:t>
            </a:r>
          </a:p>
          <a:p>
            <a:r>
              <a:rPr lang="de-DE" sz="2400" dirty="0">
                <a:sym typeface="Wingdings" panose="05000000000000000000" pitchFamily="2" charset="2"/>
                <a:hlinkClick r:id="rId5"/>
              </a:rPr>
              <a:t>https://www.youtube.com/watch?v=V0bXqLxIivo</a:t>
            </a:r>
            <a:r>
              <a:rPr lang="de-DE" sz="2400" dirty="0">
                <a:sym typeface="Wingdings" panose="05000000000000000000" pitchFamily="2" charset="2"/>
              </a:rPr>
              <a:t> </a:t>
            </a:r>
            <a:br>
              <a:rPr lang="de-DE" sz="2400" dirty="0">
                <a:sym typeface="Wingdings" panose="05000000000000000000" pitchFamily="2" charset="2"/>
              </a:rPr>
            </a:br>
            <a:r>
              <a:rPr lang="de-DE" sz="2400" dirty="0">
                <a:sym typeface="Wingdings" panose="05000000000000000000" pitchFamily="2" charset="2"/>
              </a:rPr>
              <a:t> Video Tutorial </a:t>
            </a:r>
            <a:r>
              <a:rPr lang="de-DE" sz="2400" b="1" dirty="0" err="1">
                <a:sym typeface="Wingdings" panose="05000000000000000000" pitchFamily="2" charset="2"/>
              </a:rPr>
              <a:t>git</a:t>
            </a:r>
            <a:r>
              <a:rPr lang="de-DE" sz="2400" dirty="0">
                <a:sym typeface="Wingdings" panose="05000000000000000000" pitchFamily="2" charset="2"/>
              </a:rPr>
              <a:t> und </a:t>
            </a:r>
            <a:r>
              <a:rPr lang="de-DE" sz="2400" b="1" dirty="0">
                <a:sym typeface="Wingdings" panose="05000000000000000000" pitchFamily="2" charset="2"/>
              </a:rPr>
              <a:t>Visual Studio Code</a:t>
            </a:r>
          </a:p>
          <a:p>
            <a:r>
              <a:rPr lang="de-DE" sz="2400" dirty="0">
                <a:sym typeface="Wingdings" panose="05000000000000000000" pitchFamily="2" charset="2"/>
              </a:rPr>
              <a:t>Empfehlenswerte </a:t>
            </a:r>
            <a:r>
              <a:rPr lang="de-DE" sz="2400" dirty="0" err="1">
                <a:sym typeface="Wingdings" panose="05000000000000000000" pitchFamily="2" charset="2"/>
              </a:rPr>
              <a:t>Extensions</a:t>
            </a:r>
            <a:r>
              <a:rPr lang="de-DE" sz="2400" dirty="0">
                <a:sym typeface="Wingdings" panose="05000000000000000000" pitchFamily="2" charset="2"/>
              </a:rPr>
              <a:t> für Visual Studio Code:</a:t>
            </a:r>
          </a:p>
          <a:p>
            <a:pPr lvl="1"/>
            <a:r>
              <a:rPr lang="de-DE" sz="2000" dirty="0" err="1">
                <a:sym typeface="Wingdings" panose="05000000000000000000" pitchFamily="2" charset="2"/>
              </a:rPr>
              <a:t>Git</a:t>
            </a:r>
            <a:r>
              <a:rPr lang="de-DE" sz="2000" dirty="0">
                <a:sym typeface="Wingdings" panose="05000000000000000000" pitchFamily="2" charset="2"/>
              </a:rPr>
              <a:t> Graph</a:t>
            </a:r>
          </a:p>
          <a:p>
            <a:pPr lvl="1"/>
            <a:r>
              <a:rPr lang="de-DE" sz="2000" dirty="0" err="1">
                <a:sym typeface="Wingdings" panose="05000000000000000000" pitchFamily="2" charset="2"/>
              </a:rPr>
              <a:t>GitLens</a:t>
            </a:r>
            <a:endParaRPr lang="de-DE" sz="2000" dirty="0">
              <a:sym typeface="Wingdings" panose="05000000000000000000" pitchFamily="2" charset="2"/>
            </a:endParaRPr>
          </a:p>
          <a:p>
            <a:endParaRPr lang="de-DE" sz="2400" dirty="0">
              <a:sym typeface="Wingdings" panose="05000000000000000000" pitchFamily="2" charset="2"/>
            </a:endParaRPr>
          </a:p>
          <a:p>
            <a:endParaRPr lang="de-DE" sz="2400" dirty="0"/>
          </a:p>
        </p:txBody>
      </p:sp>
      <p:pic>
        <p:nvPicPr>
          <p:cNvPr id="5" name="Grafik 4">
            <a:extLst>
              <a:ext uri="{FF2B5EF4-FFF2-40B4-BE49-F238E27FC236}">
                <a16:creationId xmlns:a16="http://schemas.microsoft.com/office/drawing/2014/main" id="{DCBAC456-8650-5B9E-A800-3E1041117FBF}"/>
              </a:ext>
            </a:extLst>
          </p:cNvPr>
          <p:cNvPicPr>
            <a:picLocks noChangeAspect="1"/>
          </p:cNvPicPr>
          <p:nvPr/>
        </p:nvPicPr>
        <p:blipFill>
          <a:blip r:embed="rId6"/>
          <a:stretch>
            <a:fillRect/>
          </a:stretch>
        </p:blipFill>
        <p:spPr>
          <a:xfrm>
            <a:off x="4067944" y="4869160"/>
            <a:ext cx="3380440" cy="1988840"/>
          </a:xfrm>
          <a:prstGeom prst="rect">
            <a:avLst/>
          </a:prstGeom>
        </p:spPr>
      </p:pic>
    </p:spTree>
    <p:extLst>
      <p:ext uri="{BB962C8B-B14F-4D97-AF65-F5344CB8AC3E}">
        <p14:creationId xmlns:p14="http://schemas.microsoft.com/office/powerpoint/2010/main" val="190252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Grundlagen / Use Cases</a:t>
            </a:r>
          </a:p>
        </p:txBody>
      </p:sp>
      <p:sp>
        <p:nvSpPr>
          <p:cNvPr id="3" name="Inhaltsplatzhalter 2"/>
          <p:cNvSpPr>
            <a:spLocks noGrp="1"/>
          </p:cNvSpPr>
          <p:nvPr>
            <p:ph idx="1"/>
          </p:nvPr>
        </p:nvSpPr>
        <p:spPr>
          <a:xfrm>
            <a:off x="457200" y="1196752"/>
            <a:ext cx="8229600" cy="5760640"/>
          </a:xfrm>
        </p:spPr>
        <p:txBody>
          <a:bodyPr>
            <a:normAutofit fontScale="55000" lnSpcReduction="20000"/>
          </a:bodyPr>
          <a:lstStyle/>
          <a:p>
            <a:r>
              <a:rPr lang="de-DE" b="1" dirty="0" err="1"/>
              <a:t>git</a:t>
            </a:r>
            <a:r>
              <a:rPr lang="de-DE" dirty="0"/>
              <a:t> ist ein Versionsverwaltungssystem (VCS – </a:t>
            </a:r>
            <a:r>
              <a:rPr lang="de-DE" dirty="0" err="1"/>
              <a:t>version</a:t>
            </a:r>
            <a:r>
              <a:rPr lang="de-DE" dirty="0"/>
              <a:t> </a:t>
            </a:r>
            <a:r>
              <a:rPr lang="de-DE" dirty="0" err="1"/>
              <a:t>control</a:t>
            </a:r>
            <a:r>
              <a:rPr lang="de-DE" dirty="0"/>
              <a:t> </a:t>
            </a:r>
            <a:r>
              <a:rPr lang="de-DE" dirty="0" err="1"/>
              <a:t>system</a:t>
            </a:r>
            <a:r>
              <a:rPr lang="de-DE" dirty="0"/>
              <a:t>), </a:t>
            </a:r>
            <a:br>
              <a:rPr lang="de-DE" dirty="0"/>
            </a:br>
            <a:r>
              <a:rPr lang="de-DE" dirty="0"/>
              <a:t>ursprünglich entwickelt von Linus Torvalds (</a:t>
            </a:r>
            <a:r>
              <a:rPr lang="de-DE" b="1" dirty="0" err="1"/>
              <a:t>git</a:t>
            </a:r>
            <a:r>
              <a:rPr lang="de-DE" dirty="0"/>
              <a:t> ist Open Source)</a:t>
            </a:r>
          </a:p>
          <a:p>
            <a:r>
              <a:rPr lang="de-DE" b="1" dirty="0" err="1"/>
              <a:t>git</a:t>
            </a:r>
            <a:r>
              <a:rPr lang="de-DE" dirty="0"/>
              <a:t> ist Bestandteil von Linux / MacOS. Download für Windows </a:t>
            </a:r>
            <a:br>
              <a:rPr lang="de-DE" dirty="0"/>
            </a:br>
            <a:r>
              <a:rPr lang="de-DE" dirty="0"/>
              <a:t>unter </a:t>
            </a:r>
            <a:r>
              <a:rPr lang="de-DE" dirty="0">
                <a:hlinkClick r:id="rId2"/>
              </a:rPr>
              <a:t>https://git-scm.com</a:t>
            </a:r>
            <a:endParaRPr lang="de-DE" dirty="0"/>
          </a:p>
          <a:p>
            <a:r>
              <a:rPr lang="de-DE" b="1" dirty="0" err="1"/>
              <a:t>git</a:t>
            </a:r>
            <a:r>
              <a:rPr lang="de-DE" dirty="0"/>
              <a:t> ist auch in einigen Entwicklungsumgebungen integriert (</a:t>
            </a:r>
            <a:r>
              <a:rPr lang="de-DE" dirty="0" err="1"/>
              <a:t>Xcode</a:t>
            </a:r>
            <a:r>
              <a:rPr lang="de-DE" dirty="0"/>
              <a:t>, VS)</a:t>
            </a:r>
          </a:p>
          <a:p>
            <a:r>
              <a:rPr lang="de-DE" b="1" dirty="0" err="1"/>
              <a:t>git</a:t>
            </a:r>
            <a:r>
              <a:rPr lang="de-DE" dirty="0"/>
              <a:t> ist </a:t>
            </a:r>
            <a:r>
              <a:rPr lang="de-DE" b="1" dirty="0"/>
              <a:t>primär</a:t>
            </a:r>
            <a:r>
              <a:rPr lang="de-DE" dirty="0"/>
              <a:t> ein Kommandozeilentool / es werden aber grafische Bedienoberflächen mitinstalliert (</a:t>
            </a:r>
            <a:r>
              <a:rPr lang="de-DE" b="1" dirty="0" err="1"/>
              <a:t>gitk</a:t>
            </a:r>
            <a:r>
              <a:rPr lang="de-DE" dirty="0"/>
              <a:t> und </a:t>
            </a:r>
            <a:r>
              <a:rPr lang="de-DE" b="1" dirty="0" err="1"/>
              <a:t>git-gui</a:t>
            </a:r>
            <a:r>
              <a:rPr lang="de-DE" dirty="0"/>
              <a:t>)</a:t>
            </a:r>
          </a:p>
          <a:p>
            <a:r>
              <a:rPr lang="de-DE" b="1" dirty="0" err="1"/>
              <a:t>git</a:t>
            </a:r>
            <a:r>
              <a:rPr lang="de-DE" dirty="0"/>
              <a:t> ermöglicht die </a:t>
            </a:r>
            <a:r>
              <a:rPr lang="de-DE" b="1" dirty="0"/>
              <a:t>Versionierung</a:t>
            </a:r>
            <a:r>
              <a:rPr lang="de-DE" dirty="0"/>
              <a:t> und das </a:t>
            </a:r>
            <a:r>
              <a:rPr lang="de-DE" b="1" dirty="0" err="1"/>
              <a:t>Branching</a:t>
            </a:r>
            <a:r>
              <a:rPr lang="de-DE" dirty="0"/>
              <a:t> (also die Duplizierung eines Projekts um dort getrennt von der Hauptversion Änderungen durchzuführen) von Dateien (besonders geeignet für Textdateien, z.B. Quellcode oder Textdokumente)</a:t>
            </a:r>
          </a:p>
          <a:p>
            <a:r>
              <a:rPr lang="de-DE" dirty="0"/>
              <a:t>Zu einem späteren Zeitpunkt kann man mit </a:t>
            </a:r>
            <a:r>
              <a:rPr lang="de-DE" b="1" dirty="0" err="1"/>
              <a:t>git</a:t>
            </a:r>
            <a:r>
              <a:rPr lang="de-DE" dirty="0"/>
              <a:t> "in der Zeit zurückreisen" und alte Versionen von Dateien wiederherstellen</a:t>
            </a:r>
          </a:p>
          <a:p>
            <a:r>
              <a:rPr lang="de-DE" b="1" dirty="0" err="1"/>
              <a:t>git</a:t>
            </a:r>
            <a:r>
              <a:rPr lang="de-DE" dirty="0"/>
              <a:t> ist plattformunabhängig, effizient und clientbasiert, benötigt kein Netzwerk (ist aber netzwerkfähig und kann verteilt arbeiten)</a:t>
            </a:r>
          </a:p>
          <a:p>
            <a:r>
              <a:rPr lang="de-DE" dirty="0"/>
              <a:t>Pflichtprogramm für jeden Programmierer / Autor / Schreibenden !</a:t>
            </a:r>
          </a:p>
          <a:p>
            <a:r>
              <a:rPr lang="de-DE" dirty="0"/>
              <a:t>Alternativen zu </a:t>
            </a:r>
            <a:r>
              <a:rPr lang="de-DE" b="1" dirty="0" err="1"/>
              <a:t>git</a:t>
            </a:r>
            <a:r>
              <a:rPr lang="de-DE" dirty="0"/>
              <a:t>: SVN (</a:t>
            </a:r>
            <a:r>
              <a:rPr lang="de-DE" dirty="0" err="1"/>
              <a:t>subversion</a:t>
            </a:r>
            <a:r>
              <a:rPr lang="de-DE" dirty="0"/>
              <a:t>), </a:t>
            </a:r>
            <a:r>
              <a:rPr lang="de-DE" dirty="0" err="1"/>
              <a:t>Mercurial</a:t>
            </a:r>
            <a:r>
              <a:rPr lang="de-DE" dirty="0"/>
              <a:t> (</a:t>
            </a:r>
            <a:r>
              <a:rPr lang="de-DE" dirty="0" err="1"/>
              <a:t>hg</a:t>
            </a:r>
            <a:r>
              <a:rPr lang="de-DE" dirty="0"/>
              <a:t>)</a:t>
            </a:r>
          </a:p>
          <a:p>
            <a:r>
              <a:rPr lang="de-DE" dirty="0"/>
              <a:t>Anwendungsfälle für Versionsverwaltung</a:t>
            </a:r>
          </a:p>
          <a:p>
            <a:pPr lvl="1"/>
            <a:r>
              <a:rPr lang="de-DE" dirty="0"/>
              <a:t>Sourcecode von Programmierprojekten (sei es im Team oder solo), auch in </a:t>
            </a:r>
            <a:r>
              <a:rPr lang="de-DE" dirty="0" err="1"/>
              <a:t>VSCode</a:t>
            </a:r>
            <a:endParaRPr lang="de-DE" dirty="0"/>
          </a:p>
          <a:p>
            <a:pPr lvl="1"/>
            <a:r>
              <a:rPr lang="de-DE" dirty="0"/>
              <a:t>Manuskripte</a:t>
            </a:r>
          </a:p>
          <a:p>
            <a:pPr lvl="1"/>
            <a:r>
              <a:rPr lang="de-DE" dirty="0"/>
              <a:t>Bücher</a:t>
            </a:r>
          </a:p>
          <a:p>
            <a:pPr lvl="1"/>
            <a:r>
              <a:rPr lang="de-DE" dirty="0"/>
              <a:t>Office Dokumente</a:t>
            </a:r>
          </a:p>
          <a:p>
            <a:pPr lvl="1"/>
            <a:r>
              <a:rPr lang="de-DE" dirty="0"/>
              <a:t>Grafikdateien</a:t>
            </a:r>
          </a:p>
          <a:p>
            <a:pPr lvl="1"/>
            <a:r>
              <a:rPr lang="de-DE" dirty="0"/>
              <a:t>Sonstige Arbeitsdateien</a:t>
            </a:r>
          </a:p>
        </p:txBody>
      </p:sp>
      <p:pic>
        <p:nvPicPr>
          <p:cNvPr id="1026" name="Picture 2" descr="Linus Torvalds | Finnish computer scientist | Britannica">
            <a:extLst>
              <a:ext uri="{FF2B5EF4-FFF2-40B4-BE49-F238E27FC236}">
                <a16:creationId xmlns:a16="http://schemas.microsoft.com/office/drawing/2014/main" id="{1205D069-9D4C-4E37-8CED-19D2B265A1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106560"/>
            <a:ext cx="1236254" cy="1839691"/>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0185F67E-625F-A706-B227-C6BCEAD503F4}"/>
              </a:ext>
            </a:extLst>
          </p:cNvPr>
          <p:cNvPicPr>
            <a:picLocks noChangeAspect="1"/>
          </p:cNvPicPr>
          <p:nvPr/>
        </p:nvPicPr>
        <p:blipFill>
          <a:blip r:embed="rId4"/>
          <a:stretch>
            <a:fillRect/>
          </a:stretch>
        </p:blipFill>
        <p:spPr>
          <a:xfrm>
            <a:off x="4067944" y="5878512"/>
            <a:ext cx="4838700" cy="704850"/>
          </a:xfrm>
          <a:prstGeom prst="rect">
            <a:avLst/>
          </a:prstGeom>
        </p:spPr>
      </p:pic>
    </p:spTree>
    <p:extLst>
      <p:ext uri="{BB962C8B-B14F-4D97-AF65-F5344CB8AC3E}">
        <p14:creationId xmlns:p14="http://schemas.microsoft.com/office/powerpoint/2010/main" val="326036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C8F2CC-C7ED-0F95-DCBA-486C6E40483E}"/>
              </a:ext>
            </a:extLst>
          </p:cNvPr>
          <p:cNvSpPr>
            <a:spLocks noGrp="1"/>
          </p:cNvSpPr>
          <p:nvPr>
            <p:ph type="title"/>
          </p:nvPr>
        </p:nvSpPr>
        <p:spPr>
          <a:xfrm>
            <a:off x="395536" y="116632"/>
            <a:ext cx="6491064" cy="1143000"/>
          </a:xfrm>
        </p:spPr>
        <p:txBody>
          <a:bodyPr/>
          <a:lstStyle/>
          <a:p>
            <a:r>
              <a:rPr lang="de-DE" dirty="0"/>
              <a:t>Installation</a:t>
            </a:r>
          </a:p>
        </p:txBody>
      </p:sp>
      <p:sp>
        <p:nvSpPr>
          <p:cNvPr id="3" name="Inhaltsplatzhalter 2">
            <a:extLst>
              <a:ext uri="{FF2B5EF4-FFF2-40B4-BE49-F238E27FC236}">
                <a16:creationId xmlns:a16="http://schemas.microsoft.com/office/drawing/2014/main" id="{803752EA-1D96-6B6E-6042-95503DAB95E1}"/>
              </a:ext>
            </a:extLst>
          </p:cNvPr>
          <p:cNvSpPr>
            <a:spLocks noGrp="1"/>
          </p:cNvSpPr>
          <p:nvPr>
            <p:ph idx="1"/>
          </p:nvPr>
        </p:nvSpPr>
        <p:spPr>
          <a:xfrm>
            <a:off x="0" y="1124744"/>
            <a:ext cx="9036496" cy="5760640"/>
          </a:xfrm>
        </p:spPr>
        <p:txBody>
          <a:bodyPr>
            <a:normAutofit fontScale="92500"/>
          </a:bodyPr>
          <a:lstStyle/>
          <a:p>
            <a:r>
              <a:rPr lang="de-DE" dirty="0"/>
              <a:t>Windows: </a:t>
            </a:r>
            <a:r>
              <a:rPr lang="de-DE" dirty="0">
                <a:hlinkClick r:id="rId2"/>
              </a:rPr>
              <a:t>www.git-scm.com/download</a:t>
            </a:r>
            <a:r>
              <a:rPr lang="de-DE" dirty="0"/>
              <a:t> </a:t>
            </a:r>
          </a:p>
          <a:p>
            <a:r>
              <a:rPr lang="de-DE" dirty="0" err="1"/>
              <a:t>macOS</a:t>
            </a:r>
            <a:r>
              <a:rPr lang="de-DE" dirty="0"/>
              <a:t>: </a:t>
            </a:r>
            <a:r>
              <a:rPr lang="de-DE" dirty="0" err="1"/>
              <a:t>Xcode</a:t>
            </a:r>
            <a:r>
              <a:rPr lang="de-DE" dirty="0"/>
              <a:t> installieren oder das aktuelle </a:t>
            </a:r>
            <a:r>
              <a:rPr lang="de-DE" b="1" dirty="0" err="1"/>
              <a:t>git</a:t>
            </a:r>
            <a:r>
              <a:rPr lang="de-DE" dirty="0"/>
              <a:t> über </a:t>
            </a:r>
            <a:r>
              <a:rPr lang="de-DE" dirty="0" err="1"/>
              <a:t>Homebrew</a:t>
            </a:r>
            <a:r>
              <a:rPr lang="de-DE" dirty="0"/>
              <a:t> (Paketmanager von </a:t>
            </a:r>
            <a:r>
              <a:rPr lang="de-DE" dirty="0">
                <a:hlinkClick r:id="rId3"/>
              </a:rPr>
              <a:t>https://brew.sh</a:t>
            </a:r>
            <a:r>
              <a:rPr lang="de-DE" dirty="0"/>
              <a:t>) mit </a:t>
            </a:r>
            <a:r>
              <a:rPr lang="de-DE" sz="3000" b="1" dirty="0" err="1">
                <a:latin typeface="Courier New" panose="02070309020205020404" pitchFamily="49" charset="0"/>
                <a:cs typeface="Courier New" panose="02070309020205020404" pitchFamily="49" charset="0"/>
              </a:rPr>
              <a:t>brew</a:t>
            </a:r>
            <a:r>
              <a:rPr lang="de-DE" sz="3000" b="1" dirty="0">
                <a:latin typeface="Courier New" panose="02070309020205020404" pitchFamily="49" charset="0"/>
                <a:cs typeface="Courier New" panose="02070309020205020404" pitchFamily="49" charset="0"/>
              </a:rPr>
              <a:t> </a:t>
            </a:r>
            <a:r>
              <a:rPr lang="de-DE" sz="3000" b="1" dirty="0" err="1">
                <a:latin typeface="Courier New" panose="02070309020205020404" pitchFamily="49" charset="0"/>
                <a:cs typeface="Courier New" panose="02070309020205020404" pitchFamily="49" charset="0"/>
              </a:rPr>
              <a:t>install</a:t>
            </a:r>
            <a:r>
              <a:rPr lang="de-DE" sz="3000" b="1" dirty="0">
                <a:latin typeface="Courier New" panose="02070309020205020404" pitchFamily="49" charset="0"/>
                <a:cs typeface="Courier New" panose="02070309020205020404" pitchFamily="49" charset="0"/>
              </a:rPr>
              <a:t> </a:t>
            </a:r>
            <a:r>
              <a:rPr lang="de-DE" sz="3000" b="1" dirty="0" err="1">
                <a:latin typeface="Courier New" panose="02070309020205020404" pitchFamily="49" charset="0"/>
                <a:cs typeface="Courier New" panose="02070309020205020404" pitchFamily="49" charset="0"/>
              </a:rPr>
              <a:t>git</a:t>
            </a:r>
            <a:r>
              <a:rPr lang="de-DE" sz="3000" b="1" dirty="0">
                <a:latin typeface="Courier New" panose="02070309020205020404" pitchFamily="49" charset="0"/>
                <a:cs typeface="Courier New" panose="02070309020205020404" pitchFamily="49" charset="0"/>
              </a:rPr>
              <a:t> </a:t>
            </a:r>
            <a:r>
              <a:rPr lang="de-DE" sz="3000" b="1" dirty="0" err="1">
                <a:latin typeface="Courier New" panose="02070309020205020404" pitchFamily="49" charset="0"/>
                <a:cs typeface="Courier New" panose="02070309020205020404" pitchFamily="49" charset="0"/>
              </a:rPr>
              <a:t>git-gui</a:t>
            </a:r>
            <a:endParaRPr lang="de-DE" sz="3000" b="1" dirty="0">
              <a:latin typeface="Courier New" panose="02070309020205020404" pitchFamily="49" charset="0"/>
              <a:cs typeface="Courier New" panose="02070309020205020404" pitchFamily="49" charset="0"/>
            </a:endParaRPr>
          </a:p>
          <a:p>
            <a:r>
              <a:rPr lang="de-DE" dirty="0"/>
              <a:t>Linux: </a:t>
            </a:r>
            <a:r>
              <a:rPr lang="de-DE" sz="3000" b="1" dirty="0" err="1">
                <a:latin typeface="Courier New" panose="02070309020205020404" pitchFamily="49" charset="0"/>
                <a:cs typeface="Courier New" panose="02070309020205020404" pitchFamily="49" charset="0"/>
              </a:rPr>
              <a:t>sudo</a:t>
            </a:r>
            <a:r>
              <a:rPr lang="de-DE" sz="3000" b="1" dirty="0">
                <a:latin typeface="Courier New" panose="02070309020205020404" pitchFamily="49" charset="0"/>
                <a:cs typeface="Courier New" panose="02070309020205020404" pitchFamily="49" charset="0"/>
              </a:rPr>
              <a:t> </a:t>
            </a:r>
            <a:r>
              <a:rPr lang="de-DE" sz="3000" b="1" dirty="0" err="1">
                <a:latin typeface="Courier New" panose="02070309020205020404" pitchFamily="49" charset="0"/>
                <a:cs typeface="Courier New" panose="02070309020205020404" pitchFamily="49" charset="0"/>
              </a:rPr>
              <a:t>apt-get</a:t>
            </a:r>
            <a:r>
              <a:rPr lang="de-DE" sz="3000" b="1" dirty="0">
                <a:latin typeface="Courier New" panose="02070309020205020404" pitchFamily="49" charset="0"/>
                <a:cs typeface="Courier New" panose="02070309020205020404" pitchFamily="49" charset="0"/>
              </a:rPr>
              <a:t> </a:t>
            </a:r>
            <a:r>
              <a:rPr lang="de-DE" sz="3000" b="1" dirty="0" err="1">
                <a:latin typeface="Courier New" panose="02070309020205020404" pitchFamily="49" charset="0"/>
                <a:cs typeface="Courier New" panose="02070309020205020404" pitchFamily="49" charset="0"/>
              </a:rPr>
              <a:t>install</a:t>
            </a:r>
            <a:r>
              <a:rPr lang="de-DE" sz="3000" b="1" dirty="0">
                <a:latin typeface="Courier New" panose="02070309020205020404" pitchFamily="49" charset="0"/>
                <a:cs typeface="Courier New" panose="02070309020205020404" pitchFamily="49" charset="0"/>
              </a:rPr>
              <a:t> </a:t>
            </a:r>
            <a:r>
              <a:rPr lang="de-DE" sz="3000" b="1" dirty="0" err="1">
                <a:latin typeface="Courier New" panose="02070309020205020404" pitchFamily="49" charset="0"/>
                <a:cs typeface="Courier New" panose="02070309020205020404" pitchFamily="49" charset="0"/>
              </a:rPr>
              <a:t>git</a:t>
            </a:r>
            <a:r>
              <a:rPr lang="de-DE" sz="3000" b="1" dirty="0">
                <a:latin typeface="Courier New" panose="02070309020205020404" pitchFamily="49" charset="0"/>
                <a:cs typeface="Courier New" panose="02070309020205020404" pitchFamily="49" charset="0"/>
              </a:rPr>
              <a:t>-all</a:t>
            </a:r>
          </a:p>
          <a:p>
            <a:r>
              <a:rPr lang="de-DE" dirty="0"/>
              <a:t>Nach Installation im Terminal / Eingabeaufforderung die Benutzerdaten festlegen (wichtig für das </a:t>
            </a:r>
            <a:r>
              <a:rPr lang="de-DE" dirty="0" err="1"/>
              <a:t>Logging</a:t>
            </a:r>
            <a:r>
              <a:rPr lang="de-DE" dirty="0"/>
              <a:t> der </a:t>
            </a:r>
            <a:r>
              <a:rPr lang="de-DE" dirty="0" err="1"/>
              <a:t>Commits</a:t>
            </a:r>
            <a:r>
              <a:rPr lang="de-DE" dirty="0"/>
              <a:t> innerhalb von </a:t>
            </a:r>
            <a:r>
              <a:rPr lang="de-DE" b="1" dirty="0" err="1"/>
              <a:t>git</a:t>
            </a:r>
            <a:r>
              <a:rPr lang="de-DE" dirty="0"/>
              <a:t>):</a:t>
            </a:r>
            <a:br>
              <a:rPr lang="de-DE" dirty="0"/>
            </a:br>
            <a:r>
              <a:rPr lang="de-DE" sz="2000" b="1" dirty="0" err="1">
                <a:latin typeface="Courier New" panose="02070309020205020404" pitchFamily="49" charset="0"/>
                <a:cs typeface="Courier New" panose="02070309020205020404" pitchFamily="49" charset="0"/>
              </a:rPr>
              <a:t>git</a:t>
            </a:r>
            <a:r>
              <a:rPr lang="de-DE" sz="2000" b="1" dirty="0">
                <a:latin typeface="Courier New" panose="02070309020205020404" pitchFamily="49" charset="0"/>
                <a:cs typeface="Courier New" panose="02070309020205020404" pitchFamily="49" charset="0"/>
              </a:rPr>
              <a:t> </a:t>
            </a:r>
            <a:r>
              <a:rPr lang="de-DE" sz="2000" b="1" dirty="0" err="1">
                <a:latin typeface="Courier New" panose="02070309020205020404" pitchFamily="49" charset="0"/>
                <a:cs typeface="Courier New" panose="02070309020205020404" pitchFamily="49" charset="0"/>
              </a:rPr>
              <a:t>config</a:t>
            </a:r>
            <a:r>
              <a:rPr lang="de-DE" sz="2000" b="1" dirty="0">
                <a:latin typeface="Courier New" panose="02070309020205020404" pitchFamily="49" charset="0"/>
                <a:cs typeface="Courier New" panose="02070309020205020404" pitchFamily="49" charset="0"/>
              </a:rPr>
              <a:t> --global user.name "</a:t>
            </a:r>
            <a:r>
              <a:rPr lang="de-DE" sz="2000" b="1" dirty="0" err="1">
                <a:latin typeface="Courier New" panose="02070309020205020404" pitchFamily="49" charset="0"/>
                <a:cs typeface="Courier New" panose="02070309020205020404" pitchFamily="49" charset="0"/>
              </a:rPr>
              <a:t>M.Roth</a:t>
            </a:r>
            <a:r>
              <a:rPr lang="de-DE" sz="2000" b="1" dirty="0">
                <a:latin typeface="Courier New" panose="02070309020205020404" pitchFamily="49" charset="0"/>
                <a:cs typeface="Courier New" panose="02070309020205020404" pitchFamily="49" charset="0"/>
              </a:rPr>
              <a:t>"</a:t>
            </a:r>
            <a:br>
              <a:rPr lang="de-DE" sz="2000" b="1" dirty="0">
                <a:latin typeface="Courier New" panose="02070309020205020404" pitchFamily="49" charset="0"/>
                <a:cs typeface="Courier New" panose="02070309020205020404" pitchFamily="49" charset="0"/>
              </a:rPr>
            </a:br>
            <a:r>
              <a:rPr lang="de-DE" sz="2000" b="1" dirty="0" err="1">
                <a:latin typeface="Courier New" panose="02070309020205020404" pitchFamily="49" charset="0"/>
                <a:cs typeface="Courier New" panose="02070309020205020404" pitchFamily="49" charset="0"/>
              </a:rPr>
              <a:t>git</a:t>
            </a:r>
            <a:r>
              <a:rPr lang="de-DE" sz="2000" b="1" dirty="0">
                <a:latin typeface="Courier New" panose="02070309020205020404" pitchFamily="49" charset="0"/>
                <a:cs typeface="Courier New" panose="02070309020205020404" pitchFamily="49" charset="0"/>
              </a:rPr>
              <a:t> </a:t>
            </a:r>
            <a:r>
              <a:rPr lang="de-DE" sz="2000" b="1" dirty="0" err="1">
                <a:latin typeface="Courier New" panose="02070309020205020404" pitchFamily="49" charset="0"/>
                <a:cs typeface="Courier New" panose="02070309020205020404" pitchFamily="49" charset="0"/>
              </a:rPr>
              <a:t>config</a:t>
            </a:r>
            <a:r>
              <a:rPr lang="de-DE" sz="2000" b="1" dirty="0">
                <a:latin typeface="Courier New" panose="02070309020205020404" pitchFamily="49" charset="0"/>
                <a:cs typeface="Courier New" panose="02070309020205020404" pitchFamily="49" charset="0"/>
              </a:rPr>
              <a:t> --global </a:t>
            </a:r>
            <a:r>
              <a:rPr lang="de-DE" sz="2000" b="1" dirty="0" err="1">
                <a:latin typeface="Courier New" panose="02070309020205020404" pitchFamily="49" charset="0"/>
                <a:cs typeface="Courier New" panose="02070309020205020404" pitchFamily="49" charset="0"/>
              </a:rPr>
              <a:t>user.email</a:t>
            </a:r>
            <a:r>
              <a:rPr lang="de-DE" sz="2000" b="1" dirty="0">
                <a:latin typeface="Courier New" panose="02070309020205020404" pitchFamily="49" charset="0"/>
                <a:cs typeface="Courier New" panose="02070309020205020404" pitchFamily="49" charset="0"/>
              </a:rPr>
              <a:t> "roth@wifa.de"</a:t>
            </a:r>
          </a:p>
          <a:p>
            <a:r>
              <a:rPr lang="de-DE" dirty="0"/>
              <a:t>Version von </a:t>
            </a:r>
            <a:r>
              <a:rPr lang="de-DE" b="1" dirty="0" err="1"/>
              <a:t>git</a:t>
            </a:r>
            <a:r>
              <a:rPr lang="de-DE" dirty="0"/>
              <a:t> anzeigen lassen mit </a:t>
            </a:r>
            <a:r>
              <a:rPr lang="de-DE" sz="3000" b="1" dirty="0" err="1">
                <a:latin typeface="Courier New" panose="02070309020205020404" pitchFamily="49" charset="0"/>
                <a:cs typeface="Courier New" panose="02070309020205020404" pitchFamily="49" charset="0"/>
              </a:rPr>
              <a:t>git</a:t>
            </a:r>
            <a:r>
              <a:rPr lang="de-DE" sz="3000" b="1" dirty="0">
                <a:latin typeface="Courier New" panose="02070309020205020404" pitchFamily="49" charset="0"/>
                <a:cs typeface="Courier New" panose="02070309020205020404" pitchFamily="49" charset="0"/>
              </a:rPr>
              <a:t> –</a:t>
            </a:r>
            <a:r>
              <a:rPr lang="de-DE" sz="3000" b="1" dirty="0" err="1">
                <a:latin typeface="Courier New" panose="02070309020205020404" pitchFamily="49" charset="0"/>
                <a:cs typeface="Courier New" panose="02070309020205020404" pitchFamily="49" charset="0"/>
              </a:rPr>
              <a:t>version</a:t>
            </a:r>
            <a:endParaRPr lang="de-DE" sz="3000" b="1" dirty="0">
              <a:latin typeface="Courier New" panose="02070309020205020404" pitchFamily="49" charset="0"/>
              <a:cs typeface="Courier New" panose="02070309020205020404" pitchFamily="49" charset="0"/>
            </a:endParaRPr>
          </a:p>
          <a:p>
            <a:r>
              <a:rPr lang="de-DE" dirty="0"/>
              <a:t>Update mit: </a:t>
            </a:r>
            <a:r>
              <a:rPr lang="de-DE" sz="3000" b="1" dirty="0" err="1">
                <a:latin typeface="Courier New" panose="02070309020205020404" pitchFamily="49" charset="0"/>
                <a:cs typeface="Courier New" panose="02070309020205020404" pitchFamily="49" charset="0"/>
              </a:rPr>
              <a:t>git</a:t>
            </a:r>
            <a:r>
              <a:rPr lang="de-DE" sz="3000" b="1" dirty="0">
                <a:latin typeface="Courier New" panose="02070309020205020404" pitchFamily="49" charset="0"/>
                <a:cs typeface="Courier New" panose="02070309020205020404" pitchFamily="49" charset="0"/>
              </a:rPr>
              <a:t> update-</a:t>
            </a:r>
            <a:r>
              <a:rPr lang="de-DE" sz="3000" b="1" dirty="0" err="1">
                <a:latin typeface="Courier New" panose="02070309020205020404" pitchFamily="49" charset="0"/>
                <a:cs typeface="Courier New" panose="02070309020205020404" pitchFamily="49" charset="0"/>
              </a:rPr>
              <a:t>git</a:t>
            </a:r>
            <a:r>
              <a:rPr lang="de-DE" sz="3000" b="1" dirty="0">
                <a:latin typeface="Courier New" panose="02070309020205020404" pitchFamily="49" charset="0"/>
                <a:cs typeface="Courier New" panose="02070309020205020404" pitchFamily="49" charset="0"/>
              </a:rPr>
              <a:t>-for-windows</a:t>
            </a:r>
            <a:endParaRPr lang="de-DE" dirty="0"/>
          </a:p>
        </p:txBody>
      </p:sp>
      <p:pic>
        <p:nvPicPr>
          <p:cNvPr id="5" name="Grafik 4">
            <a:extLst>
              <a:ext uri="{FF2B5EF4-FFF2-40B4-BE49-F238E27FC236}">
                <a16:creationId xmlns:a16="http://schemas.microsoft.com/office/drawing/2014/main" id="{A99EC89A-F8F8-E19A-3187-4EBCD1112254}"/>
              </a:ext>
            </a:extLst>
          </p:cNvPr>
          <p:cNvPicPr>
            <a:picLocks noChangeAspect="1"/>
          </p:cNvPicPr>
          <p:nvPr/>
        </p:nvPicPr>
        <p:blipFill>
          <a:blip r:embed="rId4"/>
          <a:stretch>
            <a:fillRect/>
          </a:stretch>
        </p:blipFill>
        <p:spPr>
          <a:xfrm>
            <a:off x="6084168" y="4653136"/>
            <a:ext cx="3059832" cy="681448"/>
          </a:xfrm>
          <a:prstGeom prst="rect">
            <a:avLst/>
          </a:prstGeom>
        </p:spPr>
      </p:pic>
    </p:spTree>
    <p:extLst>
      <p:ext uri="{BB962C8B-B14F-4D97-AF65-F5344CB8AC3E}">
        <p14:creationId xmlns:p14="http://schemas.microsoft.com/office/powerpoint/2010/main" val="399568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6491064" cy="1143000"/>
          </a:xfrm>
        </p:spPr>
        <p:txBody>
          <a:bodyPr/>
          <a:lstStyle/>
          <a:p>
            <a:r>
              <a:rPr lang="de-DE" dirty="0"/>
              <a:t>Wichtige Begriffe in </a:t>
            </a:r>
            <a:r>
              <a:rPr lang="de-DE" dirty="0" err="1"/>
              <a:t>git</a:t>
            </a:r>
            <a:endParaRPr lang="de-DE" dirty="0"/>
          </a:p>
        </p:txBody>
      </p:sp>
      <p:sp>
        <p:nvSpPr>
          <p:cNvPr id="3" name="Inhaltsplatzhalter 2"/>
          <p:cNvSpPr>
            <a:spLocks noGrp="1"/>
          </p:cNvSpPr>
          <p:nvPr>
            <p:ph idx="1"/>
          </p:nvPr>
        </p:nvSpPr>
        <p:spPr>
          <a:xfrm>
            <a:off x="0" y="980728"/>
            <a:ext cx="9127561" cy="5805264"/>
          </a:xfrm>
        </p:spPr>
        <p:txBody>
          <a:bodyPr>
            <a:noAutofit/>
          </a:bodyPr>
          <a:lstStyle/>
          <a:p>
            <a:pPr>
              <a:spcBef>
                <a:spcPts val="0"/>
              </a:spcBef>
              <a:spcAft>
                <a:spcPts val="600"/>
              </a:spcAft>
            </a:pPr>
            <a:r>
              <a:rPr lang="de-DE" sz="1600" b="1" dirty="0"/>
              <a:t>Repository</a:t>
            </a:r>
            <a:r>
              <a:rPr lang="de-DE" sz="1600" dirty="0"/>
              <a:t>: Befindet sich als Unterordner im Arbeitsverzeichnis und enthält alle </a:t>
            </a:r>
            <a:r>
              <a:rPr lang="de-DE" sz="1600" dirty="0" err="1"/>
              <a:t>Branches</a:t>
            </a:r>
            <a:r>
              <a:rPr lang="de-DE" sz="1600" dirty="0"/>
              <a:t> (mindestens 1 Branch (</a:t>
            </a:r>
            <a:r>
              <a:rPr lang="de-DE" sz="1600" b="1" dirty="0" err="1">
                <a:latin typeface="Courier New" panose="02070309020205020404" pitchFamily="49" charset="0"/>
                <a:cs typeface="Courier New" panose="02070309020205020404" pitchFamily="49" charset="0"/>
              </a:rPr>
              <a:t>master</a:t>
            </a:r>
            <a:r>
              <a:rPr lang="de-DE" sz="1600" b="1" dirty="0">
                <a:latin typeface="Courier New" panose="02070309020205020404" pitchFamily="49" charset="0"/>
                <a:cs typeface="Courier New" panose="02070309020205020404" pitchFamily="49" charset="0"/>
              </a:rPr>
              <a:t> </a:t>
            </a:r>
            <a:r>
              <a:rPr lang="de-DE" sz="1600" dirty="0"/>
              <a:t>oder</a:t>
            </a:r>
            <a:r>
              <a:rPr lang="de-DE" sz="1600" b="1" dirty="0">
                <a:latin typeface="Courier New" panose="02070309020205020404" pitchFamily="49" charset="0"/>
                <a:cs typeface="Courier New" panose="02070309020205020404" pitchFamily="49" charset="0"/>
              </a:rPr>
              <a:t> </a:t>
            </a:r>
            <a:r>
              <a:rPr lang="de-DE" sz="1600" b="1" dirty="0" err="1">
                <a:latin typeface="Courier New" panose="02070309020205020404" pitchFamily="49" charset="0"/>
                <a:cs typeface="Courier New" panose="02070309020205020404" pitchFamily="49" charset="0"/>
              </a:rPr>
              <a:t>main</a:t>
            </a:r>
            <a:r>
              <a:rPr lang="de-DE" sz="1600" dirty="0"/>
              <a:t>) pro Repository) und alle Versionen ("</a:t>
            </a:r>
            <a:r>
              <a:rPr lang="de-DE" sz="1600" dirty="0" err="1"/>
              <a:t>Commits</a:t>
            </a:r>
            <a:r>
              <a:rPr lang="de-DE" sz="1600" dirty="0"/>
              <a:t>"), (mindestens ein Commit pro Branch) der Arbeitsdateien.</a:t>
            </a:r>
          </a:p>
          <a:p>
            <a:pPr>
              <a:spcBef>
                <a:spcPts val="0"/>
              </a:spcBef>
              <a:spcAft>
                <a:spcPts val="600"/>
              </a:spcAft>
            </a:pPr>
            <a:r>
              <a:rPr lang="de-DE" sz="1600" b="1" dirty="0"/>
              <a:t>Workspace / Working Dir / Working </a:t>
            </a:r>
            <a:r>
              <a:rPr lang="de-DE" sz="1600" b="1" dirty="0" err="1"/>
              <a:t>Tree</a:t>
            </a:r>
            <a:r>
              <a:rPr lang="de-DE" sz="1600" dirty="0"/>
              <a:t>: Arbeitsverzeichnis, enthält die Arbeitsdateien und das .</a:t>
            </a:r>
            <a:r>
              <a:rPr lang="de-DE" sz="1600" dirty="0" err="1"/>
              <a:t>git</a:t>
            </a:r>
            <a:r>
              <a:rPr lang="de-DE" sz="1600" dirty="0"/>
              <a:t>-Verzeichnis des Repository. Empfehlung: Für jedes Projekt in einem Hauptverzeichnis (z.B. REPO) Unterverzeichnisse (Working </a:t>
            </a:r>
            <a:r>
              <a:rPr lang="de-DE" sz="1600" dirty="0" err="1"/>
              <a:t>Directories</a:t>
            </a:r>
            <a:r>
              <a:rPr lang="de-DE" sz="1600" dirty="0"/>
              <a:t>) anlegen.</a:t>
            </a:r>
          </a:p>
          <a:p>
            <a:pPr>
              <a:spcBef>
                <a:spcPts val="0"/>
              </a:spcBef>
              <a:spcAft>
                <a:spcPts val="600"/>
              </a:spcAft>
            </a:pPr>
            <a:r>
              <a:rPr lang="de-DE" sz="1600" b="1" dirty="0"/>
              <a:t>Stagen: </a:t>
            </a:r>
            <a:r>
              <a:rPr lang="de-DE" sz="1600" dirty="0"/>
              <a:t>Markieren der Dateien, die in einen darauf folgenden Commit einbezogen werden sollen</a:t>
            </a:r>
          </a:p>
          <a:p>
            <a:pPr>
              <a:spcBef>
                <a:spcPts val="0"/>
              </a:spcBef>
              <a:spcAft>
                <a:spcPts val="600"/>
              </a:spcAft>
            </a:pPr>
            <a:r>
              <a:rPr lang="de-DE" sz="1600" b="1" dirty="0"/>
              <a:t>Commit</a:t>
            </a:r>
            <a:r>
              <a:rPr lang="de-DE" sz="1600" dirty="0"/>
              <a:t>: Erstellen einer neuen Version (Snapshot) im Repository, muss kommentiert werden</a:t>
            </a:r>
          </a:p>
          <a:p>
            <a:pPr>
              <a:spcBef>
                <a:spcPts val="0"/>
              </a:spcBef>
              <a:spcAft>
                <a:spcPts val="600"/>
              </a:spcAft>
            </a:pPr>
            <a:r>
              <a:rPr lang="de-DE" sz="1600" b="1" dirty="0"/>
              <a:t>HEAD: </a:t>
            </a:r>
            <a:r>
              <a:rPr lang="de-DE" sz="1600" dirty="0"/>
              <a:t>Aktuelle committete Version einer Branch im Repository, auf dem auch das Working-Dir basiert</a:t>
            </a:r>
          </a:p>
          <a:p>
            <a:pPr>
              <a:spcBef>
                <a:spcPts val="0"/>
              </a:spcBef>
              <a:spcAft>
                <a:spcPts val="600"/>
              </a:spcAft>
            </a:pPr>
            <a:r>
              <a:rPr lang="de-DE" sz="1600" b="1" dirty="0" err="1"/>
              <a:t>Checkout</a:t>
            </a:r>
            <a:r>
              <a:rPr lang="de-DE" sz="1600" dirty="0"/>
              <a:t>: "zurücksetzen" der Arbeitsdatei(en) auf eine andere Version aus dem Repository</a:t>
            </a:r>
          </a:p>
          <a:p>
            <a:pPr>
              <a:spcBef>
                <a:spcPts val="0"/>
              </a:spcBef>
              <a:spcAft>
                <a:spcPts val="600"/>
              </a:spcAft>
            </a:pPr>
            <a:r>
              <a:rPr lang="de-DE" sz="1600" b="1" dirty="0"/>
              <a:t>Branch</a:t>
            </a:r>
            <a:r>
              <a:rPr lang="de-DE" sz="1600" dirty="0"/>
              <a:t>: "Abzweigung" eines Projektes, d.h. Kopie eine Projektes, das in eine andere Richtung entwickelt wird, ein anderer Entwicklungszweig (Jedes Repository enthält mindestens den "</a:t>
            </a:r>
            <a:r>
              <a:rPr lang="de-DE" sz="1600" b="1" dirty="0" err="1"/>
              <a:t>master</a:t>
            </a:r>
            <a:r>
              <a:rPr lang="de-DE" sz="1600" b="1" dirty="0"/>
              <a:t>"</a:t>
            </a:r>
            <a:r>
              <a:rPr lang="de-DE" sz="1600" dirty="0"/>
              <a:t>-Branch, neuerdings auch oft "</a:t>
            </a:r>
            <a:r>
              <a:rPr lang="de-DE" sz="1600" b="1" dirty="0" err="1"/>
              <a:t>main</a:t>
            </a:r>
            <a:r>
              <a:rPr lang="de-DE" sz="1600" b="1" dirty="0"/>
              <a:t>"</a:t>
            </a:r>
            <a:r>
              <a:rPr lang="de-DE" sz="1600" dirty="0"/>
              <a:t>-Branch genannt). Enthält eigene </a:t>
            </a:r>
            <a:r>
              <a:rPr lang="de-DE" sz="1600" dirty="0" err="1"/>
              <a:t>Commits</a:t>
            </a:r>
            <a:r>
              <a:rPr lang="de-DE" sz="1600" dirty="0"/>
              <a:t> und eigenes Working-Dir.</a:t>
            </a:r>
          </a:p>
          <a:p>
            <a:pPr>
              <a:spcBef>
                <a:spcPts val="0"/>
              </a:spcBef>
              <a:spcAft>
                <a:spcPts val="600"/>
              </a:spcAft>
            </a:pPr>
            <a:r>
              <a:rPr lang="de-DE" sz="1600" b="1" dirty="0"/>
              <a:t>Push</a:t>
            </a:r>
            <a:r>
              <a:rPr lang="de-DE" sz="1600" dirty="0"/>
              <a:t>: Kopieren des eigenen Projektes in ein Remote-Repository (</a:t>
            </a:r>
            <a:r>
              <a:rPr lang="de-DE" sz="1600" dirty="0" err="1"/>
              <a:t>zB</a:t>
            </a:r>
            <a:r>
              <a:rPr lang="de-DE" sz="1600" dirty="0"/>
              <a:t>. GitHub)</a:t>
            </a:r>
          </a:p>
          <a:p>
            <a:pPr>
              <a:spcBef>
                <a:spcPts val="0"/>
              </a:spcBef>
              <a:spcAft>
                <a:spcPts val="600"/>
              </a:spcAft>
            </a:pPr>
            <a:r>
              <a:rPr lang="de-DE" sz="1600" b="1" dirty="0"/>
              <a:t>Pull / </a:t>
            </a:r>
            <a:r>
              <a:rPr lang="de-DE" sz="1600" b="1" dirty="0" err="1"/>
              <a:t>Clone</a:t>
            </a:r>
            <a:r>
              <a:rPr lang="de-DE" sz="1600" dirty="0"/>
              <a:t>: Kopieren eines Remote-Projekts in das eigene, lokale Repository</a:t>
            </a:r>
          </a:p>
          <a:p>
            <a:pPr>
              <a:spcBef>
                <a:spcPts val="0"/>
              </a:spcBef>
              <a:spcAft>
                <a:spcPts val="600"/>
              </a:spcAft>
            </a:pPr>
            <a:r>
              <a:rPr lang="de-DE" sz="1600" b="1" dirty="0" err="1"/>
              <a:t>Merge</a:t>
            </a:r>
            <a:r>
              <a:rPr lang="de-DE" sz="1600" dirty="0"/>
              <a:t>: Verschmelzen eines Entwicklungszweiges (</a:t>
            </a:r>
            <a:r>
              <a:rPr lang="de-DE" sz="1600" dirty="0" err="1"/>
              <a:t>Branch</a:t>
            </a:r>
            <a:r>
              <a:rPr lang="de-DE" sz="1600" dirty="0"/>
              <a:t>) mit dem </a:t>
            </a:r>
            <a:r>
              <a:rPr lang="de-DE" sz="1600" dirty="0" err="1"/>
              <a:t>Hauptbranch</a:t>
            </a:r>
            <a:endParaRPr lang="de-DE" sz="1600" dirty="0"/>
          </a:p>
          <a:p>
            <a:pPr>
              <a:spcBef>
                <a:spcPts val="0"/>
              </a:spcBef>
              <a:spcAft>
                <a:spcPts val="600"/>
              </a:spcAft>
            </a:pPr>
            <a:r>
              <a:rPr lang="de-DE" sz="1600" b="1" dirty="0"/>
              <a:t>Forken</a:t>
            </a:r>
            <a:r>
              <a:rPr lang="de-DE" sz="1600" dirty="0"/>
              <a:t>: Kopie eines  </a:t>
            </a:r>
            <a:r>
              <a:rPr lang="de-DE" sz="1600" dirty="0" err="1"/>
              <a:t>Repositorys</a:t>
            </a:r>
            <a:r>
              <a:rPr lang="de-DE" sz="1600" dirty="0"/>
              <a:t>, die dann unabhängig vom Original weiterentwickelt wird</a:t>
            </a:r>
          </a:p>
          <a:p>
            <a:pPr>
              <a:spcBef>
                <a:spcPts val="0"/>
              </a:spcBef>
              <a:spcAft>
                <a:spcPts val="600"/>
              </a:spcAft>
            </a:pPr>
            <a:r>
              <a:rPr lang="de-DE" sz="1600" b="1" dirty="0" err="1"/>
              <a:t>Stashen</a:t>
            </a:r>
            <a:r>
              <a:rPr lang="de-DE" sz="1600" dirty="0"/>
              <a:t>: Temporäres Ablegen des Working-</a:t>
            </a:r>
            <a:r>
              <a:rPr lang="de-DE" sz="1600" dirty="0" err="1"/>
              <a:t>Trees</a:t>
            </a:r>
            <a:r>
              <a:rPr lang="de-DE" sz="1600" dirty="0"/>
              <a:t> um später daran weiterzuarbeiten, dabei wird der Working-</a:t>
            </a:r>
            <a:r>
              <a:rPr lang="de-DE" sz="1600" dirty="0" err="1"/>
              <a:t>Tree</a:t>
            </a:r>
            <a:r>
              <a:rPr lang="de-DE" sz="1600" dirty="0"/>
              <a:t> auf den letzten Commit zurückgesetzt.</a:t>
            </a:r>
          </a:p>
          <a:p>
            <a:pPr>
              <a:spcBef>
                <a:spcPts val="0"/>
              </a:spcBef>
              <a:spcAft>
                <a:spcPts val="600"/>
              </a:spcAft>
            </a:pPr>
            <a:r>
              <a:rPr lang="de-DE" sz="1600" b="1" dirty="0" err="1"/>
              <a:t>Stash</a:t>
            </a:r>
            <a:r>
              <a:rPr lang="de-DE" sz="1600" b="1" dirty="0"/>
              <a:t> </a:t>
            </a:r>
            <a:r>
              <a:rPr lang="de-DE" sz="1600" b="1" dirty="0" err="1"/>
              <a:t>pop</a:t>
            </a:r>
            <a:r>
              <a:rPr lang="de-DE" sz="1600" dirty="0"/>
              <a:t>: "Zurückholen" des </a:t>
            </a:r>
            <a:r>
              <a:rPr lang="de-DE" sz="1600" dirty="0" err="1"/>
              <a:t>Stashes</a:t>
            </a:r>
            <a:r>
              <a:rPr lang="de-DE" sz="1600" dirty="0"/>
              <a:t> in das Working Dir. </a:t>
            </a:r>
          </a:p>
        </p:txBody>
      </p:sp>
    </p:spTree>
    <p:extLst>
      <p:ext uri="{BB962C8B-B14F-4D97-AF65-F5344CB8AC3E}">
        <p14:creationId xmlns:p14="http://schemas.microsoft.com/office/powerpoint/2010/main" val="309473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A13A64-5AB8-A980-D1AA-E964E31CBBCF}"/>
              </a:ext>
            </a:extLst>
          </p:cNvPr>
          <p:cNvSpPr>
            <a:spLocks noGrp="1"/>
          </p:cNvSpPr>
          <p:nvPr>
            <p:ph type="title"/>
          </p:nvPr>
        </p:nvSpPr>
        <p:spPr>
          <a:xfrm>
            <a:off x="323528" y="164437"/>
            <a:ext cx="6491064" cy="1143000"/>
          </a:xfrm>
        </p:spPr>
        <p:txBody>
          <a:bodyPr>
            <a:normAutofit fontScale="90000"/>
          </a:bodyPr>
          <a:lstStyle/>
          <a:p>
            <a:r>
              <a:rPr lang="de-DE"/>
              <a:t>Grundablauf der lokalen </a:t>
            </a:r>
            <a:br>
              <a:rPr lang="de-DE"/>
            </a:br>
            <a:r>
              <a:rPr lang="de-DE"/>
              <a:t>Versionsverwaltung mit git</a:t>
            </a:r>
          </a:p>
        </p:txBody>
      </p:sp>
      <p:sp>
        <p:nvSpPr>
          <p:cNvPr id="4" name="Rechteck: abgerundete Ecken 3">
            <a:extLst>
              <a:ext uri="{FF2B5EF4-FFF2-40B4-BE49-F238E27FC236}">
                <a16:creationId xmlns:a16="http://schemas.microsoft.com/office/drawing/2014/main" id="{88CC731A-FE79-86A3-5D6F-5192A6803B74}"/>
              </a:ext>
            </a:extLst>
          </p:cNvPr>
          <p:cNvSpPr/>
          <p:nvPr/>
        </p:nvSpPr>
        <p:spPr>
          <a:xfrm>
            <a:off x="827585" y="1412776"/>
            <a:ext cx="3168352" cy="864096"/>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Leeren Projektordner anlegen</a:t>
            </a:r>
          </a:p>
          <a:p>
            <a:pPr algn="ctr"/>
            <a:r>
              <a:rPr lang="de-DE"/>
              <a:t>und in den Ordner wechseln</a:t>
            </a:r>
          </a:p>
        </p:txBody>
      </p:sp>
      <p:sp>
        <p:nvSpPr>
          <p:cNvPr id="5" name="Rechteck: abgerundete Ecken 4">
            <a:extLst>
              <a:ext uri="{FF2B5EF4-FFF2-40B4-BE49-F238E27FC236}">
                <a16:creationId xmlns:a16="http://schemas.microsoft.com/office/drawing/2014/main" id="{9B307504-A5F7-B24A-1BEA-4CDDB36F3EFB}"/>
              </a:ext>
            </a:extLst>
          </p:cNvPr>
          <p:cNvSpPr/>
          <p:nvPr/>
        </p:nvSpPr>
        <p:spPr>
          <a:xfrm>
            <a:off x="827585" y="3654147"/>
            <a:ext cx="316835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Dateien hinzufügen</a:t>
            </a:r>
          </a:p>
          <a:p>
            <a:pPr algn="ctr"/>
            <a:r>
              <a:rPr lang="de-DE"/>
              <a:t>und / oder bearbeiten</a:t>
            </a:r>
          </a:p>
        </p:txBody>
      </p:sp>
      <p:sp>
        <p:nvSpPr>
          <p:cNvPr id="6" name="Rechteck: abgerundete Ecken 5">
            <a:extLst>
              <a:ext uri="{FF2B5EF4-FFF2-40B4-BE49-F238E27FC236}">
                <a16:creationId xmlns:a16="http://schemas.microsoft.com/office/drawing/2014/main" id="{61375226-4442-CF02-160A-D5F301FA71EC}"/>
              </a:ext>
            </a:extLst>
          </p:cNvPr>
          <p:cNvSpPr/>
          <p:nvPr/>
        </p:nvSpPr>
        <p:spPr>
          <a:xfrm>
            <a:off x="827585" y="4784775"/>
            <a:ext cx="316835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Dateien zum Index </a:t>
            </a:r>
            <a:br>
              <a:rPr lang="de-DE"/>
            </a:br>
            <a:r>
              <a:rPr lang="de-DE"/>
              <a:t>hinzufügen ("stagen") mit</a:t>
            </a:r>
          </a:p>
          <a:p>
            <a:pPr algn="ctr"/>
            <a:r>
              <a:rPr lang="de-DE" b="1">
                <a:latin typeface="Courier New" panose="02070309020205020404" pitchFamily="49" charset="0"/>
                <a:cs typeface="Courier New" panose="02070309020205020404" pitchFamily="49" charset="0"/>
              </a:rPr>
              <a:t>git add .</a:t>
            </a:r>
          </a:p>
        </p:txBody>
      </p:sp>
      <p:sp>
        <p:nvSpPr>
          <p:cNvPr id="7" name="Rechteck: abgerundete Ecken 6">
            <a:extLst>
              <a:ext uri="{FF2B5EF4-FFF2-40B4-BE49-F238E27FC236}">
                <a16:creationId xmlns:a16="http://schemas.microsoft.com/office/drawing/2014/main" id="{5DE2DB45-BAF1-AC2F-A7F6-63E219E48ADC}"/>
              </a:ext>
            </a:extLst>
          </p:cNvPr>
          <p:cNvSpPr/>
          <p:nvPr/>
        </p:nvSpPr>
        <p:spPr>
          <a:xfrm>
            <a:off x="827585" y="2492896"/>
            <a:ext cx="3168352" cy="864096"/>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Repository anlegen mit</a:t>
            </a:r>
            <a:br>
              <a:rPr lang="de-DE"/>
            </a:br>
            <a:r>
              <a:rPr lang="de-DE" b="1">
                <a:latin typeface="Courier New" panose="02070309020205020404" pitchFamily="49" charset="0"/>
                <a:cs typeface="Courier New" panose="02070309020205020404" pitchFamily="49" charset="0"/>
              </a:rPr>
              <a:t>git init</a:t>
            </a:r>
          </a:p>
        </p:txBody>
      </p:sp>
      <p:sp>
        <p:nvSpPr>
          <p:cNvPr id="8" name="Rechteck: abgerundete Ecken 7">
            <a:extLst>
              <a:ext uri="{FF2B5EF4-FFF2-40B4-BE49-F238E27FC236}">
                <a16:creationId xmlns:a16="http://schemas.microsoft.com/office/drawing/2014/main" id="{416AED79-E9BD-4BBF-A85D-B6762ADCB86A}"/>
              </a:ext>
            </a:extLst>
          </p:cNvPr>
          <p:cNvSpPr/>
          <p:nvPr/>
        </p:nvSpPr>
        <p:spPr>
          <a:xfrm>
            <a:off x="827585" y="5877272"/>
            <a:ext cx="4248472" cy="86409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Alle "gestagten" Dateien committen</a:t>
            </a:r>
          </a:p>
          <a:p>
            <a:pPr algn="ctr"/>
            <a:r>
              <a:rPr lang="de-DE" sz="1600" b="1">
                <a:latin typeface="Courier New" panose="02070309020205020404" pitchFamily="49" charset="0"/>
                <a:cs typeface="Courier New" panose="02070309020205020404" pitchFamily="49" charset="0"/>
              </a:rPr>
              <a:t>git commit –m "Versionshinweis"</a:t>
            </a:r>
          </a:p>
        </p:txBody>
      </p:sp>
      <p:cxnSp>
        <p:nvCxnSpPr>
          <p:cNvPr id="11" name="Gerade Verbindung mit Pfeil 10">
            <a:extLst>
              <a:ext uri="{FF2B5EF4-FFF2-40B4-BE49-F238E27FC236}">
                <a16:creationId xmlns:a16="http://schemas.microsoft.com/office/drawing/2014/main" id="{38C85FAB-D2C4-3942-9A8B-1377006F5EEC}"/>
              </a:ext>
            </a:extLst>
          </p:cNvPr>
          <p:cNvCxnSpPr>
            <a:stCxn id="4" idx="2"/>
            <a:endCxn id="7" idx="0"/>
          </p:cNvCxnSpPr>
          <p:nvPr/>
        </p:nvCxnSpPr>
        <p:spPr>
          <a:xfrm>
            <a:off x="2411761" y="2276872"/>
            <a:ext cx="0" cy="216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245E7B10-1EB6-2228-CC19-AF4880377F46}"/>
              </a:ext>
            </a:extLst>
          </p:cNvPr>
          <p:cNvCxnSpPr>
            <a:cxnSpLocks/>
            <a:stCxn id="7" idx="2"/>
            <a:endCxn id="5" idx="0"/>
          </p:cNvCxnSpPr>
          <p:nvPr/>
        </p:nvCxnSpPr>
        <p:spPr>
          <a:xfrm>
            <a:off x="2411761" y="3356992"/>
            <a:ext cx="0" cy="2971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51D6AB48-9CA6-F205-5098-E8E8E75A3F88}"/>
              </a:ext>
            </a:extLst>
          </p:cNvPr>
          <p:cNvCxnSpPr>
            <a:cxnSpLocks/>
            <a:stCxn id="5" idx="2"/>
            <a:endCxn id="6" idx="0"/>
          </p:cNvCxnSpPr>
          <p:nvPr/>
        </p:nvCxnSpPr>
        <p:spPr>
          <a:xfrm>
            <a:off x="2411761" y="4518243"/>
            <a:ext cx="0" cy="2665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04BEC3E-6FAF-BA5F-EACE-4E1C8F57BBEF}"/>
              </a:ext>
            </a:extLst>
          </p:cNvPr>
          <p:cNvCxnSpPr>
            <a:cxnSpLocks/>
          </p:cNvCxnSpPr>
          <p:nvPr/>
        </p:nvCxnSpPr>
        <p:spPr>
          <a:xfrm flipH="1">
            <a:off x="2411752" y="5638929"/>
            <a:ext cx="9" cy="2367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Verbinder: gewinkelt 23">
            <a:extLst>
              <a:ext uri="{FF2B5EF4-FFF2-40B4-BE49-F238E27FC236}">
                <a16:creationId xmlns:a16="http://schemas.microsoft.com/office/drawing/2014/main" id="{800C098D-705F-A105-4B05-1168F67DCFC7}"/>
              </a:ext>
            </a:extLst>
          </p:cNvPr>
          <p:cNvCxnSpPr>
            <a:cxnSpLocks/>
            <a:stCxn id="8" idx="1"/>
          </p:cNvCxnSpPr>
          <p:nvPr/>
        </p:nvCxnSpPr>
        <p:spPr>
          <a:xfrm rot="10800000" flipH="1">
            <a:off x="827584" y="3501008"/>
            <a:ext cx="1584167" cy="2808312"/>
          </a:xfrm>
          <a:prstGeom prst="bentConnector4">
            <a:avLst>
              <a:gd name="adj1" fmla="val -14430"/>
              <a:gd name="adj2" fmla="val 10087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Rechteck: abgerundete Ecken 26">
            <a:extLst>
              <a:ext uri="{FF2B5EF4-FFF2-40B4-BE49-F238E27FC236}">
                <a16:creationId xmlns:a16="http://schemas.microsoft.com/office/drawing/2014/main" id="{A93E09C0-FBA5-D935-F346-79B083C253E9}"/>
              </a:ext>
            </a:extLst>
          </p:cNvPr>
          <p:cNvSpPr/>
          <p:nvPr/>
        </p:nvSpPr>
        <p:spPr>
          <a:xfrm>
            <a:off x="5220073" y="4293096"/>
            <a:ext cx="3443684" cy="86409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Unerwünschte Änderungen an Datei(en) zurücknehmen mit</a:t>
            </a:r>
          </a:p>
          <a:p>
            <a:pPr algn="ctr"/>
            <a:r>
              <a:rPr lang="de-DE" sz="1600" b="1">
                <a:latin typeface="Courier New" panose="02070309020205020404" pitchFamily="49" charset="0"/>
                <a:cs typeface="Courier New" panose="02070309020205020404" pitchFamily="49" charset="0"/>
              </a:rPr>
              <a:t>git checkout &lt;dateiname&gt;</a:t>
            </a:r>
          </a:p>
        </p:txBody>
      </p:sp>
      <p:cxnSp>
        <p:nvCxnSpPr>
          <p:cNvPr id="28" name="Gerade Verbindung mit Pfeil 27">
            <a:extLst>
              <a:ext uri="{FF2B5EF4-FFF2-40B4-BE49-F238E27FC236}">
                <a16:creationId xmlns:a16="http://schemas.microsoft.com/office/drawing/2014/main" id="{68F48662-AC2F-B1B7-B4B1-6A8D038987F8}"/>
              </a:ext>
            </a:extLst>
          </p:cNvPr>
          <p:cNvCxnSpPr>
            <a:cxnSpLocks/>
          </p:cNvCxnSpPr>
          <p:nvPr/>
        </p:nvCxnSpPr>
        <p:spPr>
          <a:xfrm>
            <a:off x="2411761" y="4581128"/>
            <a:ext cx="2808312"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Verbinder: gewinkelt 31">
            <a:extLst>
              <a:ext uri="{FF2B5EF4-FFF2-40B4-BE49-F238E27FC236}">
                <a16:creationId xmlns:a16="http://schemas.microsoft.com/office/drawing/2014/main" id="{69645B82-8215-9AD0-BDD2-F0F85B740013}"/>
              </a:ext>
            </a:extLst>
          </p:cNvPr>
          <p:cNvCxnSpPr>
            <a:cxnSpLocks/>
          </p:cNvCxnSpPr>
          <p:nvPr/>
        </p:nvCxnSpPr>
        <p:spPr>
          <a:xfrm rot="16200000" flipV="1">
            <a:off x="5365475" y="2798606"/>
            <a:ext cx="206901" cy="2945978"/>
          </a:xfrm>
          <a:prstGeom prst="bentConnector2">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5AE957E0-574E-B231-E488-2589B697074B}"/>
              </a:ext>
            </a:extLst>
          </p:cNvPr>
          <p:cNvSpPr/>
          <p:nvPr/>
        </p:nvSpPr>
        <p:spPr>
          <a:xfrm>
            <a:off x="5265238" y="1412776"/>
            <a:ext cx="3771258" cy="69360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Neuen Branch (Entwicklungszweig) anlegen mit </a:t>
            </a:r>
            <a:r>
              <a:rPr lang="de-DE" sz="1400" b="1" dirty="0" err="1">
                <a:latin typeface="Courier New" panose="02070309020205020404" pitchFamily="49" charset="0"/>
                <a:cs typeface="Courier New" panose="02070309020205020404" pitchFamily="49" charset="0"/>
              </a:rPr>
              <a:t>git</a:t>
            </a:r>
            <a:r>
              <a:rPr lang="de-DE" sz="1400" b="1" dirty="0">
                <a:latin typeface="Courier New" panose="02070309020205020404" pitchFamily="49" charset="0"/>
                <a:cs typeface="Courier New" panose="02070309020205020404" pitchFamily="49" charset="0"/>
              </a:rPr>
              <a:t> </a:t>
            </a:r>
            <a:r>
              <a:rPr lang="de-DE" sz="1400" b="1" dirty="0" err="1">
                <a:latin typeface="Courier New" panose="02070309020205020404" pitchFamily="49" charset="0"/>
                <a:cs typeface="Courier New" panose="02070309020205020404" pitchFamily="49" charset="0"/>
              </a:rPr>
              <a:t>branch</a:t>
            </a:r>
            <a:r>
              <a:rPr lang="de-DE" sz="1400" b="1" dirty="0">
                <a:latin typeface="Courier New" panose="02070309020205020404" pitchFamily="49" charset="0"/>
                <a:cs typeface="Courier New" panose="02070309020205020404" pitchFamily="49" charset="0"/>
              </a:rPr>
              <a:t> &lt;</a:t>
            </a:r>
            <a:r>
              <a:rPr lang="de-DE" sz="1400" b="1" dirty="0" err="1">
                <a:latin typeface="Courier New" panose="02070309020205020404" pitchFamily="49" charset="0"/>
                <a:cs typeface="Courier New" panose="02070309020205020404" pitchFamily="49" charset="0"/>
              </a:rPr>
              <a:t>branchname</a:t>
            </a:r>
            <a:r>
              <a:rPr lang="de-DE" sz="1400" b="1" dirty="0">
                <a:latin typeface="Courier New" panose="02070309020205020404" pitchFamily="49" charset="0"/>
                <a:cs typeface="Courier New" panose="02070309020205020404" pitchFamily="49" charset="0"/>
              </a:rPr>
              <a:t>&gt;</a:t>
            </a:r>
            <a:endParaRPr lang="de-DE" sz="1600" b="1" dirty="0">
              <a:latin typeface="Courier New" panose="02070309020205020404" pitchFamily="49" charset="0"/>
              <a:cs typeface="Courier New" panose="02070309020205020404" pitchFamily="49" charset="0"/>
            </a:endParaRPr>
          </a:p>
        </p:txBody>
      </p:sp>
      <p:sp>
        <p:nvSpPr>
          <p:cNvPr id="50" name="Rechteck: abgerundete Ecken 49">
            <a:extLst>
              <a:ext uri="{FF2B5EF4-FFF2-40B4-BE49-F238E27FC236}">
                <a16:creationId xmlns:a16="http://schemas.microsoft.com/office/drawing/2014/main" id="{90EB8CA5-35FD-23A2-DC68-64B23D547934}"/>
              </a:ext>
            </a:extLst>
          </p:cNvPr>
          <p:cNvSpPr/>
          <p:nvPr/>
        </p:nvSpPr>
        <p:spPr>
          <a:xfrm>
            <a:off x="5273352" y="2360410"/>
            <a:ext cx="3763144" cy="68569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Wechsel in den neuen Branch:</a:t>
            </a:r>
          </a:p>
          <a:p>
            <a:pPr algn="ctr"/>
            <a:r>
              <a:rPr lang="de-DE" sz="1600" b="1" dirty="0" err="1">
                <a:latin typeface="Courier New" panose="02070309020205020404" pitchFamily="49" charset="0"/>
                <a:cs typeface="Courier New" panose="02070309020205020404" pitchFamily="49" charset="0"/>
              </a:rPr>
              <a:t>git</a:t>
            </a:r>
            <a:r>
              <a:rPr lang="de-DE" sz="1600" b="1" dirty="0">
                <a:latin typeface="Courier New" panose="02070309020205020404" pitchFamily="49" charset="0"/>
                <a:cs typeface="Courier New" panose="02070309020205020404" pitchFamily="49" charset="0"/>
              </a:rPr>
              <a:t> </a:t>
            </a:r>
            <a:r>
              <a:rPr lang="de-DE" sz="1600" b="1" dirty="0" err="1">
                <a:latin typeface="Courier New" panose="02070309020205020404" pitchFamily="49" charset="0"/>
                <a:cs typeface="Courier New" panose="02070309020205020404" pitchFamily="49" charset="0"/>
              </a:rPr>
              <a:t>checkout</a:t>
            </a:r>
            <a:r>
              <a:rPr lang="de-DE" sz="1600" b="1" dirty="0">
                <a:latin typeface="Courier New" panose="02070309020205020404" pitchFamily="49" charset="0"/>
                <a:cs typeface="Courier New" panose="02070309020205020404" pitchFamily="49" charset="0"/>
              </a:rPr>
              <a:t> &lt;</a:t>
            </a:r>
            <a:r>
              <a:rPr lang="de-DE" sz="1600" b="1" dirty="0" err="1">
                <a:latin typeface="Courier New" panose="02070309020205020404" pitchFamily="49" charset="0"/>
                <a:cs typeface="Courier New" panose="02070309020205020404" pitchFamily="49" charset="0"/>
              </a:rPr>
              <a:t>branchname</a:t>
            </a:r>
            <a:r>
              <a:rPr lang="de-DE" sz="1600" b="1" dirty="0">
                <a:latin typeface="Courier New" panose="02070309020205020404" pitchFamily="49" charset="0"/>
                <a:cs typeface="Courier New" panose="02070309020205020404" pitchFamily="49" charset="0"/>
              </a:rPr>
              <a:t>&gt;</a:t>
            </a:r>
          </a:p>
        </p:txBody>
      </p:sp>
      <p:sp>
        <p:nvSpPr>
          <p:cNvPr id="51" name="Rechteck: abgerundete Ecken 50">
            <a:extLst>
              <a:ext uri="{FF2B5EF4-FFF2-40B4-BE49-F238E27FC236}">
                <a16:creationId xmlns:a16="http://schemas.microsoft.com/office/drawing/2014/main" id="{AE432DFB-294F-9543-EFB2-EBC2E8F7D956}"/>
              </a:ext>
            </a:extLst>
          </p:cNvPr>
          <p:cNvSpPr/>
          <p:nvPr/>
        </p:nvSpPr>
        <p:spPr>
          <a:xfrm>
            <a:off x="5273352" y="3319369"/>
            <a:ext cx="3763140" cy="7577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t>Ggf. nach </a:t>
            </a:r>
            <a:r>
              <a:rPr lang="de-DE" sz="1200" b="1" dirty="0" err="1">
                <a:latin typeface="Courier New" panose="02070309020205020404" pitchFamily="49" charset="0"/>
                <a:cs typeface="Courier New" panose="02070309020205020404" pitchFamily="49" charset="0"/>
              </a:rPr>
              <a:t>git</a:t>
            </a: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checkout</a:t>
            </a: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master</a:t>
            </a:r>
            <a:r>
              <a:rPr lang="de-DE" sz="1200" b="1" dirty="0">
                <a:latin typeface="Courier New" panose="02070309020205020404" pitchFamily="49" charset="0"/>
                <a:cs typeface="Courier New" panose="02070309020205020404" pitchFamily="49" charset="0"/>
              </a:rPr>
              <a:t> </a:t>
            </a:r>
            <a:r>
              <a:rPr lang="de-DE" sz="1200" dirty="0"/>
              <a:t>den Branch mit dem master-Branch zusammenführen:</a:t>
            </a:r>
            <a:br>
              <a:rPr lang="de-DE" sz="1200" dirty="0"/>
            </a:br>
            <a:r>
              <a:rPr lang="de-DE" sz="1400" b="1" dirty="0" err="1">
                <a:latin typeface="Courier New" panose="02070309020205020404" pitchFamily="49" charset="0"/>
                <a:cs typeface="Courier New" panose="02070309020205020404" pitchFamily="49" charset="0"/>
              </a:rPr>
              <a:t>git</a:t>
            </a:r>
            <a:r>
              <a:rPr lang="de-DE" sz="1400" b="1" dirty="0">
                <a:latin typeface="Courier New" panose="02070309020205020404" pitchFamily="49" charset="0"/>
                <a:cs typeface="Courier New" panose="02070309020205020404" pitchFamily="49" charset="0"/>
              </a:rPr>
              <a:t> </a:t>
            </a:r>
            <a:r>
              <a:rPr lang="de-DE" sz="1400" b="1" dirty="0" err="1">
                <a:latin typeface="Courier New" panose="02070309020205020404" pitchFamily="49" charset="0"/>
                <a:cs typeface="Courier New" panose="02070309020205020404" pitchFamily="49" charset="0"/>
              </a:rPr>
              <a:t>merge</a:t>
            </a:r>
            <a:r>
              <a:rPr lang="de-DE" sz="1400" b="1" dirty="0">
                <a:latin typeface="Courier New" panose="02070309020205020404" pitchFamily="49" charset="0"/>
                <a:cs typeface="Courier New" panose="02070309020205020404" pitchFamily="49" charset="0"/>
              </a:rPr>
              <a:t> &lt;</a:t>
            </a:r>
            <a:r>
              <a:rPr lang="de-DE" sz="1400" b="1" dirty="0" err="1">
                <a:latin typeface="Courier New" panose="02070309020205020404" pitchFamily="49" charset="0"/>
                <a:cs typeface="Courier New" panose="02070309020205020404" pitchFamily="49" charset="0"/>
              </a:rPr>
              <a:t>branchname</a:t>
            </a:r>
            <a:r>
              <a:rPr lang="de-DE" sz="1400" b="1" dirty="0">
                <a:latin typeface="Courier New" panose="02070309020205020404" pitchFamily="49" charset="0"/>
                <a:cs typeface="Courier New" panose="02070309020205020404" pitchFamily="49" charset="0"/>
              </a:rPr>
              <a:t>&gt;</a:t>
            </a:r>
            <a:endParaRPr lang="de-DE" sz="1100" b="1" dirty="0">
              <a:latin typeface="Courier New" panose="02070309020205020404" pitchFamily="49" charset="0"/>
              <a:cs typeface="Courier New" panose="02070309020205020404" pitchFamily="49" charset="0"/>
            </a:endParaRPr>
          </a:p>
        </p:txBody>
      </p:sp>
      <p:cxnSp>
        <p:nvCxnSpPr>
          <p:cNvPr id="53" name="Verbinder: gewinkelt 52">
            <a:extLst>
              <a:ext uri="{FF2B5EF4-FFF2-40B4-BE49-F238E27FC236}">
                <a16:creationId xmlns:a16="http://schemas.microsoft.com/office/drawing/2014/main" id="{C02B3095-6D1C-B634-83CB-12BADCD4A3B4}"/>
              </a:ext>
            </a:extLst>
          </p:cNvPr>
          <p:cNvCxnSpPr>
            <a:cxnSpLocks/>
            <a:endCxn id="49" idx="1"/>
          </p:cNvCxnSpPr>
          <p:nvPr/>
        </p:nvCxnSpPr>
        <p:spPr>
          <a:xfrm flipV="1">
            <a:off x="2411752" y="1759580"/>
            <a:ext cx="2853486" cy="1741428"/>
          </a:xfrm>
          <a:prstGeom prst="bentConnector3">
            <a:avLst>
              <a:gd name="adj1" fmla="val 72989"/>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22CF96C7-F175-0F59-278B-EF04053168E1}"/>
              </a:ext>
            </a:extLst>
          </p:cNvPr>
          <p:cNvCxnSpPr>
            <a:cxnSpLocks/>
            <a:stCxn id="49" idx="2"/>
            <a:endCxn id="50" idx="0"/>
          </p:cNvCxnSpPr>
          <p:nvPr/>
        </p:nvCxnSpPr>
        <p:spPr>
          <a:xfrm>
            <a:off x="7150867" y="2106384"/>
            <a:ext cx="4057" cy="25402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C142DB1E-B118-B12B-BA6B-F3D1FA976FE8}"/>
              </a:ext>
            </a:extLst>
          </p:cNvPr>
          <p:cNvCxnSpPr/>
          <p:nvPr/>
        </p:nvCxnSpPr>
        <p:spPr>
          <a:xfrm>
            <a:off x="7154922" y="3054018"/>
            <a:ext cx="8114" cy="25402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729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Wichtigste Befehle</a:t>
            </a:r>
          </a:p>
        </p:txBody>
      </p:sp>
      <p:sp>
        <p:nvSpPr>
          <p:cNvPr id="3" name="Inhaltsplatzhalter 2"/>
          <p:cNvSpPr>
            <a:spLocks noGrp="1"/>
          </p:cNvSpPr>
          <p:nvPr>
            <p:ph idx="1"/>
          </p:nvPr>
        </p:nvSpPr>
        <p:spPr>
          <a:xfrm>
            <a:off x="0" y="1113012"/>
            <a:ext cx="9252520" cy="5760640"/>
          </a:xfrm>
        </p:spPr>
        <p:txBody>
          <a:bodyPr>
            <a:normAutofit fontScale="92500"/>
          </a:bodyPr>
          <a:lstStyle/>
          <a:p>
            <a:pPr marL="400050" lvl="1" indent="0">
              <a:lnSpc>
                <a:spcPct val="110000"/>
              </a:lnSpc>
              <a:spcBef>
                <a:spcPts val="0"/>
              </a:spcBef>
              <a:spcAft>
                <a:spcPts val="400"/>
              </a:spcAft>
              <a:buNone/>
            </a:pPr>
            <a:r>
              <a:rPr lang="de-DE" sz="1500" b="1" dirty="0"/>
              <a:t>Alle Befehle im Arbeitsverzeichnis (= Working-Dir, Workspace) ausführen! </a:t>
            </a:r>
            <a:br>
              <a:rPr lang="de-DE" sz="1500" b="1" dirty="0"/>
            </a:br>
            <a:r>
              <a:rPr lang="de-DE" sz="1500" b="1" dirty="0"/>
              <a:t>Name des Verzeichnisses = Name des </a:t>
            </a:r>
            <a:r>
              <a:rPr lang="de-DE" sz="1500" b="1" dirty="0" err="1"/>
              <a:t>Repositories</a:t>
            </a:r>
            <a:r>
              <a:rPr lang="de-DE" sz="1500" b="1" dirty="0"/>
              <a:t> bzw. Projektes</a:t>
            </a:r>
          </a:p>
          <a:p>
            <a:pPr>
              <a:lnSpc>
                <a:spcPct val="110000"/>
              </a:lnSpc>
              <a:spcBef>
                <a:spcPts val="0"/>
              </a:spcBef>
              <a:spcAft>
                <a:spcPts val="400"/>
              </a:spcAft>
            </a:pPr>
            <a:r>
              <a:rPr lang="de-DE" sz="1400" b="1" dirty="0" err="1">
                <a:latin typeface="Courier New" panose="02070309020205020404" pitchFamily="49" charset="0"/>
              </a:rPr>
              <a:t>git</a:t>
            </a:r>
            <a:r>
              <a:rPr lang="de-DE" sz="1400" b="1" dirty="0">
                <a:latin typeface="Courier New" panose="02070309020205020404" pitchFamily="49" charset="0"/>
              </a:rPr>
              <a:t> </a:t>
            </a:r>
            <a:r>
              <a:rPr lang="de-DE" sz="1400" b="1" dirty="0" err="1">
                <a:latin typeface="Courier New" panose="02070309020205020404" pitchFamily="49" charset="0"/>
              </a:rPr>
              <a:t>help</a:t>
            </a:r>
            <a:r>
              <a:rPr lang="de-DE" sz="1400" b="1" dirty="0">
                <a:latin typeface="Courier New" panose="02070309020205020404" pitchFamily="49" charset="0"/>
              </a:rPr>
              <a:t> &lt;</a:t>
            </a:r>
            <a:r>
              <a:rPr lang="de-DE" sz="1400" b="1" dirty="0" err="1">
                <a:latin typeface="Courier New" panose="02070309020205020404" pitchFamily="49" charset="0"/>
              </a:rPr>
              <a:t>befehl</a:t>
            </a:r>
            <a:r>
              <a:rPr lang="de-DE" sz="1400" b="1" dirty="0">
                <a:latin typeface="Courier New" panose="02070309020205020404" pitchFamily="49" charset="0"/>
              </a:rPr>
              <a:t>&gt; </a:t>
            </a:r>
            <a:r>
              <a:rPr lang="de-DE" sz="1400" b="1" dirty="0">
                <a:latin typeface="Courier New" panose="02070309020205020404" pitchFamily="49" charset="0"/>
                <a:sym typeface="Wingdings" panose="05000000000000000000" pitchFamily="2" charset="2"/>
              </a:rPr>
              <a:t> </a:t>
            </a:r>
            <a:r>
              <a:rPr lang="de-DE" sz="1600" dirty="0">
                <a:sym typeface="Wingdings" panose="05000000000000000000" pitchFamily="2" charset="2"/>
              </a:rPr>
              <a:t>Zeigt Hilfe (Webseite) zum entsprechenden Befehl an</a:t>
            </a:r>
            <a:endParaRPr lang="de-DE" sz="1600" dirty="0"/>
          </a:p>
          <a:p>
            <a:pPr>
              <a:lnSpc>
                <a:spcPct val="110000"/>
              </a:lnSpc>
              <a:spcBef>
                <a:spcPts val="0"/>
              </a:spcBef>
              <a:spcAft>
                <a:spcPts val="400"/>
              </a:spcAft>
            </a:pPr>
            <a:r>
              <a:rPr lang="de-DE" sz="1400" b="1" dirty="0" err="1">
                <a:latin typeface="Courier New" panose="02070309020205020404" pitchFamily="49" charset="0"/>
              </a:rPr>
              <a:t>git</a:t>
            </a:r>
            <a:r>
              <a:rPr lang="de-DE" sz="1400" b="1" dirty="0">
                <a:latin typeface="Courier New" panose="02070309020205020404" pitchFamily="49" charset="0"/>
              </a:rPr>
              <a:t> </a:t>
            </a:r>
            <a:r>
              <a:rPr lang="de-DE" sz="1400" b="1" dirty="0" err="1">
                <a:latin typeface="Courier New" panose="02070309020205020404" pitchFamily="49" charset="0"/>
              </a:rPr>
              <a:t>init</a:t>
            </a:r>
            <a:r>
              <a:rPr lang="de-DE" sz="1400" b="1" dirty="0">
                <a:latin typeface="Courier New" panose="02070309020205020404" pitchFamily="49" charset="0"/>
              </a:rPr>
              <a:t> </a:t>
            </a:r>
            <a:r>
              <a:rPr lang="de-DE" sz="1600" dirty="0">
                <a:sym typeface="Wingdings" panose="05000000000000000000" pitchFamily="2" charset="2"/>
              </a:rPr>
              <a:t> </a:t>
            </a:r>
            <a:r>
              <a:rPr lang="de-DE" sz="1600" b="1" dirty="0">
                <a:sym typeface="Wingdings" panose="05000000000000000000" pitchFamily="2" charset="2"/>
              </a:rPr>
              <a:t>Einmaliges</a:t>
            </a:r>
            <a:r>
              <a:rPr lang="de-DE" sz="1600" dirty="0">
                <a:sym typeface="Wingdings" panose="05000000000000000000" pitchFamily="2" charset="2"/>
              </a:rPr>
              <a:t> Initialisieren des </a:t>
            </a:r>
            <a:r>
              <a:rPr lang="de-DE" sz="1600" dirty="0" err="1">
                <a:sym typeface="Wingdings" panose="05000000000000000000" pitchFamily="2" charset="2"/>
              </a:rPr>
              <a:t>Repositorys</a:t>
            </a:r>
            <a:r>
              <a:rPr lang="de-DE" sz="1600" dirty="0">
                <a:sym typeface="Wingdings" panose="05000000000000000000" pitchFamily="2" charset="2"/>
              </a:rPr>
              <a:t>    Verstecktes .</a:t>
            </a:r>
            <a:r>
              <a:rPr lang="de-DE" sz="1600" dirty="0" err="1">
                <a:sym typeface="Wingdings" panose="05000000000000000000" pitchFamily="2" charset="2"/>
              </a:rPr>
              <a:t>git</a:t>
            </a:r>
            <a:r>
              <a:rPr lang="de-DE" sz="1600" dirty="0">
                <a:sym typeface="Wingdings" panose="05000000000000000000" pitchFamily="2" charset="2"/>
              </a:rPr>
              <a:t>-DB-Verzeichnis wird angelegt</a:t>
            </a:r>
          </a:p>
          <a:p>
            <a:pPr>
              <a:lnSpc>
                <a:spcPct val="110000"/>
              </a:lnSpc>
              <a:spcBef>
                <a:spcPts val="0"/>
              </a:spcBef>
              <a:spcAft>
                <a:spcPts val="400"/>
              </a:spcAft>
            </a:pPr>
            <a:r>
              <a:rPr lang="de-DE" sz="1300" b="1" dirty="0" err="1">
                <a:latin typeface="Courier New" panose="02070309020205020404" pitchFamily="49" charset="0"/>
                <a:sym typeface="Wingdings" panose="05000000000000000000" pitchFamily="2" charset="2"/>
              </a:rPr>
              <a:t>git</a:t>
            </a:r>
            <a:r>
              <a:rPr lang="de-DE" sz="1300" b="1" dirty="0">
                <a:latin typeface="Courier New" panose="02070309020205020404" pitchFamily="49" charset="0"/>
                <a:sym typeface="Wingdings" panose="05000000000000000000" pitchFamily="2" charset="2"/>
              </a:rPr>
              <a:t> </a:t>
            </a:r>
            <a:r>
              <a:rPr lang="de-DE" sz="1300" b="1" dirty="0" err="1">
                <a:latin typeface="Courier New" panose="02070309020205020404" pitchFamily="49" charset="0"/>
                <a:sym typeface="Wingdings" panose="05000000000000000000" pitchFamily="2" charset="2"/>
              </a:rPr>
              <a:t>add</a:t>
            </a:r>
            <a:r>
              <a:rPr lang="de-DE" sz="1300" b="1" dirty="0">
                <a:latin typeface="Courier New" panose="02070309020205020404" pitchFamily="49" charset="0"/>
                <a:sym typeface="Wingdings" panose="05000000000000000000" pitchFamily="2" charset="2"/>
              </a:rPr>
              <a:t> &lt;</a:t>
            </a:r>
            <a:r>
              <a:rPr lang="de-DE" sz="1300" b="1" dirty="0" err="1">
                <a:latin typeface="Courier New" panose="02070309020205020404" pitchFamily="49" charset="0"/>
                <a:sym typeface="Wingdings" panose="05000000000000000000" pitchFamily="2" charset="2"/>
              </a:rPr>
              <a:t>dateinamen</a:t>
            </a:r>
            <a:r>
              <a:rPr lang="de-DE" sz="1300" b="1" dirty="0">
                <a:latin typeface="Courier New" panose="02070309020205020404" pitchFamily="49" charset="0"/>
                <a:sym typeface="Wingdings" panose="05000000000000000000" pitchFamily="2" charset="2"/>
              </a:rPr>
              <a:t>&gt; </a:t>
            </a:r>
            <a:r>
              <a:rPr lang="de-DE" sz="1600" dirty="0">
                <a:sym typeface="Wingdings" panose="05000000000000000000" pitchFamily="2" charset="2"/>
              </a:rPr>
              <a:t>oder</a:t>
            </a:r>
            <a:r>
              <a:rPr lang="de-DE" sz="1200" b="1" dirty="0">
                <a:latin typeface="Courier New" panose="02070309020205020404" pitchFamily="49" charset="0"/>
                <a:sym typeface="Wingdings" panose="05000000000000000000" pitchFamily="2" charset="2"/>
              </a:rPr>
              <a:t> </a:t>
            </a:r>
            <a:r>
              <a:rPr lang="de-DE" sz="1300" b="1" dirty="0" err="1">
                <a:latin typeface="Courier New" panose="02070309020205020404" pitchFamily="49" charset="0"/>
                <a:sym typeface="Wingdings" panose="05000000000000000000" pitchFamily="2" charset="2"/>
              </a:rPr>
              <a:t>git</a:t>
            </a:r>
            <a:r>
              <a:rPr lang="de-DE" sz="1300" b="1" dirty="0">
                <a:latin typeface="Courier New" panose="02070309020205020404" pitchFamily="49" charset="0"/>
                <a:sym typeface="Wingdings" panose="05000000000000000000" pitchFamily="2" charset="2"/>
              </a:rPr>
              <a:t> </a:t>
            </a:r>
            <a:r>
              <a:rPr lang="de-DE" sz="1300" b="1" dirty="0" err="1">
                <a:latin typeface="Courier New" panose="02070309020205020404" pitchFamily="49" charset="0"/>
                <a:sym typeface="Wingdings" panose="05000000000000000000" pitchFamily="2" charset="2"/>
              </a:rPr>
              <a:t>add</a:t>
            </a:r>
            <a:r>
              <a:rPr lang="de-DE" sz="1300" b="1" dirty="0">
                <a:latin typeface="Courier New" panose="02070309020205020404" pitchFamily="49" charset="0"/>
                <a:sym typeface="Wingdings" panose="05000000000000000000" pitchFamily="2" charset="2"/>
              </a:rPr>
              <a:t> . </a:t>
            </a:r>
            <a:r>
              <a:rPr lang="de-DE" sz="1400" dirty="0">
                <a:sym typeface="Wingdings" panose="05000000000000000000" pitchFamily="2" charset="2"/>
              </a:rPr>
              <a:t> Dateien für späteren Commit ins Repository markieren („</a:t>
            </a:r>
            <a:r>
              <a:rPr lang="de-DE" sz="1400" dirty="0" err="1">
                <a:sym typeface="Wingdings" panose="05000000000000000000" pitchFamily="2" charset="2"/>
              </a:rPr>
              <a:t>stagen</a:t>
            </a:r>
            <a:r>
              <a:rPr lang="de-DE" sz="1400" dirty="0">
                <a:sym typeface="Wingdings" panose="05000000000000000000" pitchFamily="2" charset="2"/>
              </a:rPr>
              <a:t>“)</a:t>
            </a:r>
          </a:p>
          <a:p>
            <a:pPr>
              <a:lnSpc>
                <a:spcPct val="110000"/>
              </a:lnSpc>
              <a:spcBef>
                <a:spcPts val="0"/>
              </a:spcBef>
              <a:spcAft>
                <a:spcPts val="400"/>
              </a:spcAft>
            </a:pPr>
            <a:r>
              <a:rPr lang="de-DE" sz="1400" b="1" dirty="0" err="1">
                <a:latin typeface="Courier New" panose="02070309020205020404" pitchFamily="49" charset="0"/>
                <a:sym typeface="Wingdings" panose="05000000000000000000" pitchFamily="2" charset="2"/>
              </a:rPr>
              <a:t>git</a:t>
            </a:r>
            <a:r>
              <a:rPr lang="de-DE" sz="1400" b="1" dirty="0">
                <a:latin typeface="Courier New" panose="02070309020205020404" pitchFamily="49" charset="0"/>
                <a:sym typeface="Wingdings" panose="05000000000000000000" pitchFamily="2" charset="2"/>
              </a:rPr>
              <a:t> </a:t>
            </a:r>
            <a:r>
              <a:rPr lang="de-DE" sz="1400" b="1" dirty="0" err="1">
                <a:latin typeface="Courier New" panose="02070309020205020404" pitchFamily="49" charset="0"/>
                <a:sym typeface="Wingdings" panose="05000000000000000000" pitchFamily="2" charset="2"/>
              </a:rPr>
              <a:t>status</a:t>
            </a:r>
            <a:r>
              <a:rPr lang="de-DE" sz="1400" b="1" dirty="0">
                <a:latin typeface="Courier New" panose="02070309020205020404" pitchFamily="49" charset="0"/>
                <a:sym typeface="Wingdings" panose="05000000000000000000" pitchFamily="2" charset="2"/>
              </a:rPr>
              <a:t> </a:t>
            </a:r>
            <a:r>
              <a:rPr lang="de-DE" sz="1600" dirty="0">
                <a:sym typeface="Wingdings" panose="05000000000000000000" pitchFamily="2" charset="2"/>
              </a:rPr>
              <a:t> Zeigt aktuellen Status des </a:t>
            </a:r>
            <a:r>
              <a:rPr lang="de-DE" sz="1600" dirty="0" err="1">
                <a:sym typeface="Wingdings" panose="05000000000000000000" pitchFamily="2" charset="2"/>
              </a:rPr>
              <a:t>Workspaces</a:t>
            </a:r>
            <a:r>
              <a:rPr lang="de-DE" sz="1600" dirty="0">
                <a:sym typeface="Wingdings" panose="05000000000000000000" pitchFamily="2" charset="2"/>
              </a:rPr>
              <a:t> samt geänderte und neuer Dateien an</a:t>
            </a:r>
          </a:p>
          <a:p>
            <a:pPr>
              <a:lnSpc>
                <a:spcPct val="110000"/>
              </a:lnSpc>
              <a:spcBef>
                <a:spcPts val="0"/>
              </a:spcBef>
              <a:spcAft>
                <a:spcPts val="400"/>
              </a:spcAft>
            </a:pPr>
            <a:r>
              <a:rPr lang="de-DE" sz="1400" b="1" dirty="0" err="1">
                <a:latin typeface="Courier New" panose="02070309020205020404" pitchFamily="49" charset="0"/>
                <a:sym typeface="Wingdings" panose="05000000000000000000" pitchFamily="2" charset="2"/>
              </a:rPr>
              <a:t>git</a:t>
            </a:r>
            <a:r>
              <a:rPr lang="de-DE" sz="1400" b="1" dirty="0">
                <a:latin typeface="Courier New" panose="02070309020205020404" pitchFamily="49" charset="0"/>
                <a:sym typeface="Wingdings" panose="05000000000000000000" pitchFamily="2" charset="2"/>
              </a:rPr>
              <a:t> </a:t>
            </a:r>
            <a:r>
              <a:rPr lang="de-DE" sz="1400" b="1" dirty="0" err="1">
                <a:latin typeface="Courier New" panose="02070309020205020404" pitchFamily="49" charset="0"/>
                <a:sym typeface="Wingdings" panose="05000000000000000000" pitchFamily="2" charset="2"/>
              </a:rPr>
              <a:t>diff</a:t>
            </a:r>
            <a:r>
              <a:rPr lang="de-DE" sz="1400" b="1" dirty="0">
                <a:latin typeface="Courier New" panose="02070309020205020404" pitchFamily="49" charset="0"/>
                <a:sym typeface="Wingdings" panose="05000000000000000000" pitchFamily="2" charset="2"/>
              </a:rPr>
              <a:t> </a:t>
            </a:r>
            <a:r>
              <a:rPr lang="de-DE" sz="1600" dirty="0">
                <a:sym typeface="Wingdings" panose="05000000000000000000" pitchFamily="2" charset="2"/>
              </a:rPr>
              <a:t> Zeigt die Änderungen zwischen Working-Dir und letztem Commit im Detail an</a:t>
            </a:r>
          </a:p>
          <a:p>
            <a:pPr>
              <a:lnSpc>
                <a:spcPct val="110000"/>
              </a:lnSpc>
              <a:spcBef>
                <a:spcPts val="0"/>
              </a:spcBef>
              <a:spcAft>
                <a:spcPts val="400"/>
              </a:spcAft>
            </a:pPr>
            <a:r>
              <a:rPr lang="de-DE" sz="1400" b="1" dirty="0" err="1">
                <a:latin typeface="Courier New" panose="02070309020205020404" pitchFamily="49" charset="0"/>
                <a:sym typeface="Wingdings" panose="05000000000000000000" pitchFamily="2" charset="2"/>
              </a:rPr>
              <a:t>git</a:t>
            </a:r>
            <a:r>
              <a:rPr lang="de-DE" sz="1400" b="1" dirty="0">
                <a:latin typeface="Courier New" panose="02070309020205020404" pitchFamily="49" charset="0"/>
                <a:sym typeface="Wingdings" panose="05000000000000000000" pitchFamily="2" charset="2"/>
              </a:rPr>
              <a:t> log </a:t>
            </a:r>
            <a:r>
              <a:rPr lang="de-DE" sz="1600" dirty="0">
                <a:sym typeface="Wingdings" panose="05000000000000000000" pitchFamily="2" charset="2"/>
              </a:rPr>
              <a:t>oder</a:t>
            </a:r>
            <a:r>
              <a:rPr lang="de-DE" sz="1400" b="1" dirty="0">
                <a:latin typeface="Courier New" panose="02070309020205020404" pitchFamily="49" charset="0"/>
                <a:sym typeface="Wingdings" panose="05000000000000000000" pitchFamily="2" charset="2"/>
              </a:rPr>
              <a:t> </a:t>
            </a:r>
            <a:r>
              <a:rPr lang="de-DE" sz="1400" b="1" dirty="0" err="1">
                <a:latin typeface="Courier New" panose="02070309020205020404" pitchFamily="49" charset="0"/>
                <a:sym typeface="Wingdings" panose="05000000000000000000" pitchFamily="2" charset="2"/>
              </a:rPr>
              <a:t>git</a:t>
            </a:r>
            <a:r>
              <a:rPr lang="de-DE" sz="1400" b="1" dirty="0">
                <a:latin typeface="Courier New" panose="02070309020205020404" pitchFamily="49" charset="0"/>
                <a:sym typeface="Wingdings" panose="05000000000000000000" pitchFamily="2" charset="2"/>
              </a:rPr>
              <a:t> log --</a:t>
            </a:r>
            <a:r>
              <a:rPr lang="de-DE" sz="1400" b="1" dirty="0" err="1">
                <a:latin typeface="Courier New" panose="02070309020205020404" pitchFamily="49" charset="0"/>
                <a:sym typeface="Wingdings" panose="05000000000000000000" pitchFamily="2" charset="2"/>
              </a:rPr>
              <a:t>oneline</a:t>
            </a:r>
            <a:r>
              <a:rPr lang="de-DE" sz="1400" b="1" dirty="0">
                <a:latin typeface="Courier New" panose="02070309020205020404" pitchFamily="49" charset="0"/>
                <a:sym typeface="Wingdings" panose="05000000000000000000" pitchFamily="2" charset="2"/>
              </a:rPr>
              <a:t> </a:t>
            </a:r>
            <a:r>
              <a:rPr lang="de-DE" sz="1600" dirty="0">
                <a:sym typeface="Wingdings" panose="05000000000000000000" pitchFamily="2" charset="2"/>
              </a:rPr>
              <a:t> Anzeige aller </a:t>
            </a:r>
            <a:r>
              <a:rPr lang="de-DE" sz="1600" dirty="0" err="1">
                <a:sym typeface="Wingdings" panose="05000000000000000000" pitchFamily="2" charset="2"/>
              </a:rPr>
              <a:t>Commits</a:t>
            </a:r>
            <a:r>
              <a:rPr lang="de-DE" sz="1600" dirty="0">
                <a:sym typeface="Wingdings" panose="05000000000000000000" pitchFamily="2" charset="2"/>
              </a:rPr>
              <a:t> und der Hashwerte</a:t>
            </a:r>
          </a:p>
          <a:p>
            <a:pPr>
              <a:lnSpc>
                <a:spcPct val="110000"/>
              </a:lnSpc>
              <a:spcBef>
                <a:spcPts val="0"/>
              </a:spcBef>
              <a:spcAft>
                <a:spcPts val="400"/>
              </a:spcAft>
            </a:pPr>
            <a:r>
              <a:rPr lang="de-DE" sz="1400" b="1" dirty="0" err="1">
                <a:latin typeface="Courier New" panose="02070309020205020404" pitchFamily="49" charset="0"/>
              </a:rPr>
              <a:t>git</a:t>
            </a:r>
            <a:r>
              <a:rPr lang="de-DE" sz="1400" b="1" dirty="0">
                <a:latin typeface="Courier New" panose="02070309020205020404" pitchFamily="49" charset="0"/>
              </a:rPr>
              <a:t> </a:t>
            </a:r>
            <a:r>
              <a:rPr lang="de-DE" sz="1400" b="1" dirty="0" err="1">
                <a:latin typeface="Courier New" panose="02070309020205020404" pitchFamily="49" charset="0"/>
              </a:rPr>
              <a:t>show</a:t>
            </a:r>
            <a:r>
              <a:rPr lang="de-DE" sz="1400" b="1" dirty="0">
                <a:latin typeface="Courier New" panose="02070309020205020404" pitchFamily="49" charset="0"/>
              </a:rPr>
              <a:t> &lt;</a:t>
            </a:r>
            <a:r>
              <a:rPr lang="de-DE" sz="1400" b="1" dirty="0" err="1">
                <a:latin typeface="Courier New" panose="02070309020205020404" pitchFamily="49" charset="0"/>
              </a:rPr>
              <a:t>commit</a:t>
            </a:r>
            <a:r>
              <a:rPr lang="de-DE" sz="1400" b="1" dirty="0">
                <a:latin typeface="Courier New" panose="02070309020205020404" pitchFamily="49" charset="0"/>
              </a:rPr>
              <a:t>-Hashwert&gt; </a:t>
            </a:r>
            <a:r>
              <a:rPr lang="de-DE" sz="1600" dirty="0">
                <a:sym typeface="Wingdings" panose="05000000000000000000" pitchFamily="2" charset="2"/>
              </a:rPr>
              <a:t> Zeigt Details zu einem Commit an</a:t>
            </a:r>
          </a:p>
          <a:p>
            <a:pPr>
              <a:lnSpc>
                <a:spcPct val="110000"/>
              </a:lnSpc>
              <a:spcBef>
                <a:spcPts val="0"/>
              </a:spcBef>
              <a:spcAft>
                <a:spcPts val="400"/>
              </a:spcAft>
            </a:pPr>
            <a:r>
              <a:rPr lang="de-DE" sz="1400" b="1" dirty="0" err="1">
                <a:latin typeface="Courier New" panose="02070309020205020404" pitchFamily="49" charset="0"/>
                <a:sym typeface="Wingdings" panose="05000000000000000000" pitchFamily="2" charset="2"/>
              </a:rPr>
              <a:t>git</a:t>
            </a:r>
            <a:r>
              <a:rPr lang="de-DE" sz="1400" b="1" dirty="0">
                <a:latin typeface="Courier New" panose="02070309020205020404" pitchFamily="49" charset="0"/>
                <a:sym typeface="Wingdings" panose="05000000000000000000" pitchFamily="2" charset="2"/>
              </a:rPr>
              <a:t> </a:t>
            </a:r>
            <a:r>
              <a:rPr lang="de-DE" sz="1400" b="1" dirty="0" err="1">
                <a:latin typeface="Courier New" panose="02070309020205020404" pitchFamily="49" charset="0"/>
                <a:sym typeface="Wingdings" panose="05000000000000000000" pitchFamily="2" charset="2"/>
              </a:rPr>
              <a:t>commit</a:t>
            </a:r>
            <a:r>
              <a:rPr lang="de-DE" sz="1400" b="1" dirty="0">
                <a:latin typeface="Courier New" panose="02070309020205020404" pitchFamily="49" charset="0"/>
                <a:sym typeface="Wingdings" panose="05000000000000000000" pitchFamily="2" charset="2"/>
              </a:rPr>
              <a:t> </a:t>
            </a:r>
            <a:r>
              <a:rPr lang="de-DE" sz="1600" dirty="0">
                <a:sym typeface="Wingdings" panose="05000000000000000000" pitchFamily="2" charset="2"/>
              </a:rPr>
              <a:t> Dateien, die vorher </a:t>
            </a:r>
            <a:r>
              <a:rPr lang="de-DE" sz="1600" dirty="0" err="1">
                <a:sym typeface="Wingdings" panose="05000000000000000000" pitchFamily="2" charset="2"/>
              </a:rPr>
              <a:t>gestaged</a:t>
            </a:r>
            <a:r>
              <a:rPr lang="de-DE" sz="1600" dirty="0">
                <a:sym typeface="Wingdings" panose="05000000000000000000" pitchFamily="2" charset="2"/>
              </a:rPr>
              <a:t> wurden, ins Repository einspielen, dabei muss in einer Textdatei kommentiert werden  (Version, Grund des </a:t>
            </a:r>
            <a:r>
              <a:rPr lang="de-DE" sz="1600" dirty="0" err="1">
                <a:sym typeface="Wingdings" panose="05000000000000000000" pitchFamily="2" charset="2"/>
              </a:rPr>
              <a:t>Commits</a:t>
            </a:r>
            <a:r>
              <a:rPr lang="de-DE" sz="1600" dirty="0">
                <a:sym typeface="Wingdings" panose="05000000000000000000" pitchFamily="2" charset="2"/>
              </a:rPr>
              <a:t>), einfacher ist  </a:t>
            </a:r>
            <a:r>
              <a:rPr lang="de-DE" sz="1400" b="1" dirty="0" err="1">
                <a:latin typeface="Courier New" panose="02070309020205020404" pitchFamily="49" charset="0"/>
                <a:sym typeface="Wingdings" panose="05000000000000000000" pitchFamily="2" charset="2"/>
              </a:rPr>
              <a:t>git</a:t>
            </a:r>
            <a:r>
              <a:rPr lang="de-DE" sz="1400" b="1" dirty="0">
                <a:latin typeface="Courier New" panose="02070309020205020404" pitchFamily="49" charset="0"/>
                <a:sym typeface="Wingdings" panose="05000000000000000000" pitchFamily="2" charset="2"/>
              </a:rPr>
              <a:t> </a:t>
            </a:r>
            <a:r>
              <a:rPr lang="de-DE" sz="1400" b="1" dirty="0" err="1">
                <a:latin typeface="Courier New" panose="02070309020205020404" pitchFamily="49" charset="0"/>
                <a:sym typeface="Wingdings" panose="05000000000000000000" pitchFamily="2" charset="2"/>
              </a:rPr>
              <a:t>commit</a:t>
            </a:r>
            <a:r>
              <a:rPr lang="de-DE" sz="1400" b="1" dirty="0">
                <a:latin typeface="Courier New" panose="02070309020205020404" pitchFamily="49" charset="0"/>
                <a:sym typeface="Wingdings" panose="05000000000000000000" pitchFamily="2" charset="2"/>
              </a:rPr>
              <a:t> -m "Kommentar"</a:t>
            </a:r>
          </a:p>
          <a:p>
            <a:pPr>
              <a:lnSpc>
                <a:spcPct val="110000"/>
              </a:lnSpc>
              <a:spcBef>
                <a:spcPts val="0"/>
              </a:spcBef>
              <a:spcAft>
                <a:spcPts val="400"/>
              </a:spcAft>
            </a:pPr>
            <a:r>
              <a:rPr lang="de-DE" sz="1400" b="1" dirty="0" err="1">
                <a:latin typeface="Courier New" panose="02070309020205020404" pitchFamily="49" charset="0"/>
                <a:sym typeface="Wingdings" panose="05000000000000000000" pitchFamily="2" charset="2"/>
              </a:rPr>
              <a:t>git</a:t>
            </a:r>
            <a:r>
              <a:rPr lang="de-DE" sz="1400" b="1" dirty="0">
                <a:latin typeface="Courier New" panose="02070309020205020404" pitchFamily="49" charset="0"/>
                <a:sym typeface="Wingdings" panose="05000000000000000000" pitchFamily="2" charset="2"/>
              </a:rPr>
              <a:t> </a:t>
            </a:r>
            <a:r>
              <a:rPr lang="de-DE" sz="1400" b="1" dirty="0" err="1">
                <a:latin typeface="Courier New" panose="02070309020205020404" pitchFamily="49" charset="0"/>
                <a:sym typeface="Wingdings" panose="05000000000000000000" pitchFamily="2" charset="2"/>
              </a:rPr>
              <a:t>checkout</a:t>
            </a:r>
            <a:r>
              <a:rPr lang="de-DE" sz="1400" b="1" dirty="0">
                <a:latin typeface="Courier New" panose="02070309020205020404" pitchFamily="49" charset="0"/>
                <a:sym typeface="Wingdings" panose="05000000000000000000" pitchFamily="2" charset="2"/>
              </a:rPr>
              <a:t> &lt;</a:t>
            </a:r>
            <a:r>
              <a:rPr lang="de-DE" sz="1400" b="1" dirty="0" err="1">
                <a:latin typeface="Courier New" panose="02070309020205020404" pitchFamily="49" charset="0"/>
                <a:sym typeface="Wingdings" panose="05000000000000000000" pitchFamily="2" charset="2"/>
              </a:rPr>
              <a:t>dateiname</a:t>
            </a:r>
            <a:r>
              <a:rPr lang="de-DE" sz="1400" b="1" dirty="0">
                <a:latin typeface="Courier New" panose="02070309020205020404" pitchFamily="49" charset="0"/>
                <a:sym typeface="Wingdings" panose="05000000000000000000" pitchFamily="2" charset="2"/>
              </a:rPr>
              <a:t>&gt; / </a:t>
            </a:r>
            <a:r>
              <a:rPr lang="de-DE" sz="1400" b="1" dirty="0" err="1">
                <a:latin typeface="Courier New" panose="02070309020205020404" pitchFamily="49" charset="0"/>
                <a:sym typeface="Wingdings" panose="05000000000000000000" pitchFamily="2" charset="2"/>
              </a:rPr>
              <a:t>git</a:t>
            </a:r>
            <a:r>
              <a:rPr lang="de-DE" sz="1400" b="1" dirty="0">
                <a:latin typeface="Courier New" panose="02070309020205020404" pitchFamily="49" charset="0"/>
                <a:sym typeface="Wingdings" panose="05000000000000000000" pitchFamily="2" charset="2"/>
              </a:rPr>
              <a:t> </a:t>
            </a:r>
            <a:r>
              <a:rPr lang="de-DE" sz="1400" b="1" dirty="0" err="1">
                <a:latin typeface="Courier New" panose="02070309020205020404" pitchFamily="49" charset="0"/>
                <a:sym typeface="Wingdings" panose="05000000000000000000" pitchFamily="2" charset="2"/>
              </a:rPr>
              <a:t>checkout</a:t>
            </a:r>
            <a:r>
              <a:rPr lang="de-DE" sz="1400" b="1" dirty="0">
                <a:latin typeface="Courier New" panose="02070309020205020404" pitchFamily="49" charset="0"/>
                <a:sym typeface="Wingdings" panose="05000000000000000000" pitchFamily="2" charset="2"/>
              </a:rPr>
              <a:t> . </a:t>
            </a:r>
            <a:r>
              <a:rPr lang="de-DE" sz="1600" dirty="0">
                <a:sym typeface="Wingdings" panose="05000000000000000000" pitchFamily="2" charset="2"/>
              </a:rPr>
              <a:t> Wiederherstellung der letzten Version einer / aller Datei(en)  aus dem Repository, überschreibt die entsprechenden Dateien im Working-Dir.</a:t>
            </a:r>
          </a:p>
          <a:p>
            <a:pPr>
              <a:lnSpc>
                <a:spcPct val="110000"/>
              </a:lnSpc>
              <a:spcBef>
                <a:spcPts val="0"/>
              </a:spcBef>
              <a:spcAft>
                <a:spcPts val="400"/>
              </a:spcAft>
            </a:pPr>
            <a:r>
              <a:rPr lang="de-DE" sz="1400" b="1" dirty="0" err="1">
                <a:latin typeface="Courier New" panose="02070309020205020404" pitchFamily="49" charset="0"/>
                <a:sym typeface="Wingdings" panose="05000000000000000000" pitchFamily="2" charset="2"/>
              </a:rPr>
              <a:t>git</a:t>
            </a:r>
            <a:r>
              <a:rPr lang="de-DE" sz="1400" b="1" dirty="0">
                <a:latin typeface="Courier New" panose="02070309020205020404" pitchFamily="49" charset="0"/>
                <a:sym typeface="Wingdings" panose="05000000000000000000" pitchFamily="2" charset="2"/>
              </a:rPr>
              <a:t> </a:t>
            </a:r>
            <a:r>
              <a:rPr lang="de-DE" sz="1400" b="1" dirty="0" err="1">
                <a:latin typeface="Courier New" panose="02070309020205020404" pitchFamily="49" charset="0"/>
                <a:sym typeface="Wingdings" panose="05000000000000000000" pitchFamily="2" charset="2"/>
              </a:rPr>
              <a:t>checkout</a:t>
            </a:r>
            <a:r>
              <a:rPr lang="de-DE" sz="1400" b="1" dirty="0">
                <a:latin typeface="Courier New" panose="02070309020205020404" pitchFamily="49" charset="0"/>
                <a:sym typeface="Wingdings" panose="05000000000000000000" pitchFamily="2" charset="2"/>
              </a:rPr>
              <a:t> &lt;</a:t>
            </a:r>
            <a:r>
              <a:rPr lang="de-DE" sz="1400" b="1" dirty="0" err="1">
                <a:latin typeface="Courier New" panose="02070309020205020404" pitchFamily="49" charset="0"/>
                <a:sym typeface="Wingdings" panose="05000000000000000000" pitchFamily="2" charset="2"/>
              </a:rPr>
              <a:t>commit</a:t>
            </a:r>
            <a:r>
              <a:rPr lang="de-DE" sz="1400" b="1" dirty="0">
                <a:latin typeface="Courier New" panose="02070309020205020404" pitchFamily="49" charset="0"/>
                <a:sym typeface="Wingdings" panose="05000000000000000000" pitchFamily="2" charset="2"/>
              </a:rPr>
              <a:t>-hash&gt; . </a:t>
            </a:r>
            <a:r>
              <a:rPr lang="de-DE" sz="1600" dirty="0">
                <a:sym typeface="Wingdings" panose="05000000000000000000" pitchFamily="2" charset="2"/>
              </a:rPr>
              <a:t> Wiederherstellung eines alten </a:t>
            </a:r>
            <a:r>
              <a:rPr lang="de-DE" sz="1600" dirty="0" err="1">
                <a:sym typeface="Wingdings" panose="05000000000000000000" pitchFamily="2" charset="2"/>
              </a:rPr>
              <a:t>Commits</a:t>
            </a:r>
            <a:r>
              <a:rPr lang="de-DE" sz="1600" dirty="0">
                <a:sym typeface="Wingdings" panose="05000000000000000000" pitchFamily="2" charset="2"/>
              </a:rPr>
              <a:t> ins aktuelle Verzeichnis </a:t>
            </a:r>
            <a:br>
              <a:rPr lang="de-DE" sz="1600" dirty="0">
                <a:sym typeface="Wingdings" panose="05000000000000000000" pitchFamily="2" charset="2"/>
              </a:rPr>
            </a:br>
            <a:r>
              <a:rPr lang="de-DE" sz="1600" dirty="0">
                <a:sym typeface="Wingdings" panose="05000000000000000000" pitchFamily="2" charset="2"/>
              </a:rPr>
              <a:t>(Punkt nicht vergessen, damit alle Dateien wiederhergestellt werden)</a:t>
            </a:r>
          </a:p>
          <a:p>
            <a:pPr>
              <a:lnSpc>
                <a:spcPct val="110000"/>
              </a:lnSpc>
              <a:spcBef>
                <a:spcPts val="0"/>
              </a:spcBef>
              <a:spcAft>
                <a:spcPts val="400"/>
              </a:spcAft>
            </a:pPr>
            <a:r>
              <a:rPr lang="de-DE" sz="1400" b="1" dirty="0" err="1">
                <a:latin typeface="Courier New" panose="02070309020205020404" pitchFamily="49" charset="0"/>
                <a:sym typeface="Wingdings" panose="05000000000000000000" pitchFamily="2" charset="2"/>
              </a:rPr>
              <a:t>git</a:t>
            </a:r>
            <a:r>
              <a:rPr lang="de-DE" sz="1400" b="1" dirty="0">
                <a:latin typeface="Courier New" panose="02070309020205020404" pitchFamily="49" charset="0"/>
                <a:sym typeface="Wingdings" panose="05000000000000000000" pitchFamily="2" charset="2"/>
              </a:rPr>
              <a:t> </a:t>
            </a:r>
            <a:r>
              <a:rPr lang="de-DE" sz="1400" b="1" dirty="0" err="1">
                <a:latin typeface="Courier New" panose="02070309020205020404" pitchFamily="49" charset="0"/>
                <a:sym typeface="Wingdings" panose="05000000000000000000" pitchFamily="2" charset="2"/>
              </a:rPr>
              <a:t>checkout</a:t>
            </a:r>
            <a:r>
              <a:rPr lang="de-DE" sz="1400" b="1" dirty="0">
                <a:latin typeface="Courier New" panose="02070309020205020404" pitchFamily="49" charset="0"/>
                <a:sym typeface="Wingdings" panose="05000000000000000000" pitchFamily="2" charset="2"/>
              </a:rPr>
              <a:t> . </a:t>
            </a:r>
            <a:r>
              <a:rPr lang="de-DE" sz="1600" dirty="0">
                <a:sym typeface="Wingdings" panose="05000000000000000000" pitchFamily="2" charset="2"/>
              </a:rPr>
              <a:t> Letzten Commit komplett wiederherstellen</a:t>
            </a:r>
          </a:p>
          <a:p>
            <a:pPr>
              <a:lnSpc>
                <a:spcPct val="110000"/>
              </a:lnSpc>
              <a:spcBef>
                <a:spcPts val="0"/>
              </a:spcBef>
              <a:spcAft>
                <a:spcPts val="400"/>
              </a:spcAft>
            </a:pPr>
            <a:r>
              <a:rPr lang="de-DE" sz="1400" b="1" dirty="0" err="1">
                <a:latin typeface="Courier New" panose="02070309020205020404" pitchFamily="49" charset="0"/>
                <a:sym typeface="Wingdings" panose="05000000000000000000" pitchFamily="2" charset="2"/>
              </a:rPr>
              <a:t>git</a:t>
            </a:r>
            <a:r>
              <a:rPr lang="de-DE" sz="1400" b="1" dirty="0">
                <a:latin typeface="Courier New" panose="02070309020205020404" pitchFamily="49" charset="0"/>
                <a:sym typeface="Wingdings" panose="05000000000000000000" pitchFamily="2" charset="2"/>
              </a:rPr>
              <a:t> </a:t>
            </a:r>
            <a:r>
              <a:rPr lang="de-DE" sz="1400" b="1" dirty="0" err="1">
                <a:latin typeface="Courier New" panose="02070309020205020404" pitchFamily="49" charset="0"/>
                <a:sym typeface="Wingdings" panose="05000000000000000000" pitchFamily="2" charset="2"/>
              </a:rPr>
              <a:t>stash</a:t>
            </a:r>
            <a:r>
              <a:rPr lang="de-DE" sz="1400" b="1" dirty="0">
                <a:latin typeface="Courier New" panose="02070309020205020404" pitchFamily="49" charset="0"/>
                <a:sym typeface="Wingdings" panose="05000000000000000000" pitchFamily="2" charset="2"/>
              </a:rPr>
              <a:t> </a:t>
            </a:r>
            <a:r>
              <a:rPr lang="de-DE" sz="1600" dirty="0">
                <a:sym typeface="Wingdings" panose="05000000000000000000" pitchFamily="2" charset="2"/>
              </a:rPr>
              <a:t> Sichert den aktuellen Stand des Workspace und setzt den Workspace auf den neuesten Stand im Repository (Head) zurück. Der "</a:t>
            </a:r>
            <a:r>
              <a:rPr lang="de-DE" sz="1600" dirty="0" err="1">
                <a:sym typeface="Wingdings" panose="05000000000000000000" pitchFamily="2" charset="2"/>
              </a:rPr>
              <a:t>Stash</a:t>
            </a:r>
            <a:r>
              <a:rPr lang="de-DE" sz="1600" dirty="0">
                <a:sym typeface="Wingdings" panose="05000000000000000000" pitchFamily="2" charset="2"/>
              </a:rPr>
              <a:t>" kann später mit </a:t>
            </a:r>
            <a:r>
              <a:rPr lang="de-DE" sz="1400" b="1" dirty="0" err="1">
                <a:latin typeface="Courier New" panose="02070309020205020404" pitchFamily="49" charset="0"/>
                <a:sym typeface="Wingdings" panose="05000000000000000000" pitchFamily="2" charset="2"/>
              </a:rPr>
              <a:t>git</a:t>
            </a:r>
            <a:r>
              <a:rPr lang="de-DE" sz="1400" b="1" dirty="0">
                <a:latin typeface="Courier New" panose="02070309020205020404" pitchFamily="49" charset="0"/>
                <a:sym typeface="Wingdings" panose="05000000000000000000" pitchFamily="2" charset="2"/>
              </a:rPr>
              <a:t> </a:t>
            </a:r>
            <a:r>
              <a:rPr lang="de-DE" sz="1400" b="1" dirty="0" err="1">
                <a:latin typeface="Courier New" panose="02070309020205020404" pitchFamily="49" charset="0"/>
                <a:sym typeface="Wingdings" panose="05000000000000000000" pitchFamily="2" charset="2"/>
              </a:rPr>
              <a:t>stash</a:t>
            </a:r>
            <a:r>
              <a:rPr lang="de-DE" sz="1400" b="1" dirty="0">
                <a:latin typeface="Courier New" panose="02070309020205020404" pitchFamily="49" charset="0"/>
                <a:sym typeface="Wingdings" panose="05000000000000000000" pitchFamily="2" charset="2"/>
              </a:rPr>
              <a:t> </a:t>
            </a:r>
            <a:r>
              <a:rPr lang="de-DE" sz="1400" b="1" dirty="0" err="1">
                <a:latin typeface="Courier New" panose="02070309020205020404" pitchFamily="49" charset="0"/>
                <a:sym typeface="Wingdings" panose="05000000000000000000" pitchFamily="2" charset="2"/>
              </a:rPr>
              <a:t>pop</a:t>
            </a:r>
            <a:r>
              <a:rPr lang="de-DE" sz="1400" b="1" dirty="0">
                <a:latin typeface="Courier New" panose="02070309020205020404" pitchFamily="49" charset="0"/>
                <a:sym typeface="Wingdings" panose="05000000000000000000" pitchFamily="2" charset="2"/>
              </a:rPr>
              <a:t> </a:t>
            </a:r>
            <a:r>
              <a:rPr lang="de-DE" sz="1600" dirty="0">
                <a:sym typeface="Wingdings" panose="05000000000000000000" pitchFamily="2" charset="2"/>
              </a:rPr>
              <a:t>wieder zurückgeholt werden.</a:t>
            </a:r>
          </a:p>
          <a:p>
            <a:pPr>
              <a:lnSpc>
                <a:spcPct val="110000"/>
              </a:lnSpc>
              <a:spcBef>
                <a:spcPts val="0"/>
              </a:spcBef>
              <a:spcAft>
                <a:spcPts val="400"/>
              </a:spcAft>
            </a:pPr>
            <a:r>
              <a:rPr lang="de-DE" sz="1400" b="1" dirty="0" err="1">
                <a:latin typeface="Courier New" panose="02070309020205020404" pitchFamily="49" charset="0"/>
                <a:sym typeface="Wingdings" panose="05000000000000000000" pitchFamily="2" charset="2"/>
              </a:rPr>
              <a:t>git</a:t>
            </a:r>
            <a:r>
              <a:rPr lang="de-DE" sz="1400" b="1" dirty="0">
                <a:latin typeface="Courier New" panose="02070309020205020404" pitchFamily="49" charset="0"/>
                <a:sym typeface="Wingdings" panose="05000000000000000000" pitchFamily="2" charset="2"/>
              </a:rPr>
              <a:t> </a:t>
            </a:r>
            <a:r>
              <a:rPr lang="de-DE" sz="1400" b="1" dirty="0" err="1">
                <a:latin typeface="Courier New" panose="02070309020205020404" pitchFamily="49" charset="0"/>
                <a:sym typeface="Wingdings" panose="05000000000000000000" pitchFamily="2" charset="2"/>
              </a:rPr>
              <a:t>branch</a:t>
            </a:r>
            <a:r>
              <a:rPr lang="de-DE" sz="1400" b="1" dirty="0">
                <a:latin typeface="Courier New" panose="02070309020205020404" pitchFamily="49" charset="0"/>
                <a:sym typeface="Wingdings" panose="05000000000000000000" pitchFamily="2" charset="2"/>
              </a:rPr>
              <a:t> &lt;</a:t>
            </a:r>
            <a:r>
              <a:rPr lang="de-DE" sz="1400" b="1" dirty="0" err="1">
                <a:latin typeface="Courier New" panose="02070309020205020404" pitchFamily="49" charset="0"/>
                <a:sym typeface="Wingdings" panose="05000000000000000000" pitchFamily="2" charset="2"/>
              </a:rPr>
              <a:t>branchname</a:t>
            </a:r>
            <a:r>
              <a:rPr lang="de-DE" sz="1600" dirty="0">
                <a:sym typeface="Wingdings" panose="05000000000000000000" pitchFamily="2" charset="2"/>
              </a:rPr>
              <a:t>&gt;  Erzeugt einen Branch mit dem Namen oder wechselt in einen vorhandenen Branch. In den Haupt-Branch wechselt man immer mit </a:t>
            </a:r>
            <a:r>
              <a:rPr lang="de-DE" sz="1400" b="1" dirty="0" err="1">
                <a:latin typeface="Courier New" panose="02070309020205020404" pitchFamily="49" charset="0"/>
                <a:sym typeface="Wingdings" panose="05000000000000000000" pitchFamily="2" charset="2"/>
              </a:rPr>
              <a:t>git</a:t>
            </a:r>
            <a:r>
              <a:rPr lang="de-DE" sz="1400" b="1" dirty="0">
                <a:latin typeface="Courier New" panose="02070309020205020404" pitchFamily="49" charset="0"/>
                <a:sym typeface="Wingdings" panose="05000000000000000000" pitchFamily="2" charset="2"/>
              </a:rPr>
              <a:t> </a:t>
            </a:r>
            <a:r>
              <a:rPr lang="de-DE" sz="1400" b="1" dirty="0" err="1">
                <a:latin typeface="Courier New" panose="02070309020205020404" pitchFamily="49" charset="0"/>
                <a:sym typeface="Wingdings" panose="05000000000000000000" pitchFamily="2" charset="2"/>
              </a:rPr>
              <a:t>branch</a:t>
            </a:r>
            <a:r>
              <a:rPr lang="de-DE" sz="1400" b="1" dirty="0">
                <a:latin typeface="Courier New" panose="02070309020205020404" pitchFamily="49" charset="0"/>
                <a:sym typeface="Wingdings" panose="05000000000000000000" pitchFamily="2" charset="2"/>
              </a:rPr>
              <a:t> </a:t>
            </a:r>
            <a:r>
              <a:rPr lang="de-DE" sz="1400" b="1" dirty="0" err="1">
                <a:latin typeface="Courier New" panose="02070309020205020404" pitchFamily="49" charset="0"/>
                <a:sym typeface="Wingdings" panose="05000000000000000000" pitchFamily="2" charset="2"/>
              </a:rPr>
              <a:t>master</a:t>
            </a:r>
            <a:endParaRPr lang="de-DE" sz="1400" b="1" dirty="0">
              <a:latin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88120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ACF225-CDD8-97B8-01D0-08BD5EDD0EFC}"/>
              </a:ext>
            </a:extLst>
          </p:cNvPr>
          <p:cNvSpPr>
            <a:spLocks noGrp="1"/>
          </p:cNvSpPr>
          <p:nvPr>
            <p:ph type="title"/>
          </p:nvPr>
        </p:nvSpPr>
        <p:spPr>
          <a:xfrm>
            <a:off x="457200" y="274638"/>
            <a:ext cx="7355160" cy="1143000"/>
          </a:xfrm>
        </p:spPr>
        <p:txBody>
          <a:bodyPr>
            <a:normAutofit fontScale="90000"/>
          </a:bodyPr>
          <a:lstStyle/>
          <a:p>
            <a:r>
              <a:rPr lang="de-DE"/>
              <a:t>Git – Datenspeicher und wichtigste Befehle</a:t>
            </a:r>
          </a:p>
        </p:txBody>
      </p:sp>
      <p:pic>
        <p:nvPicPr>
          <p:cNvPr id="1026" name="Picture 2" descr="Quick Start Guide to Git - DEV Community 👩‍💻👨‍💻">
            <a:extLst>
              <a:ext uri="{FF2B5EF4-FFF2-40B4-BE49-F238E27FC236}">
                <a16:creationId xmlns:a16="http://schemas.microsoft.com/office/drawing/2014/main" id="{3E7BEAFB-C660-ADF8-00A4-954B852A5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84784"/>
            <a:ext cx="6067425" cy="5286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3EE52C2F-E5CE-0577-9596-5319D53087E2}"/>
              </a:ext>
            </a:extLst>
          </p:cNvPr>
          <p:cNvSpPr txBox="1"/>
          <p:nvPr/>
        </p:nvSpPr>
        <p:spPr>
          <a:xfrm>
            <a:off x="3042863" y="5877272"/>
            <a:ext cx="3058273" cy="369332"/>
          </a:xfrm>
          <a:prstGeom prst="rect">
            <a:avLst/>
          </a:prstGeom>
          <a:solidFill>
            <a:schemeClr val="bg1">
              <a:lumMod val="75000"/>
            </a:schemeClr>
          </a:solidFill>
        </p:spPr>
        <p:txBody>
          <a:bodyPr wrap="none" rtlCol="0">
            <a:spAutoFit/>
          </a:bodyPr>
          <a:lstStyle/>
          <a:p>
            <a:r>
              <a:rPr lang="de-DE" dirty="0"/>
              <a:t>Bei ersten Mal: Clone statt Pull</a:t>
            </a:r>
          </a:p>
        </p:txBody>
      </p:sp>
    </p:spTree>
    <p:extLst>
      <p:ext uri="{BB962C8B-B14F-4D97-AF65-F5344CB8AC3E}">
        <p14:creationId xmlns:p14="http://schemas.microsoft.com/office/powerpoint/2010/main" val="307975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E45B4D-8157-57D5-C5D0-F9012EADC956}"/>
              </a:ext>
            </a:extLst>
          </p:cNvPr>
          <p:cNvSpPr>
            <a:spLocks noGrp="1"/>
          </p:cNvSpPr>
          <p:nvPr>
            <p:ph type="title"/>
          </p:nvPr>
        </p:nvSpPr>
        <p:spPr>
          <a:xfrm>
            <a:off x="457200" y="274638"/>
            <a:ext cx="7139136" cy="1143000"/>
          </a:xfrm>
        </p:spPr>
        <p:txBody>
          <a:bodyPr>
            <a:normAutofit fontScale="90000"/>
          </a:bodyPr>
          <a:lstStyle/>
          <a:p>
            <a:r>
              <a:rPr lang="de-DE" dirty="0" err="1"/>
              <a:t>git</a:t>
            </a:r>
            <a:r>
              <a:rPr lang="de-DE" dirty="0"/>
              <a:t> </a:t>
            </a:r>
            <a:r>
              <a:rPr lang="de-DE" dirty="0" err="1"/>
              <a:t>commit</a:t>
            </a:r>
            <a:r>
              <a:rPr lang="de-DE" dirty="0"/>
              <a:t> / </a:t>
            </a:r>
            <a:r>
              <a:rPr lang="de-DE" dirty="0" err="1"/>
              <a:t>Commits</a:t>
            </a:r>
            <a:r>
              <a:rPr lang="de-DE" dirty="0"/>
              <a:t> erstellen, ersetzen und entfernen</a:t>
            </a:r>
          </a:p>
        </p:txBody>
      </p:sp>
      <p:sp>
        <p:nvSpPr>
          <p:cNvPr id="3" name="Inhaltsplatzhalter 2">
            <a:extLst>
              <a:ext uri="{FF2B5EF4-FFF2-40B4-BE49-F238E27FC236}">
                <a16:creationId xmlns:a16="http://schemas.microsoft.com/office/drawing/2014/main" id="{DCA3FA79-44FA-F478-643B-9165D103535C}"/>
              </a:ext>
            </a:extLst>
          </p:cNvPr>
          <p:cNvSpPr>
            <a:spLocks noGrp="1"/>
          </p:cNvSpPr>
          <p:nvPr>
            <p:ph idx="1"/>
          </p:nvPr>
        </p:nvSpPr>
        <p:spPr>
          <a:xfrm>
            <a:off x="457200" y="1600200"/>
            <a:ext cx="8229600" cy="5141168"/>
          </a:xfrm>
        </p:spPr>
        <p:txBody>
          <a:bodyPr>
            <a:normAutofit fontScale="62500" lnSpcReduction="20000"/>
          </a:bodyPr>
          <a:lstStyle/>
          <a:p>
            <a:r>
              <a:rPr lang="de-DE" sz="2900" b="1" dirty="0" err="1">
                <a:latin typeface="Courier New" panose="02070309020205020404" pitchFamily="49" charset="0"/>
                <a:cs typeface="Courier New" panose="02070309020205020404" pitchFamily="49" charset="0"/>
              </a:rPr>
              <a:t>git</a:t>
            </a:r>
            <a:r>
              <a:rPr lang="de-DE" sz="2900" b="1" dirty="0">
                <a:latin typeface="Courier New" panose="02070309020205020404" pitchFamily="49" charset="0"/>
                <a:cs typeface="Courier New" panose="02070309020205020404" pitchFamily="49" charset="0"/>
              </a:rPr>
              <a:t> </a:t>
            </a:r>
            <a:r>
              <a:rPr lang="de-DE" sz="2900" b="1" dirty="0" err="1">
                <a:latin typeface="Courier New" panose="02070309020205020404" pitchFamily="49" charset="0"/>
                <a:cs typeface="Courier New" panose="02070309020205020404" pitchFamily="49" charset="0"/>
              </a:rPr>
              <a:t>commit</a:t>
            </a:r>
            <a:r>
              <a:rPr lang="de-DE" sz="2900" b="1" dirty="0">
                <a:latin typeface="Courier New" panose="02070309020205020404" pitchFamily="49" charset="0"/>
                <a:cs typeface="Courier New" panose="02070309020205020404" pitchFamily="49" charset="0"/>
              </a:rPr>
              <a:t> </a:t>
            </a:r>
            <a:r>
              <a:rPr lang="de-DE" dirty="0">
                <a:sym typeface="Wingdings" panose="05000000000000000000" pitchFamily="2" charset="2"/>
              </a:rPr>
              <a:t> </a:t>
            </a:r>
            <a:r>
              <a:rPr lang="de-DE" dirty="0"/>
              <a:t>Erstellt einen neuen Snapshot (Commit) des Working-Dir im Repository, und zwar nur die Dateien, die vorher mit </a:t>
            </a:r>
            <a:r>
              <a:rPr lang="de-DE" sz="2800" b="1" dirty="0" err="1">
                <a:latin typeface="Courier New" panose="02070309020205020404" pitchFamily="49" charset="0"/>
                <a:cs typeface="Courier New" panose="02070309020205020404" pitchFamily="49" charset="0"/>
              </a:rPr>
              <a:t>git</a:t>
            </a:r>
            <a:r>
              <a:rPr lang="de-DE" sz="2800" b="1" dirty="0">
                <a:latin typeface="Courier New" panose="02070309020205020404" pitchFamily="49" charset="0"/>
                <a:cs typeface="Courier New" panose="02070309020205020404" pitchFamily="49" charset="0"/>
              </a:rPr>
              <a:t> </a:t>
            </a:r>
            <a:r>
              <a:rPr lang="de-DE" sz="2800" b="1" dirty="0" err="1">
                <a:latin typeface="Courier New" panose="02070309020205020404" pitchFamily="49" charset="0"/>
                <a:cs typeface="Courier New" panose="02070309020205020404" pitchFamily="49" charset="0"/>
              </a:rPr>
              <a:t>add</a:t>
            </a:r>
            <a:r>
              <a:rPr lang="de-DE" sz="2800" b="1" dirty="0">
                <a:latin typeface="Courier New" panose="02070309020205020404" pitchFamily="49" charset="0"/>
                <a:cs typeface="Courier New" panose="02070309020205020404" pitchFamily="49" charset="0"/>
              </a:rPr>
              <a:t> &lt;</a:t>
            </a:r>
            <a:r>
              <a:rPr lang="de-DE" sz="2800" b="1" dirty="0" err="1">
                <a:latin typeface="Courier New" panose="02070309020205020404" pitchFamily="49" charset="0"/>
                <a:cs typeface="Courier New" panose="02070309020205020404" pitchFamily="49" charset="0"/>
              </a:rPr>
              <a:t>dateien</a:t>
            </a:r>
            <a:r>
              <a:rPr lang="de-DE" sz="2800" b="1" dirty="0">
                <a:latin typeface="Courier New" panose="02070309020205020404" pitchFamily="49" charset="0"/>
                <a:cs typeface="Courier New" panose="02070309020205020404" pitchFamily="49" charset="0"/>
              </a:rPr>
              <a:t>&gt; </a:t>
            </a:r>
            <a:r>
              <a:rPr lang="de-DE" dirty="0" err="1"/>
              <a:t>gestaged</a:t>
            </a:r>
            <a:r>
              <a:rPr lang="de-DE" dirty="0"/>
              <a:t> worden sind. Dabei wird eine Textdatei geöffnet um einen aussagekräftigen Kommentar ("Message") zum Commit zu schreiben</a:t>
            </a:r>
          </a:p>
          <a:p>
            <a:r>
              <a:rPr lang="de-DE" sz="2800" b="1" dirty="0" err="1">
                <a:latin typeface="Courier New" panose="02070309020205020404" pitchFamily="49" charset="0"/>
                <a:cs typeface="Courier New" panose="02070309020205020404" pitchFamily="49" charset="0"/>
              </a:rPr>
              <a:t>git</a:t>
            </a:r>
            <a:r>
              <a:rPr lang="de-DE" sz="2800" b="1" dirty="0">
                <a:latin typeface="Courier New" panose="02070309020205020404" pitchFamily="49" charset="0"/>
                <a:cs typeface="Courier New" panose="02070309020205020404" pitchFamily="49" charset="0"/>
              </a:rPr>
              <a:t> </a:t>
            </a:r>
            <a:r>
              <a:rPr lang="de-DE" sz="2800" b="1" dirty="0" err="1">
                <a:latin typeface="Courier New" panose="02070309020205020404" pitchFamily="49" charset="0"/>
                <a:cs typeface="Courier New" panose="02070309020205020404" pitchFamily="49" charset="0"/>
              </a:rPr>
              <a:t>commit</a:t>
            </a:r>
            <a:r>
              <a:rPr lang="de-DE" sz="2800" b="1" dirty="0">
                <a:latin typeface="Courier New" panose="02070309020205020404" pitchFamily="49" charset="0"/>
                <a:cs typeface="Courier New" panose="02070309020205020404" pitchFamily="49" charset="0"/>
              </a:rPr>
              <a:t> -m "Kommentar" </a:t>
            </a:r>
            <a:r>
              <a:rPr lang="de-DE" dirty="0">
                <a:sym typeface="Wingdings" panose="05000000000000000000" pitchFamily="2" charset="2"/>
              </a:rPr>
              <a:t> mit Kommentar committen, dabei fällt das Öffnen der Textdatei weg</a:t>
            </a:r>
          </a:p>
          <a:p>
            <a:r>
              <a:rPr lang="de-DE" sz="2800" b="1" dirty="0" err="1">
                <a:latin typeface="Courier New" panose="02070309020205020404" pitchFamily="49" charset="0"/>
                <a:cs typeface="Courier New" panose="02070309020205020404" pitchFamily="49" charset="0"/>
              </a:rPr>
              <a:t>git</a:t>
            </a:r>
            <a:r>
              <a:rPr lang="de-DE" sz="2800" b="1" dirty="0">
                <a:latin typeface="Courier New" panose="02070309020205020404" pitchFamily="49" charset="0"/>
                <a:cs typeface="Courier New" panose="02070309020205020404" pitchFamily="49" charset="0"/>
              </a:rPr>
              <a:t> </a:t>
            </a:r>
            <a:r>
              <a:rPr lang="de-DE" sz="2800" b="1" dirty="0" err="1">
                <a:latin typeface="Courier New" panose="02070309020205020404" pitchFamily="49" charset="0"/>
                <a:cs typeface="Courier New" panose="02070309020205020404" pitchFamily="49" charset="0"/>
              </a:rPr>
              <a:t>commit</a:t>
            </a:r>
            <a:r>
              <a:rPr lang="de-DE" sz="2800" b="1" dirty="0">
                <a:latin typeface="Courier New" panose="02070309020205020404" pitchFamily="49" charset="0"/>
                <a:cs typeface="Courier New" panose="02070309020205020404" pitchFamily="49" charset="0"/>
              </a:rPr>
              <a:t> -a -m "Kommentar" </a:t>
            </a:r>
            <a:r>
              <a:rPr lang="de-DE" dirty="0">
                <a:sym typeface="Wingdings" panose="05000000000000000000" pitchFamily="2" charset="2"/>
              </a:rPr>
              <a:t> </a:t>
            </a:r>
            <a:r>
              <a:rPr lang="de-DE" dirty="0" err="1">
                <a:sym typeface="Wingdings" panose="05000000000000000000" pitchFamily="2" charset="2"/>
              </a:rPr>
              <a:t>Committed</a:t>
            </a:r>
            <a:r>
              <a:rPr lang="de-DE" dirty="0">
                <a:sym typeface="Wingdings" panose="05000000000000000000" pitchFamily="2" charset="2"/>
              </a:rPr>
              <a:t> alle Dateien, die seit dem letzten Commit verändert wurden (quasi ein "auto-stage")</a:t>
            </a:r>
          </a:p>
          <a:p>
            <a:r>
              <a:rPr lang="de-DE" sz="2800" b="1" dirty="0" err="1">
                <a:latin typeface="Courier New" panose="02070309020205020404" pitchFamily="49" charset="0"/>
                <a:cs typeface="Courier New" panose="02070309020205020404" pitchFamily="49" charset="0"/>
                <a:sym typeface="Wingdings" panose="05000000000000000000" pitchFamily="2" charset="2"/>
              </a:rPr>
              <a:t>git</a:t>
            </a:r>
            <a:r>
              <a:rPr lang="de-DE" sz="2800" b="1" dirty="0">
                <a:latin typeface="Courier New" panose="02070309020205020404" pitchFamily="49" charset="0"/>
                <a:cs typeface="Courier New" panose="02070309020205020404" pitchFamily="49" charset="0"/>
                <a:sym typeface="Wingdings" panose="05000000000000000000" pitchFamily="2" charset="2"/>
              </a:rPr>
              <a:t> </a:t>
            </a:r>
            <a:r>
              <a:rPr lang="de-DE" sz="2800" b="1" dirty="0" err="1">
                <a:latin typeface="Courier New" panose="02070309020205020404" pitchFamily="49" charset="0"/>
                <a:cs typeface="Courier New" panose="02070309020205020404" pitchFamily="49" charset="0"/>
                <a:sym typeface="Wingdings" panose="05000000000000000000" pitchFamily="2" charset="2"/>
              </a:rPr>
              <a:t>commit</a:t>
            </a:r>
            <a:r>
              <a:rPr lang="de-DE" sz="2800" b="1" dirty="0">
                <a:latin typeface="Courier New" panose="02070309020205020404" pitchFamily="49" charset="0"/>
                <a:cs typeface="Courier New" panose="02070309020205020404" pitchFamily="49" charset="0"/>
                <a:sym typeface="Wingdings" panose="05000000000000000000" pitchFamily="2" charset="2"/>
              </a:rPr>
              <a:t> --</a:t>
            </a:r>
            <a:r>
              <a:rPr lang="de-DE" sz="2800" b="1" dirty="0" err="1">
                <a:latin typeface="Courier New" panose="02070309020205020404" pitchFamily="49" charset="0"/>
                <a:cs typeface="Courier New" panose="02070309020205020404" pitchFamily="49" charset="0"/>
                <a:sym typeface="Wingdings" panose="05000000000000000000" pitchFamily="2" charset="2"/>
              </a:rPr>
              <a:t>amend</a:t>
            </a:r>
            <a:r>
              <a:rPr lang="de-DE" sz="2800" b="1" dirty="0">
                <a:latin typeface="Courier New" panose="02070309020205020404" pitchFamily="49" charset="0"/>
                <a:cs typeface="Courier New" panose="02070309020205020404" pitchFamily="49" charset="0"/>
                <a:sym typeface="Wingdings" panose="05000000000000000000" pitchFamily="2" charset="2"/>
              </a:rPr>
              <a:t> -m "Kommentar" </a:t>
            </a:r>
            <a:r>
              <a:rPr lang="de-DE" dirty="0">
                <a:sym typeface="Wingdings" panose="05000000000000000000" pitchFamily="2" charset="2"/>
              </a:rPr>
              <a:t> Ersetzt den letzten Commit ("HEAD") mit einem neuen Commit</a:t>
            </a:r>
          </a:p>
          <a:p>
            <a:r>
              <a:rPr lang="de-DE" sz="2900" b="1" dirty="0" err="1">
                <a:latin typeface="Courier New" panose="02070309020205020404" pitchFamily="49" charset="0"/>
                <a:cs typeface="Courier New" panose="02070309020205020404" pitchFamily="49" charset="0"/>
                <a:sym typeface="Wingdings" panose="05000000000000000000" pitchFamily="2" charset="2"/>
              </a:rPr>
              <a:t>git</a:t>
            </a:r>
            <a:r>
              <a:rPr lang="de-DE" sz="2900" b="1" dirty="0">
                <a:latin typeface="Courier New" panose="02070309020205020404" pitchFamily="49" charset="0"/>
                <a:cs typeface="Courier New" panose="02070309020205020404" pitchFamily="49" charset="0"/>
                <a:sym typeface="Wingdings" panose="05000000000000000000" pitchFamily="2" charset="2"/>
              </a:rPr>
              <a:t> </a:t>
            </a:r>
            <a:r>
              <a:rPr lang="de-DE" sz="2900" b="1" dirty="0" err="1">
                <a:latin typeface="Courier New" panose="02070309020205020404" pitchFamily="49" charset="0"/>
                <a:cs typeface="Courier New" panose="02070309020205020404" pitchFamily="49" charset="0"/>
                <a:sym typeface="Wingdings" panose="05000000000000000000" pitchFamily="2" charset="2"/>
              </a:rPr>
              <a:t>reset</a:t>
            </a:r>
            <a:r>
              <a:rPr lang="de-DE" sz="2900" b="1" dirty="0">
                <a:latin typeface="Courier New" panose="02070309020205020404" pitchFamily="49" charset="0"/>
                <a:cs typeface="Courier New" panose="02070309020205020404" pitchFamily="49" charset="0"/>
                <a:sym typeface="Wingdings" panose="05000000000000000000" pitchFamily="2" charset="2"/>
              </a:rPr>
              <a:t> --soft HEAD~1 </a:t>
            </a:r>
            <a:r>
              <a:rPr lang="de-DE" dirty="0">
                <a:sym typeface="Wingdings" panose="05000000000000000000" pitchFamily="2" charset="2"/>
              </a:rPr>
              <a:t> Entfernt den aktuellsten Commit (Die Zahl </a:t>
            </a:r>
            <a:r>
              <a:rPr lang="de-DE" sz="3200" b="1" dirty="0">
                <a:latin typeface="Courier New" panose="02070309020205020404" pitchFamily="49" charset="0"/>
                <a:cs typeface="Courier New" panose="02070309020205020404" pitchFamily="49" charset="0"/>
                <a:sym typeface="Wingdings" panose="05000000000000000000" pitchFamily="2" charset="2"/>
              </a:rPr>
              <a:t>~1 </a:t>
            </a:r>
            <a:r>
              <a:rPr lang="de-DE" dirty="0">
                <a:sym typeface="Wingdings" panose="05000000000000000000" pitchFamily="2" charset="2"/>
              </a:rPr>
              <a:t>steht für Anzahl der </a:t>
            </a:r>
            <a:r>
              <a:rPr lang="de-DE" dirty="0" err="1">
                <a:sym typeface="Wingdings" panose="05000000000000000000" pitchFamily="2" charset="2"/>
              </a:rPr>
              <a:t>Commits</a:t>
            </a:r>
            <a:r>
              <a:rPr lang="de-DE" dirty="0">
                <a:sym typeface="Wingdings" panose="05000000000000000000" pitchFamily="2" charset="2"/>
              </a:rPr>
              <a:t>, die entfernt werden), das Working-Dir bleibt dabei unverändert.</a:t>
            </a:r>
          </a:p>
          <a:p>
            <a:r>
              <a:rPr lang="de-DE" sz="2900" b="1" dirty="0" err="1">
                <a:latin typeface="Courier New" panose="02070309020205020404" pitchFamily="49" charset="0"/>
                <a:cs typeface="Courier New" panose="02070309020205020404" pitchFamily="49" charset="0"/>
              </a:rPr>
              <a:t>git</a:t>
            </a:r>
            <a:r>
              <a:rPr lang="de-DE" sz="2900" b="1" dirty="0">
                <a:latin typeface="Courier New" panose="02070309020205020404" pitchFamily="49" charset="0"/>
                <a:cs typeface="Courier New" panose="02070309020205020404" pitchFamily="49" charset="0"/>
              </a:rPr>
              <a:t> </a:t>
            </a:r>
            <a:r>
              <a:rPr lang="de-DE" sz="2900" b="1" dirty="0" err="1">
                <a:latin typeface="Courier New" panose="02070309020205020404" pitchFamily="49" charset="0"/>
                <a:cs typeface="Courier New" panose="02070309020205020404" pitchFamily="49" charset="0"/>
              </a:rPr>
              <a:t>reset</a:t>
            </a:r>
            <a:r>
              <a:rPr lang="de-DE" sz="2900" b="1" dirty="0">
                <a:latin typeface="Courier New" panose="02070309020205020404" pitchFamily="49" charset="0"/>
                <a:cs typeface="Courier New" panose="02070309020205020404" pitchFamily="49" charset="0"/>
              </a:rPr>
              <a:t> --</a:t>
            </a:r>
            <a:r>
              <a:rPr lang="de-DE" sz="2900" b="1" dirty="0" err="1">
                <a:latin typeface="Courier New" panose="02070309020205020404" pitchFamily="49" charset="0"/>
                <a:cs typeface="Courier New" panose="02070309020205020404" pitchFamily="49" charset="0"/>
              </a:rPr>
              <a:t>hard</a:t>
            </a:r>
            <a:r>
              <a:rPr lang="de-DE" sz="2900" b="1" dirty="0">
                <a:latin typeface="Courier New" panose="02070309020205020404" pitchFamily="49" charset="0"/>
                <a:cs typeface="Courier New" panose="02070309020205020404" pitchFamily="49" charset="0"/>
              </a:rPr>
              <a:t> HEAD~1 </a:t>
            </a:r>
            <a:r>
              <a:rPr lang="de-DE" dirty="0">
                <a:sym typeface="Wingdings" panose="05000000000000000000" pitchFamily="2" charset="2"/>
              </a:rPr>
              <a:t> Entfernt den aktuellsten Commit, und setzt auch das Working-Dir auf den Inhalt des vorigen Commit zurück.</a:t>
            </a:r>
            <a:br>
              <a:rPr lang="de-DE" dirty="0">
                <a:sym typeface="Wingdings" panose="05000000000000000000" pitchFamily="2" charset="2"/>
              </a:rPr>
            </a:br>
            <a:r>
              <a:rPr lang="de-DE" dirty="0">
                <a:sym typeface="Wingdings" panose="05000000000000000000" pitchFamily="2" charset="2"/>
              </a:rPr>
              <a:t>(Die Zahl </a:t>
            </a:r>
            <a:r>
              <a:rPr lang="de-DE" sz="3200" b="1" dirty="0">
                <a:latin typeface="Courier New" panose="02070309020205020404" pitchFamily="49" charset="0"/>
                <a:cs typeface="Courier New" panose="02070309020205020404" pitchFamily="49" charset="0"/>
                <a:sym typeface="Wingdings" panose="05000000000000000000" pitchFamily="2" charset="2"/>
              </a:rPr>
              <a:t>~1 </a:t>
            </a:r>
            <a:r>
              <a:rPr lang="de-DE" dirty="0">
                <a:sym typeface="Wingdings" panose="05000000000000000000" pitchFamily="2" charset="2"/>
              </a:rPr>
              <a:t>steht für Anzahl der </a:t>
            </a:r>
            <a:r>
              <a:rPr lang="de-DE" dirty="0" err="1">
                <a:sym typeface="Wingdings" panose="05000000000000000000" pitchFamily="2" charset="2"/>
              </a:rPr>
              <a:t>Commits</a:t>
            </a:r>
            <a:r>
              <a:rPr lang="de-DE" dirty="0">
                <a:sym typeface="Wingdings" panose="05000000000000000000" pitchFamily="2" charset="2"/>
              </a:rPr>
              <a:t>, die entfernt werden)</a:t>
            </a:r>
          </a:p>
          <a:p>
            <a:r>
              <a:rPr lang="de-DE" sz="2900" b="1" dirty="0" err="1">
                <a:latin typeface="Courier New" panose="02070309020205020404" pitchFamily="49" charset="0"/>
                <a:cs typeface="Courier New" panose="02070309020205020404" pitchFamily="49" charset="0"/>
                <a:sym typeface="Wingdings" panose="05000000000000000000" pitchFamily="2" charset="2"/>
              </a:rPr>
              <a:t>git</a:t>
            </a:r>
            <a:r>
              <a:rPr lang="de-DE" sz="2900" b="1" dirty="0">
                <a:latin typeface="Courier New" panose="02070309020205020404" pitchFamily="49" charset="0"/>
                <a:cs typeface="Courier New" panose="02070309020205020404" pitchFamily="49" charset="0"/>
                <a:sym typeface="Wingdings" panose="05000000000000000000" pitchFamily="2" charset="2"/>
              </a:rPr>
              <a:t> </a:t>
            </a:r>
            <a:r>
              <a:rPr lang="de-DE" sz="2900" b="1" dirty="0" err="1">
                <a:latin typeface="Courier New" panose="02070309020205020404" pitchFamily="49" charset="0"/>
                <a:cs typeface="Courier New" panose="02070309020205020404" pitchFamily="49" charset="0"/>
                <a:sym typeface="Wingdings" panose="05000000000000000000" pitchFamily="2" charset="2"/>
              </a:rPr>
              <a:t>checkout</a:t>
            </a:r>
            <a:r>
              <a:rPr lang="de-DE" sz="2900" b="1" dirty="0">
                <a:latin typeface="Courier New" panose="02070309020205020404" pitchFamily="49" charset="0"/>
                <a:cs typeface="Courier New" panose="02070309020205020404" pitchFamily="49" charset="0"/>
                <a:sym typeface="Wingdings" panose="05000000000000000000" pitchFamily="2" charset="2"/>
              </a:rPr>
              <a:t> &lt;</a:t>
            </a:r>
            <a:r>
              <a:rPr lang="de-DE" sz="2900" b="1" dirty="0" err="1">
                <a:latin typeface="Courier New" panose="02070309020205020404" pitchFamily="49" charset="0"/>
                <a:cs typeface="Courier New" panose="02070309020205020404" pitchFamily="49" charset="0"/>
                <a:sym typeface="Wingdings" panose="05000000000000000000" pitchFamily="2" charset="2"/>
              </a:rPr>
              <a:t>commit</a:t>
            </a:r>
            <a:r>
              <a:rPr lang="de-DE" sz="2900" b="1" dirty="0">
                <a:latin typeface="Courier New" panose="02070309020205020404" pitchFamily="49" charset="0"/>
                <a:cs typeface="Courier New" panose="02070309020205020404" pitchFamily="49" charset="0"/>
                <a:sym typeface="Wingdings" panose="05000000000000000000" pitchFamily="2" charset="2"/>
              </a:rPr>
              <a:t>&gt; &lt;</a:t>
            </a:r>
            <a:r>
              <a:rPr lang="de-DE" sz="2900" b="1" dirty="0" err="1">
                <a:latin typeface="Courier New" panose="02070309020205020404" pitchFamily="49" charset="0"/>
                <a:cs typeface="Courier New" panose="02070309020205020404" pitchFamily="49" charset="0"/>
                <a:sym typeface="Wingdings" panose="05000000000000000000" pitchFamily="2" charset="2"/>
              </a:rPr>
              <a:t>dateiname</a:t>
            </a:r>
            <a:r>
              <a:rPr lang="de-DE" sz="2900" b="1" dirty="0">
                <a:latin typeface="Courier New" panose="02070309020205020404" pitchFamily="49" charset="0"/>
                <a:cs typeface="Courier New" panose="02070309020205020404" pitchFamily="49" charset="0"/>
                <a:sym typeface="Wingdings" panose="05000000000000000000" pitchFamily="2" charset="2"/>
              </a:rPr>
              <a:t>&gt; </a:t>
            </a:r>
            <a:r>
              <a:rPr lang="de-DE" dirty="0">
                <a:sym typeface="Wingdings" panose="05000000000000000000" pitchFamily="2" charset="2"/>
              </a:rPr>
              <a:t> Wiederherstellung eines bestimmten Commit ins Working-Dir, z.B. </a:t>
            </a:r>
            <a:r>
              <a:rPr lang="de-DE" sz="2900" b="1" dirty="0" err="1">
                <a:latin typeface="Courier New" panose="02070309020205020404" pitchFamily="49" charset="0"/>
                <a:cs typeface="Courier New" panose="02070309020205020404" pitchFamily="49" charset="0"/>
                <a:sym typeface="Wingdings" panose="05000000000000000000" pitchFamily="2" charset="2"/>
              </a:rPr>
              <a:t>git</a:t>
            </a:r>
            <a:r>
              <a:rPr lang="de-DE" sz="2900" b="1" dirty="0">
                <a:latin typeface="Courier New" panose="02070309020205020404" pitchFamily="49" charset="0"/>
                <a:cs typeface="Courier New" panose="02070309020205020404" pitchFamily="49" charset="0"/>
                <a:sym typeface="Wingdings" panose="05000000000000000000" pitchFamily="2" charset="2"/>
              </a:rPr>
              <a:t> </a:t>
            </a:r>
            <a:r>
              <a:rPr lang="de-DE" sz="2900" b="1" dirty="0" err="1">
                <a:latin typeface="Courier New" panose="02070309020205020404" pitchFamily="49" charset="0"/>
                <a:cs typeface="Courier New" panose="02070309020205020404" pitchFamily="49" charset="0"/>
                <a:sym typeface="Wingdings" panose="05000000000000000000" pitchFamily="2" charset="2"/>
              </a:rPr>
              <a:t>checkout</a:t>
            </a:r>
            <a:r>
              <a:rPr lang="de-DE" sz="2900" b="1" dirty="0">
                <a:latin typeface="Courier New" panose="02070309020205020404" pitchFamily="49" charset="0"/>
                <a:cs typeface="Courier New" panose="02070309020205020404" pitchFamily="49" charset="0"/>
                <a:sym typeface="Wingdings" panose="05000000000000000000" pitchFamily="2" charset="2"/>
              </a:rPr>
              <a:t> HEAD~1 *.*</a:t>
            </a:r>
            <a:r>
              <a:rPr lang="de-DE" sz="3300" dirty="0">
                <a:sym typeface="Wingdings" panose="05000000000000000000" pitchFamily="2" charset="2"/>
              </a:rPr>
              <a:t>, siehe folgende Folie!</a:t>
            </a:r>
            <a:endParaRPr lang="de-DE" sz="3300" dirty="0"/>
          </a:p>
        </p:txBody>
      </p:sp>
    </p:spTree>
    <p:extLst>
      <p:ext uri="{BB962C8B-B14F-4D97-AF65-F5344CB8AC3E}">
        <p14:creationId xmlns:p14="http://schemas.microsoft.com/office/powerpoint/2010/main" val="1723275432"/>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2744</Words>
  <Application>Microsoft Office PowerPoint</Application>
  <PresentationFormat>Bildschirmpräsentation (4:3)</PresentationFormat>
  <Paragraphs>177</Paragraphs>
  <Slides>22</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22</vt:i4>
      </vt:variant>
    </vt:vector>
  </HeadingPairs>
  <TitlesOfParts>
    <vt:vector size="28" baseType="lpstr">
      <vt:lpstr>-apple-system</vt:lpstr>
      <vt:lpstr>Arial</vt:lpstr>
      <vt:lpstr>Calibri</vt:lpstr>
      <vt:lpstr>Courier New</vt:lpstr>
      <vt:lpstr>Wingdings</vt:lpstr>
      <vt:lpstr>Larissa</vt:lpstr>
      <vt:lpstr>PowerPoint-Präsentation</vt:lpstr>
      <vt:lpstr>Agenda</vt:lpstr>
      <vt:lpstr>Grundlagen / Use Cases</vt:lpstr>
      <vt:lpstr>Installation</vt:lpstr>
      <vt:lpstr>Wichtige Begriffe in git</vt:lpstr>
      <vt:lpstr>Grundablauf der lokalen  Versionsverwaltung mit git</vt:lpstr>
      <vt:lpstr>Wichtigste Befehle</vt:lpstr>
      <vt:lpstr>Git – Datenspeicher und wichtigste Befehle</vt:lpstr>
      <vt:lpstr>git commit / Commits erstellen, ersetzen und entfernen</vt:lpstr>
      <vt:lpstr>git checkout </vt:lpstr>
      <vt:lpstr>git stash / git stash pop</vt:lpstr>
      <vt:lpstr>git branch</vt:lpstr>
      <vt:lpstr>Grafische Oberflächen gitk und git-gui</vt:lpstr>
      <vt:lpstr>github.com</vt:lpstr>
      <vt:lpstr>github.com – eine Projektseite</vt:lpstr>
      <vt:lpstr>push des Projekts zum Github-Server</vt:lpstr>
      <vt:lpstr>clone (Download) von GitHub-Projekten in ein neues lokales Repo</vt:lpstr>
      <vt:lpstr>pull-requests</vt:lpstr>
      <vt:lpstr>Git in VSCode - Initialisierung</vt:lpstr>
      <vt:lpstr>Git in VSCode - Commit</vt:lpstr>
      <vt:lpstr>Git in VSCode – Git Graph</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Roth</dc:creator>
  <cp:lastModifiedBy>Michael Roth</cp:lastModifiedBy>
  <cp:revision>124</cp:revision>
  <dcterms:created xsi:type="dcterms:W3CDTF">2020-09-23T13:42:35Z</dcterms:created>
  <dcterms:modified xsi:type="dcterms:W3CDTF">2024-03-20T09:24:35Z</dcterms:modified>
</cp:coreProperties>
</file>