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349" r:id="rId2"/>
    <p:sldId id="351" r:id="rId3"/>
    <p:sldId id="342" r:id="rId4"/>
    <p:sldId id="356" r:id="rId5"/>
    <p:sldId id="347" r:id="rId6"/>
    <p:sldId id="338" r:id="rId7"/>
    <p:sldId id="339" r:id="rId8"/>
    <p:sldId id="341" r:id="rId9"/>
    <p:sldId id="418" r:id="rId10"/>
    <p:sldId id="417" r:id="rId11"/>
    <p:sldId id="419" r:id="rId12"/>
    <p:sldId id="343" r:id="rId13"/>
    <p:sldId id="344" r:id="rId14"/>
    <p:sldId id="345" r:id="rId15"/>
    <p:sldId id="354" r:id="rId16"/>
    <p:sldId id="363" r:id="rId17"/>
    <p:sldId id="352" r:id="rId18"/>
    <p:sldId id="353" r:id="rId19"/>
    <p:sldId id="355" r:id="rId20"/>
    <p:sldId id="346" r:id="rId21"/>
    <p:sldId id="340" r:id="rId2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46"/>
  </p:normalViewPr>
  <p:slideViewPr>
    <p:cSldViewPr>
      <p:cViewPr varScale="1">
        <p:scale>
          <a:sx n="128" d="100"/>
          <a:sy n="128" d="100"/>
        </p:scale>
        <p:origin x="118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71CB-5131-CD4B-A6CA-3AE27A343125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5051-71E1-1B42-87DF-8725431D67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8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tkinter : tackling import for python 2 and 3">
            <a:extLst>
              <a:ext uri="{FF2B5EF4-FFF2-40B4-BE49-F238E27FC236}">
                <a16:creationId xmlns:a16="http://schemas.microsoft.com/office/drawing/2014/main" id="{A1193266-0418-C378-E429-6D325439F1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0101" r="12201" b="10101"/>
          <a:stretch/>
        </p:blipFill>
        <p:spPr bwMode="auto">
          <a:xfrm>
            <a:off x="3635896" y="149534"/>
            <a:ext cx="2160240" cy="171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36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tkinter : tackling import for python 2 and 3">
            <a:extLst>
              <a:ext uri="{FF2B5EF4-FFF2-40B4-BE49-F238E27FC236}">
                <a16:creationId xmlns:a16="http://schemas.microsoft.com/office/drawing/2014/main" id="{99E7FC4A-6EBB-AA48-0120-DEA9B6775B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0101" r="12201" b="10101"/>
          <a:stretch/>
        </p:blipFill>
        <p:spPr bwMode="auto">
          <a:xfrm>
            <a:off x="107504" y="247283"/>
            <a:ext cx="1224136" cy="96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1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7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7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0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FE00-75B2-4B87-8051-471D8FD5E66A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8252-70E0-477E-AA3F-8033DF5AAA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ftstack.com/de/howto/python-tkinter/" TargetMode="External"/><Relationship Id="rId7" Type="http://schemas.openxmlformats.org/officeDocument/2006/relationships/hyperlink" Target="https://visualtk.com/" TargetMode="External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-kurs.eu/python_tkinter.php" TargetMode="External"/><Relationship Id="rId5" Type="http://schemas.openxmlformats.org/officeDocument/2006/relationships/hyperlink" Target="https://www.studytonight.com/tkinter/python-tkinter-widgets" TargetMode="External"/><Relationship Id="rId4" Type="http://schemas.openxmlformats.org/officeDocument/2006/relationships/hyperlink" Target="https://www.geeksforgeeks.org/python-gui-tkint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0207F4D-5704-4C93-88B3-14D9DF7AB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2896"/>
            <a:ext cx="9144000" cy="194421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Mit Python und </a:t>
            </a:r>
            <a:r>
              <a:rPr lang="de-DE" b="1" dirty="0" err="1"/>
              <a:t>Tkinter</a:t>
            </a:r>
            <a:r>
              <a:rPr lang="de-DE" b="1" dirty="0"/>
              <a:t> grafische</a:t>
            </a:r>
            <a:br>
              <a:rPr lang="de-DE" b="1" dirty="0"/>
            </a:br>
            <a:r>
              <a:rPr lang="de-DE" b="1" dirty="0"/>
              <a:t>Benutzeroberflächen (GUIs) programmieren</a:t>
            </a:r>
          </a:p>
        </p:txBody>
      </p:sp>
    </p:spTree>
    <p:extLst>
      <p:ext uri="{BB962C8B-B14F-4D97-AF65-F5344CB8AC3E}">
        <p14:creationId xmlns:p14="http://schemas.microsoft.com/office/powerpoint/2010/main" val="114474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4A912-7786-0B47-0F03-DBC5330D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00" y="116632"/>
            <a:ext cx="7992888" cy="994122"/>
          </a:xfrm>
        </p:spPr>
        <p:txBody>
          <a:bodyPr>
            <a:noAutofit/>
          </a:bodyPr>
          <a:lstStyle/>
          <a:p>
            <a:r>
              <a:rPr lang="de-DE" sz="3600" dirty="0"/>
              <a:t>Die Widgets </a:t>
            </a:r>
            <a:r>
              <a:rPr lang="de-DE" sz="3600" b="1" dirty="0"/>
              <a:t>Label</a:t>
            </a:r>
            <a:r>
              <a:rPr lang="de-DE" sz="3600" dirty="0"/>
              <a:t>(), </a:t>
            </a:r>
            <a:r>
              <a:rPr lang="de-DE" sz="3600" b="1" dirty="0"/>
              <a:t>Entry</a:t>
            </a:r>
            <a:r>
              <a:rPr lang="de-DE" sz="3600" dirty="0"/>
              <a:t>() und </a:t>
            </a:r>
            <a:r>
              <a:rPr lang="de-DE" sz="3600" b="1" dirty="0"/>
              <a:t>Button</a:t>
            </a:r>
            <a:r>
              <a:rPr lang="de-DE" sz="3600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B23B5-2E4A-ED21-F3B0-BC670121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08504" cy="5832648"/>
          </a:xfrm>
        </p:spPr>
        <p:txBody>
          <a:bodyPr>
            <a:normAutofit fontScale="77500" lnSpcReduction="20000"/>
          </a:bodyPr>
          <a:lstStyle/>
          <a:p>
            <a:r>
              <a:rPr lang="de-DE" sz="2400" b="1" dirty="0">
                <a:latin typeface="Consolas" panose="020B0609020204030204" pitchFamily="49" charset="0"/>
              </a:rPr>
              <a:t>Label(</a:t>
            </a:r>
            <a:r>
              <a:rPr lang="de-DE" sz="2400" b="1" dirty="0" err="1">
                <a:latin typeface="Consolas" panose="020B0609020204030204" pitchFamily="49" charset="0"/>
              </a:rPr>
              <a:t>win</a:t>
            </a:r>
            <a:r>
              <a:rPr lang="de-DE" sz="2400" b="1" dirty="0">
                <a:latin typeface="Consolas" panose="020B0609020204030204" pitchFamily="49" charset="0"/>
              </a:rPr>
              <a:t>, …) </a:t>
            </a:r>
            <a:r>
              <a:rPr lang="de-DE" sz="2800" dirty="0"/>
              <a:t>kann man für Beschriftungen nutzen, mögliche Argumente sind: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</a:rPr>
              <a:t>text</a:t>
            </a:r>
            <a:r>
              <a:rPr lang="de-DE" sz="2000" b="1" dirty="0">
                <a:latin typeface="Consolas" panose="020B0609020204030204" pitchFamily="49" charset="0"/>
              </a:rPr>
              <a:t> = "</a:t>
            </a:r>
            <a:r>
              <a:rPr lang="de-DE" sz="2000" b="1" dirty="0" err="1">
                <a:latin typeface="Consolas" panose="020B0609020204030204" pitchFamily="49" charset="0"/>
              </a:rPr>
              <a:t>Labeltext</a:t>
            </a:r>
            <a:r>
              <a:rPr lang="de-DE" sz="2000" b="1" dirty="0">
                <a:latin typeface="Consolas" panose="020B0609020204030204" pitchFamily="49" charset="0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Der Text der angezeigt wird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font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"Arial 11 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bold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Schriftart im Label</a:t>
            </a:r>
          </a:p>
          <a:p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Entry(</a:t>
            </a:r>
            <a:r>
              <a:rPr lang="de-DE" sz="24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</a:t>
            </a:r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, …) </a:t>
            </a:r>
            <a:r>
              <a:rPr lang="de-DE" sz="2800" dirty="0">
                <a:sym typeface="Wingdings" panose="05000000000000000000" pitchFamily="2" charset="2"/>
              </a:rPr>
              <a:t>kann zur Ein- und Ausgabe genutzt werden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Beispiel: entry1 = Entry(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width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=8, 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justify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="</a:t>
            </a:r>
            <a:r>
              <a:rPr lang="de-DE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center</a:t>
            </a:r>
            <a:r>
              <a:rPr lang="de-DE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")</a:t>
            </a:r>
            <a:endParaRPr lang="de-DE" sz="2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width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8 </a:t>
            </a:r>
            <a:r>
              <a:rPr lang="de-DE" sz="2400" dirty="0">
                <a:sym typeface="Wingdings" panose="05000000000000000000" pitchFamily="2" charset="2"/>
              </a:rPr>
              <a:t> Das Feld ist 8 Zeichen breit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justify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center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Der Text im Feld ist zentriert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justify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right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Der Text im Feld ist rechtsbündig</a:t>
            </a:r>
          </a:p>
          <a:p>
            <a:pPr lvl="1"/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state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readonly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Das Feld ist schreibgeschützt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entry1.config(</a:t>
            </a:r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font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=("Bahnschrift",10))  </a:t>
            </a:r>
            <a:r>
              <a:rPr lang="de-DE" sz="2400" dirty="0">
                <a:sym typeface="Wingdings" panose="05000000000000000000" pitchFamily="2" charset="2"/>
              </a:rPr>
              <a:t> Schriftart im Feld</a:t>
            </a:r>
          </a:p>
          <a:p>
            <a:pPr lvl="1"/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entry1.config(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state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="normal") </a:t>
            </a:r>
            <a:r>
              <a:rPr lang="de-DE" sz="2400" dirty="0">
                <a:sym typeface="Wingdings" panose="05000000000000000000" pitchFamily="2" charset="2"/>
              </a:rPr>
              <a:t> Schreibschutz abschalten</a:t>
            </a:r>
          </a:p>
          <a:p>
            <a:pPr lvl="1"/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entry1.config(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state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="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readonly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") </a:t>
            </a:r>
            <a:r>
              <a:rPr lang="de-DE" sz="2400" dirty="0">
                <a:sym typeface="Wingdings" panose="05000000000000000000" pitchFamily="2" charset="2"/>
              </a:rPr>
              <a:t> Schreibschutz wieder einschalten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a = entry1.get() </a:t>
            </a:r>
            <a:r>
              <a:rPr lang="de-DE" sz="2400" dirty="0">
                <a:sym typeface="Wingdings" panose="05000000000000000000" pitchFamily="2" charset="2"/>
              </a:rPr>
              <a:t>liest den Inhalt des </a:t>
            </a:r>
            <a:r>
              <a:rPr lang="de-DE" sz="2400" dirty="0" err="1">
                <a:sym typeface="Wingdings" panose="05000000000000000000" pitchFamily="2" charset="2"/>
              </a:rPr>
              <a:t>Entryfeld</a:t>
            </a:r>
            <a:r>
              <a:rPr lang="de-DE" sz="2400" dirty="0">
                <a:sym typeface="Wingdings" panose="05000000000000000000" pitchFamily="2" charset="2"/>
              </a:rPr>
              <a:t> in die Variable a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entry1.delete(0, END) </a:t>
            </a:r>
            <a:r>
              <a:rPr lang="de-DE" sz="2400" dirty="0">
                <a:sym typeface="Wingdings" panose="05000000000000000000" pitchFamily="2" charset="2"/>
              </a:rPr>
              <a:t> Löscht den gesamten Inhalt</a:t>
            </a:r>
          </a:p>
          <a:p>
            <a:pPr lvl="1"/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entry1.insert(0, b) </a:t>
            </a:r>
            <a:r>
              <a:rPr lang="de-DE" sz="2400" dirty="0">
                <a:sym typeface="Wingdings" panose="05000000000000000000" pitchFamily="2" charset="2"/>
              </a:rPr>
              <a:t> Schreibt die Variable b in das </a:t>
            </a:r>
            <a:r>
              <a:rPr lang="de-DE" sz="2400" dirty="0" err="1">
                <a:sym typeface="Wingdings" panose="05000000000000000000" pitchFamily="2" charset="2"/>
              </a:rPr>
              <a:t>Entryfeld</a:t>
            </a: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Button(</a:t>
            </a:r>
            <a:r>
              <a:rPr lang="de-DE" sz="24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</a:t>
            </a:r>
            <a:r>
              <a:rPr lang="de-DE" sz="2400" b="1" dirty="0">
                <a:latin typeface="Consolas" panose="020B0609020204030204" pitchFamily="49" charset="0"/>
                <a:sym typeface="Wingdings" panose="05000000000000000000" pitchFamily="2" charset="2"/>
              </a:rPr>
              <a:t>, …) </a:t>
            </a:r>
            <a:r>
              <a:rPr lang="de-DE" sz="2800" dirty="0">
                <a:sym typeface="Wingdings" panose="05000000000000000000" pitchFamily="2" charset="2"/>
              </a:rPr>
              <a:t>erzeugt einen anklickbaren Button</a:t>
            </a:r>
          </a:p>
          <a:p>
            <a:pPr lvl="1"/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text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 = "</a:t>
            </a:r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Klickmich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de-DE" sz="2400" dirty="0">
                <a:sym typeface="Wingdings" panose="05000000000000000000" pitchFamily="2" charset="2"/>
              </a:rPr>
              <a:t> Die Button-Beschriftung</a:t>
            </a:r>
          </a:p>
          <a:p>
            <a:pPr lvl="1"/>
            <a:r>
              <a:rPr lang="de-DE" sz="2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command</a:t>
            </a:r>
            <a:r>
              <a:rPr lang="de-DE" sz="2100" b="1" dirty="0">
                <a:latin typeface="Consolas" panose="020B0609020204030204" pitchFamily="49" charset="0"/>
                <a:sym typeface="Wingdings" panose="05000000000000000000" pitchFamily="2" charset="2"/>
              </a:rPr>
              <a:t> = berechne  </a:t>
            </a:r>
            <a:r>
              <a:rPr lang="de-DE" sz="2400" dirty="0">
                <a:sym typeface="Wingdings" panose="05000000000000000000" pitchFamily="2" charset="2"/>
              </a:rPr>
              <a:t> Führt beim Klicken die Funktion berechne() aus</a:t>
            </a:r>
          </a:p>
          <a:p>
            <a:pPr lvl="1"/>
            <a:r>
              <a:rPr lang="de-DE" sz="2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width</a:t>
            </a:r>
            <a:r>
              <a:rPr lang="de-DE" sz="2000" b="1" dirty="0">
                <a:latin typeface="Consolas" panose="020B0609020204030204" pitchFamily="49" charset="0"/>
                <a:sym typeface="Wingdings" panose="05000000000000000000" pitchFamily="2" charset="2"/>
              </a:rPr>
              <a:t> = 12 </a:t>
            </a:r>
            <a:r>
              <a:rPr lang="de-DE" sz="2400" dirty="0">
                <a:sym typeface="Wingdings" panose="05000000000000000000" pitchFamily="2" charset="2"/>
              </a:rPr>
              <a:t> Breite des Buttons </a:t>
            </a:r>
            <a:r>
              <a:rPr lang="de-DE" sz="2400">
                <a:sym typeface="Wingdings" panose="05000000000000000000" pitchFamily="2" charset="2"/>
              </a:rPr>
              <a:t>12 Zeichen</a:t>
            </a:r>
            <a:endParaRPr lang="de-DE" sz="2400" dirty="0">
              <a:sym typeface="Wingdings" panose="05000000000000000000" pitchFamily="2" charset="2"/>
            </a:endParaRPr>
          </a:p>
          <a:p>
            <a:endParaRPr lang="de-DE" sz="2800" dirty="0">
              <a:sym typeface="Wingdings" panose="05000000000000000000" pitchFamily="2" charset="2"/>
            </a:endParaRPr>
          </a:p>
          <a:p>
            <a:pPr lvl="1"/>
            <a:endParaRPr lang="de-DE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76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039B7-73D2-4452-BC07-62253787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74638"/>
            <a:ext cx="8280920" cy="1143000"/>
          </a:xfrm>
        </p:spPr>
        <p:txBody>
          <a:bodyPr>
            <a:noAutofit/>
          </a:bodyPr>
          <a:lstStyle/>
          <a:p>
            <a:r>
              <a:rPr lang="de-DE" sz="3600" b="1" dirty="0">
                <a:latin typeface="Consolas" panose="020B0609020204030204" pitchFamily="49" charset="0"/>
              </a:rPr>
              <a:t>Entry</a:t>
            </a:r>
            <a:r>
              <a:rPr lang="de-DE" sz="3600" dirty="0"/>
              <a:t> und </a:t>
            </a:r>
            <a:r>
              <a:rPr lang="de-DE" sz="3600" b="1" dirty="0">
                <a:latin typeface="Consolas" panose="020B0609020204030204" pitchFamily="49" charset="0"/>
              </a:rPr>
              <a:t>Label </a:t>
            </a:r>
            <a:r>
              <a:rPr lang="de-DE" sz="3600" dirty="0"/>
              <a:t>- Widgets mit dem </a:t>
            </a:r>
            <a:r>
              <a:rPr lang="de-DE" sz="3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place</a:t>
            </a:r>
            <a:r>
              <a:rPr lang="de-DE" sz="3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de-DE" sz="3600" dirty="0"/>
              <a:t>- Layoutmanager platzieren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83AB9-97A3-4ED2-8F4F-AD1616F9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5"/>
            <a:ext cx="8291264" cy="2520279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Zum Platzieren von Widgets gibt es 3 Möglichkeiten ("Layout-Manager"), nämlich </a:t>
            </a:r>
            <a:r>
              <a:rPr lang="de-D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, 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pack()</a:t>
            </a:r>
            <a:r>
              <a:rPr lang="de-DE" dirty="0"/>
              <a:t> und </a:t>
            </a:r>
            <a:r>
              <a:rPr lang="de-DE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,</a:t>
            </a:r>
            <a:r>
              <a:rPr lang="de-DE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man sollte in einem Fenster-Objekt nur eine der drei verwenden.</a:t>
            </a:r>
          </a:p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(x=…, y=…) </a:t>
            </a:r>
            <a:r>
              <a:rPr lang="de-DE" dirty="0"/>
              <a:t>platziert Elemente pixelgenau im Fenster.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C4F6D4-DF11-45C2-9AD1-81EB68D9BF15}"/>
              </a:ext>
            </a:extLst>
          </p:cNvPr>
          <p:cNvSpPr txBox="1"/>
          <p:nvPr/>
        </p:nvSpPr>
        <p:spPr>
          <a:xfrm>
            <a:off x="683568" y="3972831"/>
            <a:ext cx="5186035" cy="280076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from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tkinter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import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*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Tk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win.wm_geometry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("250x130")</a:t>
            </a:r>
          </a:p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win.title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("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place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-Demo")</a:t>
            </a:r>
          </a:p>
          <a:p>
            <a:r>
              <a:rPr lang="de-DE" sz="1100" b="1" dirty="0" err="1">
                <a:effectLst/>
                <a:latin typeface="Consolas" panose="020B0609020204030204" pitchFamily="49" charset="0"/>
              </a:rPr>
              <a:t>win.wm_attributes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('-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toolwindow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', 'True') </a:t>
            </a:r>
            <a:r>
              <a:rPr lang="de-DE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 Einfaches Fenster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>
                <a:effectLst/>
                <a:latin typeface="Consolas" panose="020B0609020204030204" pitchFamily="49" charset="0"/>
              </a:rPr>
              <a:t>lbl1 = Label(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text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="Meine Anwendung",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font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="Arial 16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bold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de-DE" sz="1100" b="1" dirty="0">
                <a:effectLst/>
                <a:latin typeface="Consolas" panose="020B0609020204030204" pitchFamily="49" charset="0"/>
              </a:rPr>
              <a:t>lbl2 = Label(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text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="Eingabe:")</a:t>
            </a:r>
          </a:p>
          <a:p>
            <a:r>
              <a:rPr lang="de-DE" sz="1100" b="1" dirty="0">
                <a:effectLst/>
                <a:latin typeface="Consolas" panose="020B0609020204030204" pitchFamily="49" charset="0"/>
              </a:rPr>
              <a:t>ent1 = Entry(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win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effectLst/>
                <a:latin typeface="Consolas" panose="020B0609020204030204" pitchFamily="49" charset="0"/>
              </a:rPr>
              <a:t>width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=16)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lbl1.place(x=20, y=20) </a:t>
            </a:r>
            <a:r>
              <a:rPr lang="de-DE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Platzieren mit Angabe der x/y-Koordinate</a:t>
            </a:r>
          </a:p>
          <a:p>
            <a:r>
              <a:rPr lang="de-DE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lbl2.place(x=20, y=70)</a:t>
            </a:r>
          </a:p>
          <a:p>
            <a:r>
              <a:rPr lang="de-DE" sz="11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ent1.place(x=80, y=70)</a:t>
            </a:r>
          </a:p>
          <a:p>
            <a:br>
              <a:rPr lang="de-DE" sz="1100" b="1" dirty="0">
                <a:effectLst/>
                <a:latin typeface="Consolas" panose="020B0609020204030204" pitchFamily="49" charset="0"/>
              </a:rPr>
            </a:br>
            <a:r>
              <a:rPr lang="de-DE" sz="1100" b="1" dirty="0" err="1">
                <a:effectLst/>
                <a:latin typeface="Consolas" panose="020B0609020204030204" pitchFamily="49" charset="0"/>
              </a:rPr>
              <a:t>win.mainloop</a:t>
            </a:r>
            <a:r>
              <a:rPr lang="de-DE" sz="1100" b="1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99EC1A-237F-2E22-63DA-E36735DE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396102"/>
            <a:ext cx="3000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2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039B7-73D2-4452-BC07-62253787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74638"/>
            <a:ext cx="7776864" cy="1143000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latin typeface="Consolas" panose="020B0609020204030204" pitchFamily="49" charset="0"/>
              </a:rPr>
              <a:t>Entry</a:t>
            </a:r>
            <a:r>
              <a:rPr lang="de-DE" dirty="0"/>
              <a:t> und </a:t>
            </a:r>
            <a:r>
              <a:rPr lang="de-DE" sz="4000" b="1" dirty="0">
                <a:latin typeface="Consolas" panose="020B0609020204030204" pitchFamily="49" charset="0"/>
              </a:rPr>
              <a:t>Label</a:t>
            </a:r>
            <a:r>
              <a:rPr lang="de-DE" sz="3600" b="1" dirty="0">
                <a:latin typeface="Consolas" panose="020B0609020204030204" pitchFamily="49" charset="0"/>
              </a:rPr>
              <a:t> </a:t>
            </a:r>
            <a:r>
              <a:rPr lang="de-DE" sz="3600" dirty="0"/>
              <a:t>- </a:t>
            </a:r>
            <a:r>
              <a:rPr lang="de-DE" dirty="0"/>
              <a:t>Widgets mit dem </a:t>
            </a:r>
            <a:r>
              <a:rPr lang="de-DE" sz="31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.pack()</a:t>
            </a:r>
            <a:r>
              <a:rPr lang="de-DE" dirty="0"/>
              <a:t>- Layoutmanager platzieren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83AB9-97A3-4ED2-8F4F-AD1616F9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291264" cy="4525963"/>
          </a:xfrm>
        </p:spPr>
        <p:txBody>
          <a:bodyPr/>
          <a:lstStyle/>
          <a:p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.pack() </a:t>
            </a:r>
            <a:r>
              <a:rPr lang="de-DE" dirty="0"/>
              <a:t>platziert Elemente standardmäßig Zentriert und Oben (</a:t>
            </a:r>
            <a:r>
              <a:rPr lang="de-DE" dirty="0" err="1"/>
              <a:t>center</a:t>
            </a:r>
            <a:r>
              <a:rPr lang="de-DE" dirty="0"/>
              <a:t> bzw. top), was oft recht sinnvoll ist.</a:t>
            </a:r>
          </a:p>
          <a:p>
            <a:r>
              <a:rPr lang="de-DE" dirty="0"/>
              <a:t>Durch Nutzung der Optionen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=LEFT </a:t>
            </a:r>
            <a:r>
              <a:rPr lang="de-DE" dirty="0"/>
              <a:t>und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=RIGHT </a:t>
            </a:r>
            <a:r>
              <a:rPr lang="de-DE" dirty="0"/>
              <a:t>kann man Label und Text-Elemente sinnvoll nebeneinander platzieren: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C4F6D4-DF11-45C2-9AD1-81EB68D9BF15}"/>
              </a:ext>
            </a:extLst>
          </p:cNvPr>
          <p:cNvSpPr txBox="1"/>
          <p:nvPr/>
        </p:nvSpPr>
        <p:spPr>
          <a:xfrm>
            <a:off x="899592" y="4543269"/>
            <a:ext cx="4993675" cy="22929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("pack-Demo")   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("250x150")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lbl1 = Label(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="Eingabe:")  # Label erzeugen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ent1 = Text(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=15)	     # Textfeld erzeugen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lbl1.pack(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=20) 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Label nach links</a:t>
            </a:r>
          </a:p>
          <a:p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ent1.pack(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=RIGHT, </a:t>
            </a:r>
            <a:r>
              <a:rPr lang="de-DE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de-DE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=20)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Textfeld nach rechts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58124A-A1FB-45E8-A153-FBB6EF2C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58" y="4543269"/>
            <a:ext cx="2571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2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BB437-2EFE-400C-AF24-FD4AA18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Noch mehr Widgets hinzufügen mit unterschiedlichen 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06456-374E-4738-AA1A-DA58CCA6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1431277"/>
          </a:xfrm>
        </p:spPr>
        <p:txBody>
          <a:bodyPr>
            <a:normAutofit fontScale="62500" lnSpcReduction="20000"/>
          </a:bodyPr>
          <a:lstStyle/>
          <a:p>
            <a:r>
              <a:rPr lang="de-DE"/>
              <a:t>Hat man mehrere Widgets unterschiedlicher Anzahl nebeneinander angeordnet, so erzeugt man am besten für jede neue Widget-Gruppe einen Frame. </a:t>
            </a:r>
          </a:p>
          <a:p>
            <a:r>
              <a:rPr lang="de-DE"/>
              <a:t>Die Frames sind dann, was </a:t>
            </a:r>
            <a:r>
              <a:rPr lang="de-DE" sz="2900" b="1">
                <a:latin typeface="Courier New" panose="02070309020205020404" pitchFamily="49" charset="0"/>
                <a:cs typeface="Courier New" panose="02070309020205020404" pitchFamily="49" charset="0"/>
              </a:rPr>
              <a:t>pack()</a:t>
            </a:r>
            <a:r>
              <a:rPr lang="de-DE"/>
              <a:t>angeht, weitgehend unabhängig und teilen sich den Platz im gesamten root-Window auf.</a:t>
            </a:r>
          </a:p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E80266-951A-4921-885A-623C7BC043CE}"/>
              </a:ext>
            </a:extLst>
          </p:cNvPr>
          <p:cNvSpPr txBox="1"/>
          <p:nvPr/>
        </p:nvSpPr>
        <p:spPr>
          <a:xfrm>
            <a:off x="899592" y="2887682"/>
            <a:ext cx="626469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("Label, Textfeld, Button mit 2 Frames")    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("400x150")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window.option_add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("*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", "Lucida 20")     # Setzen eines Default Fonts</a:t>
            </a: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window.wm_attributes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('-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toolwindow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', 'True') # Löschen des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Icons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 = Frame(</a:t>
            </a:r>
            <a:r>
              <a:rPr lang="de-DE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für Label und Textfeld</a:t>
            </a: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frame1.pack()  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positionieren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lbl1 = Label(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="Eingabe:")   # Label erzeugen in frame1</a:t>
            </a: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ent1 = Entry(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=10) 	 #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Entryfeld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erzeugen in frame1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lbl1.pack(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=10)     # Label nach links</a:t>
            </a: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ent1.pack(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=RIGHT)             #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Entryfeld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nach rechts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 = Frame(</a:t>
            </a:r>
            <a:r>
              <a:rPr lang="de-DE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für den Button</a:t>
            </a:r>
          </a:p>
          <a:p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frame2.pack()  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Frame positionieren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btn1 = Button(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frame2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="Start",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btn1.pack() # Button erzeugen und positionieren (im frame2)</a:t>
            </a:r>
          </a:p>
          <a:p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981EFF-0CA1-493E-B08D-A5B8B7BA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5" y="5085183"/>
            <a:ext cx="3046995" cy="14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8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79BE0-919F-4781-A5E5-0F82233D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/>
              <a:t>Beispiel-Applikation </a:t>
            </a:r>
            <a:br>
              <a:rPr lang="de-DE" sz="3600"/>
            </a:br>
            <a:r>
              <a:rPr lang="de-DE" sz="3600"/>
              <a:t>mit Ein- und Ausgabe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F6581-8409-41A2-99C7-A35DF6ED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verarbeitung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(txt1.get())  # Auslesen aus Entry-Feld txt1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1.8 + 32, 2)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txt2.delete(0, END)  	# Textfeld löschen ab Zeile 1, Zeichen 0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txt2.insert(END,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# Ergebnis ins Textfeld schreiben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("Umrechnung Celsius in Fahrenheit")    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("350x180")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window.option_add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("*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"Lucida 18")</a:t>
            </a: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window.wm_attributes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('-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'True')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frm1 = Frame(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 Frame für Label und Textfeld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frm1.pack()           # Frame positionieren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lbl1 = Label(frm1,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="Celsius:",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=W) # Label erzeugen in frm1 und mit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nach "Westen", also links ausrichten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txt1 = Entry(frm1,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=6) 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# Entry-Textfeld erzeugen in frm1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lbl1.pack(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=10)     # Label nach links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txt1.pack(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=RIGHT)             # Textfeld nach rechts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frm2 = Frame(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 Frame für den Button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frm2.pack()           # Frame positionieren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 = Button(frm2,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="Start",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verarbeitung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btn1.pack() # Button erzeugen und positionieren (im frm2)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 = Frame(</a:t>
            </a:r>
            <a:r>
              <a:rPr lang="de-DE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# Frame für Label und Textfeld</a:t>
            </a:r>
          </a:p>
          <a:p>
            <a:pPr marL="0" indent="0">
              <a:buNone/>
            </a:pP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frm3.pack()           # Frame positionieren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lbl2 = Label(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="Fahrenheit:",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=W)   # Label erzeugen in frm3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txt2 = Entry(</a:t>
            </a:r>
            <a:r>
              <a:rPr lang="de-DE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frm3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=6) #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Entryfeld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erzeugen in frm3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lbl2.pack(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=LEFT,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=10)     # Label nach links</a:t>
            </a:r>
          </a:p>
          <a:p>
            <a:pPr marL="0" indent="0">
              <a:buNone/>
            </a:pP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txt2.pack(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=RIGHT)             # Textfeld nach rechts</a:t>
            </a:r>
          </a:p>
          <a:p>
            <a:pPr marL="0" indent="0">
              <a:buNone/>
            </a:pPr>
            <a:endParaRPr lang="de-DE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312DE3-FB7A-4AF0-8021-0EC7801E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484784"/>
            <a:ext cx="3327276" cy="20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AAFFA-FD39-42A4-86C2-5F28D41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GUI mit Combobox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EC62F-9EEB-4E9D-9360-4508D0CB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4690864" cy="3744416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Einer </a:t>
            </a:r>
            <a:r>
              <a:rPr lang="de-DE" b="1" dirty="0"/>
              <a:t>Combobox</a:t>
            </a:r>
            <a:r>
              <a:rPr lang="de-DE" dirty="0"/>
              <a:t> muss man mit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=[…] </a:t>
            </a:r>
            <a:r>
              <a:rPr lang="de-DE" dirty="0"/>
              <a:t>eine Liste mitgeben, die die darzustellenden Optionswerte zeigen.</a:t>
            </a:r>
          </a:p>
          <a:p>
            <a:r>
              <a:rPr lang="de-DE" dirty="0"/>
              <a:t>Mit 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current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(0) </a:t>
            </a:r>
            <a:r>
              <a:rPr lang="de-DE" dirty="0"/>
              <a:t>kann man die Standardauswahl auf den ersten Wert (oder einen anderen) setzen.</a:t>
            </a:r>
          </a:p>
          <a:p>
            <a:r>
              <a:rPr lang="de-DE" dirty="0"/>
              <a:t>Mit 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</a:t>
            </a:r>
            <a:r>
              <a:rPr lang="de-DE" dirty="0"/>
              <a:t>kann man die Combobox auslesen (also genauso wie ein Entry-Widget)</a:t>
            </a:r>
          </a:p>
          <a:p>
            <a:r>
              <a:rPr lang="de-DE" b="1" dirty="0"/>
              <a:t>Combobox ist ein </a:t>
            </a:r>
            <a:r>
              <a:rPr lang="de-DE" b="1" dirty="0" err="1"/>
              <a:t>ttk</a:t>
            </a:r>
            <a:r>
              <a:rPr lang="de-DE" b="1" dirty="0"/>
              <a:t>-Widget</a:t>
            </a:r>
            <a:r>
              <a:rPr lang="de-DE" dirty="0"/>
              <a:t>, deshalb muss zusätzlich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from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tkinter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import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ttk</a:t>
            </a:r>
            <a:r>
              <a:rPr lang="de-DE" sz="28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de-DE" dirty="0"/>
              <a:t>erfolgen!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D45C63-7C03-48F2-9EFE-3D2AA4ED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13" y="5085184"/>
            <a:ext cx="3444715" cy="15647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1C65F7-C5B0-4318-BB05-4722C183BB0A}"/>
              </a:ext>
            </a:extLst>
          </p:cNvPr>
          <p:cNvSpPr txBox="1"/>
          <p:nvPr/>
        </p:nvSpPr>
        <p:spPr>
          <a:xfrm>
            <a:off x="4891607" y="1628800"/>
            <a:ext cx="4248472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*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tkinter import ttk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def ausgabe():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print(combo.get())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root.title("Combodemo")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root.wm_geometry("300x100+2561+300")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root.option_add("*font", "Calibri 14")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optionen=["Montag", "Dienstag",\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"Mittwoch", "Donnerstag", "Freitag"]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 = ttk.Combobox(root, width=9,\    </a:t>
            </a:r>
            <a:b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values=optionen)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combo.pack(padx=40, pady=10)</a:t>
            </a:r>
          </a:p>
          <a:p>
            <a:r>
              <a:rPr lang="de-DE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combo.current(0)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btn = Button(text="Action!", command=ausgabe)</a:t>
            </a: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btn.pack(pady=10)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b="1"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</a:p>
          <a:p>
            <a:endParaRPr lang="de-DE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BAF46-AA9B-857C-0DD3-C95E5217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Lambda-Funktionsaufrufe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D188C-A2AD-3AC3-0281-3254A1ED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237626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Button-Command-Events (und auch andere TK-Events) lassen sich eigentlich nur ohne Argument aufrufen, was manchmal unkomfortabel ist, z.B. </a:t>
            </a:r>
            <a:r>
              <a:rPr lang="de-D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klick</a:t>
            </a:r>
            <a:endParaRPr lang="de-DE" dirty="0"/>
          </a:p>
          <a:p>
            <a:r>
              <a:rPr lang="de-DE" dirty="0"/>
              <a:t>Mit Hilfe einer Lambda Funktion (quasi eine Art </a:t>
            </a:r>
            <a:r>
              <a:rPr lang="de-DE" dirty="0" err="1"/>
              <a:t>Einzeilen</a:t>
            </a:r>
            <a:r>
              <a:rPr lang="de-DE" dirty="0"/>
              <a:t>-Funktion) kann man aber auch Button-</a:t>
            </a:r>
            <a:r>
              <a:rPr lang="de-DE" dirty="0" err="1"/>
              <a:t>Commands</a:t>
            </a:r>
            <a:r>
              <a:rPr lang="de-DE" dirty="0"/>
              <a:t> mit Argument aufrufen, z.B. eine Funktion von mehreren Buttons aufrufen (siehe unten)</a:t>
            </a:r>
          </a:p>
          <a:p>
            <a:r>
              <a:rPr lang="de-DE" dirty="0"/>
              <a:t>Der Aufruf erfolgt dann mit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(arg1, …)</a:t>
            </a:r>
            <a:endParaRPr lang="de-DE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2B40F-8253-9F24-7251-8D6CD9398505}"/>
              </a:ext>
            </a:extLst>
          </p:cNvPr>
          <p:cNvSpPr txBox="1"/>
          <p:nvPr/>
        </p:nvSpPr>
        <p:spPr>
          <a:xfrm>
            <a:off x="827584" y="3573016"/>
            <a:ext cx="7056784" cy="31624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 #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komplett importieren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muss extra importiert werden (Subklasse)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("Lambda-Demo")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("250x150") 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Diese Funktion wird von beiden Buttons mit Argumenten aufgerufen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messagebox.showinfo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("Button Nr.", x)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 = Button(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"Button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Button1 mit Lambda-Funktionsaufruf von klick(x) mit Argument 1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 = Button(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"Button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klickinfo</a:t>
            </a:r>
            <a:r>
              <a:rPr lang="de-DE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Button2 mit Lambda-Funktionsaufruf von klick(x) mit Argument 2</a:t>
            </a:r>
          </a:p>
          <a:p>
            <a:pPr marL="0" indent="0">
              <a:buNone/>
            </a:pP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btn1.pack(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btn2.pack(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=20)</a:t>
            </a:r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84615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6FCC1-416D-453B-9178-2E169797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.grid(…)</a:t>
            </a:r>
            <a:r>
              <a:rPr lang="de-DE"/>
              <a:t>- Layoutmanager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C66CD-91DA-4F8A-8FF4-8608DF3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579296" cy="453650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Layoutmanager zum Platzieren von Widgets:</a:t>
            </a:r>
          </a:p>
          <a:p>
            <a:pPr lvl="1"/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place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(x=…, y=….) </a:t>
            </a:r>
            <a:r>
              <a:rPr lang="de-DE" dirty="0">
                <a:sym typeface="Wingdings" panose="05000000000000000000" pitchFamily="2" charset="2"/>
              </a:rPr>
              <a:t> Pixelgenaues Platzieren</a:t>
            </a:r>
          </a:p>
          <a:p>
            <a:pPr lvl="1"/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.pack()</a:t>
            </a:r>
            <a:r>
              <a:rPr lang="de-DE" dirty="0">
                <a:sym typeface="Wingdings" panose="05000000000000000000" pitchFamily="2" charset="2"/>
              </a:rPr>
              <a:t>	 (Halb-)automatisches Platzieren</a:t>
            </a:r>
          </a:p>
          <a:p>
            <a:pPr lvl="1"/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grid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column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=…, </a:t>
            </a:r>
            <a:r>
              <a:rPr lang="de-DE" sz="19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row</a:t>
            </a:r>
            <a:r>
              <a:rPr lang="de-DE" sz="19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=…) </a:t>
            </a:r>
            <a:r>
              <a:rPr lang="de-DE" dirty="0">
                <a:sym typeface="Wingdings" panose="05000000000000000000" pitchFamily="2" charset="2"/>
              </a:rPr>
              <a:t> Platzieren im Raster</a:t>
            </a:r>
          </a:p>
          <a:p>
            <a:r>
              <a:rPr lang="de-DE" dirty="0" err="1">
                <a:sym typeface="Wingdings" panose="05000000000000000000" pitchFamily="2" charset="2"/>
              </a:rPr>
              <a:t>Grid</a:t>
            </a:r>
            <a:r>
              <a:rPr lang="de-DE" dirty="0">
                <a:sym typeface="Wingdings" panose="05000000000000000000" pitchFamily="2" charset="2"/>
              </a:rPr>
              <a:t> eignet sich besonders fürs Ausrichten an Fluchtlinien und auch zum Erzeugen von Tabellen.</a:t>
            </a:r>
          </a:p>
          <a:p>
            <a:r>
              <a:rPr lang="de-DE" dirty="0">
                <a:sym typeface="Wingdings" panose="05000000000000000000" pitchFamily="2" charset="2"/>
              </a:rPr>
              <a:t>Mit 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.</a:t>
            </a:r>
            <a:r>
              <a:rPr lang="de-DE" sz="2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grid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de-DE" sz="2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column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=x, </a:t>
            </a:r>
            <a:r>
              <a:rPr lang="de-DE" sz="2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row</a:t>
            </a:r>
            <a:r>
              <a:rPr lang="de-DE" sz="2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panose="05000000000000000000" pitchFamily="2" charset="2"/>
              </a:rPr>
              <a:t>=y) </a:t>
            </a:r>
            <a:r>
              <a:rPr lang="de-DE" dirty="0">
                <a:sym typeface="Wingdings" panose="05000000000000000000" pitchFamily="2" charset="2"/>
              </a:rPr>
              <a:t>kann jedes Widget in einer bestimmten Tabellenzelle platziert, wobei die erste Spalte (</a:t>
            </a:r>
            <a:r>
              <a:rPr lang="de-DE" dirty="0" err="1">
                <a:sym typeface="Wingdings" panose="05000000000000000000" pitchFamily="2" charset="2"/>
              </a:rPr>
              <a:t>column</a:t>
            </a:r>
            <a:r>
              <a:rPr lang="de-DE" dirty="0">
                <a:sym typeface="Wingdings" panose="05000000000000000000" pitchFamily="2" charset="2"/>
              </a:rPr>
              <a:t>) und die erste Reihe (</a:t>
            </a:r>
            <a:r>
              <a:rPr lang="de-DE" dirty="0" err="1">
                <a:sym typeface="Wingdings" panose="05000000000000000000" pitchFamily="2" charset="2"/>
              </a:rPr>
              <a:t>row</a:t>
            </a:r>
            <a:r>
              <a:rPr lang="de-DE" dirty="0">
                <a:sym typeface="Wingdings" panose="05000000000000000000" pitchFamily="2" charset="2"/>
              </a:rPr>
              <a:t>) der Tabelle links oben mit 0 beginnt. In jeder Zelle nur ein Widget!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D317C70-A225-475A-A558-00923A9C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877"/>
              </p:ext>
            </p:extLst>
          </p:nvPr>
        </p:nvGraphicFramePr>
        <p:xfrm>
          <a:off x="1524000" y="584168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5223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1684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774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column=0, row=0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column=1, row=0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column=2, row=0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4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column=0, row=1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column=1, row=1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/>
                        <a:t>column=2, row=1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0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0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77EB9-1BB6-4A38-BA54-58E141F3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Beispielcode </a:t>
            </a:r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.grid()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5D5B0-1764-4818-A824-8E8BDF26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19" y="1254775"/>
            <a:ext cx="4212433" cy="385619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Mittels der Option </a:t>
            </a:r>
            <a:r>
              <a:rPr lang="de-DE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sticky</a:t>
            </a:r>
            <a:r>
              <a:rPr lang="de-DE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 </a:t>
            </a:r>
            <a:r>
              <a:rPr lang="de-DE" dirty="0"/>
              <a:t>kann ein Widget in </a:t>
            </a:r>
            <a:r>
              <a:rPr lang="de-DE"/>
              <a:t>einer Zelle ausgerichtet platziert </a:t>
            </a:r>
            <a:r>
              <a:rPr lang="de-DE" dirty="0"/>
              <a:t>werden, es wird dabei die "Himmelsrichtung" angegeben, also z.B. </a:t>
            </a:r>
            <a:r>
              <a:rPr lang="de-DE" sz="24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sticky</a:t>
            </a:r>
            <a:r>
              <a:rPr lang="de-DE" sz="24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=W</a:t>
            </a:r>
            <a:r>
              <a:rPr lang="de-DE" dirty="0"/>
              <a:t> für ganz links (Westen)</a:t>
            </a:r>
          </a:p>
          <a:p>
            <a:r>
              <a:rPr lang="de-DE" dirty="0"/>
              <a:t>Hier der Beispielcode für eine Applikation mit 3 Entry-Widgets, einer Combobox und einem Button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2E0E8F-E725-4DEF-9699-D57486F5D710}"/>
              </a:ext>
            </a:extLst>
          </p:cNvPr>
          <p:cNvSpPr txBox="1"/>
          <p:nvPr/>
        </p:nvSpPr>
        <p:spPr>
          <a:xfrm>
            <a:off x="4788024" y="1254774"/>
            <a:ext cx="4032448" cy="52168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*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ttk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def berechne():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rechnung=ent1.get()+combo.get()+ent2.get()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erg=eval(rechnung)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ent3.delete(0,END)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    ent3.insert(END, erg)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root.title("4 Rechenarten")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root.wm_geometry("500x150+2561+300")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root.option_add("*font", "Calibri 14")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lbl1 = Label(root, text="Eine Zahl eingeben:", pady=10)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lbl1.grid(column=0, row=0,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lbl2 = Label(root, text="Noch eine Zahl:")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lbl2.grid(column=0, row=1,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lbl3 = Label(root, text="Ergebnis:")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lbl3.grid(column=0, row=2, sticky=W, pady=10)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ent1 = Entry(root)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ent1.grid(column=1, row=0,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ent2 = Entry(root)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ent2.grid(column=1, row=1,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ent3 = Entry(root)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ent3.grid(column=1, row=2, sticky=W)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btn = Button(text="Berechne", command=berechne)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btn.grid(column=2,row=1, padx=20)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optionen=["+", "-", "*", "/"]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combo = ttk.Combobox(root, width=1, values=optionen)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combo.grid(column=2, row=0, padx=20, sticky=W)</a:t>
            </a: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combo.current(0)</a:t>
            </a:r>
          </a:p>
          <a:p>
            <a:endParaRPr lang="de-DE" sz="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b="1"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A027C64-D291-4384-86C4-CDE84E394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" r="1499" b="5146"/>
          <a:stretch/>
        </p:blipFill>
        <p:spPr>
          <a:xfrm>
            <a:off x="786517" y="5126946"/>
            <a:ext cx="3728727" cy="12990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649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16CE5-EA79-4614-9777-7F38F252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60337"/>
            <a:ext cx="7283152" cy="1143000"/>
          </a:xfrm>
        </p:spPr>
        <p:txBody>
          <a:bodyPr/>
          <a:lstStyle/>
          <a:p>
            <a:r>
              <a:rPr lang="de-DE"/>
              <a:t>Tinker-GUI als OOP-Programm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BBF99-B576-4074-B67F-E14ED9CB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6089"/>
            <a:ext cx="4572000" cy="5471574"/>
          </a:xfrm>
        </p:spPr>
        <p:txBody>
          <a:bodyPr>
            <a:normAutofit fontScale="92500"/>
          </a:bodyPr>
          <a:lstStyle/>
          <a:p>
            <a:r>
              <a:rPr lang="de-DE"/>
              <a:t>Gesamte GUI in eine Klasse verpacken</a:t>
            </a:r>
          </a:p>
          <a:p>
            <a:r>
              <a:rPr lang="de-DE"/>
              <a:t>Sämtliche Widgets in die </a:t>
            </a:r>
            <a:r>
              <a:rPr lang="de-DE" sz="2600" b="1">
                <a:latin typeface="Courier New" panose="02070309020205020404" pitchFamily="49" charset="0"/>
                <a:cs typeface="Courier New" panose="02070309020205020404" pitchFamily="49" charset="0"/>
              </a:rPr>
              <a:t>__init__(self): </a:t>
            </a:r>
            <a:r>
              <a:rPr lang="de-DE"/>
              <a:t>(Konstruktor)</a:t>
            </a:r>
          </a:p>
          <a:p>
            <a:r>
              <a:rPr lang="de-DE"/>
              <a:t>Sämtliche lokalen Attribute / Methoden mit </a:t>
            </a:r>
            <a:r>
              <a:rPr lang="de-DE" sz="2600" b="1">
                <a:latin typeface="Courier New" panose="02070309020205020404" pitchFamily="49" charset="0"/>
                <a:cs typeface="Courier New" panose="02070309020205020404" pitchFamily="49" charset="0"/>
              </a:rPr>
              <a:t>self.xxxx </a:t>
            </a:r>
            <a:r>
              <a:rPr lang="de-DE"/>
              <a:t>ansprechen</a:t>
            </a:r>
          </a:p>
          <a:p>
            <a:r>
              <a:rPr lang="de-DE"/>
              <a:t>Im Hauptprogramm nur den Klassenaufruf und die </a:t>
            </a:r>
            <a:r>
              <a:rPr lang="de-DE" sz="2600" b="1">
                <a:latin typeface="Courier New" panose="02070309020205020404" pitchFamily="49" charset="0"/>
                <a:cs typeface="Courier New" panose="02070309020205020404" pitchFamily="49" charset="0"/>
              </a:rPr>
              <a:t>.mainloop()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4C28CE4-4C20-4CBF-A17A-61408C614E46}"/>
              </a:ext>
            </a:extLst>
          </p:cNvPr>
          <p:cNvSpPr txBox="1"/>
          <p:nvPr/>
        </p:nvSpPr>
        <p:spPr>
          <a:xfrm>
            <a:off x="4499993" y="1226089"/>
            <a:ext cx="4644008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*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from tkinter import ttk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class Rechner: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 = Tk()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self.root.title("4 Rechenarten")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self.root.wm_geometry("500x150+2561+300")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self.root.option_add("*font", "Calibri 14")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self.lbl1 = Label(self.root, text="Eine Zahl eingeben:", pady=10)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self.lbl1.grid(column=0, row=0,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self.lbl2 = Label(self.root, text="Noch eine Zahl:")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self.lbl2.grid(column=0, row=1,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self.lbl3 = Label(self.root, text="Ergebnis:")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self.lbl3.grid(column=0, row=2, sticky=W, pady=10)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self.ent1 = Entry(self.root)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self.ent1.grid(column=1, row=0,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self.ent2 = Entry(self.root)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self.ent2.grid(column=1, row=1,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 = Entry(self.root)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self.ent3.grid(column=1, row=2, sticky=W)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self.btn = Button(self.root, text="Berechne",\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		command=self.berechne)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self.btn.grid(column=2,row=1, padx=20)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optionen=["+", "-", "*", "/"]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self.combo = ttk.Combobox(self.root, width=1, values=optionen)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self.combo.grid(column=2, row=0, padx=20, sticky=W)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self.combo.current(0)    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def berechne(self):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rechnung=self.ent1.get()+self.combo.get()+self.ent2.get()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erg=eval(rechnung)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self.ent3.delete(0,END)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        self.ent3.insert(END, erg)</a:t>
            </a:r>
          </a:p>
          <a:p>
            <a:endParaRPr lang="de-DE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r1 = Rechner()</a:t>
            </a:r>
          </a:p>
          <a:p>
            <a:r>
              <a:rPr lang="de-DE" sz="800" b="1">
                <a:latin typeface="Courier New" panose="02070309020205020404" pitchFamily="49" charset="0"/>
                <a:cs typeface="Courier New" panose="02070309020205020404" pitchFamily="49" charset="0"/>
              </a:rPr>
              <a:t>r1.root.mainloop()</a:t>
            </a:r>
          </a:p>
        </p:txBody>
      </p:sp>
    </p:spTree>
    <p:extLst>
      <p:ext uri="{BB962C8B-B14F-4D97-AF65-F5344CB8AC3E}">
        <p14:creationId xmlns:p14="http://schemas.microsoft.com/office/powerpoint/2010/main" val="10245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7CF52-0433-4602-B72B-7838998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Exkurs: Was macht eine ergonomische GUI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F7C78-B880-444A-B5A6-90A56AAC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Selbstbeschreibungsfähigkeit</a:t>
            </a:r>
          </a:p>
          <a:p>
            <a:r>
              <a:rPr lang="de-DE" dirty="0"/>
              <a:t>Wenig Fluchtlinien</a:t>
            </a:r>
          </a:p>
          <a:p>
            <a:r>
              <a:rPr lang="de-DE" dirty="0"/>
              <a:t>Farbgestaltung</a:t>
            </a:r>
          </a:p>
          <a:p>
            <a:pPr lvl="1"/>
            <a:r>
              <a:rPr lang="de-DE" dirty="0"/>
              <a:t>Farben sparsam verwenden</a:t>
            </a:r>
          </a:p>
          <a:p>
            <a:pPr lvl="1"/>
            <a:r>
              <a:rPr lang="de-DE" dirty="0"/>
              <a:t>Ungünstige Farbkombinationen vermeiden</a:t>
            </a:r>
          </a:p>
          <a:p>
            <a:pPr lvl="1"/>
            <a:r>
              <a:rPr lang="de-DE" dirty="0"/>
              <a:t>Farbfehlsichtigkeit berücksichtigen</a:t>
            </a:r>
          </a:p>
          <a:p>
            <a:r>
              <a:rPr lang="de-DE" dirty="0"/>
              <a:t>Erwartungs-/Erfahrungskonformität</a:t>
            </a:r>
          </a:p>
          <a:p>
            <a:r>
              <a:rPr lang="de-DE" dirty="0"/>
              <a:t>Schrift</a:t>
            </a:r>
          </a:p>
          <a:p>
            <a:pPr lvl="1"/>
            <a:r>
              <a:rPr lang="de-DE" b="1" i="1" dirty="0"/>
              <a:t>Kursiv</a:t>
            </a:r>
            <a:r>
              <a:rPr lang="de-DE" dirty="0"/>
              <a:t> und GROSSSCHREIBUNG vermeiden</a:t>
            </a:r>
          </a:p>
          <a:p>
            <a:pPr lvl="1"/>
            <a:r>
              <a:rPr lang="de-DE" dirty="0"/>
              <a:t>Serifenlos, gut lesbar, sinnvolle Größe</a:t>
            </a:r>
          </a:p>
          <a:p>
            <a:r>
              <a:rPr lang="de-DE" dirty="0"/>
              <a:t>Anordnung von Informationen</a:t>
            </a:r>
          </a:p>
          <a:p>
            <a:pPr lvl="1"/>
            <a:r>
              <a:rPr lang="de-DE" dirty="0"/>
              <a:t>Gruppierungen nach fachlichen Aspekten</a:t>
            </a:r>
          </a:p>
          <a:p>
            <a:pPr lvl="1"/>
            <a:r>
              <a:rPr lang="de-DE" dirty="0"/>
              <a:t>Sinnvolle Reihenfolge</a:t>
            </a:r>
          </a:p>
          <a:p>
            <a:pPr lvl="1"/>
            <a:r>
              <a:rPr lang="de-DE" dirty="0"/>
              <a:t>Nicht zu viel Platz verschwenden</a:t>
            </a:r>
          </a:p>
          <a:p>
            <a:r>
              <a:rPr lang="de-DE" dirty="0"/>
              <a:t>Grundsätze der Dialoggestaltung nach DIN ISO 9241-110</a:t>
            </a:r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7EDAD-49B0-439C-A1D7-F452D9DD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00200"/>
            <a:ext cx="3327909" cy="30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9BB1D9-0A70-4EDE-95A9-1B21023C1ED2}"/>
              </a:ext>
            </a:extLst>
          </p:cNvPr>
          <p:cNvSpPr txBox="1"/>
          <p:nvPr/>
        </p:nvSpPr>
        <p:spPr>
          <a:xfrm>
            <a:off x="6160021" y="4567495"/>
            <a:ext cx="2456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Kritikpunkte am Windows Drucken-Dialog</a:t>
            </a:r>
          </a:p>
        </p:txBody>
      </p:sp>
    </p:spTree>
    <p:extLst>
      <p:ext uri="{BB962C8B-B14F-4D97-AF65-F5344CB8AC3E}">
        <p14:creationId xmlns:p14="http://schemas.microsoft.com/office/powerpoint/2010/main" val="207171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BF51A-633C-4EB7-BEE0-A7262F8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Tipp: Eigenschaften/Optionen </a:t>
            </a:r>
            <a:br>
              <a:rPr lang="de-DE"/>
            </a:br>
            <a:r>
              <a:rPr lang="de-DE"/>
              <a:t>eines Widgets anzeigen 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2EC95-1DC7-4D8F-8F28-08538614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r>
              <a:rPr lang="de-DE"/>
              <a:t>Mit Hilfe einer Schleife können wir uns alle Eigenschaften eines Widgets im Terminal ausgeben lassen: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D0DF34-3454-4C4B-B09A-A924FA72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" y="3008921"/>
            <a:ext cx="6240893" cy="14179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6755-9960-4542-A1A1-C6001732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7" y="2703496"/>
            <a:ext cx="2967724" cy="41258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39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7415D-2BCE-493F-B4CD-086C2ED3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</a:t>
            </a:r>
            <a:r>
              <a:rPr lang="de-DE" dirty="0" err="1"/>
              <a:t>Tkinter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C0DED-612B-4C77-BF63-019248ED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r>
              <a:rPr lang="de-DE" sz="2800" dirty="0">
                <a:hlinkClick r:id="rId2"/>
              </a:rPr>
              <a:t>https://wiki.python.org/moin/GuiProgramming</a:t>
            </a:r>
            <a:br>
              <a:rPr lang="de-DE" sz="2800" dirty="0">
                <a:hlinkClick r:id="rId3"/>
              </a:rPr>
            </a:br>
            <a:r>
              <a:rPr lang="de-DE" sz="2800" dirty="0"/>
              <a:t>(Liste von GUI-Toolkits/Modulen für Python)</a:t>
            </a:r>
            <a:endParaRPr lang="de-DE" sz="2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2800" dirty="0">
                <a:hlinkClick r:id="rId3"/>
              </a:rPr>
              <a:t>https://www.delftstack.com/de/howto/python-tkinter/</a:t>
            </a:r>
            <a:r>
              <a:rPr lang="de-DE" sz="2800" dirty="0"/>
              <a:t> (Lehrreiche FAQ)</a:t>
            </a:r>
          </a:p>
          <a:p>
            <a:r>
              <a:rPr lang="de-DE" sz="2800" dirty="0">
                <a:hlinkClick r:id="rId4"/>
              </a:rPr>
              <a:t>https://www.geeksforgeeks.org/python-gui-tkinter/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2800" dirty="0">
                <a:hlinkClick r:id="rId5"/>
              </a:rPr>
              <a:t>https://www.studytonight.com/tkinter/python-tkinter-widgets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1800" dirty="0"/>
              <a:t>(Übersichtliche Erklärungen der wichtigsten Widgets und deren Optionen)</a:t>
            </a:r>
          </a:p>
          <a:p>
            <a:r>
              <a:rPr lang="de-DE" sz="2800" dirty="0">
                <a:hlinkClick r:id="rId6"/>
              </a:rPr>
              <a:t>https://www.python-kurs.eu/python_tkinter.php</a:t>
            </a:r>
            <a:r>
              <a:rPr lang="de-DE" sz="2800" dirty="0"/>
              <a:t> (</a:t>
            </a:r>
            <a:r>
              <a:rPr lang="de-DE" sz="2800" dirty="0" err="1"/>
              <a:t>Tkinter</a:t>
            </a:r>
            <a:r>
              <a:rPr lang="de-DE" sz="2800" dirty="0"/>
              <a:t> Tutorial)</a:t>
            </a:r>
          </a:p>
          <a:p>
            <a:r>
              <a:rPr lang="de-DE" sz="2800" dirty="0">
                <a:hlinkClick r:id="rId7"/>
              </a:rPr>
              <a:t>https://visualtk.com/</a:t>
            </a:r>
            <a:r>
              <a:rPr lang="de-DE" sz="2800" dirty="0"/>
              <a:t> (Online GUI-Designer)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1068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2ED7D-DECD-4277-BB7C-6D8F7CB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Grafische Benutzeroberflächen (GUI) mit dem Modul </a:t>
            </a:r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04A3A-9B5C-4865-936B-39FE8ECF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9073008" cy="2808311"/>
          </a:xfrm>
        </p:spPr>
        <p:txBody>
          <a:bodyPr>
            <a:normAutofit fontScale="62500" lnSpcReduction="20000"/>
          </a:bodyPr>
          <a:lstStyle/>
          <a:p>
            <a:r>
              <a:rPr lang="de-DE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ist ein Modul für das multiplattform GUI-Toolkit </a:t>
            </a:r>
            <a:r>
              <a:rPr lang="de-DE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Tk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für die Programmiersprache Python. Der Name steht als Abkürzung für </a:t>
            </a:r>
            <a:r>
              <a:rPr lang="de-DE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ool</a:t>
            </a:r>
            <a:r>
              <a:rPr lang="de-DE" b="1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</a:t>
            </a:r>
            <a:r>
              <a:rPr lang="de-DE" b="1">
                <a:solidFill>
                  <a:srgbClr val="FF0000"/>
                </a:solidFill>
                <a:latin typeface="arial" panose="020B0604020202020204" pitchFamily="34" charset="0"/>
              </a:rPr>
              <a:t>inter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face. </a:t>
            </a:r>
          </a:p>
          <a:p>
            <a:r>
              <a:rPr lang="de-DE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de-DE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war das erste GUI-Toolkit für Python, weshalb es inzwischen auf Mac OS und Windows zum Lieferumfang von Python gehört.</a:t>
            </a:r>
          </a:p>
          <a:p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Sämtliche Oberflächenelemente werden in Tkinter </a:t>
            </a:r>
            <a:r>
              <a:rPr lang="de-DE" b="1">
                <a:solidFill>
                  <a:srgbClr val="202124"/>
                </a:solidFill>
                <a:latin typeface="arial" panose="020B0604020202020204" pitchFamily="34" charset="0"/>
              </a:rPr>
              <a:t>Widgets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genannt, es gibt eine ganze Palette an Widgets, u.a.: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Checkbutton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340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(=mehrzeiliges Textfeld),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(=einzeiliges Eingabefeld) , </a:t>
            </a:r>
            <a:r>
              <a:rPr lang="de-DE" sz="35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(=Fensterbereiche), </a:t>
            </a:r>
            <a:r>
              <a:rPr lang="de-DE" sz="3400" b="1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Scrollbar</a:t>
            </a:r>
            <a:r>
              <a:rPr lang="de-DE">
                <a:solidFill>
                  <a:srgbClr val="202124"/>
                </a:solidFill>
                <a:latin typeface="arial" panose="020B0604020202020204" pitchFamily="34" charset="0"/>
              </a:rPr>
              <a:t> usw… </a:t>
            </a:r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20E745-7055-4A1A-A6E7-144B4F85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293096"/>
            <a:ext cx="5324960" cy="24928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E46E5E3-5259-47D4-8F11-F4CDBAB3D41F}"/>
              </a:ext>
            </a:extLst>
          </p:cNvPr>
          <p:cNvSpPr txBox="1"/>
          <p:nvPr/>
        </p:nvSpPr>
        <p:spPr>
          <a:xfrm>
            <a:off x="6804248" y="4797152"/>
            <a:ext cx="233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/>
              <a:t>Mit dem gleichen Quellcode unterschiedliches, ans </a:t>
            </a:r>
            <a:br>
              <a:rPr lang="de-DE" sz="1600" i="1"/>
            </a:br>
            <a:r>
              <a:rPr lang="de-DE" sz="1600" i="1"/>
              <a:t>Betriebssystem</a:t>
            </a:r>
            <a:br>
              <a:rPr lang="de-DE" sz="1600" i="1"/>
            </a:br>
            <a:r>
              <a:rPr lang="de-DE" sz="1600" i="1"/>
              <a:t>angepasstes</a:t>
            </a:r>
          </a:p>
          <a:p>
            <a:pPr algn="ctr"/>
            <a:r>
              <a:rPr lang="de-DE" sz="1600" i="1"/>
              <a:t>Widget-Design je nach OS und Einstellung im OS</a:t>
            </a:r>
          </a:p>
        </p:txBody>
      </p:sp>
    </p:spTree>
    <p:extLst>
      <p:ext uri="{BB962C8B-B14F-4D97-AF65-F5344CB8AC3E}">
        <p14:creationId xmlns:p14="http://schemas.microsoft.com/office/powerpoint/2010/main" val="213250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24549-D7B9-1E93-D961-72DCA607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74638"/>
            <a:ext cx="7740352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Beispiele GUI-Sketches / </a:t>
            </a:r>
            <a:br>
              <a:rPr lang="de-DE" dirty="0"/>
            </a:br>
            <a:r>
              <a:rPr lang="de-DE" dirty="0"/>
              <a:t> Wireframes / Mockups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264EEC-EDE1-078E-E837-0F87A1A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1417638"/>
            <a:ext cx="3382126" cy="2731442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8D932D-E390-0DDE-98EB-95B25F6F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69" y="1478315"/>
            <a:ext cx="2264812" cy="20560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7597E3-FF84-1BD3-F628-C258BE4D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4491499"/>
            <a:ext cx="3516994" cy="2225699"/>
          </a:xfrm>
          <a:prstGeom prst="rect">
            <a:avLst/>
          </a:prstGeom>
        </p:spPr>
      </p:pic>
      <p:pic>
        <p:nvPicPr>
          <p:cNvPr id="1026" name="Picture 2" descr="5 herramientas gratis para crear mockups">
            <a:extLst>
              <a:ext uri="{FF2B5EF4-FFF2-40B4-BE49-F238E27FC236}">
                <a16:creationId xmlns:a16="http://schemas.microsoft.com/office/drawing/2014/main" id="{2018485D-3436-632D-45B1-F830E338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3382126" cy="30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6A9E850-6ADE-B7D6-CCD9-6BA54535A94B}"/>
              </a:ext>
            </a:extLst>
          </p:cNvPr>
          <p:cNvSpPr txBox="1"/>
          <p:nvPr/>
        </p:nvSpPr>
        <p:spPr>
          <a:xfrm>
            <a:off x="8433621" y="2290171"/>
            <a:ext cx="59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Sketch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25D716-97B2-C769-BDFA-0F283E36FE76}"/>
              </a:ext>
            </a:extLst>
          </p:cNvPr>
          <p:cNvSpPr txBox="1"/>
          <p:nvPr/>
        </p:nvSpPr>
        <p:spPr>
          <a:xfrm>
            <a:off x="4585712" y="5373216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Wireframes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EA99DB-BB7A-8D04-1EB4-D2EB27B51CE4}"/>
              </a:ext>
            </a:extLst>
          </p:cNvPr>
          <p:cNvSpPr txBox="1"/>
          <p:nvPr/>
        </p:nvSpPr>
        <p:spPr>
          <a:xfrm>
            <a:off x="4130719" y="2506359"/>
            <a:ext cx="692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32212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2FBCA4-01FD-4D67-8E73-9A28A97A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2" y="1340768"/>
            <a:ext cx="6353175" cy="381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F62680-9F29-4513-B9F0-57B40D9C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Tkinter Widgets Überblick</a:t>
            </a:r>
          </a:p>
        </p:txBody>
      </p:sp>
      <p:pic>
        <p:nvPicPr>
          <p:cNvPr id="1030" name="Picture 6" descr="Using scrolled text widgets | Python GUI Programming Cookbook - Second  Edition">
            <a:extLst>
              <a:ext uri="{FF2B5EF4-FFF2-40B4-BE49-F238E27FC236}">
                <a16:creationId xmlns:a16="http://schemas.microsoft.com/office/drawing/2014/main" id="{A4443BF8-18E8-427C-AE62-D1F41598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00" y="4804207"/>
            <a:ext cx="2952328" cy="20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kinter Listbox">
            <a:extLst>
              <a:ext uri="{FF2B5EF4-FFF2-40B4-BE49-F238E27FC236}">
                <a16:creationId xmlns:a16="http://schemas.microsoft.com/office/drawing/2014/main" id="{14CE9F97-DD3D-45EB-B925-B46DD222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03410"/>
            <a:ext cx="1958715" cy="12799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gende: mit gebogener Linie 13">
            <a:extLst>
              <a:ext uri="{FF2B5EF4-FFF2-40B4-BE49-F238E27FC236}">
                <a16:creationId xmlns:a16="http://schemas.microsoft.com/office/drawing/2014/main" id="{AB680613-8C90-4181-BC35-4A28FE1D2488}"/>
              </a:ext>
            </a:extLst>
          </p:cNvPr>
          <p:cNvSpPr/>
          <p:nvPr/>
        </p:nvSpPr>
        <p:spPr>
          <a:xfrm>
            <a:off x="7239325" y="2907315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37"/>
              <a:gd name="adj6" fmla="val -11504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tk.Frame</a:t>
            </a: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85D70183-AEFB-48ED-86A8-7BC344192FF8}"/>
              </a:ext>
            </a:extLst>
          </p:cNvPr>
          <p:cNvSpPr/>
          <p:nvPr/>
        </p:nvSpPr>
        <p:spPr>
          <a:xfrm>
            <a:off x="2660948" y="5943386"/>
            <a:ext cx="1301823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3"/>
              <a:gd name="adj6" fmla="val -2584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tk.Scrollbar</a:t>
            </a: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81000EE2-DCC6-4B53-8205-A71F3F5A8541}"/>
              </a:ext>
            </a:extLst>
          </p:cNvPr>
          <p:cNvSpPr/>
          <p:nvPr/>
        </p:nvSpPr>
        <p:spPr>
          <a:xfrm>
            <a:off x="2653418" y="5391661"/>
            <a:ext cx="1089501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966"/>
              <a:gd name="adj6" fmla="val -9443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tk.Listbox</a:t>
            </a:r>
          </a:p>
        </p:txBody>
      </p:sp>
      <p:sp>
        <p:nvSpPr>
          <p:cNvPr id="12" name="Legende: mit gebogener Linie 11">
            <a:extLst>
              <a:ext uri="{FF2B5EF4-FFF2-40B4-BE49-F238E27FC236}">
                <a16:creationId xmlns:a16="http://schemas.microsoft.com/office/drawing/2014/main" id="{E72AC3BD-4891-4E8B-931E-8FE28763960D}"/>
              </a:ext>
            </a:extLst>
          </p:cNvPr>
          <p:cNvSpPr/>
          <p:nvPr/>
        </p:nvSpPr>
        <p:spPr>
          <a:xfrm>
            <a:off x="7260150" y="2025581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898"/>
              <a:gd name="adj6" fmla="val -662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tk.Button</a:t>
            </a: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415A8379-8700-4805-BFFA-576054AAA63B}"/>
              </a:ext>
            </a:extLst>
          </p:cNvPr>
          <p:cNvSpPr/>
          <p:nvPr/>
        </p:nvSpPr>
        <p:spPr>
          <a:xfrm>
            <a:off x="2087724" y="1305515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0956"/>
              <a:gd name="adj6" fmla="val -10894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tk.Menu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DCFFA-DE58-4868-A9A0-710A1030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9000"/>
            <a:ext cx="2562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gende: mit gebogener Linie 14">
            <a:extLst>
              <a:ext uri="{FF2B5EF4-FFF2-40B4-BE49-F238E27FC236}">
                <a16:creationId xmlns:a16="http://schemas.microsoft.com/office/drawing/2014/main" id="{6D8F9D3F-A753-45E9-ABCD-8F404C8F1C78}"/>
              </a:ext>
            </a:extLst>
          </p:cNvPr>
          <p:cNvSpPr/>
          <p:nvPr/>
        </p:nvSpPr>
        <p:spPr>
          <a:xfrm>
            <a:off x="7260150" y="1229194"/>
            <a:ext cx="1224136" cy="3768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0878"/>
              <a:gd name="adj6" fmla="val -26333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tk.Label</a:t>
            </a:r>
          </a:p>
        </p:txBody>
      </p:sp>
    </p:spTree>
    <p:extLst>
      <p:ext uri="{BB962C8B-B14F-4D97-AF65-F5344CB8AC3E}">
        <p14:creationId xmlns:p14="http://schemas.microsoft.com/office/powerpoint/2010/main" val="384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2ED7D-DECD-4277-BB7C-6D8F7CB0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272"/>
            <a:ext cx="7283152" cy="1143000"/>
          </a:xfrm>
        </p:spPr>
        <p:txBody>
          <a:bodyPr>
            <a:normAutofit fontScale="90000"/>
          </a:bodyPr>
          <a:lstStyle/>
          <a:p>
            <a:r>
              <a:rPr lang="de-DE"/>
              <a:t>Grundaufbau einer </a:t>
            </a:r>
            <a:br>
              <a:rPr lang="de-DE"/>
            </a:br>
            <a:r>
              <a:rPr lang="de-DE"/>
              <a:t>Applikation mit </a:t>
            </a:r>
            <a:r>
              <a:rPr lang="de-DE" sz="4000" b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de-DE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04A3A-9B5C-4865-936B-39FE8ECF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2" y="1351663"/>
            <a:ext cx="9036496" cy="315745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Modul </a:t>
            </a:r>
            <a:r>
              <a:rPr lang="de-DE" dirty="0" err="1"/>
              <a:t>Tkinter</a:t>
            </a:r>
            <a:r>
              <a:rPr lang="de-DE" dirty="0"/>
              <a:t> importieren z.B.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Tk</a:t>
            </a:r>
            <a:r>
              <a:rPr lang="de-DE" dirty="0"/>
              <a:t>-Objekt erzeugen (das Hauptfenster)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Widget-Objekte und dazugehörige Events (z.B. was passiert beim Klick) erzeugen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Widgets </a:t>
            </a:r>
            <a:r>
              <a:rPr lang="de-DE" dirty="0" err="1"/>
              <a:t>postionieren</a:t>
            </a:r>
            <a:r>
              <a:rPr lang="de-DE" dirty="0"/>
              <a:t> (mit 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dirty="0"/>
              <a:t>, .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de-DE" dirty="0"/>
              <a:t> oder 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aufrufen, um die GUI zeichnen zu lassen und auf Events zu warten (die so genannte Event-Loop)</a:t>
            </a:r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620826-2287-47FD-332D-0CAE12FF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5511"/>
            <a:ext cx="9144000" cy="19950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2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58267-03C2-4635-8DAA-791C8E79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74638"/>
            <a:ext cx="7992888" cy="1143000"/>
          </a:xfrm>
        </p:spPr>
        <p:txBody>
          <a:bodyPr>
            <a:normAutofit/>
          </a:bodyPr>
          <a:lstStyle/>
          <a:p>
            <a:r>
              <a:rPr lang="de-DE"/>
              <a:t>Tk-Fenster und Button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C148F-D0FF-4920-9037-C4FC500E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1"/>
            <a:ext cx="9001000" cy="2764903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Empfehlung: Mit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/>
              <a:t>sämtliche Klassen und Methoden des Moduls importieren</a:t>
            </a:r>
          </a:p>
          <a:p>
            <a:r>
              <a:rPr lang="de-DE" dirty="0"/>
              <a:t>Nach Erzeugen eines Fensters mit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lassen sich Methoden zum anpassen aufrufen (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.title() </a:t>
            </a:r>
            <a:r>
              <a:rPr lang="de-DE" dirty="0"/>
              <a:t>und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wm_geometry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/>
              <a:t>)</a:t>
            </a:r>
          </a:p>
          <a:p>
            <a:r>
              <a:rPr lang="de-DE" dirty="0"/>
              <a:t>Mit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Button() </a:t>
            </a:r>
            <a:r>
              <a:rPr lang="de-DE" dirty="0"/>
              <a:t>erzeugt man einen Button der hier mit der Methode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3100" dirty="0"/>
              <a:t>mit x/y-Koordinate </a:t>
            </a:r>
            <a:r>
              <a:rPr lang="de-DE" dirty="0"/>
              <a:t>im Fenster positioniert wird.</a:t>
            </a:r>
          </a:p>
          <a:p>
            <a:r>
              <a:rPr lang="de-D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zeichnet das GUI und wartet dann auf Events (in unserem Beispiel auf den Button-Klick)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64FE5-6FA3-452B-B31E-85E00F8F42E9}"/>
              </a:ext>
            </a:extLst>
          </p:cNvPr>
          <p:cNvSpPr txBox="1"/>
          <p:nvPr/>
        </p:nvSpPr>
        <p:spPr>
          <a:xfrm>
            <a:off x="559523" y="4077072"/>
            <a:ext cx="8024954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komplett importieren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Neues 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()-Objekt (Fenster)</a:t>
            </a: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 Applikation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    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Fenster-Titel</a:t>
            </a: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400x200+500+400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Fenstergröße und -position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btnClose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Button(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Beenden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window.destroy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 mit Aufruf der Methode .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btnClose.place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(x=160, y=80)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Button-Position mit .</a:t>
            </a:r>
            <a:r>
              <a:rPr lang="de-DE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genau festlegen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de-D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Oberfläche zeichnen und Events abwarten</a:t>
            </a:r>
          </a:p>
        </p:txBody>
      </p:sp>
    </p:spTree>
    <p:extLst>
      <p:ext uri="{BB962C8B-B14F-4D97-AF65-F5344CB8AC3E}">
        <p14:creationId xmlns:p14="http://schemas.microsoft.com/office/powerpoint/2010/main" val="87076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5D512-F02A-4A51-A0A6-D10A3684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Tk-Fenster mit Button und</a:t>
            </a:r>
            <a:br>
              <a:rPr lang="de-DE"/>
            </a:br>
            <a:r>
              <a:rPr lang="de-DE"/>
              <a:t>formatiertem Textfeld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E6E6D-D831-421B-9044-61487AF3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1136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Das Widget </a:t>
            </a:r>
            <a:r>
              <a:rPr lang="de-D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Entry() </a:t>
            </a:r>
            <a:r>
              <a:rPr lang="de-DE" dirty="0"/>
              <a:t>kann zur einzeiligen Texteingabe und –Ausgabe genutzt werden.</a:t>
            </a:r>
          </a:p>
          <a:p>
            <a:r>
              <a:rPr lang="de-DE" dirty="0"/>
              <a:t>Beim Erzeugen des leeren Textfelds kann man die Breite in Zeichen angeben, sowie die Ausrichtung.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F18B13-87A0-4073-8904-9CFF85FC24D8}"/>
              </a:ext>
            </a:extLst>
          </p:cNvPr>
          <p:cNvSpPr txBox="1"/>
          <p:nvPr/>
        </p:nvSpPr>
        <p:spPr>
          <a:xfrm>
            <a:off x="899592" y="3207211"/>
            <a:ext cx="7416824" cy="3477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Alle Methoden und Klassen importieren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Prozedur zum Text einfügen, wird vom Button aufgerufen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entry.insert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(END, 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Hallo Welt"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Ausgabe</a:t>
            </a:r>
          </a:p>
          <a:p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Fenster erzeugen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window.title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Spezialanwendung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Titel mit title()-Methode zuweisen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window.wm_geometry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300x100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Größe angeben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Entry(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20 Zeichen breit, zentriert 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entry.configure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Calibri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14))  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Schriftart im Textfeld</a:t>
            </a: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entry.pack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=20) 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Layout-Manager "pack" mit 20px vertikalem "</a:t>
            </a:r>
            <a:r>
              <a:rPr lang="de-DE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Button(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1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Klick mich, Du Nase!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klick)</a:t>
            </a:r>
          </a:p>
          <a:p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Button mit Aufruf des Commandos (Prozedur) klick()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btn.pack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Layout-Manager "pack" für den Button</a:t>
            </a:r>
          </a:p>
          <a:p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GUI zeichnen und auf Events warten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D86191-D709-314E-AB61-4D2C16AD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712254"/>
            <a:ext cx="2222773" cy="9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1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5360-B9CF-3CC9-17A0-759EAC2C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Hauptfenster </a:t>
            </a:r>
            <a:r>
              <a:rPr lang="de-DE" b="1" dirty="0" err="1">
                <a:latin typeface="Consolas" panose="020B0609020204030204" pitchFamily="49" charset="0"/>
              </a:rPr>
              <a:t>Tk</a:t>
            </a:r>
            <a:r>
              <a:rPr lang="de-DE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E9954-9E28-ADB2-9BC7-EBD084FE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7638"/>
            <a:ext cx="9036496" cy="5440362"/>
          </a:xfrm>
        </p:spPr>
        <p:txBody>
          <a:bodyPr>
            <a:normAutofit fontScale="70000" lnSpcReduction="20000"/>
          </a:bodyPr>
          <a:lstStyle/>
          <a:p>
            <a:r>
              <a:rPr lang="de-DE" sz="2900" b="1" dirty="0" err="1">
                <a:latin typeface="Consolas" panose="020B0609020204030204" pitchFamily="49" charset="0"/>
              </a:rPr>
              <a:t>win</a:t>
            </a:r>
            <a:r>
              <a:rPr lang="de-DE" sz="2900" b="1" dirty="0">
                <a:latin typeface="Consolas" panose="020B0609020204030204" pitchFamily="49" charset="0"/>
              </a:rPr>
              <a:t> = </a:t>
            </a:r>
            <a:r>
              <a:rPr lang="de-DE" sz="2900" b="1" dirty="0" err="1">
                <a:latin typeface="Consolas" panose="020B0609020204030204" pitchFamily="49" charset="0"/>
              </a:rPr>
              <a:t>Tk</a:t>
            </a:r>
            <a:r>
              <a:rPr lang="de-DE" sz="2900" b="1" dirty="0">
                <a:latin typeface="Consolas" panose="020B0609020204030204" pitchFamily="49" charset="0"/>
              </a:rPr>
              <a:t>() </a:t>
            </a:r>
            <a:r>
              <a:rPr lang="de-DE" dirty="0">
                <a:sym typeface="Wingdings" panose="05000000000000000000" pitchFamily="2" charset="2"/>
              </a:rPr>
              <a:t> Erzeugt das Fensterobjekt</a:t>
            </a:r>
          </a:p>
          <a:p>
            <a:r>
              <a:rPr lang="de-DE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win.title</a:t>
            </a:r>
            <a:r>
              <a:rPr lang="de-DE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("Applikation") </a:t>
            </a:r>
            <a:r>
              <a:rPr lang="de-DE" dirty="0">
                <a:sym typeface="Wingdings" panose="05000000000000000000" pitchFamily="2" charset="2"/>
              </a:rPr>
              <a:t> Der Fenstertitel</a:t>
            </a:r>
          </a:p>
          <a:p>
            <a:r>
              <a:rPr lang="de-DE" sz="31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window.wm_geometry</a:t>
            </a:r>
            <a:r>
              <a:rPr lang="de-DE" sz="3100" b="1" dirty="0">
                <a:latin typeface="Consolas" panose="020B0609020204030204" pitchFamily="49" charset="0"/>
                <a:sym typeface="Wingdings" panose="05000000000000000000" pitchFamily="2" charset="2"/>
              </a:rPr>
              <a:t>("300x200") </a:t>
            </a:r>
            <a:r>
              <a:rPr lang="de-DE" dirty="0">
                <a:sym typeface="Wingdings" panose="05000000000000000000" pitchFamily="2" charset="2"/>
              </a:rPr>
              <a:t> Bestimmt die Größe des Fensters in Pixeln</a:t>
            </a:r>
          </a:p>
          <a:p>
            <a:r>
              <a:rPr lang="fr-FR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win.option_add</a:t>
            </a:r>
            <a:r>
              <a:rPr lang="fr-FR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("*font", "Calibri 12")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Legt</a:t>
            </a:r>
            <a:r>
              <a:rPr lang="fr-FR" dirty="0">
                <a:sym typeface="Wingdings" panose="05000000000000000000" pitchFamily="2" charset="2"/>
              </a:rPr>
              <a:t> den </a:t>
            </a:r>
            <a:r>
              <a:rPr lang="fr-FR" dirty="0" err="1">
                <a:sym typeface="Wingdings" panose="05000000000000000000" pitchFamily="2" charset="2"/>
              </a:rPr>
              <a:t>Standardfont</a:t>
            </a:r>
            <a:r>
              <a:rPr lang="fr-FR" dirty="0">
                <a:sym typeface="Wingdings" panose="05000000000000000000" pitchFamily="2" charset="2"/>
              </a:rPr>
              <a:t> des </a:t>
            </a:r>
            <a:r>
              <a:rPr lang="fr-FR" dirty="0" err="1">
                <a:sym typeface="Wingdings" panose="05000000000000000000" pitchFamily="2" charset="2"/>
              </a:rPr>
              <a:t>Fensters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fest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win.iconbitmap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("myicon.ico") </a:t>
            </a:r>
            <a:r>
              <a:rPr lang="en-US" dirty="0">
                <a:sym typeface="Wingdings" panose="05000000000000000000" pitchFamily="2" charset="2"/>
              </a:rPr>
              <a:t> Feder-Icon </a:t>
            </a:r>
            <a:r>
              <a:rPr lang="en-US" dirty="0" err="1">
                <a:sym typeface="Wingdings" panose="05000000000000000000" pitchFamily="2" charset="2"/>
              </a:rPr>
              <a:t>austauschen</a:t>
            </a:r>
            <a:r>
              <a:rPr lang="en-US" dirty="0">
                <a:sym typeface="Wingdings" panose="05000000000000000000" pitchFamily="2" charset="2"/>
              </a:rPr>
              <a:t>, muss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.</a:t>
            </a:r>
            <a:r>
              <a:rPr lang="en-US" dirty="0" err="1">
                <a:sym typeface="Wingdings" panose="05000000000000000000" pitchFamily="2" charset="2"/>
              </a:rPr>
              <a:t>ico</a:t>
            </a:r>
            <a:r>
              <a:rPr lang="en-US" dirty="0">
                <a:sym typeface="Wingdings" panose="05000000000000000000" pitchFamily="2" charset="2"/>
              </a:rPr>
              <a:t> – Format (24-Bit Bitmap </a:t>
            </a:r>
            <a:r>
              <a:rPr lang="en-US" dirty="0" err="1">
                <a:sym typeface="Wingdings" panose="05000000000000000000" pitchFamily="2" charset="2"/>
              </a:rPr>
              <a:t>umbenannt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vorliegen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sollte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quadratisch</a:t>
            </a:r>
            <a:r>
              <a:rPr lang="en-US" dirty="0">
                <a:sym typeface="Wingdings" panose="05000000000000000000" pitchFamily="2" charset="2"/>
              </a:rPr>
              <a:t> sein</a:t>
            </a:r>
          </a:p>
          <a:p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win.resizable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(width=False, height=False) 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en-US" sz="3100" dirty="0" err="1">
                <a:sym typeface="Wingdings" panose="05000000000000000000" pitchFamily="2" charset="2"/>
              </a:rPr>
              <a:t>Schränkt</a:t>
            </a:r>
            <a:r>
              <a:rPr lang="en-US" sz="3100" dirty="0">
                <a:sym typeface="Wingdings" panose="05000000000000000000" pitchFamily="2" charset="2"/>
              </a:rPr>
              <a:t> die </a:t>
            </a:r>
            <a:r>
              <a:rPr lang="en-US" sz="3100" dirty="0" err="1">
                <a:sym typeface="Wingdings" panose="05000000000000000000" pitchFamily="2" charset="2"/>
              </a:rPr>
              <a:t>Größen-Veränderbarkeit</a:t>
            </a:r>
            <a:r>
              <a:rPr lang="en-US" sz="3100" dirty="0">
                <a:sym typeface="Wingdings" panose="05000000000000000000" pitchFamily="2" charset="2"/>
              </a:rPr>
              <a:t> des Fensters in </a:t>
            </a:r>
            <a:r>
              <a:rPr lang="en-US" sz="3100" dirty="0" err="1">
                <a:sym typeface="Wingdings" panose="05000000000000000000" pitchFamily="2" charset="2"/>
              </a:rPr>
              <a:t>Breite</a:t>
            </a:r>
            <a:r>
              <a:rPr lang="en-US" sz="3100" dirty="0">
                <a:sym typeface="Wingdings" panose="05000000000000000000" pitchFamily="2" charset="2"/>
              </a:rPr>
              <a:t> und/</a:t>
            </a:r>
            <a:r>
              <a:rPr lang="en-US" sz="3100" dirty="0" err="1">
                <a:sym typeface="Wingdings" panose="05000000000000000000" pitchFamily="2" charset="2"/>
              </a:rPr>
              <a:t>oder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en-US" sz="3100" dirty="0" err="1">
                <a:sym typeface="Wingdings" panose="05000000000000000000" pitchFamily="2" charset="2"/>
              </a:rPr>
              <a:t>Höhe</a:t>
            </a:r>
            <a:r>
              <a:rPr lang="en-US" sz="3100" dirty="0">
                <a:sym typeface="Wingdings" panose="05000000000000000000" pitchFamily="2" charset="2"/>
              </a:rPr>
              <a:t> </a:t>
            </a:r>
            <a:r>
              <a:rPr lang="en-US" sz="3100" dirty="0" err="1">
                <a:sym typeface="Wingdings" panose="05000000000000000000" pitchFamily="2" charset="2"/>
              </a:rPr>
              <a:t>ein</a:t>
            </a:r>
            <a:endParaRPr lang="en-US" sz="31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Fenster-</a:t>
            </a:r>
            <a:r>
              <a:rPr lang="en-US" dirty="0" err="1">
                <a:sym typeface="Wingdings" panose="05000000000000000000" pitchFamily="2" charset="2"/>
              </a:rPr>
              <a:t>Eigenschaften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festlegen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win.wm_attributes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('-</a:t>
            </a:r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toolwindow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', 'True') </a:t>
            </a:r>
            <a:b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Fenster </a:t>
            </a:r>
            <a:r>
              <a:rPr lang="en-US" dirty="0" err="1">
                <a:sym typeface="Wingdings" panose="05000000000000000000" pitchFamily="2" charset="2"/>
              </a:rPr>
              <a:t>nur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Schließsymbol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win.wm_attributes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('-topmost', 'True') </a:t>
            </a:r>
            <a:b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Fenster </a:t>
            </a:r>
            <a:r>
              <a:rPr lang="en-US" dirty="0" err="1">
                <a:sym typeface="Wingdings" panose="05000000000000000000" pitchFamily="2" charset="2"/>
              </a:rPr>
              <a:t>immer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Vordergrund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win.wm_attributes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('-</a:t>
            </a:r>
            <a:r>
              <a:rPr lang="en-US" sz="2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fullscreen</a:t>
            </a:r>
            <a: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  <a:t>', 'True') </a:t>
            </a:r>
            <a:br>
              <a:rPr lang="en-US" sz="2900" b="1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Fenster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Vollbild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6F328-331D-67F2-4678-910E9926E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9" b="60222"/>
          <a:stretch/>
        </p:blipFill>
        <p:spPr>
          <a:xfrm>
            <a:off x="6333522" y="5140103"/>
            <a:ext cx="2376264" cy="60051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6FFF1A0-5390-E488-CC06-B26A2C4461E4}"/>
              </a:ext>
            </a:extLst>
          </p:cNvPr>
          <p:cNvSpPr txBox="1"/>
          <p:nvPr/>
        </p:nvSpPr>
        <p:spPr>
          <a:xfrm>
            <a:off x="7020272" y="5740620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Ein "</a:t>
            </a:r>
            <a:r>
              <a:rPr lang="de-DE" sz="1100" dirty="0" err="1"/>
              <a:t>Toolwindow</a:t>
            </a:r>
            <a:r>
              <a:rPr lang="de-DE" sz="11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3227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3550</Words>
  <Application>Microsoft Office PowerPoint</Application>
  <PresentationFormat>Bildschirmpräsentation (4:3)</PresentationFormat>
  <Paragraphs>366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Wingdings</vt:lpstr>
      <vt:lpstr>Consolas</vt:lpstr>
      <vt:lpstr>Courier New</vt:lpstr>
      <vt:lpstr>Arial</vt:lpstr>
      <vt:lpstr>Larissa</vt:lpstr>
      <vt:lpstr>Mit Python und Tkinter grafische Benutzeroberflächen (GUIs) programmieren</vt:lpstr>
      <vt:lpstr>Exkurs: Was macht eine ergonomische GUI aus?</vt:lpstr>
      <vt:lpstr>Grafische Benutzeroberflächen (GUI) mit dem Modul tkinter</vt:lpstr>
      <vt:lpstr>Beispiele GUI-Sketches /   Wireframes / Mockups</vt:lpstr>
      <vt:lpstr>Tkinter Widgets Überblick</vt:lpstr>
      <vt:lpstr>Grundaufbau einer  Applikation mit tkinter</vt:lpstr>
      <vt:lpstr>Tk-Fenster und Button erzeugen</vt:lpstr>
      <vt:lpstr>Tk-Fenster mit Button und formatiertem Textfeld</vt:lpstr>
      <vt:lpstr>Das Hauptfenster Tk()</vt:lpstr>
      <vt:lpstr>Die Widgets Label(), Entry() und Button()</vt:lpstr>
      <vt:lpstr>Entry und Label - Widgets mit dem place()- Layoutmanager platzieren</vt:lpstr>
      <vt:lpstr>Entry und Label - Widgets mit dem .pack()- Layoutmanager platzieren</vt:lpstr>
      <vt:lpstr>Noch mehr Widgets hinzufügen mit unterschiedlichen Frames</vt:lpstr>
      <vt:lpstr>Beispiel-Applikation  mit Ein- und Ausgabe</vt:lpstr>
      <vt:lpstr>GUI mit Combobox</vt:lpstr>
      <vt:lpstr>Lambda-Funktionsaufrufe</vt:lpstr>
      <vt:lpstr>.grid(…)- Layoutmanager</vt:lpstr>
      <vt:lpstr>Beispielcode .grid()</vt:lpstr>
      <vt:lpstr>Tinker-GUI als OOP-Programm</vt:lpstr>
      <vt:lpstr>Tipp: Eigenschaften/Optionen  eines Widgets anzeigen lassen</vt:lpstr>
      <vt:lpstr>Links Tkinter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Roth</dc:creator>
  <cp:lastModifiedBy>Michael Roth</cp:lastModifiedBy>
  <cp:revision>911</cp:revision>
  <dcterms:created xsi:type="dcterms:W3CDTF">2019-09-11T12:06:55Z</dcterms:created>
  <dcterms:modified xsi:type="dcterms:W3CDTF">2024-05-08T05:51:03Z</dcterms:modified>
</cp:coreProperties>
</file>