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58" r:id="rId5"/>
    <p:sldId id="257" r:id="rId6"/>
    <p:sldId id="261" r:id="rId7"/>
    <p:sldId id="260"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111" d="100"/>
          <a:sy n="111" d="100"/>
        </p:scale>
        <p:origin x="19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6AEC51-6A92-F9C2-48F4-EF68D68786C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ECE2881-D819-790D-3B7F-9359C688C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7FF62FF6-CA94-27FD-B11F-B66E76830361}"/>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5" name="Fußzeilenplatzhalter 4">
            <a:extLst>
              <a:ext uri="{FF2B5EF4-FFF2-40B4-BE49-F238E27FC236}">
                <a16:creationId xmlns:a16="http://schemas.microsoft.com/office/drawing/2014/main" id="{F1D1C3AE-9477-6D4E-D5BD-A4B942645DF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17C60A8-A1CB-5C16-C57D-126FCC093F31}"/>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2079298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E2CA47-5FEE-9428-2D92-6602D7311F4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A836ABF-8681-C987-1616-CCF520C53B6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8EE457-0275-CC63-F112-33CD38C47671}"/>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5" name="Fußzeilenplatzhalter 4">
            <a:extLst>
              <a:ext uri="{FF2B5EF4-FFF2-40B4-BE49-F238E27FC236}">
                <a16:creationId xmlns:a16="http://schemas.microsoft.com/office/drawing/2014/main" id="{90FF6CD1-FF2B-DCD7-7B16-A121BB11BD6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21EC0A4-9617-9CF8-FE0B-FA13FCD50049}"/>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101721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1F8505C-8DA8-A9F3-E66D-4D5B125B3F9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173A3EC-E7E9-8616-DD15-0AAD772F99D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3C0B43-4E5A-60BB-87F0-E2C98CCE5A56}"/>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5" name="Fußzeilenplatzhalter 4">
            <a:extLst>
              <a:ext uri="{FF2B5EF4-FFF2-40B4-BE49-F238E27FC236}">
                <a16:creationId xmlns:a16="http://schemas.microsoft.com/office/drawing/2014/main" id="{4FA994C1-BBC2-E0F3-DD0F-36F4E8F5501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7705425-9AAD-0F16-7C5C-A0C12D7E25CF}"/>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85366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ED2F27-EA93-8E0D-4170-AFA48CB29A6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20E9665-85CF-69BD-143F-2C2E4FDB883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5ED5194-4A2E-2948-3F6C-57E32DD1B11A}"/>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5" name="Fußzeilenplatzhalter 4">
            <a:extLst>
              <a:ext uri="{FF2B5EF4-FFF2-40B4-BE49-F238E27FC236}">
                <a16:creationId xmlns:a16="http://schemas.microsoft.com/office/drawing/2014/main" id="{709ECBD8-D209-82B8-BC9F-C4E962EAD4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AC03FB8-0B06-3997-8F72-E49111471066}"/>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182843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F402C-2AF2-B342-E2ED-37434DC773F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0593ADD-844D-CF0D-4019-CBAB8B67AC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22C6080-8BC4-EA77-0B19-E3615557545A}"/>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5" name="Fußzeilenplatzhalter 4">
            <a:extLst>
              <a:ext uri="{FF2B5EF4-FFF2-40B4-BE49-F238E27FC236}">
                <a16:creationId xmlns:a16="http://schemas.microsoft.com/office/drawing/2014/main" id="{C3DF1804-C406-E77F-B5A9-6295B0504F5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82EB21F-BD65-262D-B421-40D7EC00638D}"/>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112549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C253E5-2EBB-68E7-041A-F78B973635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EFF6BDC-5059-A54C-DFF6-4582FECDEF1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6D7E673-591D-EAED-7531-9691158034F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E74EEC0-248A-B371-E68A-FB999800B17D}"/>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6" name="Fußzeilenplatzhalter 5">
            <a:extLst>
              <a:ext uri="{FF2B5EF4-FFF2-40B4-BE49-F238E27FC236}">
                <a16:creationId xmlns:a16="http://schemas.microsoft.com/office/drawing/2014/main" id="{975F3536-DA06-9EB6-A28B-1D29D897B7A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521CD15-B0B0-33F0-5241-1F7A2B064120}"/>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63220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173CED-B867-3001-AA40-4DF41AED111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90E9353-33AA-E285-D418-4B960AA852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D5E2723-298A-DBB6-3665-73D790378CE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2F11ED7-E48D-7987-FD80-372B8BBCA4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3F36E06-FBCA-E6B0-F74F-3D7A95C010C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203A1B1-2358-85B0-3BBE-C1CF85F1A091}"/>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8" name="Fußzeilenplatzhalter 7">
            <a:extLst>
              <a:ext uri="{FF2B5EF4-FFF2-40B4-BE49-F238E27FC236}">
                <a16:creationId xmlns:a16="http://schemas.microsoft.com/office/drawing/2014/main" id="{10F792D6-42E4-9BF6-27C3-15B7F21E98C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EF6FE57-71D5-AE72-05EB-9D44D71F5080}"/>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337044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8CC21-71C6-CB56-009A-FB6472A31A2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B8AD3AB-A386-1913-088A-351FF7F12788}"/>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4" name="Fußzeilenplatzhalter 3">
            <a:extLst>
              <a:ext uri="{FF2B5EF4-FFF2-40B4-BE49-F238E27FC236}">
                <a16:creationId xmlns:a16="http://schemas.microsoft.com/office/drawing/2014/main" id="{1EFC0F51-2E32-59CA-2A16-D8ADC922774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0BEEE06-7FDF-6DE1-B25C-CB18FBE4941D}"/>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269367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EF40347-E849-8CAB-A512-85A189792E67}"/>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3" name="Fußzeilenplatzhalter 2">
            <a:extLst>
              <a:ext uri="{FF2B5EF4-FFF2-40B4-BE49-F238E27FC236}">
                <a16:creationId xmlns:a16="http://schemas.microsoft.com/office/drawing/2014/main" id="{6436D646-EBE1-E0DE-77CC-DD9B74B61AE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1156AD93-9518-E3C3-EEF1-60C68583A070}"/>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58182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CF942B-FBD2-5336-7662-785F09524AF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A4B170A-2EAE-64D1-F6FE-70253F212E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552903-1BD8-9775-C3CE-441C2A465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6744AA0-2AD7-0532-A1FD-D02FA0974646}"/>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6" name="Fußzeilenplatzhalter 5">
            <a:extLst>
              <a:ext uri="{FF2B5EF4-FFF2-40B4-BE49-F238E27FC236}">
                <a16:creationId xmlns:a16="http://schemas.microsoft.com/office/drawing/2014/main" id="{5EC32230-43E4-8C9E-94CA-76548669D82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8D01C8D-2242-5F7F-70CC-21A2A54EBC4B}"/>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276530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4996E9-5553-37B9-A999-983C5D1FCB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D2E8997-95F0-401E-4B38-ACE9D3F17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4706C53-9B84-5DBE-6259-C83B5AD4E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CB860EC-AA9B-6D29-EE56-0D9A4AF0C12C}"/>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6" name="Fußzeilenplatzhalter 5">
            <a:extLst>
              <a:ext uri="{FF2B5EF4-FFF2-40B4-BE49-F238E27FC236}">
                <a16:creationId xmlns:a16="http://schemas.microsoft.com/office/drawing/2014/main" id="{9980F61F-A877-4B65-A969-55A88ABAF55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11F68E1-4F8B-7C7C-A68E-0CDE21B53ABB}"/>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41875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83FC286-986B-6030-63DA-F3381D2FE2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750B41EA-171F-2772-C8D3-911D865D79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022A2D-2044-BC5B-F630-A82AB690C6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Bahnschrift" panose="020B0502040204020203" pitchFamily="34" charset="0"/>
              </a:defRPr>
            </a:lvl1pPr>
          </a:lstStyle>
          <a:p>
            <a:fld id="{BCACF5CE-CE6F-4B33-8271-848EF84474F6}" type="datetimeFigureOut">
              <a:rPr lang="de-DE" smtClean="0"/>
              <a:pPr/>
              <a:t>07.06.2024</a:t>
            </a:fld>
            <a:endParaRPr lang="de-DE"/>
          </a:p>
        </p:txBody>
      </p:sp>
      <p:sp>
        <p:nvSpPr>
          <p:cNvPr id="5" name="Fußzeilenplatzhalter 4">
            <a:extLst>
              <a:ext uri="{FF2B5EF4-FFF2-40B4-BE49-F238E27FC236}">
                <a16:creationId xmlns:a16="http://schemas.microsoft.com/office/drawing/2014/main" id="{590D71BB-12E4-42CF-C7A9-2573889A82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Bahnschrift" panose="020B0502040204020203" pitchFamily="34" charset="0"/>
              </a:defRPr>
            </a:lvl1pPr>
          </a:lstStyle>
          <a:p>
            <a:endParaRPr lang="de-DE"/>
          </a:p>
        </p:txBody>
      </p:sp>
      <p:sp>
        <p:nvSpPr>
          <p:cNvPr id="6" name="Foliennummernplatzhalter 5">
            <a:extLst>
              <a:ext uri="{FF2B5EF4-FFF2-40B4-BE49-F238E27FC236}">
                <a16:creationId xmlns:a16="http://schemas.microsoft.com/office/drawing/2014/main" id="{5611C70B-E1C7-A866-6EFE-45B005939C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Bahnschrift" panose="020B0502040204020203" pitchFamily="34" charset="0"/>
              </a:defRPr>
            </a:lvl1pPr>
          </a:lstStyle>
          <a:p>
            <a:fld id="{5144A40C-7BD1-43C5-98B1-BC5C8FA21346}" type="slidenum">
              <a:rPr lang="de-DE" smtClean="0"/>
              <a:pPr/>
              <a:t>‹Nr.›</a:t>
            </a:fld>
            <a:endParaRPr lang="de-DE"/>
          </a:p>
        </p:txBody>
      </p:sp>
    </p:spTree>
    <p:extLst>
      <p:ext uri="{BB962C8B-B14F-4D97-AF65-F5344CB8AC3E}">
        <p14:creationId xmlns:p14="http://schemas.microsoft.com/office/powerpoint/2010/main" val="1726964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accent1">
              <a:lumMod val="75000"/>
            </a:schemeClr>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nvidia.com/de-de/data-center/gb200-nvl72/"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hyperlink" Target="https://stableaudio.com/generate" TargetMode="External"/><Relationship Id="rId7" Type="http://schemas.openxmlformats.org/officeDocument/2006/relationships/hyperlink" Target="https://github.com/stitionai/devika" TargetMode="External"/><Relationship Id="rId2" Type="http://schemas.openxmlformats.org/officeDocument/2006/relationships/hyperlink" Target="https://stablediffusionweb.com/" TargetMode="External"/><Relationship Id="rId1" Type="http://schemas.openxmlformats.org/officeDocument/2006/relationships/slideLayout" Target="../slideLayouts/slideLayout2.xml"/><Relationship Id="rId6" Type="http://schemas.openxmlformats.org/officeDocument/2006/relationships/hyperlink" Target="https://github.com/nomic-ai/gpt4all" TargetMode="External"/><Relationship Id="rId5" Type="http://schemas.openxmlformats.org/officeDocument/2006/relationships/hyperlink" Target="https://pinokio.computer/" TargetMode="External"/><Relationship Id="rId4" Type="http://schemas.openxmlformats.org/officeDocument/2006/relationships/hyperlink" Target="https://invideo.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4C502FAD-557A-C67B-DC11-3E4916C5668C}"/>
              </a:ext>
            </a:extLst>
          </p:cNvPr>
          <p:cNvPicPr>
            <a:picLocks noChangeAspect="1"/>
          </p:cNvPicPr>
          <p:nvPr/>
        </p:nvPicPr>
        <p:blipFill rotWithShape="1">
          <a:blip r:embed="rId2"/>
          <a:srcRect r="210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87FE137F-E192-8361-1D95-7C1FEF14C689}"/>
              </a:ext>
            </a:extLst>
          </p:cNvPr>
          <p:cNvSpPr>
            <a:spLocks noGrp="1"/>
          </p:cNvSpPr>
          <p:nvPr>
            <p:ph type="ctrTitle"/>
          </p:nvPr>
        </p:nvSpPr>
        <p:spPr>
          <a:xfrm>
            <a:off x="477980" y="1122363"/>
            <a:ext cx="6019073" cy="3204134"/>
          </a:xfrm>
        </p:spPr>
        <p:txBody>
          <a:bodyPr anchor="b">
            <a:normAutofit/>
          </a:bodyPr>
          <a:lstStyle/>
          <a:p>
            <a:pPr algn="l"/>
            <a:r>
              <a:rPr lang="de-DE" sz="4800" dirty="0"/>
              <a:t>KI Grundlagen</a:t>
            </a:r>
          </a:p>
        </p:txBody>
      </p:sp>
      <p:sp>
        <p:nvSpPr>
          <p:cNvPr id="3" name="Untertitel 2">
            <a:extLst>
              <a:ext uri="{FF2B5EF4-FFF2-40B4-BE49-F238E27FC236}">
                <a16:creationId xmlns:a16="http://schemas.microsoft.com/office/drawing/2014/main" id="{071BF627-0F9A-4C9D-4FB2-75353FBFC5C1}"/>
              </a:ext>
            </a:extLst>
          </p:cNvPr>
          <p:cNvSpPr>
            <a:spLocks noGrp="1"/>
          </p:cNvSpPr>
          <p:nvPr>
            <p:ph type="subTitle" idx="1"/>
          </p:nvPr>
        </p:nvSpPr>
        <p:spPr>
          <a:xfrm>
            <a:off x="477980" y="4872922"/>
            <a:ext cx="4864041" cy="1208141"/>
          </a:xfrm>
        </p:spPr>
        <p:txBody>
          <a:bodyPr>
            <a:normAutofit/>
          </a:bodyPr>
          <a:lstStyle/>
          <a:p>
            <a:pPr algn="l"/>
            <a:r>
              <a:rPr lang="de-DE" sz="2000" dirty="0"/>
              <a:t>für Fachinformatiker</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hteck 4">
            <a:extLst>
              <a:ext uri="{FF2B5EF4-FFF2-40B4-BE49-F238E27FC236}">
                <a16:creationId xmlns:a16="http://schemas.microsoft.com/office/drawing/2014/main" id="{640CEA2A-00BB-8D90-8B6F-85A43CF06996}"/>
              </a:ext>
            </a:extLst>
          </p:cNvPr>
          <p:cNvSpPr/>
          <p:nvPr/>
        </p:nvSpPr>
        <p:spPr>
          <a:xfrm>
            <a:off x="357510" y="529389"/>
            <a:ext cx="1010652" cy="37255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1894793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11FF5E-E282-4B19-7F0C-FDD5357EC843}"/>
              </a:ext>
            </a:extLst>
          </p:cNvPr>
          <p:cNvSpPr>
            <a:spLocks noGrp="1"/>
          </p:cNvSpPr>
          <p:nvPr>
            <p:ph type="title"/>
          </p:nvPr>
        </p:nvSpPr>
        <p:spPr>
          <a:xfrm>
            <a:off x="288758" y="18255"/>
            <a:ext cx="11065042" cy="1325563"/>
          </a:xfrm>
        </p:spPr>
        <p:txBody>
          <a:bodyPr/>
          <a:lstStyle/>
          <a:p>
            <a:r>
              <a:rPr lang="de-DE" dirty="0"/>
              <a:t>Künstliche Intelligenz (KI / AI)</a:t>
            </a:r>
          </a:p>
        </p:txBody>
      </p:sp>
      <p:sp>
        <p:nvSpPr>
          <p:cNvPr id="3" name="Inhaltsplatzhalter 2">
            <a:extLst>
              <a:ext uri="{FF2B5EF4-FFF2-40B4-BE49-F238E27FC236}">
                <a16:creationId xmlns:a16="http://schemas.microsoft.com/office/drawing/2014/main" id="{A39761D8-2D4D-1014-B2D1-761A8A05B3DE}"/>
              </a:ext>
            </a:extLst>
          </p:cNvPr>
          <p:cNvSpPr>
            <a:spLocks noGrp="1"/>
          </p:cNvSpPr>
          <p:nvPr>
            <p:ph idx="1"/>
          </p:nvPr>
        </p:nvSpPr>
        <p:spPr>
          <a:xfrm>
            <a:off x="288758" y="1148156"/>
            <a:ext cx="6328610" cy="5691589"/>
          </a:xfrm>
        </p:spPr>
        <p:txBody>
          <a:bodyPr>
            <a:normAutofit fontScale="92500" lnSpcReduction="10000"/>
          </a:bodyPr>
          <a:lstStyle/>
          <a:p>
            <a:r>
              <a:rPr lang="de-DE" b="1" dirty="0"/>
              <a:t>Künstliche Intelligenz </a:t>
            </a:r>
            <a:r>
              <a:rPr lang="de-DE" dirty="0"/>
              <a:t>ist die Fähigkeit einer Maschine, menschliche Fähigkeiten wie logisches Denken, Lernen, Planen und Kreativität zu imitieren.</a:t>
            </a:r>
          </a:p>
          <a:p>
            <a:r>
              <a:rPr lang="de-DE" b="1" dirty="0"/>
              <a:t>Maschinelles Lernen </a:t>
            </a:r>
            <a:r>
              <a:rPr lang="de-DE" dirty="0"/>
              <a:t>ist ein Teilbereich der KI </a:t>
            </a:r>
            <a:r>
              <a:rPr lang="de-DE" dirty="0">
                <a:sym typeface="Wingdings" panose="05000000000000000000" pitchFamily="2" charset="2"/>
              </a:rPr>
              <a:t> Durch (teilweise menschlich unterstütztes) </a:t>
            </a:r>
            <a:r>
              <a:rPr lang="de-DE" b="1" dirty="0">
                <a:sym typeface="Wingdings" panose="05000000000000000000" pitchFamily="2" charset="2"/>
              </a:rPr>
              <a:t>Trainieren</a:t>
            </a:r>
            <a:r>
              <a:rPr lang="de-DE" dirty="0">
                <a:sym typeface="Wingdings" panose="05000000000000000000" pitchFamily="2" charset="2"/>
              </a:rPr>
              <a:t> eines Rechenmodells können Probleme gelöst werden. Dabei spielt mathematische Logik und Wahrscheinlichkeiten eine große Rolle.</a:t>
            </a:r>
            <a:endParaRPr lang="de-DE" dirty="0"/>
          </a:p>
          <a:p>
            <a:r>
              <a:rPr lang="de-DE" b="1" dirty="0"/>
              <a:t>Deep Learning </a:t>
            </a:r>
            <a:r>
              <a:rPr lang="de-DE" dirty="0"/>
              <a:t>ist ein Teilbereich des </a:t>
            </a:r>
            <a:r>
              <a:rPr lang="de-DE" dirty="0" err="1"/>
              <a:t>Machine</a:t>
            </a:r>
            <a:r>
              <a:rPr lang="de-DE" dirty="0"/>
              <a:t> Learning </a:t>
            </a:r>
            <a:r>
              <a:rPr lang="de-DE" dirty="0">
                <a:sym typeface="Wingdings" panose="05000000000000000000" pitchFamily="2" charset="2"/>
              </a:rPr>
              <a:t> hier wird versucht, mit "neuronalen Netzen" das menschliche Gehirn nachzuempfinden.</a:t>
            </a:r>
            <a:endParaRPr lang="de-DE" dirty="0"/>
          </a:p>
        </p:txBody>
      </p:sp>
      <p:pic>
        <p:nvPicPr>
          <p:cNvPr id="3074" name="Picture 2" descr="[Diagram] A venn diagram on a blue background showing how deep learning, machine learning, and AI are nested.">
            <a:extLst>
              <a:ext uri="{FF2B5EF4-FFF2-40B4-BE49-F238E27FC236}">
                <a16:creationId xmlns:a16="http://schemas.microsoft.com/office/drawing/2014/main" id="{A24D6738-23CD-010D-B6B1-D863B1D00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677" y="1840440"/>
            <a:ext cx="5729323" cy="400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9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BE4AD82B-203F-05FF-4DAC-66D0555DDA31}"/>
              </a:ext>
            </a:extLst>
          </p:cNvPr>
          <p:cNvSpPr>
            <a:spLocks noGrp="1"/>
          </p:cNvSpPr>
          <p:nvPr>
            <p:ph type="title"/>
          </p:nvPr>
        </p:nvSpPr>
        <p:spPr>
          <a:xfrm>
            <a:off x="838200" y="100431"/>
            <a:ext cx="10515600" cy="1325563"/>
          </a:xfrm>
        </p:spPr>
        <p:txBody>
          <a:bodyPr/>
          <a:lstStyle/>
          <a:p>
            <a:r>
              <a:rPr lang="de-DE" dirty="0"/>
              <a:t>KI-Anwendungen</a:t>
            </a:r>
          </a:p>
        </p:txBody>
      </p:sp>
      <p:sp>
        <p:nvSpPr>
          <p:cNvPr id="8" name="Inhaltsplatzhalter 7">
            <a:extLst>
              <a:ext uri="{FF2B5EF4-FFF2-40B4-BE49-F238E27FC236}">
                <a16:creationId xmlns:a16="http://schemas.microsoft.com/office/drawing/2014/main" id="{6B7BDA43-E9A2-81B6-EA2B-39AC6C593130}"/>
              </a:ext>
            </a:extLst>
          </p:cNvPr>
          <p:cNvSpPr>
            <a:spLocks noGrp="1"/>
          </p:cNvSpPr>
          <p:nvPr>
            <p:ph idx="1"/>
          </p:nvPr>
        </p:nvSpPr>
        <p:spPr>
          <a:xfrm>
            <a:off x="838200" y="1106905"/>
            <a:ext cx="11097126" cy="5751095"/>
          </a:xfrm>
        </p:spPr>
        <p:txBody>
          <a:bodyPr>
            <a:normAutofit fontScale="92500" lnSpcReduction="20000"/>
          </a:bodyPr>
          <a:lstStyle/>
          <a:p>
            <a:r>
              <a:rPr lang="de-DE" dirty="0"/>
              <a:t>Integration von KI in Software und Betriebssystemen</a:t>
            </a:r>
          </a:p>
          <a:p>
            <a:pPr lvl="1"/>
            <a:r>
              <a:rPr lang="de-DE" dirty="0"/>
              <a:t>Fotobearbeitung (Entfernung von Objekten, Erzeugung von Hintergründen etc.)</a:t>
            </a:r>
          </a:p>
          <a:p>
            <a:pPr lvl="1"/>
            <a:r>
              <a:rPr lang="de-DE" dirty="0"/>
              <a:t>Inhaltserkennung (Motiverkennung und Verschlagwortung)</a:t>
            </a:r>
          </a:p>
          <a:p>
            <a:pPr lvl="1"/>
            <a:r>
              <a:rPr lang="de-DE" dirty="0"/>
              <a:t>Videobearbeitung (Automatischer Schnitt, Objektverfolgung etc.)</a:t>
            </a:r>
          </a:p>
          <a:p>
            <a:pPr lvl="1"/>
            <a:r>
              <a:rPr lang="de-DE" dirty="0"/>
              <a:t>Voice Assistenten (OS und Applikationen mit Sprache universell steuern)</a:t>
            </a:r>
          </a:p>
          <a:p>
            <a:pPr lvl="1"/>
            <a:r>
              <a:rPr lang="de-DE" dirty="0"/>
              <a:t>U.v.a.m. z.B. Finanzassistenz/-beratung, Medizinische Diagnostik und Planung, Programmierung, Dokumentenerstellung und -suche) </a:t>
            </a:r>
          </a:p>
          <a:p>
            <a:r>
              <a:rPr lang="de-DE" dirty="0"/>
              <a:t>Generative KI</a:t>
            </a:r>
          </a:p>
          <a:p>
            <a:pPr lvl="1"/>
            <a:r>
              <a:rPr lang="de-DE" b="1" dirty="0"/>
              <a:t>LLM</a:t>
            </a:r>
            <a:r>
              <a:rPr lang="de-DE" dirty="0"/>
              <a:t> </a:t>
            </a:r>
            <a:r>
              <a:rPr lang="de-DE" dirty="0">
                <a:sym typeface="Wingdings" panose="05000000000000000000" pitchFamily="2" charset="2"/>
              </a:rPr>
              <a:t> Large Language Model. Verarbeitet und erzeugt natürliche Sprache </a:t>
            </a:r>
            <a:br>
              <a:rPr lang="de-DE" dirty="0">
                <a:sym typeface="Wingdings" panose="05000000000000000000" pitchFamily="2" charset="2"/>
              </a:rPr>
            </a:br>
            <a:r>
              <a:rPr lang="de-DE" dirty="0">
                <a:sym typeface="Wingdings" panose="05000000000000000000" pitchFamily="2" charset="2"/>
              </a:rPr>
              <a:t>(GPT-3/4/4o, Gemini, Llama3, Claude 3, </a:t>
            </a:r>
            <a:r>
              <a:rPr lang="de-DE" dirty="0" err="1">
                <a:sym typeface="Wingdings" panose="05000000000000000000" pitchFamily="2" charset="2"/>
              </a:rPr>
              <a:t>Grok</a:t>
            </a:r>
            <a:r>
              <a:rPr lang="de-DE" dirty="0">
                <a:sym typeface="Wingdings" panose="05000000000000000000" pitchFamily="2" charset="2"/>
              </a:rPr>
              <a:t>)</a:t>
            </a:r>
          </a:p>
          <a:p>
            <a:pPr lvl="1"/>
            <a:r>
              <a:rPr lang="de-DE" dirty="0">
                <a:sym typeface="Wingdings" panose="05000000000000000000" pitchFamily="2" charset="2"/>
              </a:rPr>
              <a:t>Bildgeneratoren (Dall-E, </a:t>
            </a:r>
            <a:r>
              <a:rPr lang="de-DE" dirty="0" err="1">
                <a:sym typeface="Wingdings" panose="05000000000000000000" pitchFamily="2" charset="2"/>
              </a:rPr>
              <a:t>Midjourney</a:t>
            </a:r>
            <a:r>
              <a:rPr lang="de-DE" dirty="0">
                <a:sym typeface="Wingdings" panose="05000000000000000000" pitchFamily="2" charset="2"/>
              </a:rPr>
              <a:t>, </a:t>
            </a:r>
            <a:r>
              <a:rPr lang="de-DE" dirty="0" err="1">
                <a:sym typeface="Wingdings" panose="05000000000000000000" pitchFamily="2" charset="2"/>
              </a:rPr>
              <a:t>DeepArt</a:t>
            </a:r>
            <a:r>
              <a:rPr lang="de-DE" dirty="0">
                <a:sym typeface="Wingdings" panose="05000000000000000000" pitchFamily="2" charset="2"/>
              </a:rPr>
              <a:t>, </a:t>
            </a:r>
            <a:r>
              <a:rPr lang="de-DE" dirty="0" err="1">
                <a:sym typeface="Wingdings" panose="05000000000000000000" pitchFamily="2" charset="2"/>
              </a:rPr>
              <a:t>Stable</a:t>
            </a:r>
            <a:r>
              <a:rPr lang="de-DE" dirty="0">
                <a:sym typeface="Wingdings" panose="05000000000000000000" pitchFamily="2" charset="2"/>
              </a:rPr>
              <a:t> Diffusion)</a:t>
            </a:r>
          </a:p>
          <a:p>
            <a:pPr lvl="1"/>
            <a:r>
              <a:rPr lang="de-DE" dirty="0"/>
              <a:t>Musikgeneratoren (</a:t>
            </a:r>
            <a:r>
              <a:rPr lang="de-DE" dirty="0" err="1"/>
              <a:t>MuseNet</a:t>
            </a:r>
            <a:r>
              <a:rPr lang="de-DE" dirty="0"/>
              <a:t>, </a:t>
            </a:r>
            <a:r>
              <a:rPr lang="de-DE" dirty="0" err="1"/>
              <a:t>Udio</a:t>
            </a:r>
            <a:r>
              <a:rPr lang="de-DE" dirty="0"/>
              <a:t>, </a:t>
            </a:r>
            <a:r>
              <a:rPr lang="de-DE" dirty="0" err="1"/>
              <a:t>Suno</a:t>
            </a:r>
            <a:r>
              <a:rPr lang="de-DE" dirty="0"/>
              <a:t>)</a:t>
            </a:r>
          </a:p>
          <a:p>
            <a:pPr lvl="1"/>
            <a:r>
              <a:rPr lang="de-DE" dirty="0"/>
              <a:t>Videogeneratoren (Sora, </a:t>
            </a:r>
            <a:r>
              <a:rPr lang="de-DE" dirty="0" err="1"/>
              <a:t>Synthesia</a:t>
            </a:r>
            <a:r>
              <a:rPr lang="de-DE" dirty="0"/>
              <a:t>, Invideo.io)</a:t>
            </a:r>
          </a:p>
          <a:p>
            <a:r>
              <a:rPr lang="de-DE" dirty="0"/>
              <a:t>AGI (</a:t>
            </a:r>
            <a:r>
              <a:rPr lang="de-DE" dirty="0" err="1"/>
              <a:t>Artificial</a:t>
            </a:r>
            <a:r>
              <a:rPr lang="de-DE" dirty="0"/>
              <a:t> General </a:t>
            </a:r>
            <a:r>
              <a:rPr lang="de-DE" dirty="0" err="1"/>
              <a:t>Intelligence</a:t>
            </a:r>
            <a:r>
              <a:rPr lang="de-DE" dirty="0"/>
              <a:t>)  </a:t>
            </a:r>
            <a:r>
              <a:rPr lang="de-DE" dirty="0">
                <a:sym typeface="Wingdings" panose="05000000000000000000" pitchFamily="2" charset="2"/>
              </a:rPr>
              <a:t> Zukunftsmodell</a:t>
            </a:r>
            <a:endParaRPr lang="de-DE" dirty="0"/>
          </a:p>
          <a:p>
            <a:pPr lvl="1"/>
            <a:r>
              <a:rPr lang="de-DE" dirty="0"/>
              <a:t>Kann vielseitige Aufgaben erledigen</a:t>
            </a:r>
          </a:p>
          <a:p>
            <a:pPr lvl="1"/>
            <a:r>
              <a:rPr lang="de-DE" dirty="0"/>
              <a:t>Kann selbst lernen und sich anpassen</a:t>
            </a:r>
          </a:p>
          <a:p>
            <a:pPr lvl="1"/>
            <a:r>
              <a:rPr lang="de-DE" dirty="0"/>
              <a:t>Kognitive Fähigkeiten </a:t>
            </a:r>
            <a:r>
              <a:rPr lang="de-DE" dirty="0">
                <a:sym typeface="Wingdings" panose="05000000000000000000" pitchFamily="2" charset="2"/>
              </a:rPr>
              <a:t> </a:t>
            </a:r>
            <a:r>
              <a:rPr lang="de-DE" dirty="0"/>
              <a:t>Wahrnehmung, Sprache, Planen, Problemlösung</a:t>
            </a:r>
          </a:p>
          <a:p>
            <a:pPr lvl="1"/>
            <a:r>
              <a:rPr lang="de-DE" dirty="0"/>
              <a:t>Interaktion </a:t>
            </a:r>
            <a:r>
              <a:rPr lang="de-DE" dirty="0">
                <a:sym typeface="Wingdings" panose="05000000000000000000" pitchFamily="2" charset="2"/>
              </a:rPr>
              <a:t> </a:t>
            </a:r>
            <a:r>
              <a:rPr lang="de-DE" dirty="0"/>
              <a:t>kann auf natürliche Art mit Menschen kommunizieren</a:t>
            </a:r>
          </a:p>
        </p:txBody>
      </p:sp>
    </p:spTree>
    <p:extLst>
      <p:ext uri="{BB962C8B-B14F-4D97-AF65-F5344CB8AC3E}">
        <p14:creationId xmlns:p14="http://schemas.microsoft.com/office/powerpoint/2010/main" val="303865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589C29A-96E2-E152-4C03-ECED93CFCA79}"/>
              </a:ext>
            </a:extLst>
          </p:cNvPr>
          <p:cNvSpPr>
            <a:spLocks noGrp="1"/>
          </p:cNvSpPr>
          <p:nvPr>
            <p:ph type="title"/>
          </p:nvPr>
        </p:nvSpPr>
        <p:spPr>
          <a:xfrm>
            <a:off x="839788" y="282623"/>
            <a:ext cx="10515600" cy="1325563"/>
          </a:xfrm>
        </p:spPr>
        <p:txBody>
          <a:bodyPr/>
          <a:lstStyle/>
          <a:p>
            <a:pPr algn="ctr"/>
            <a:r>
              <a:rPr lang="de-DE" dirty="0"/>
              <a:t>Gegenüberstellung Lokale / Server KI</a:t>
            </a:r>
          </a:p>
        </p:txBody>
      </p:sp>
      <p:sp>
        <p:nvSpPr>
          <p:cNvPr id="5" name="Textplatzhalter 4">
            <a:extLst>
              <a:ext uri="{FF2B5EF4-FFF2-40B4-BE49-F238E27FC236}">
                <a16:creationId xmlns:a16="http://schemas.microsoft.com/office/drawing/2014/main" id="{BE53AAB4-DB72-A46E-C526-11394FD7DD48}"/>
              </a:ext>
            </a:extLst>
          </p:cNvPr>
          <p:cNvSpPr>
            <a:spLocks noGrp="1"/>
          </p:cNvSpPr>
          <p:nvPr>
            <p:ph type="body" idx="1"/>
          </p:nvPr>
        </p:nvSpPr>
        <p:spPr>
          <a:xfrm>
            <a:off x="584390" y="1196230"/>
            <a:ext cx="5336985" cy="823912"/>
          </a:xfrm>
        </p:spPr>
        <p:txBody>
          <a:bodyPr>
            <a:normAutofit/>
          </a:bodyPr>
          <a:lstStyle/>
          <a:p>
            <a:r>
              <a:rPr lang="de-DE" sz="3200" dirty="0">
                <a:solidFill>
                  <a:schemeClr val="accent6">
                    <a:lumMod val="75000"/>
                  </a:schemeClr>
                </a:solidFill>
              </a:rPr>
              <a:t>Lokale KI</a:t>
            </a:r>
          </a:p>
        </p:txBody>
      </p:sp>
      <p:sp>
        <p:nvSpPr>
          <p:cNvPr id="6" name="Inhaltsplatzhalter 5">
            <a:extLst>
              <a:ext uri="{FF2B5EF4-FFF2-40B4-BE49-F238E27FC236}">
                <a16:creationId xmlns:a16="http://schemas.microsoft.com/office/drawing/2014/main" id="{4C84A1F8-E7D5-8F73-7396-D42D885B0D10}"/>
              </a:ext>
            </a:extLst>
          </p:cNvPr>
          <p:cNvSpPr>
            <a:spLocks noGrp="1"/>
          </p:cNvSpPr>
          <p:nvPr>
            <p:ph sz="half" idx="2"/>
          </p:nvPr>
        </p:nvSpPr>
        <p:spPr>
          <a:xfrm>
            <a:off x="343760" y="2138183"/>
            <a:ext cx="5577616" cy="4578876"/>
          </a:xfrm>
        </p:spPr>
        <p:txBody>
          <a:bodyPr>
            <a:normAutofit fontScale="85000" lnSpcReduction="20000"/>
          </a:bodyPr>
          <a:lstStyle/>
          <a:p>
            <a:r>
              <a:rPr lang="de-DE" dirty="0"/>
              <a:t>Läuft auf dem eigenen Gerät</a:t>
            </a:r>
          </a:p>
          <a:p>
            <a:r>
              <a:rPr lang="de-DE" dirty="0"/>
              <a:t>Muss mit den lokalen Ressourcen zurechtkommen</a:t>
            </a:r>
          </a:p>
          <a:p>
            <a:r>
              <a:rPr lang="de-DE" dirty="0"/>
              <a:t>Funktioniert Offline</a:t>
            </a:r>
          </a:p>
          <a:p>
            <a:r>
              <a:rPr lang="de-DE" dirty="0"/>
              <a:t>Kann mit eigenen Daten trainiert werden</a:t>
            </a:r>
          </a:p>
          <a:p>
            <a:r>
              <a:rPr lang="de-DE" dirty="0"/>
              <a:t>Datenschutzfreundlich</a:t>
            </a:r>
          </a:p>
          <a:p>
            <a:r>
              <a:rPr lang="de-DE" dirty="0"/>
              <a:t>Urheberrechtlich weitgehend unproblematisch</a:t>
            </a:r>
          </a:p>
          <a:p>
            <a:r>
              <a:rPr lang="de-DE" dirty="0"/>
              <a:t>Speicherhungrig</a:t>
            </a:r>
          </a:p>
          <a:p>
            <a:r>
              <a:rPr lang="de-DE" dirty="0"/>
              <a:t>NPU / GPU erforderlich</a:t>
            </a:r>
          </a:p>
          <a:p>
            <a:r>
              <a:rPr lang="de-DE" dirty="0"/>
              <a:t>Erhöhter Stromverbrauch</a:t>
            </a:r>
          </a:p>
        </p:txBody>
      </p:sp>
      <p:sp>
        <p:nvSpPr>
          <p:cNvPr id="7" name="Textplatzhalter 6">
            <a:extLst>
              <a:ext uri="{FF2B5EF4-FFF2-40B4-BE49-F238E27FC236}">
                <a16:creationId xmlns:a16="http://schemas.microsoft.com/office/drawing/2014/main" id="{5E480683-C2B5-4E97-0974-928B82A1492F}"/>
              </a:ext>
            </a:extLst>
          </p:cNvPr>
          <p:cNvSpPr>
            <a:spLocks noGrp="1"/>
          </p:cNvSpPr>
          <p:nvPr>
            <p:ph type="body" sz="quarter" idx="3"/>
          </p:nvPr>
        </p:nvSpPr>
        <p:spPr>
          <a:xfrm>
            <a:off x="6387050" y="1196230"/>
            <a:ext cx="4892138" cy="823912"/>
          </a:xfrm>
        </p:spPr>
        <p:txBody>
          <a:bodyPr>
            <a:normAutofit/>
          </a:bodyPr>
          <a:lstStyle/>
          <a:p>
            <a:r>
              <a:rPr lang="de-DE" sz="3200" dirty="0">
                <a:solidFill>
                  <a:schemeClr val="accent4">
                    <a:lumMod val="75000"/>
                  </a:schemeClr>
                </a:solidFill>
              </a:rPr>
              <a:t>Serverbasierte KI</a:t>
            </a:r>
          </a:p>
        </p:txBody>
      </p:sp>
      <p:sp>
        <p:nvSpPr>
          <p:cNvPr id="8" name="Inhaltsplatzhalter 7">
            <a:extLst>
              <a:ext uri="{FF2B5EF4-FFF2-40B4-BE49-F238E27FC236}">
                <a16:creationId xmlns:a16="http://schemas.microsoft.com/office/drawing/2014/main" id="{65DA617E-BFD3-45D7-03C7-168148B9DA0F}"/>
              </a:ext>
            </a:extLst>
          </p:cNvPr>
          <p:cNvSpPr>
            <a:spLocks noGrp="1"/>
          </p:cNvSpPr>
          <p:nvPr>
            <p:ph sz="quarter" idx="4"/>
          </p:nvPr>
        </p:nvSpPr>
        <p:spPr>
          <a:xfrm>
            <a:off x="6096000" y="2138183"/>
            <a:ext cx="5183188" cy="4169569"/>
          </a:xfrm>
        </p:spPr>
        <p:txBody>
          <a:bodyPr>
            <a:normAutofit fontScale="85000" lnSpcReduction="20000"/>
          </a:bodyPr>
          <a:lstStyle/>
          <a:p>
            <a:r>
              <a:rPr lang="de-DE" dirty="0"/>
              <a:t>Läuft bei einem Online-Anbieter</a:t>
            </a:r>
          </a:p>
          <a:p>
            <a:r>
              <a:rPr lang="de-DE" dirty="0"/>
              <a:t>Hat viel mehr Ressourcen zur Verfügung</a:t>
            </a:r>
          </a:p>
          <a:p>
            <a:r>
              <a:rPr lang="de-DE" dirty="0"/>
              <a:t>Spezielle KI-Rechenzentren</a:t>
            </a:r>
          </a:p>
          <a:p>
            <a:r>
              <a:rPr lang="de-DE" dirty="0"/>
              <a:t>Große Mengen an Trainingsdaten</a:t>
            </a:r>
          </a:p>
          <a:p>
            <a:r>
              <a:rPr lang="de-DE" dirty="0"/>
              <a:t>Datenschutzproblematik bei eigenen Daten</a:t>
            </a:r>
          </a:p>
          <a:p>
            <a:r>
              <a:rPr lang="de-DE" dirty="0"/>
              <a:t>Urheberrechtproblematik</a:t>
            </a:r>
          </a:p>
          <a:p>
            <a:r>
              <a:rPr lang="de-DE" dirty="0"/>
              <a:t>Selbst mit älteren Endgeräten nutzbar</a:t>
            </a:r>
          </a:p>
        </p:txBody>
      </p:sp>
    </p:spTree>
    <p:extLst>
      <p:ext uri="{BB962C8B-B14F-4D97-AF65-F5344CB8AC3E}">
        <p14:creationId xmlns:p14="http://schemas.microsoft.com/office/powerpoint/2010/main" val="3154855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25BC27-41EC-7C4A-BF56-6D79AC133BB8}"/>
              </a:ext>
            </a:extLst>
          </p:cNvPr>
          <p:cNvSpPr>
            <a:spLocks noGrp="1"/>
          </p:cNvSpPr>
          <p:nvPr>
            <p:ph type="title"/>
          </p:nvPr>
        </p:nvSpPr>
        <p:spPr>
          <a:xfrm>
            <a:off x="838200" y="0"/>
            <a:ext cx="10515600" cy="1120654"/>
          </a:xfrm>
        </p:spPr>
        <p:txBody>
          <a:bodyPr/>
          <a:lstStyle/>
          <a:p>
            <a:r>
              <a:rPr lang="de-DE" dirty="0"/>
              <a:t>NPU – </a:t>
            </a:r>
            <a:r>
              <a:rPr lang="de-DE" dirty="0" err="1"/>
              <a:t>Neural</a:t>
            </a:r>
            <a:r>
              <a:rPr lang="de-DE" dirty="0"/>
              <a:t> Processing Unit</a:t>
            </a:r>
          </a:p>
        </p:txBody>
      </p:sp>
      <p:sp>
        <p:nvSpPr>
          <p:cNvPr id="3" name="Inhaltsplatzhalter 2">
            <a:extLst>
              <a:ext uri="{FF2B5EF4-FFF2-40B4-BE49-F238E27FC236}">
                <a16:creationId xmlns:a16="http://schemas.microsoft.com/office/drawing/2014/main" id="{3FC614A4-0476-12D5-3719-4B4917344B21}"/>
              </a:ext>
            </a:extLst>
          </p:cNvPr>
          <p:cNvSpPr>
            <a:spLocks noGrp="1"/>
          </p:cNvSpPr>
          <p:nvPr>
            <p:ph idx="1"/>
          </p:nvPr>
        </p:nvSpPr>
        <p:spPr>
          <a:xfrm>
            <a:off x="838200" y="1196284"/>
            <a:ext cx="10515600" cy="5661716"/>
          </a:xfrm>
        </p:spPr>
        <p:txBody>
          <a:bodyPr>
            <a:normAutofit fontScale="85000" lnSpcReduction="20000"/>
          </a:bodyPr>
          <a:lstStyle/>
          <a:p>
            <a:r>
              <a:rPr lang="de-DE" dirty="0"/>
              <a:t>Eine </a:t>
            </a:r>
            <a:r>
              <a:rPr lang="de-DE" dirty="0" err="1"/>
              <a:t>Neural</a:t>
            </a:r>
            <a:r>
              <a:rPr lang="de-DE" dirty="0"/>
              <a:t> Processing Unit (</a:t>
            </a:r>
            <a:r>
              <a:rPr lang="de-DE" b="1" dirty="0"/>
              <a:t>NPU</a:t>
            </a:r>
            <a:r>
              <a:rPr lang="de-DE" dirty="0"/>
              <a:t>) ist ein spezialisierter (Co-)Prozessor, der für die Verarbeitung von neuronalen Netzwerken (KI) und maschinellem Lernen optimiert ist. NPUs beherrschen eine Vielzahl von Rechenoperationen, die speziell auf die Anforderungen des maschinellen Lernens und der neuronalen Netzwerke zugeschnitten sind.</a:t>
            </a:r>
          </a:p>
          <a:p>
            <a:r>
              <a:rPr lang="de-DE" dirty="0"/>
              <a:t>Werden unter unterschiedlichsten Namen vermarktet</a:t>
            </a:r>
          </a:p>
          <a:p>
            <a:pPr lvl="1"/>
            <a:r>
              <a:rPr lang="de-DE" dirty="0" err="1"/>
              <a:t>Neural</a:t>
            </a:r>
            <a:r>
              <a:rPr lang="de-DE" dirty="0"/>
              <a:t> </a:t>
            </a:r>
            <a:r>
              <a:rPr lang="de-DE" dirty="0" err="1"/>
              <a:t>Accelerator</a:t>
            </a:r>
            <a:r>
              <a:rPr lang="de-DE" dirty="0"/>
              <a:t> / </a:t>
            </a:r>
            <a:r>
              <a:rPr lang="de-DE" dirty="0" err="1"/>
              <a:t>Neural</a:t>
            </a:r>
            <a:r>
              <a:rPr lang="de-DE" dirty="0"/>
              <a:t> Engine</a:t>
            </a:r>
          </a:p>
          <a:p>
            <a:pPr lvl="1"/>
            <a:r>
              <a:rPr lang="de-DE" dirty="0"/>
              <a:t>KI- / AI- / </a:t>
            </a:r>
            <a:r>
              <a:rPr lang="de-DE" dirty="0" err="1"/>
              <a:t>Machine</a:t>
            </a:r>
            <a:r>
              <a:rPr lang="de-DE" dirty="0"/>
              <a:t> Learning-</a:t>
            </a:r>
            <a:r>
              <a:rPr lang="de-DE" dirty="0" err="1"/>
              <a:t>Accelerator</a:t>
            </a:r>
            <a:endParaRPr lang="de-DE" dirty="0"/>
          </a:p>
          <a:p>
            <a:pPr lvl="1"/>
            <a:r>
              <a:rPr lang="de-DE" dirty="0"/>
              <a:t>TPU – Tensor Processing Unit</a:t>
            </a:r>
          </a:p>
          <a:p>
            <a:pPr lvl="1"/>
            <a:r>
              <a:rPr lang="de-DE" dirty="0" err="1"/>
              <a:t>Neural</a:t>
            </a:r>
            <a:r>
              <a:rPr lang="de-DE" dirty="0"/>
              <a:t> </a:t>
            </a:r>
            <a:r>
              <a:rPr lang="de-DE" dirty="0" err="1"/>
              <a:t>Compute</a:t>
            </a:r>
            <a:r>
              <a:rPr lang="de-DE" dirty="0"/>
              <a:t> Unit</a:t>
            </a:r>
          </a:p>
          <a:p>
            <a:pPr lvl="1"/>
            <a:r>
              <a:rPr lang="de-DE" dirty="0" err="1"/>
              <a:t>Bionic</a:t>
            </a:r>
            <a:r>
              <a:rPr lang="de-DE" dirty="0"/>
              <a:t> Chip</a:t>
            </a:r>
          </a:p>
          <a:p>
            <a:r>
              <a:rPr lang="de-DE" dirty="0"/>
              <a:t>Rechenleistung in TOPS = Trillion </a:t>
            </a:r>
            <a:r>
              <a:rPr lang="de-DE" dirty="0" err="1"/>
              <a:t>Operations</a:t>
            </a:r>
            <a:r>
              <a:rPr lang="de-DE" dirty="0"/>
              <a:t> per Second (Billionen Operationen pro Sekunde / 10</a:t>
            </a:r>
            <a:r>
              <a:rPr lang="de-DE" baseline="30000" dirty="0"/>
              <a:t>12</a:t>
            </a:r>
            <a:r>
              <a:rPr lang="de-DE" dirty="0"/>
              <a:t> </a:t>
            </a:r>
            <a:r>
              <a:rPr lang="de-DE" dirty="0" err="1"/>
              <a:t>Ops</a:t>
            </a:r>
            <a:r>
              <a:rPr lang="de-DE" dirty="0"/>
              <a:t>/s)</a:t>
            </a:r>
          </a:p>
          <a:p>
            <a:r>
              <a:rPr lang="de-DE" dirty="0"/>
              <a:t>Rechenoperationen die bei KI oft benötigt werden:</a:t>
            </a:r>
          </a:p>
          <a:p>
            <a:pPr lvl="1"/>
            <a:r>
              <a:rPr lang="de-DE" dirty="0"/>
              <a:t>Matrixmultiplikationen und andere Matrixoperationen</a:t>
            </a:r>
          </a:p>
          <a:p>
            <a:pPr lvl="1"/>
            <a:r>
              <a:rPr lang="de-DE" dirty="0"/>
              <a:t>Vektorrechnung</a:t>
            </a:r>
          </a:p>
          <a:p>
            <a:pPr lvl="1"/>
            <a:r>
              <a:rPr lang="de-DE" dirty="0"/>
              <a:t>Datentypen: </a:t>
            </a:r>
            <a:r>
              <a:rPr lang="de-DE" dirty="0" err="1"/>
              <a:t>Integerzahlen</a:t>
            </a:r>
            <a:r>
              <a:rPr lang="de-DE" dirty="0"/>
              <a:t> oder Gleitkomma mit geringer Genauigkeit (8 oder 16 Bit)</a:t>
            </a:r>
          </a:p>
          <a:p>
            <a:r>
              <a:rPr lang="de-DE" dirty="0"/>
              <a:t>Alternativen zu </a:t>
            </a:r>
            <a:r>
              <a:rPr lang="de-DE" b="1" dirty="0"/>
              <a:t>NPU</a:t>
            </a:r>
            <a:r>
              <a:rPr lang="de-DE" dirty="0"/>
              <a:t>s sind zurzeit hauptsächlich leistungsfähige </a:t>
            </a:r>
            <a:r>
              <a:rPr lang="de-DE" b="1" dirty="0"/>
              <a:t>GPU</a:t>
            </a:r>
            <a:r>
              <a:rPr lang="de-DE" dirty="0"/>
              <a:t>s</a:t>
            </a:r>
          </a:p>
        </p:txBody>
      </p:sp>
      <p:pic>
        <p:nvPicPr>
          <p:cNvPr id="1026" name="Picture 2" descr="Bildergebnis für npu">
            <a:extLst>
              <a:ext uri="{FF2B5EF4-FFF2-40B4-BE49-F238E27FC236}">
                <a16:creationId xmlns:a16="http://schemas.microsoft.com/office/drawing/2014/main" id="{7DCE3A58-47BC-4F07-2779-482DDE61E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1808" y="2609672"/>
            <a:ext cx="2430379" cy="1505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84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49CF61-5EF2-9471-D4DD-C08C9F4B089F}"/>
              </a:ext>
            </a:extLst>
          </p:cNvPr>
          <p:cNvSpPr>
            <a:spLocks noGrp="1"/>
          </p:cNvSpPr>
          <p:nvPr>
            <p:ph type="title"/>
          </p:nvPr>
        </p:nvSpPr>
        <p:spPr/>
        <p:txBody>
          <a:bodyPr/>
          <a:lstStyle/>
          <a:p>
            <a:r>
              <a:rPr lang="de-DE"/>
              <a:t>CPUs mit NPU Coprozessor</a:t>
            </a:r>
            <a:endParaRPr lang="de-DE" dirty="0"/>
          </a:p>
        </p:txBody>
      </p:sp>
      <p:sp>
        <p:nvSpPr>
          <p:cNvPr id="3" name="Inhaltsplatzhalter 2">
            <a:extLst>
              <a:ext uri="{FF2B5EF4-FFF2-40B4-BE49-F238E27FC236}">
                <a16:creationId xmlns:a16="http://schemas.microsoft.com/office/drawing/2014/main" id="{448C1CD5-7A25-B4AE-ACF1-0CB001711D4A}"/>
              </a:ext>
            </a:extLst>
          </p:cNvPr>
          <p:cNvSpPr>
            <a:spLocks noGrp="1"/>
          </p:cNvSpPr>
          <p:nvPr>
            <p:ph idx="1"/>
          </p:nvPr>
        </p:nvSpPr>
        <p:spPr/>
        <p:txBody>
          <a:bodyPr/>
          <a:lstStyle/>
          <a:p>
            <a:r>
              <a:rPr lang="de-DE" dirty="0"/>
              <a:t>Apple M1 / M2 / M3 / M4 (seit A11 </a:t>
            </a:r>
            <a:r>
              <a:rPr lang="de-DE" dirty="0" err="1"/>
              <a:t>Bionic</a:t>
            </a:r>
            <a:r>
              <a:rPr lang="de-DE" dirty="0"/>
              <a:t>)</a:t>
            </a:r>
          </a:p>
          <a:p>
            <a:pPr lvl="1"/>
            <a:r>
              <a:rPr lang="de-DE" dirty="0" err="1"/>
              <a:t>Neural</a:t>
            </a:r>
            <a:r>
              <a:rPr lang="de-DE" dirty="0"/>
              <a:t> Engine bis zu 38 TOPS</a:t>
            </a:r>
          </a:p>
          <a:p>
            <a:r>
              <a:rPr lang="de-DE" dirty="0"/>
              <a:t>Qualcomm Snapdragon X Elite</a:t>
            </a:r>
          </a:p>
          <a:p>
            <a:pPr lvl="1"/>
            <a:r>
              <a:rPr lang="de-DE" dirty="0"/>
              <a:t>bis zu 40 TOPS</a:t>
            </a:r>
          </a:p>
          <a:p>
            <a:r>
              <a:rPr lang="de-DE" dirty="0"/>
              <a:t>Intel Core Ultra CPU (Moon Lake)</a:t>
            </a:r>
          </a:p>
          <a:p>
            <a:pPr lvl="1"/>
            <a:r>
              <a:rPr lang="de-DE" dirty="0"/>
              <a:t>bis zu 45 TOPS</a:t>
            </a:r>
          </a:p>
          <a:p>
            <a:r>
              <a:rPr lang="de-DE" dirty="0"/>
              <a:t>AMD </a:t>
            </a:r>
            <a:r>
              <a:rPr lang="de-DE" dirty="0" err="1"/>
              <a:t>Ryzen</a:t>
            </a:r>
            <a:r>
              <a:rPr lang="de-DE" dirty="0"/>
              <a:t> AI 300</a:t>
            </a:r>
          </a:p>
          <a:p>
            <a:pPr lvl="1"/>
            <a:r>
              <a:rPr lang="de-DE" dirty="0"/>
              <a:t>bis zu 50 TOPS</a:t>
            </a:r>
          </a:p>
        </p:txBody>
      </p:sp>
      <p:pic>
        <p:nvPicPr>
          <p:cNvPr id="2050" name="Picture 2" descr="Bildergebnis für apple m4">
            <a:extLst>
              <a:ext uri="{FF2B5EF4-FFF2-40B4-BE49-F238E27FC236}">
                <a16:creationId xmlns:a16="http://schemas.microsoft.com/office/drawing/2014/main" id="{462B2F4A-CB5C-FB23-2837-BCFF117A1E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412" t="17547" r="28392" b="16216"/>
          <a:stretch/>
        </p:blipFill>
        <p:spPr bwMode="auto">
          <a:xfrm>
            <a:off x="10292012" y="229811"/>
            <a:ext cx="1636295" cy="15961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Qualcomm's Snapdragon X Elite chips promise major PC performance | PCWorld">
            <a:extLst>
              <a:ext uri="{FF2B5EF4-FFF2-40B4-BE49-F238E27FC236}">
                <a16:creationId xmlns:a16="http://schemas.microsoft.com/office/drawing/2014/main" id="{13E8CDF6-2EF5-FAD1-FFA1-4F1BECE408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10" t="22602" r="46092" b="28532"/>
          <a:stretch/>
        </p:blipFill>
        <p:spPr bwMode="auto">
          <a:xfrm>
            <a:off x="9089928" y="1960938"/>
            <a:ext cx="1794712" cy="179471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ildergebnis für amd ryzen ai 300">
            <a:extLst>
              <a:ext uri="{FF2B5EF4-FFF2-40B4-BE49-F238E27FC236}">
                <a16:creationId xmlns:a16="http://schemas.microsoft.com/office/drawing/2014/main" id="{0F2248E5-4609-69DE-C846-8AF24DB95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673" y="4780931"/>
            <a:ext cx="3305247" cy="184725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ntel drops ‘i’ from Core CPU brand – welcome the Core i9 Ultra!">
            <a:extLst>
              <a:ext uri="{FF2B5EF4-FFF2-40B4-BE49-F238E27FC236}">
                <a16:creationId xmlns:a16="http://schemas.microsoft.com/office/drawing/2014/main" id="{98F6726F-6CC1-B117-DE4B-A13C4EA49E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737" t="9931" r="29605" b="15673"/>
          <a:stretch/>
        </p:blipFill>
        <p:spPr bwMode="auto">
          <a:xfrm>
            <a:off x="6644007" y="2776694"/>
            <a:ext cx="2238736" cy="230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23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5DBB61-4B21-7689-C8B7-DEEE42105BD1}"/>
              </a:ext>
            </a:extLst>
          </p:cNvPr>
          <p:cNvSpPr>
            <a:spLocks noGrp="1"/>
          </p:cNvSpPr>
          <p:nvPr>
            <p:ph type="title"/>
          </p:nvPr>
        </p:nvSpPr>
        <p:spPr>
          <a:xfrm>
            <a:off x="365460" y="305990"/>
            <a:ext cx="10515600" cy="1325563"/>
          </a:xfrm>
        </p:spPr>
        <p:txBody>
          <a:bodyPr/>
          <a:lstStyle/>
          <a:p>
            <a:r>
              <a:rPr lang="de-DE" dirty="0"/>
              <a:t>GPUs als NPUs</a:t>
            </a:r>
          </a:p>
        </p:txBody>
      </p:sp>
      <p:sp>
        <p:nvSpPr>
          <p:cNvPr id="3" name="Inhaltsplatzhalter 2">
            <a:extLst>
              <a:ext uri="{FF2B5EF4-FFF2-40B4-BE49-F238E27FC236}">
                <a16:creationId xmlns:a16="http://schemas.microsoft.com/office/drawing/2014/main" id="{1ACC74C0-9930-67FC-3B9E-0C7338FD9E2E}"/>
              </a:ext>
            </a:extLst>
          </p:cNvPr>
          <p:cNvSpPr>
            <a:spLocks noGrp="1"/>
          </p:cNvSpPr>
          <p:nvPr>
            <p:ph idx="1"/>
          </p:nvPr>
        </p:nvSpPr>
        <p:spPr>
          <a:xfrm>
            <a:off x="365460" y="1540043"/>
            <a:ext cx="10515600" cy="5205662"/>
          </a:xfrm>
        </p:spPr>
        <p:txBody>
          <a:bodyPr>
            <a:normAutofit lnSpcReduction="10000"/>
          </a:bodyPr>
          <a:lstStyle/>
          <a:p>
            <a:r>
              <a:rPr lang="de-DE" dirty="0"/>
              <a:t>Werden zum Trainieren von KI-Modellen genutzt</a:t>
            </a:r>
          </a:p>
          <a:p>
            <a:r>
              <a:rPr lang="de-DE" dirty="0"/>
              <a:t>Besonders gut geeignet, da viele kleine Prozessoren</a:t>
            </a:r>
          </a:p>
          <a:p>
            <a:r>
              <a:rPr lang="de-DE" dirty="0"/>
              <a:t>Moderne GPUs lassen sich mit entsprechenden Bussystemen zusammenschalten und damit gut skalieren</a:t>
            </a:r>
          </a:p>
          <a:p>
            <a:pPr lvl="1"/>
            <a:r>
              <a:rPr lang="de-DE" dirty="0" err="1"/>
              <a:t>NVLink</a:t>
            </a:r>
            <a:r>
              <a:rPr lang="de-DE" dirty="0"/>
              <a:t> (Nvidia) 50 Gbit/s pro Link, möglich sind mehrere 100Gb/s</a:t>
            </a:r>
          </a:p>
          <a:p>
            <a:pPr lvl="1"/>
            <a:r>
              <a:rPr lang="de-DE" dirty="0"/>
              <a:t>Nvidia konzentriert sich inzwischen auf KI-spezialisierte Boards und </a:t>
            </a:r>
            <a:r>
              <a:rPr lang="de-DE" dirty="0" err="1"/>
              <a:t>Rackserver</a:t>
            </a:r>
            <a:r>
              <a:rPr lang="de-DE" dirty="0"/>
              <a:t>, die mit </a:t>
            </a:r>
            <a:r>
              <a:rPr lang="de-DE" dirty="0" err="1"/>
              <a:t>NVLink</a:t>
            </a:r>
            <a:r>
              <a:rPr lang="de-DE" dirty="0"/>
              <a:t> vernetzt sind </a:t>
            </a:r>
            <a:br>
              <a:rPr lang="de-DE" dirty="0"/>
            </a:br>
            <a:r>
              <a:rPr lang="de-DE" dirty="0">
                <a:hlinkClick r:id="rId2"/>
              </a:rPr>
              <a:t>https://www.nvidia.com/de-de/data-center/gb200-nvl72/</a:t>
            </a:r>
            <a:r>
              <a:rPr lang="de-DE" dirty="0"/>
              <a:t> </a:t>
            </a:r>
          </a:p>
          <a:p>
            <a:pPr lvl="1"/>
            <a:r>
              <a:rPr lang="de-DE" dirty="0" err="1"/>
              <a:t>UALink</a:t>
            </a:r>
            <a:r>
              <a:rPr lang="de-DE" dirty="0"/>
              <a:t> (Google, Intel, Microsoft, </a:t>
            </a:r>
            <a:r>
              <a:rPr lang="de-DE" dirty="0" err="1"/>
              <a:t>Meta</a:t>
            </a:r>
            <a:r>
              <a:rPr lang="de-DE" dirty="0"/>
              <a:t>, AMD, Hewlett-Packard Enterprise, Cisco, and Broadcom) </a:t>
            </a:r>
            <a:r>
              <a:rPr lang="de-DE" dirty="0">
                <a:sym typeface="Wingdings" panose="05000000000000000000" pitchFamily="2" charset="2"/>
              </a:rPr>
              <a:t> in Entwicklung</a:t>
            </a:r>
            <a:endParaRPr lang="de-DE" dirty="0"/>
          </a:p>
          <a:p>
            <a:r>
              <a:rPr lang="de-DE" dirty="0"/>
              <a:t>Durch Skalierbarkeit besonders interessant für KI-Rechenzentren</a:t>
            </a:r>
          </a:p>
          <a:p>
            <a:r>
              <a:rPr lang="de-DE" dirty="0"/>
              <a:t>PCIe ist für größere KI-GPU Netze ungeeignet </a:t>
            </a:r>
          </a:p>
        </p:txBody>
      </p:sp>
      <p:pic>
        <p:nvPicPr>
          <p:cNvPr id="1026" name="Picture 2" descr="Nvidia: ‘Pascal’ architecture’s NVLink to enable 8-way multi-GPU ...">
            <a:extLst>
              <a:ext uri="{FF2B5EF4-FFF2-40B4-BE49-F238E27FC236}">
                <a16:creationId xmlns:a16="http://schemas.microsoft.com/office/drawing/2014/main" id="{001DA2FA-2639-EEEF-38AC-3C57BAD78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822" y="4379495"/>
            <a:ext cx="2996968" cy="24785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dergebnis für nvlink kabel">
            <a:extLst>
              <a:ext uri="{FF2B5EF4-FFF2-40B4-BE49-F238E27FC236}">
                <a16:creationId xmlns:a16="http://schemas.microsoft.com/office/drawing/2014/main" id="{C356AB7F-2CFF-D40E-1265-DCE16B763E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0043" y="101519"/>
            <a:ext cx="2969030" cy="2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0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62FAFB-2F25-128F-A186-DE9E3842B313}"/>
              </a:ext>
            </a:extLst>
          </p:cNvPr>
          <p:cNvSpPr>
            <a:spLocks noGrp="1"/>
          </p:cNvSpPr>
          <p:nvPr>
            <p:ph type="title"/>
          </p:nvPr>
        </p:nvSpPr>
        <p:spPr>
          <a:xfrm>
            <a:off x="838200" y="220746"/>
            <a:ext cx="10515600" cy="1325563"/>
          </a:xfrm>
        </p:spPr>
        <p:txBody>
          <a:bodyPr/>
          <a:lstStyle/>
          <a:p>
            <a:r>
              <a:rPr lang="de-DE" dirty="0"/>
              <a:t>Links</a:t>
            </a:r>
          </a:p>
        </p:txBody>
      </p:sp>
      <p:sp>
        <p:nvSpPr>
          <p:cNvPr id="3" name="Inhaltsplatzhalter 2">
            <a:extLst>
              <a:ext uri="{FF2B5EF4-FFF2-40B4-BE49-F238E27FC236}">
                <a16:creationId xmlns:a16="http://schemas.microsoft.com/office/drawing/2014/main" id="{081D9EFD-2B06-EDC8-795B-948981F293D0}"/>
              </a:ext>
            </a:extLst>
          </p:cNvPr>
          <p:cNvSpPr>
            <a:spLocks noGrp="1"/>
          </p:cNvSpPr>
          <p:nvPr>
            <p:ph idx="1"/>
          </p:nvPr>
        </p:nvSpPr>
        <p:spPr>
          <a:xfrm>
            <a:off x="838199" y="1313161"/>
            <a:ext cx="11159003" cy="5486401"/>
          </a:xfrm>
        </p:spPr>
        <p:txBody>
          <a:bodyPr>
            <a:normAutofit/>
          </a:bodyPr>
          <a:lstStyle/>
          <a:p>
            <a:r>
              <a:rPr lang="fr-FR" dirty="0">
                <a:hlinkClick r:id="rId2"/>
              </a:rPr>
              <a:t>https://stablediffusionweb.com/</a:t>
            </a:r>
            <a:r>
              <a:rPr lang="fr-FR" dirty="0"/>
              <a:t> </a:t>
            </a:r>
            <a:br>
              <a:rPr lang="fr-FR" dirty="0"/>
            </a:br>
            <a:r>
              <a:rPr lang="fr-FR" dirty="0"/>
              <a:t>(</a:t>
            </a:r>
            <a:r>
              <a:rPr lang="fr-FR" dirty="0" err="1"/>
              <a:t>Text</a:t>
            </a:r>
            <a:r>
              <a:rPr lang="fr-FR" dirty="0"/>
              <a:t> to Image KI)</a:t>
            </a:r>
          </a:p>
          <a:p>
            <a:r>
              <a:rPr lang="fr-FR" dirty="0">
                <a:hlinkClick r:id="rId3"/>
              </a:rPr>
              <a:t>https://stableaudio.com/generate</a:t>
            </a:r>
            <a:r>
              <a:rPr lang="fr-FR" dirty="0"/>
              <a:t> </a:t>
            </a:r>
            <a:br>
              <a:rPr lang="fr-FR" dirty="0"/>
            </a:br>
            <a:r>
              <a:rPr lang="fr-FR" dirty="0"/>
              <a:t>(</a:t>
            </a:r>
            <a:r>
              <a:rPr lang="fr-FR" dirty="0" err="1"/>
              <a:t>Text</a:t>
            </a:r>
            <a:r>
              <a:rPr lang="fr-FR" dirty="0"/>
              <a:t> to Audio KI)</a:t>
            </a:r>
          </a:p>
          <a:p>
            <a:r>
              <a:rPr lang="fr-FR" dirty="0">
                <a:hlinkClick r:id="rId4"/>
              </a:rPr>
              <a:t>https</a:t>
            </a:r>
            <a:r>
              <a:rPr lang="fr-FR" dirty="0">
                <a:sym typeface="Wingdings" panose="05000000000000000000" pitchFamily="2" charset="2"/>
                <a:hlinkClick r:id="rId4"/>
              </a:rPr>
              <a:t>://invideo.io</a:t>
            </a:r>
            <a:r>
              <a:rPr lang="fr-FR" dirty="0">
                <a:sym typeface="Wingdings" panose="05000000000000000000" pitchFamily="2" charset="2"/>
              </a:rPr>
              <a:t> </a:t>
            </a:r>
            <a:br>
              <a:rPr lang="fr-FR" dirty="0">
                <a:sym typeface="Wingdings" panose="05000000000000000000" pitchFamily="2" charset="2"/>
              </a:rPr>
            </a:br>
            <a:r>
              <a:rPr lang="fr-FR" dirty="0">
                <a:sym typeface="Wingdings" panose="05000000000000000000" pitchFamily="2" charset="2"/>
              </a:rPr>
              <a:t>(</a:t>
            </a:r>
            <a:r>
              <a:rPr lang="fr-FR" dirty="0" err="1">
                <a:sym typeface="Wingdings" panose="05000000000000000000" pitchFamily="2" charset="2"/>
              </a:rPr>
              <a:t>Text</a:t>
            </a:r>
            <a:r>
              <a:rPr lang="fr-FR" dirty="0">
                <a:sym typeface="Wingdings" panose="05000000000000000000" pitchFamily="2" charset="2"/>
              </a:rPr>
              <a:t> to </a:t>
            </a:r>
            <a:r>
              <a:rPr lang="fr-FR" dirty="0" err="1">
                <a:sym typeface="Wingdings" panose="05000000000000000000" pitchFamily="2" charset="2"/>
              </a:rPr>
              <a:t>Video</a:t>
            </a:r>
            <a:r>
              <a:rPr lang="fr-FR" dirty="0">
                <a:sym typeface="Wingdings" panose="05000000000000000000" pitchFamily="2" charset="2"/>
              </a:rPr>
              <a:t> KI)</a:t>
            </a:r>
          </a:p>
          <a:p>
            <a:r>
              <a:rPr lang="fr-FR" dirty="0">
                <a:hlinkClick r:id="rId5"/>
              </a:rPr>
              <a:t>https://pinokio.computer/</a:t>
            </a:r>
            <a:r>
              <a:rPr lang="fr-FR" dirty="0"/>
              <a:t> </a:t>
            </a:r>
            <a:br>
              <a:rPr lang="fr-FR" dirty="0"/>
            </a:br>
            <a:r>
              <a:rPr lang="fr-FR" sz="2400" dirty="0"/>
              <a:t>(</a:t>
            </a:r>
            <a:r>
              <a:rPr lang="fr-FR" sz="2400" dirty="0" err="1"/>
              <a:t>Pinokio</a:t>
            </a:r>
            <a:r>
              <a:rPr lang="fr-FR" sz="2400" dirty="0"/>
              <a:t>, </a:t>
            </a:r>
            <a:r>
              <a:rPr lang="fr-FR" sz="2400" dirty="0" err="1"/>
              <a:t>Plattform</a:t>
            </a:r>
            <a:r>
              <a:rPr lang="fr-FR" sz="2400" dirty="0"/>
              <a:t> </a:t>
            </a:r>
            <a:r>
              <a:rPr lang="fr-FR" sz="2400" dirty="0" err="1"/>
              <a:t>zum</a:t>
            </a:r>
            <a:r>
              <a:rPr lang="fr-FR" sz="2400" dirty="0"/>
              <a:t> </a:t>
            </a:r>
            <a:r>
              <a:rPr lang="fr-FR" sz="2400" dirty="0" err="1"/>
              <a:t>lokalen</a:t>
            </a:r>
            <a:r>
              <a:rPr lang="fr-FR" sz="2400" dirty="0"/>
              <a:t> </a:t>
            </a:r>
            <a:r>
              <a:rPr lang="fr-FR" sz="2400" dirty="0" err="1"/>
              <a:t>Ausführen</a:t>
            </a:r>
            <a:r>
              <a:rPr lang="fr-FR" sz="2400" dirty="0"/>
              <a:t> </a:t>
            </a:r>
            <a:r>
              <a:rPr lang="fr-FR" sz="2400" dirty="0" err="1"/>
              <a:t>u.a</a:t>
            </a:r>
            <a:r>
              <a:rPr lang="fr-FR" sz="2400" dirty="0"/>
              <a:t>. von KI-</a:t>
            </a:r>
            <a:r>
              <a:rPr lang="fr-FR" sz="2400" dirty="0" err="1"/>
              <a:t>Applikationen</a:t>
            </a:r>
            <a:r>
              <a:rPr lang="fr-FR" sz="2400" dirty="0"/>
              <a:t>)</a:t>
            </a:r>
          </a:p>
          <a:p>
            <a:r>
              <a:rPr lang="fr-FR" dirty="0">
                <a:hlinkClick r:id="rId6"/>
              </a:rPr>
              <a:t>https://github.com/nomic-ai/gpt4all</a:t>
            </a:r>
            <a:r>
              <a:rPr lang="fr-FR" dirty="0"/>
              <a:t> </a:t>
            </a:r>
            <a:br>
              <a:rPr lang="fr-FR" dirty="0"/>
            </a:br>
            <a:r>
              <a:rPr lang="fr-FR" dirty="0"/>
              <a:t>(GPT4All – </a:t>
            </a:r>
            <a:r>
              <a:rPr lang="fr-FR" dirty="0" err="1"/>
              <a:t>lokales</a:t>
            </a:r>
            <a:r>
              <a:rPr lang="fr-FR" dirty="0"/>
              <a:t> LLM)</a:t>
            </a:r>
          </a:p>
          <a:p>
            <a:r>
              <a:rPr lang="fr-FR" dirty="0">
                <a:hlinkClick r:id="rId7"/>
              </a:rPr>
              <a:t>https://github.com/stitionai/devika</a:t>
            </a:r>
            <a:r>
              <a:rPr lang="fr-FR" dirty="0"/>
              <a:t> </a:t>
            </a:r>
            <a:br>
              <a:rPr lang="fr-FR" dirty="0"/>
            </a:br>
            <a:r>
              <a:rPr lang="fr-FR" dirty="0"/>
              <a:t>(KI </a:t>
            </a:r>
            <a:r>
              <a:rPr lang="fr-FR" dirty="0" err="1"/>
              <a:t>Softwareentwickler</a:t>
            </a:r>
            <a:r>
              <a:rPr lang="fr-FR" dirty="0"/>
              <a:t> </a:t>
            </a:r>
            <a:r>
              <a:rPr lang="fr-FR" dirty="0" err="1"/>
              <a:t>für</a:t>
            </a:r>
            <a:r>
              <a:rPr lang="fr-FR" dirty="0"/>
              <a:t> </a:t>
            </a:r>
            <a:r>
              <a:rPr lang="fr-FR" dirty="0" err="1"/>
              <a:t>ganze</a:t>
            </a:r>
            <a:r>
              <a:rPr lang="fr-FR" dirty="0"/>
              <a:t> </a:t>
            </a:r>
            <a:r>
              <a:rPr lang="fr-FR" dirty="0" err="1"/>
              <a:t>Projekte</a:t>
            </a:r>
            <a:r>
              <a:rPr lang="fr-FR" dirty="0"/>
              <a:t>, in </a:t>
            </a:r>
            <a:r>
              <a:rPr lang="fr-FR" dirty="0" err="1"/>
              <a:t>Pinokio</a:t>
            </a:r>
            <a:r>
              <a:rPr lang="fr-FR" dirty="0"/>
              <a:t> </a:t>
            </a:r>
            <a:r>
              <a:rPr lang="fr-FR" dirty="0" err="1"/>
              <a:t>verfügbar</a:t>
            </a:r>
            <a:r>
              <a:rPr lang="fr-FR" dirty="0"/>
              <a:t>)</a:t>
            </a:r>
          </a:p>
          <a:p>
            <a:endParaRPr lang="de-DE" dirty="0"/>
          </a:p>
        </p:txBody>
      </p:sp>
    </p:spTree>
    <p:extLst>
      <p:ext uri="{BB962C8B-B14F-4D97-AF65-F5344CB8AC3E}">
        <p14:creationId xmlns:p14="http://schemas.microsoft.com/office/powerpoint/2010/main" val="144589694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716</Words>
  <Application>Microsoft Office PowerPoint</Application>
  <PresentationFormat>Breitbild</PresentationFormat>
  <Paragraphs>81</Paragraphs>
  <Slides>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Bahnschrift</vt:lpstr>
      <vt:lpstr>Calibri</vt:lpstr>
      <vt:lpstr>Wingdings</vt:lpstr>
      <vt:lpstr>Office</vt:lpstr>
      <vt:lpstr>KI Grundlagen</vt:lpstr>
      <vt:lpstr>Künstliche Intelligenz (KI / AI)</vt:lpstr>
      <vt:lpstr>KI-Anwendungen</vt:lpstr>
      <vt:lpstr>Gegenüberstellung Lokale / Server KI</vt:lpstr>
      <vt:lpstr>NPU – Neural Processing Unit</vt:lpstr>
      <vt:lpstr>CPUs mit NPU Coprozessor</vt:lpstr>
      <vt:lpstr>GPUs als NPUs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Roth</dc:creator>
  <cp:lastModifiedBy>Michael Roth</cp:lastModifiedBy>
  <cp:revision>31</cp:revision>
  <dcterms:created xsi:type="dcterms:W3CDTF">2024-06-05T12:17:52Z</dcterms:created>
  <dcterms:modified xsi:type="dcterms:W3CDTF">2024-06-07T12:21:30Z</dcterms:modified>
</cp:coreProperties>
</file>