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sldIdLst>
    <p:sldId id="256" r:id="rId2"/>
    <p:sldId id="268" r:id="rId3"/>
    <p:sldId id="257" r:id="rId4"/>
    <p:sldId id="258" r:id="rId5"/>
    <p:sldId id="276" r:id="rId6"/>
    <p:sldId id="259" r:id="rId7"/>
    <p:sldId id="261" r:id="rId8"/>
    <p:sldId id="260" r:id="rId9"/>
    <p:sldId id="267" r:id="rId10"/>
    <p:sldId id="262" r:id="rId11"/>
    <p:sldId id="263" r:id="rId12"/>
    <p:sldId id="289" r:id="rId13"/>
    <p:sldId id="264" r:id="rId14"/>
    <p:sldId id="265" r:id="rId15"/>
    <p:sldId id="290" r:id="rId16"/>
    <p:sldId id="266" r:id="rId17"/>
    <p:sldId id="270" r:id="rId18"/>
    <p:sldId id="291" r:id="rId19"/>
    <p:sldId id="292" r:id="rId20"/>
    <p:sldId id="288" r:id="rId21"/>
    <p:sldId id="272" r:id="rId22"/>
    <p:sldId id="279" r:id="rId23"/>
    <p:sldId id="283" r:id="rId24"/>
    <p:sldId id="286" r:id="rId25"/>
    <p:sldId id="285" r:id="rId26"/>
    <p:sldId id="282" r:id="rId27"/>
    <p:sldId id="271" r:id="rId28"/>
    <p:sldId id="269" r:id="rId29"/>
    <p:sldId id="275" r:id="rId30"/>
    <p:sldId id="273" r:id="rId31"/>
    <p:sldId id="274" r:id="rId32"/>
    <p:sldId id="278" r:id="rId33"/>
    <p:sldId id="281" r:id="rId34"/>
    <p:sldId id="293" r:id="rId35"/>
    <p:sldId id="294" r:id="rId36"/>
    <p:sldId id="284" r:id="rId37"/>
    <p:sldId id="295" r:id="rId38"/>
    <p:sldId id="277" r:id="rId39"/>
    <p:sldId id="287" r:id="rId40"/>
    <p:sldId id="280" r:id="rId4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3" autoAdjust="0"/>
    <p:restoredTop sz="94660"/>
  </p:normalViewPr>
  <p:slideViewPr>
    <p:cSldViewPr snapToGrid="0">
      <p:cViewPr varScale="1">
        <p:scale>
          <a:sx n="92" d="100"/>
          <a:sy n="92" d="100"/>
        </p:scale>
        <p:origin x="11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6EFABCD-52EC-46B3-9BA2-FEF4E88C3C87}"/>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3BEDA7FF-129F-4279-BD64-D5F620C1EB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478C03E7-A685-41E7-A4A9-7792B57C1790}"/>
              </a:ext>
            </a:extLst>
          </p:cNvPr>
          <p:cNvSpPr>
            <a:spLocks noGrp="1"/>
          </p:cNvSpPr>
          <p:nvPr>
            <p:ph type="dt" sz="half" idx="10"/>
          </p:nvPr>
        </p:nvSpPr>
        <p:spPr/>
        <p:txBody>
          <a:bodyPr/>
          <a:lstStyle/>
          <a:p>
            <a:fld id="{02AC24A9-CCB6-4F8D-B8DB-C2F3692CFA5A}" type="datetimeFigureOut">
              <a:rPr lang="en-US" smtClean="0"/>
              <a:t>7/5/2024</a:t>
            </a:fld>
            <a:endParaRPr lang="en-US"/>
          </a:p>
        </p:txBody>
      </p:sp>
      <p:sp>
        <p:nvSpPr>
          <p:cNvPr id="5" name="Fußzeilenplatzhalter 4">
            <a:extLst>
              <a:ext uri="{FF2B5EF4-FFF2-40B4-BE49-F238E27FC236}">
                <a16:creationId xmlns:a16="http://schemas.microsoft.com/office/drawing/2014/main" id="{F8D57AA7-F7FB-47A9-B129-D54A45698FCF}"/>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8FE7BB8B-16CB-4CBD-B24A-251ED5C37737}"/>
              </a:ext>
            </a:extLst>
          </p:cNvPr>
          <p:cNvSpPr>
            <a:spLocks noGrp="1"/>
          </p:cNvSpPr>
          <p:nvPr>
            <p:ph type="sldNum" sz="quarter" idx="12"/>
          </p:nvPr>
        </p:nvSpPr>
        <p:spPr/>
        <p:txBody>
          <a:bodyPr/>
          <a:lstStyle/>
          <a:p>
            <a:fld id="{B2DC25EE-239B-4C5F-AAD1-255A7D5F1EE2}" type="slidenum">
              <a:rPr lang="en-US" smtClean="0"/>
              <a:t>‹Nr.›</a:t>
            </a:fld>
            <a:endParaRPr lang="en-US"/>
          </a:p>
        </p:txBody>
      </p:sp>
    </p:spTree>
    <p:extLst>
      <p:ext uri="{BB962C8B-B14F-4D97-AF65-F5344CB8AC3E}">
        <p14:creationId xmlns:p14="http://schemas.microsoft.com/office/powerpoint/2010/main" val="3604134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A60A08E-D7F6-4244-A438-B0020E32AFE0}"/>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F141362C-3B9D-41BA-8463-3A278E723D22}"/>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1829F967-9350-451E-821B-5417545AECE0}"/>
              </a:ext>
            </a:extLst>
          </p:cNvPr>
          <p:cNvSpPr>
            <a:spLocks noGrp="1"/>
          </p:cNvSpPr>
          <p:nvPr>
            <p:ph type="dt" sz="half" idx="10"/>
          </p:nvPr>
        </p:nvSpPr>
        <p:spPr/>
        <p:txBody>
          <a:bodyPr/>
          <a:lstStyle/>
          <a:p>
            <a:fld id="{02AC24A9-CCB6-4F8D-B8DB-C2F3692CFA5A}" type="datetimeFigureOut">
              <a:rPr lang="en-US" smtClean="0"/>
              <a:t>7/5/2024</a:t>
            </a:fld>
            <a:endParaRPr lang="en-US"/>
          </a:p>
        </p:txBody>
      </p:sp>
      <p:sp>
        <p:nvSpPr>
          <p:cNvPr id="5" name="Fußzeilenplatzhalter 4">
            <a:extLst>
              <a:ext uri="{FF2B5EF4-FFF2-40B4-BE49-F238E27FC236}">
                <a16:creationId xmlns:a16="http://schemas.microsoft.com/office/drawing/2014/main" id="{B80959CC-6ED4-42CC-9C27-C84DE273E46B}"/>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8A138936-B7B3-4C3D-9BE3-4BE69F15FE30}"/>
              </a:ext>
            </a:extLst>
          </p:cNvPr>
          <p:cNvSpPr>
            <a:spLocks noGrp="1"/>
          </p:cNvSpPr>
          <p:nvPr>
            <p:ph type="sldNum" sz="quarter" idx="12"/>
          </p:nvPr>
        </p:nvSpPr>
        <p:spPr/>
        <p:txBody>
          <a:bodyPr/>
          <a:lstStyle/>
          <a:p>
            <a:fld id="{B2DC25EE-239B-4C5F-AAD1-255A7D5F1EE2}" type="slidenum">
              <a:rPr lang="en-US" smtClean="0"/>
              <a:t>‹Nr.›</a:t>
            </a:fld>
            <a:endParaRPr lang="en-US"/>
          </a:p>
        </p:txBody>
      </p:sp>
    </p:spTree>
    <p:extLst>
      <p:ext uri="{BB962C8B-B14F-4D97-AF65-F5344CB8AC3E}">
        <p14:creationId xmlns:p14="http://schemas.microsoft.com/office/powerpoint/2010/main" val="3004025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64942977-8237-47F7-9F16-F21E50764572}"/>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784A81F4-C0F6-44D7-8FB4-59AE7312F691}"/>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56904894-8B40-4A27-9C42-AAF6A00D5D54}"/>
              </a:ext>
            </a:extLst>
          </p:cNvPr>
          <p:cNvSpPr>
            <a:spLocks noGrp="1"/>
          </p:cNvSpPr>
          <p:nvPr>
            <p:ph type="dt" sz="half" idx="10"/>
          </p:nvPr>
        </p:nvSpPr>
        <p:spPr/>
        <p:txBody>
          <a:bodyPr/>
          <a:lstStyle/>
          <a:p>
            <a:fld id="{02AC24A9-CCB6-4F8D-B8DB-C2F3692CFA5A}" type="datetimeFigureOut">
              <a:rPr lang="en-US" smtClean="0"/>
              <a:t>7/5/2024</a:t>
            </a:fld>
            <a:endParaRPr lang="en-US"/>
          </a:p>
        </p:txBody>
      </p:sp>
      <p:sp>
        <p:nvSpPr>
          <p:cNvPr id="5" name="Fußzeilenplatzhalter 4">
            <a:extLst>
              <a:ext uri="{FF2B5EF4-FFF2-40B4-BE49-F238E27FC236}">
                <a16:creationId xmlns:a16="http://schemas.microsoft.com/office/drawing/2014/main" id="{694A1C3D-5B19-4068-A287-ED84941EC644}"/>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040D8736-568F-4A4D-ADE2-8735A8BADBA7}"/>
              </a:ext>
            </a:extLst>
          </p:cNvPr>
          <p:cNvSpPr>
            <a:spLocks noGrp="1"/>
          </p:cNvSpPr>
          <p:nvPr>
            <p:ph type="sldNum" sz="quarter" idx="12"/>
          </p:nvPr>
        </p:nvSpPr>
        <p:spPr/>
        <p:txBody>
          <a:bodyPr/>
          <a:lstStyle/>
          <a:p>
            <a:fld id="{B2DC25EE-239B-4C5F-AAD1-255A7D5F1EE2}" type="slidenum">
              <a:rPr lang="en-US" smtClean="0"/>
              <a:t>‹Nr.›</a:t>
            </a:fld>
            <a:endParaRPr lang="en-US"/>
          </a:p>
        </p:txBody>
      </p:sp>
    </p:spTree>
    <p:extLst>
      <p:ext uri="{BB962C8B-B14F-4D97-AF65-F5344CB8AC3E}">
        <p14:creationId xmlns:p14="http://schemas.microsoft.com/office/powerpoint/2010/main" val="3799603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1B70CB9-6340-4745-A00B-24004710555C}"/>
              </a:ext>
            </a:extLst>
          </p:cNvPr>
          <p:cNvSpPr>
            <a:spLocks noGrp="1"/>
          </p:cNvSpPr>
          <p:nvPr>
            <p:ph type="title"/>
          </p:nvPr>
        </p:nvSpPr>
        <p:spPr>
          <a:xfrm>
            <a:off x="838200" y="200120"/>
            <a:ext cx="10515600" cy="1325563"/>
          </a:xfrm>
        </p:spPr>
        <p:txBody>
          <a:bodyPr/>
          <a:lstStyle>
            <a:lvl1pPr>
              <a:defRPr b="1">
                <a:solidFill>
                  <a:srgbClr val="002060"/>
                </a:solidFill>
              </a:defRPr>
            </a:lvl1pPr>
          </a:lstStyle>
          <a:p>
            <a:r>
              <a:rPr lang="de-DE" dirty="0"/>
              <a:t>Mastertitelformat bearbeiten</a:t>
            </a:r>
          </a:p>
        </p:txBody>
      </p:sp>
      <p:sp>
        <p:nvSpPr>
          <p:cNvPr id="3" name="Inhaltsplatzhalter 2">
            <a:extLst>
              <a:ext uri="{FF2B5EF4-FFF2-40B4-BE49-F238E27FC236}">
                <a16:creationId xmlns:a16="http://schemas.microsoft.com/office/drawing/2014/main" id="{244FC9ED-FF7D-4CEE-9A47-2C05086D62E6}"/>
              </a:ext>
            </a:extLst>
          </p:cNvPr>
          <p:cNvSpPr>
            <a:spLocks noGrp="1"/>
          </p:cNvSpPr>
          <p:nvPr>
            <p:ph idx="1"/>
          </p:nvPr>
        </p:nvSpPr>
        <p:spPr>
          <a:xfrm>
            <a:off x="838200" y="1656920"/>
            <a:ext cx="10515600" cy="485755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F8343429-B501-4DE3-A521-C4EFFEB64AA2}"/>
              </a:ext>
            </a:extLst>
          </p:cNvPr>
          <p:cNvSpPr>
            <a:spLocks noGrp="1"/>
          </p:cNvSpPr>
          <p:nvPr>
            <p:ph type="dt" sz="half" idx="10"/>
          </p:nvPr>
        </p:nvSpPr>
        <p:spPr>
          <a:xfrm>
            <a:off x="838200" y="6514475"/>
            <a:ext cx="2743200" cy="365125"/>
          </a:xfrm>
        </p:spPr>
        <p:txBody>
          <a:bodyPr/>
          <a:lstStyle/>
          <a:p>
            <a:fld id="{02AC24A9-CCB6-4F8D-B8DB-C2F3692CFA5A}" type="datetimeFigureOut">
              <a:rPr lang="en-US" smtClean="0"/>
              <a:t>7/5/2024</a:t>
            </a:fld>
            <a:endParaRPr lang="en-US"/>
          </a:p>
        </p:txBody>
      </p:sp>
      <p:sp>
        <p:nvSpPr>
          <p:cNvPr id="5" name="Fußzeilenplatzhalter 4">
            <a:extLst>
              <a:ext uri="{FF2B5EF4-FFF2-40B4-BE49-F238E27FC236}">
                <a16:creationId xmlns:a16="http://schemas.microsoft.com/office/drawing/2014/main" id="{BDC5F4EE-8329-47E5-BDB4-F481A6B51A65}"/>
              </a:ext>
            </a:extLst>
          </p:cNvPr>
          <p:cNvSpPr>
            <a:spLocks noGrp="1"/>
          </p:cNvSpPr>
          <p:nvPr>
            <p:ph type="ftr" sz="quarter" idx="11"/>
          </p:nvPr>
        </p:nvSpPr>
        <p:spPr>
          <a:xfrm>
            <a:off x="4038600" y="6514475"/>
            <a:ext cx="4114800" cy="365125"/>
          </a:xfrm>
        </p:spPr>
        <p:txBody>
          <a:bodyPr/>
          <a:lstStyle/>
          <a:p>
            <a:endParaRPr lang="en-US"/>
          </a:p>
        </p:txBody>
      </p:sp>
      <p:sp>
        <p:nvSpPr>
          <p:cNvPr id="6" name="Foliennummernplatzhalter 5">
            <a:extLst>
              <a:ext uri="{FF2B5EF4-FFF2-40B4-BE49-F238E27FC236}">
                <a16:creationId xmlns:a16="http://schemas.microsoft.com/office/drawing/2014/main" id="{CF64C8FE-B69A-4D8B-8740-736071AFDD85}"/>
              </a:ext>
            </a:extLst>
          </p:cNvPr>
          <p:cNvSpPr>
            <a:spLocks noGrp="1"/>
          </p:cNvSpPr>
          <p:nvPr>
            <p:ph type="sldNum" sz="quarter" idx="12"/>
          </p:nvPr>
        </p:nvSpPr>
        <p:spPr>
          <a:xfrm>
            <a:off x="8610600" y="6514475"/>
            <a:ext cx="2743200" cy="365125"/>
          </a:xfrm>
        </p:spPr>
        <p:txBody>
          <a:bodyPr/>
          <a:lstStyle/>
          <a:p>
            <a:fld id="{B2DC25EE-239B-4C5F-AAD1-255A7D5F1EE2}" type="slidenum">
              <a:rPr lang="en-US" smtClean="0"/>
              <a:t>‹Nr.›</a:t>
            </a:fld>
            <a:endParaRPr lang="en-US"/>
          </a:p>
        </p:txBody>
      </p:sp>
      <p:pic>
        <p:nvPicPr>
          <p:cNvPr id="7" name="Picture 2" descr="Einführung in Docker | hosting.de">
            <a:extLst>
              <a:ext uri="{FF2B5EF4-FFF2-40B4-BE49-F238E27FC236}">
                <a16:creationId xmlns:a16="http://schemas.microsoft.com/office/drawing/2014/main" id="{B3AA1C95-0FCD-4B7C-97DA-C82F97BA992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11094534" y="0"/>
            <a:ext cx="1097466" cy="787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2911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305B47-ED98-4163-92E7-0B34590C0A02}"/>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401C917F-811A-407C-BF7B-1A703A3E8F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AB11AF7A-6C52-4437-8C94-BB124CD507D3}"/>
              </a:ext>
            </a:extLst>
          </p:cNvPr>
          <p:cNvSpPr>
            <a:spLocks noGrp="1"/>
          </p:cNvSpPr>
          <p:nvPr>
            <p:ph type="dt" sz="half" idx="10"/>
          </p:nvPr>
        </p:nvSpPr>
        <p:spPr/>
        <p:txBody>
          <a:bodyPr/>
          <a:lstStyle/>
          <a:p>
            <a:fld id="{02AC24A9-CCB6-4F8D-B8DB-C2F3692CFA5A}" type="datetimeFigureOut">
              <a:rPr lang="en-US" smtClean="0"/>
              <a:t>7/5/2024</a:t>
            </a:fld>
            <a:endParaRPr lang="en-US"/>
          </a:p>
        </p:txBody>
      </p:sp>
      <p:sp>
        <p:nvSpPr>
          <p:cNvPr id="5" name="Fußzeilenplatzhalter 4">
            <a:extLst>
              <a:ext uri="{FF2B5EF4-FFF2-40B4-BE49-F238E27FC236}">
                <a16:creationId xmlns:a16="http://schemas.microsoft.com/office/drawing/2014/main" id="{2244E20C-1668-4227-A651-C5C7C0545384}"/>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D8BE15F8-27EB-4105-9C2B-4EB4B4C0FCCB}"/>
              </a:ext>
            </a:extLst>
          </p:cNvPr>
          <p:cNvSpPr>
            <a:spLocks noGrp="1"/>
          </p:cNvSpPr>
          <p:nvPr>
            <p:ph type="sldNum" sz="quarter" idx="12"/>
          </p:nvPr>
        </p:nvSpPr>
        <p:spPr/>
        <p:txBody>
          <a:bodyPr/>
          <a:lstStyle/>
          <a:p>
            <a:fld id="{B2DC25EE-239B-4C5F-AAD1-255A7D5F1EE2}" type="slidenum">
              <a:rPr lang="en-US" smtClean="0"/>
              <a:t>‹Nr.›</a:t>
            </a:fld>
            <a:endParaRPr lang="en-US"/>
          </a:p>
        </p:txBody>
      </p:sp>
    </p:spTree>
    <p:extLst>
      <p:ext uri="{BB962C8B-B14F-4D97-AF65-F5344CB8AC3E}">
        <p14:creationId xmlns:p14="http://schemas.microsoft.com/office/powerpoint/2010/main" val="861911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FD9418-A189-404B-8FC8-3B2D10CF7473}"/>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1DACAE55-8A9F-478D-8893-B970DF89A5BF}"/>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27E98315-8784-4E3D-8453-DCDAA1ED40FF}"/>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5BCC114C-381F-47FA-891F-D2375CE641EF}"/>
              </a:ext>
            </a:extLst>
          </p:cNvPr>
          <p:cNvSpPr>
            <a:spLocks noGrp="1"/>
          </p:cNvSpPr>
          <p:nvPr>
            <p:ph type="dt" sz="half" idx="10"/>
          </p:nvPr>
        </p:nvSpPr>
        <p:spPr/>
        <p:txBody>
          <a:bodyPr/>
          <a:lstStyle/>
          <a:p>
            <a:fld id="{02AC24A9-CCB6-4F8D-B8DB-C2F3692CFA5A}" type="datetimeFigureOut">
              <a:rPr lang="en-US" smtClean="0"/>
              <a:t>7/5/2024</a:t>
            </a:fld>
            <a:endParaRPr lang="en-US"/>
          </a:p>
        </p:txBody>
      </p:sp>
      <p:sp>
        <p:nvSpPr>
          <p:cNvPr id="6" name="Fußzeilenplatzhalter 5">
            <a:extLst>
              <a:ext uri="{FF2B5EF4-FFF2-40B4-BE49-F238E27FC236}">
                <a16:creationId xmlns:a16="http://schemas.microsoft.com/office/drawing/2014/main" id="{A7B7B647-8043-4CD0-8133-851A4764AEAA}"/>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83E45EAC-1B2C-4E49-B687-8D66F1EA6779}"/>
              </a:ext>
            </a:extLst>
          </p:cNvPr>
          <p:cNvSpPr>
            <a:spLocks noGrp="1"/>
          </p:cNvSpPr>
          <p:nvPr>
            <p:ph type="sldNum" sz="quarter" idx="12"/>
          </p:nvPr>
        </p:nvSpPr>
        <p:spPr/>
        <p:txBody>
          <a:bodyPr/>
          <a:lstStyle/>
          <a:p>
            <a:fld id="{B2DC25EE-239B-4C5F-AAD1-255A7D5F1EE2}" type="slidenum">
              <a:rPr lang="en-US" smtClean="0"/>
              <a:t>‹Nr.›</a:t>
            </a:fld>
            <a:endParaRPr lang="en-US"/>
          </a:p>
        </p:txBody>
      </p:sp>
    </p:spTree>
    <p:extLst>
      <p:ext uri="{BB962C8B-B14F-4D97-AF65-F5344CB8AC3E}">
        <p14:creationId xmlns:p14="http://schemas.microsoft.com/office/powerpoint/2010/main" val="510823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4A8C8B9-2F0D-4204-9D65-2AD77E965957}"/>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1112CEDE-8D67-4DF7-855E-7C61E0E1F0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DE157C0E-26DD-4F1E-8EDB-8B4D2F4E4318}"/>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BAE46165-04E7-4F1B-B80A-FB72610C4E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7563B9AB-ED27-48A6-AC9A-8CC8157EF9F0}"/>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76207D89-DD88-4721-89EF-AA1140485021}"/>
              </a:ext>
            </a:extLst>
          </p:cNvPr>
          <p:cNvSpPr>
            <a:spLocks noGrp="1"/>
          </p:cNvSpPr>
          <p:nvPr>
            <p:ph type="dt" sz="half" idx="10"/>
          </p:nvPr>
        </p:nvSpPr>
        <p:spPr/>
        <p:txBody>
          <a:bodyPr/>
          <a:lstStyle/>
          <a:p>
            <a:fld id="{02AC24A9-CCB6-4F8D-B8DB-C2F3692CFA5A}" type="datetimeFigureOut">
              <a:rPr lang="en-US" smtClean="0"/>
              <a:t>7/5/2024</a:t>
            </a:fld>
            <a:endParaRPr lang="en-US"/>
          </a:p>
        </p:txBody>
      </p:sp>
      <p:sp>
        <p:nvSpPr>
          <p:cNvPr id="8" name="Fußzeilenplatzhalter 7">
            <a:extLst>
              <a:ext uri="{FF2B5EF4-FFF2-40B4-BE49-F238E27FC236}">
                <a16:creationId xmlns:a16="http://schemas.microsoft.com/office/drawing/2014/main" id="{D2FFC79A-FC6E-48BE-BC1D-698612D57E61}"/>
              </a:ext>
            </a:extLst>
          </p:cNvPr>
          <p:cNvSpPr>
            <a:spLocks noGrp="1"/>
          </p:cNvSpPr>
          <p:nvPr>
            <p:ph type="ftr" sz="quarter" idx="11"/>
          </p:nvPr>
        </p:nvSpPr>
        <p:spPr/>
        <p:txBody>
          <a:bodyPr/>
          <a:lstStyle/>
          <a:p>
            <a:endParaRPr lang="en-US"/>
          </a:p>
        </p:txBody>
      </p:sp>
      <p:sp>
        <p:nvSpPr>
          <p:cNvPr id="9" name="Foliennummernplatzhalter 8">
            <a:extLst>
              <a:ext uri="{FF2B5EF4-FFF2-40B4-BE49-F238E27FC236}">
                <a16:creationId xmlns:a16="http://schemas.microsoft.com/office/drawing/2014/main" id="{94292F1D-4065-4334-B12A-ED97414E69C7}"/>
              </a:ext>
            </a:extLst>
          </p:cNvPr>
          <p:cNvSpPr>
            <a:spLocks noGrp="1"/>
          </p:cNvSpPr>
          <p:nvPr>
            <p:ph type="sldNum" sz="quarter" idx="12"/>
          </p:nvPr>
        </p:nvSpPr>
        <p:spPr/>
        <p:txBody>
          <a:bodyPr/>
          <a:lstStyle/>
          <a:p>
            <a:fld id="{B2DC25EE-239B-4C5F-AAD1-255A7D5F1EE2}" type="slidenum">
              <a:rPr lang="en-US" smtClean="0"/>
              <a:t>‹Nr.›</a:t>
            </a:fld>
            <a:endParaRPr lang="en-US"/>
          </a:p>
        </p:txBody>
      </p:sp>
    </p:spTree>
    <p:extLst>
      <p:ext uri="{BB962C8B-B14F-4D97-AF65-F5344CB8AC3E}">
        <p14:creationId xmlns:p14="http://schemas.microsoft.com/office/powerpoint/2010/main" val="2038915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1A9113F-FF9F-496C-80B3-2E8E3763A765}"/>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F5280477-5703-4846-ABBB-9A978AC48D16}"/>
              </a:ext>
            </a:extLst>
          </p:cNvPr>
          <p:cNvSpPr>
            <a:spLocks noGrp="1"/>
          </p:cNvSpPr>
          <p:nvPr>
            <p:ph type="dt" sz="half" idx="10"/>
          </p:nvPr>
        </p:nvSpPr>
        <p:spPr/>
        <p:txBody>
          <a:bodyPr/>
          <a:lstStyle/>
          <a:p>
            <a:fld id="{02AC24A9-CCB6-4F8D-B8DB-C2F3692CFA5A}" type="datetimeFigureOut">
              <a:rPr lang="en-US" smtClean="0"/>
              <a:t>7/5/2024</a:t>
            </a:fld>
            <a:endParaRPr lang="en-US"/>
          </a:p>
        </p:txBody>
      </p:sp>
      <p:sp>
        <p:nvSpPr>
          <p:cNvPr id="4" name="Fußzeilenplatzhalter 3">
            <a:extLst>
              <a:ext uri="{FF2B5EF4-FFF2-40B4-BE49-F238E27FC236}">
                <a16:creationId xmlns:a16="http://schemas.microsoft.com/office/drawing/2014/main" id="{DFB5B48B-80B6-44D2-8779-A92D20B6C818}"/>
              </a:ext>
            </a:extLst>
          </p:cNvPr>
          <p:cNvSpPr>
            <a:spLocks noGrp="1"/>
          </p:cNvSpPr>
          <p:nvPr>
            <p:ph type="ftr" sz="quarter" idx="11"/>
          </p:nvPr>
        </p:nvSpPr>
        <p:spPr/>
        <p:txBody>
          <a:bodyPr/>
          <a:lstStyle/>
          <a:p>
            <a:endParaRPr lang="en-US"/>
          </a:p>
        </p:txBody>
      </p:sp>
      <p:sp>
        <p:nvSpPr>
          <p:cNvPr id="5" name="Foliennummernplatzhalter 4">
            <a:extLst>
              <a:ext uri="{FF2B5EF4-FFF2-40B4-BE49-F238E27FC236}">
                <a16:creationId xmlns:a16="http://schemas.microsoft.com/office/drawing/2014/main" id="{74EBB411-7634-4D51-803D-0CCC384667A8}"/>
              </a:ext>
            </a:extLst>
          </p:cNvPr>
          <p:cNvSpPr>
            <a:spLocks noGrp="1"/>
          </p:cNvSpPr>
          <p:nvPr>
            <p:ph type="sldNum" sz="quarter" idx="12"/>
          </p:nvPr>
        </p:nvSpPr>
        <p:spPr/>
        <p:txBody>
          <a:bodyPr/>
          <a:lstStyle/>
          <a:p>
            <a:fld id="{B2DC25EE-239B-4C5F-AAD1-255A7D5F1EE2}" type="slidenum">
              <a:rPr lang="en-US" smtClean="0"/>
              <a:t>‹Nr.›</a:t>
            </a:fld>
            <a:endParaRPr lang="en-US"/>
          </a:p>
        </p:txBody>
      </p:sp>
    </p:spTree>
    <p:extLst>
      <p:ext uri="{BB962C8B-B14F-4D97-AF65-F5344CB8AC3E}">
        <p14:creationId xmlns:p14="http://schemas.microsoft.com/office/powerpoint/2010/main" val="24817851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B4AC9907-69C2-49E8-B963-DFBD64EACB7B}"/>
              </a:ext>
            </a:extLst>
          </p:cNvPr>
          <p:cNvSpPr>
            <a:spLocks noGrp="1"/>
          </p:cNvSpPr>
          <p:nvPr>
            <p:ph type="dt" sz="half" idx="10"/>
          </p:nvPr>
        </p:nvSpPr>
        <p:spPr/>
        <p:txBody>
          <a:bodyPr/>
          <a:lstStyle/>
          <a:p>
            <a:fld id="{02AC24A9-CCB6-4F8D-B8DB-C2F3692CFA5A}" type="datetimeFigureOut">
              <a:rPr lang="en-US" smtClean="0"/>
              <a:t>7/5/2024</a:t>
            </a:fld>
            <a:endParaRPr lang="en-US"/>
          </a:p>
        </p:txBody>
      </p:sp>
      <p:sp>
        <p:nvSpPr>
          <p:cNvPr id="3" name="Fußzeilenplatzhalter 2">
            <a:extLst>
              <a:ext uri="{FF2B5EF4-FFF2-40B4-BE49-F238E27FC236}">
                <a16:creationId xmlns:a16="http://schemas.microsoft.com/office/drawing/2014/main" id="{E8930F85-E344-4328-BF2B-16955EBBB460}"/>
              </a:ext>
            </a:extLst>
          </p:cNvPr>
          <p:cNvSpPr>
            <a:spLocks noGrp="1"/>
          </p:cNvSpPr>
          <p:nvPr>
            <p:ph type="ftr" sz="quarter" idx="11"/>
          </p:nvPr>
        </p:nvSpPr>
        <p:spPr/>
        <p:txBody>
          <a:bodyPr/>
          <a:lstStyle/>
          <a:p>
            <a:endParaRPr lang="en-US"/>
          </a:p>
        </p:txBody>
      </p:sp>
      <p:sp>
        <p:nvSpPr>
          <p:cNvPr id="4" name="Foliennummernplatzhalter 3">
            <a:extLst>
              <a:ext uri="{FF2B5EF4-FFF2-40B4-BE49-F238E27FC236}">
                <a16:creationId xmlns:a16="http://schemas.microsoft.com/office/drawing/2014/main" id="{E1B241CC-39B2-4A9A-AC9D-70C357C4ECB5}"/>
              </a:ext>
            </a:extLst>
          </p:cNvPr>
          <p:cNvSpPr>
            <a:spLocks noGrp="1"/>
          </p:cNvSpPr>
          <p:nvPr>
            <p:ph type="sldNum" sz="quarter" idx="12"/>
          </p:nvPr>
        </p:nvSpPr>
        <p:spPr/>
        <p:txBody>
          <a:bodyPr/>
          <a:lstStyle/>
          <a:p>
            <a:fld id="{B2DC25EE-239B-4C5F-AAD1-255A7D5F1EE2}" type="slidenum">
              <a:rPr lang="en-US" smtClean="0"/>
              <a:t>‹Nr.›</a:t>
            </a:fld>
            <a:endParaRPr lang="en-US"/>
          </a:p>
        </p:txBody>
      </p:sp>
    </p:spTree>
    <p:extLst>
      <p:ext uri="{BB962C8B-B14F-4D97-AF65-F5344CB8AC3E}">
        <p14:creationId xmlns:p14="http://schemas.microsoft.com/office/powerpoint/2010/main" val="3045285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1506A8B-1E95-4BD7-8AEE-2756A41FC73B}"/>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1348D1E0-DA91-4F1F-8416-BD815597F6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7F4ACEEA-B104-4D56-8B24-542605BD35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DD6D3BD8-2021-420B-AD60-F1D32AE27446}"/>
              </a:ext>
            </a:extLst>
          </p:cNvPr>
          <p:cNvSpPr>
            <a:spLocks noGrp="1"/>
          </p:cNvSpPr>
          <p:nvPr>
            <p:ph type="dt" sz="half" idx="10"/>
          </p:nvPr>
        </p:nvSpPr>
        <p:spPr/>
        <p:txBody>
          <a:bodyPr/>
          <a:lstStyle/>
          <a:p>
            <a:fld id="{02AC24A9-CCB6-4F8D-B8DB-C2F3692CFA5A}" type="datetimeFigureOut">
              <a:rPr lang="en-US" smtClean="0"/>
              <a:t>7/5/2024</a:t>
            </a:fld>
            <a:endParaRPr lang="en-US"/>
          </a:p>
        </p:txBody>
      </p:sp>
      <p:sp>
        <p:nvSpPr>
          <p:cNvPr id="6" name="Fußzeilenplatzhalter 5">
            <a:extLst>
              <a:ext uri="{FF2B5EF4-FFF2-40B4-BE49-F238E27FC236}">
                <a16:creationId xmlns:a16="http://schemas.microsoft.com/office/drawing/2014/main" id="{AEB17231-0196-453C-B24E-155D9E20C481}"/>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EC31B1D8-6A71-40B7-8D57-0BB30CCE9E9A}"/>
              </a:ext>
            </a:extLst>
          </p:cNvPr>
          <p:cNvSpPr>
            <a:spLocks noGrp="1"/>
          </p:cNvSpPr>
          <p:nvPr>
            <p:ph type="sldNum" sz="quarter" idx="12"/>
          </p:nvPr>
        </p:nvSpPr>
        <p:spPr/>
        <p:txBody>
          <a:bodyPr/>
          <a:lstStyle/>
          <a:p>
            <a:fld id="{B2DC25EE-239B-4C5F-AAD1-255A7D5F1EE2}" type="slidenum">
              <a:rPr lang="en-US" smtClean="0"/>
              <a:t>‹Nr.›</a:t>
            </a:fld>
            <a:endParaRPr lang="en-US"/>
          </a:p>
        </p:txBody>
      </p:sp>
    </p:spTree>
    <p:extLst>
      <p:ext uri="{BB962C8B-B14F-4D97-AF65-F5344CB8AC3E}">
        <p14:creationId xmlns:p14="http://schemas.microsoft.com/office/powerpoint/2010/main" val="1652948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500265-9DD3-400F-816D-2E2886D6CC0F}"/>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D881F1A2-89CA-40A5-AA9B-D3306B86EC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365B253C-3387-44C7-AC03-D376770ED9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37833BD0-B370-4337-A709-9EFDC1B4CBDE}"/>
              </a:ext>
            </a:extLst>
          </p:cNvPr>
          <p:cNvSpPr>
            <a:spLocks noGrp="1"/>
          </p:cNvSpPr>
          <p:nvPr>
            <p:ph type="dt" sz="half" idx="10"/>
          </p:nvPr>
        </p:nvSpPr>
        <p:spPr/>
        <p:txBody>
          <a:bodyPr/>
          <a:lstStyle/>
          <a:p>
            <a:fld id="{02AC24A9-CCB6-4F8D-B8DB-C2F3692CFA5A}" type="datetimeFigureOut">
              <a:rPr lang="en-US" smtClean="0"/>
              <a:t>7/5/2024</a:t>
            </a:fld>
            <a:endParaRPr lang="en-US"/>
          </a:p>
        </p:txBody>
      </p:sp>
      <p:sp>
        <p:nvSpPr>
          <p:cNvPr id="6" name="Fußzeilenplatzhalter 5">
            <a:extLst>
              <a:ext uri="{FF2B5EF4-FFF2-40B4-BE49-F238E27FC236}">
                <a16:creationId xmlns:a16="http://schemas.microsoft.com/office/drawing/2014/main" id="{B6D5DE55-9780-4030-8621-A959F02F8A57}"/>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508FB27B-9B7E-46A3-89D3-E5AC79ED58E0}"/>
              </a:ext>
            </a:extLst>
          </p:cNvPr>
          <p:cNvSpPr>
            <a:spLocks noGrp="1"/>
          </p:cNvSpPr>
          <p:nvPr>
            <p:ph type="sldNum" sz="quarter" idx="12"/>
          </p:nvPr>
        </p:nvSpPr>
        <p:spPr/>
        <p:txBody>
          <a:bodyPr/>
          <a:lstStyle/>
          <a:p>
            <a:fld id="{B2DC25EE-239B-4C5F-AAD1-255A7D5F1EE2}" type="slidenum">
              <a:rPr lang="en-US" smtClean="0"/>
              <a:t>‹Nr.›</a:t>
            </a:fld>
            <a:endParaRPr lang="en-US"/>
          </a:p>
        </p:txBody>
      </p:sp>
    </p:spTree>
    <p:extLst>
      <p:ext uri="{BB962C8B-B14F-4D97-AF65-F5344CB8AC3E}">
        <p14:creationId xmlns:p14="http://schemas.microsoft.com/office/powerpoint/2010/main" val="3612604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906FF8BA-FDB8-45AA-8D71-1DFEF25E8D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85EDA467-34B0-4A44-A87E-5589142C20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1ADF6D31-9D1C-4E42-BEC9-401656CDCB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7/5/2024</a:t>
            </a:fld>
            <a:endParaRPr lang="en-US"/>
          </a:p>
        </p:txBody>
      </p:sp>
      <p:sp>
        <p:nvSpPr>
          <p:cNvPr id="5" name="Fußzeilenplatzhalter 4">
            <a:extLst>
              <a:ext uri="{FF2B5EF4-FFF2-40B4-BE49-F238E27FC236}">
                <a16:creationId xmlns:a16="http://schemas.microsoft.com/office/drawing/2014/main" id="{1429CD20-F9F5-4AB0-90F0-E4F7DFE7BC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Foliennummernplatzhalter 5">
            <a:extLst>
              <a:ext uri="{FF2B5EF4-FFF2-40B4-BE49-F238E27FC236}">
                <a16:creationId xmlns:a16="http://schemas.microsoft.com/office/drawing/2014/main" id="{63885529-B548-4D8A-A25F-D73419A909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‹Nr.›</a:t>
            </a:fld>
            <a:endParaRPr lang="en-US"/>
          </a:p>
        </p:txBody>
      </p:sp>
    </p:spTree>
    <p:extLst>
      <p:ext uri="{BB962C8B-B14F-4D97-AF65-F5344CB8AC3E}">
        <p14:creationId xmlns:p14="http://schemas.microsoft.com/office/powerpoint/2010/main" val="185585519"/>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host-ip:8888/"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host-ip:8888/" TargetMode="External"/><Relationship Id="rId2" Type="http://schemas.openxmlformats.org/officeDocument/2006/relationships/hyperlink" Target="https://hub.docker.com/r/docker/getting-started"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nethack.org/common/info.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root-gg/plik" TargetMode="External"/><Relationship Id="rId2" Type="http://schemas.openxmlformats.org/officeDocument/2006/relationships/hyperlink" Target="http://host-ip:8080/"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2" Type="http://schemas.openxmlformats.org/officeDocument/2006/relationships/hyperlink" Target="http://host-ip:8080/"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host-ip:41062/phpmyadmin" TargetMode="External"/><Relationship Id="rId2" Type="http://schemas.openxmlformats.org/officeDocument/2006/relationships/hyperlink" Target="http://host-ip:41062/"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hub.docker.com/r/jgraph/drawio" TargetMode="External"/><Relationship Id="rId2" Type="http://schemas.openxmlformats.org/officeDocument/2006/relationships/hyperlink" Target="http://host-ip:8080/" TargetMode="External"/><Relationship Id="rId1" Type="http://schemas.openxmlformats.org/officeDocument/2006/relationships/slideLayout" Target="../slideLayouts/slideLayout2.xml"/><Relationship Id="rId4" Type="http://schemas.openxmlformats.org/officeDocument/2006/relationships/hyperlink" Target="https://github.com/jgraph/drawio-desktop/releases"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cryptpad.org/" TargetMode="Externa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2" Type="http://schemas.openxmlformats.org/officeDocument/2006/relationships/hyperlink" Target="https://hub.docker.com/r/promasu/cryptpad"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github.com/docker-library/docs/blob/master/nextcloud/README.md"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docs.portainer.io/v/ce-2.9/start/install/server/docker/linux"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hub.docker.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hub.docker.com/"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host-ip:8888/" TargetMode="External"/><Relationship Id="rId2" Type="http://schemas.openxmlformats.org/officeDocument/2006/relationships/hyperlink" Target="https://hub.docker.com/r/phpmyadmin/phpmyadmin" TargetMode="Externa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containrrr.dev/watchtower/"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containrrr.dev/watchtower/"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hyperlink" Target="https://www.youtube.com/watch?v=3YP0eUHdLc8" TargetMode="External"/><Relationship Id="rId3" Type="http://schemas.openxmlformats.org/officeDocument/2006/relationships/hyperlink" Target="https://hub.docker.com/" TargetMode="External"/><Relationship Id="rId7" Type="http://schemas.openxmlformats.org/officeDocument/2006/relationships/hyperlink" Target="https://www.youtube.com/watch?v=DESdVoKhIxY" TargetMode="External"/><Relationship Id="rId12" Type="http://schemas.openxmlformats.org/officeDocument/2006/relationships/image" Target="../media/image22.png"/><Relationship Id="rId2" Type="http://schemas.openxmlformats.org/officeDocument/2006/relationships/hyperlink" Target="https://www.docker.com/products/docker-desktop" TargetMode="External"/><Relationship Id="rId1" Type="http://schemas.openxmlformats.org/officeDocument/2006/relationships/slideLayout" Target="../slideLayouts/slideLayout2.xml"/><Relationship Id="rId6" Type="http://schemas.openxmlformats.org/officeDocument/2006/relationships/hyperlink" Target="https://minikube.sigs.k8s.io/" TargetMode="External"/><Relationship Id="rId11" Type="http://schemas.openxmlformats.org/officeDocument/2006/relationships/hyperlink" Target="https://www.youtube.com/watch?v=Iq4IPI3s6vw" TargetMode="External"/><Relationship Id="rId5" Type="http://schemas.openxmlformats.org/officeDocument/2006/relationships/hyperlink" Target="https://kubernetes.io/de/" TargetMode="External"/><Relationship Id="rId10" Type="http://schemas.openxmlformats.org/officeDocument/2006/relationships/hyperlink" Target="https://www.youtube.com/watch?v=MRwJq5DZlUg" TargetMode="External"/><Relationship Id="rId4" Type="http://schemas.openxmlformats.org/officeDocument/2006/relationships/hyperlink" Target="https://podman.io/" TargetMode="External"/><Relationship Id="rId9" Type="http://schemas.openxmlformats.org/officeDocument/2006/relationships/hyperlink" Target="https://www.youtube.com/watch?v=9SmjIowDh20"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aws.amazon.com/de/ecs/" TargetMode="External"/><Relationship Id="rId2" Type="http://schemas.openxmlformats.org/officeDocument/2006/relationships/hyperlink" Target="https://cloud.google.com/run" TargetMode="External"/><Relationship Id="rId1" Type="http://schemas.openxmlformats.org/officeDocument/2006/relationships/slideLayout" Target="../slideLayouts/slideLayout2.xml"/><Relationship Id="rId5" Type="http://schemas.openxmlformats.org/officeDocument/2006/relationships/hyperlink" Target="https://www.hostinger.com/" TargetMode="External"/><Relationship Id="rId4" Type="http://schemas.openxmlformats.org/officeDocument/2006/relationships/hyperlink" Target="https://azure.microsoft.com/de-de/products/container-apps/"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labs.play-with-docker.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985EA8C-E355-4547-87C3-F2E4CDAB4170}"/>
              </a:ext>
            </a:extLst>
          </p:cNvPr>
          <p:cNvSpPr>
            <a:spLocks noGrp="1"/>
          </p:cNvSpPr>
          <p:nvPr>
            <p:ph type="ctrTitle"/>
          </p:nvPr>
        </p:nvSpPr>
        <p:spPr>
          <a:xfrm>
            <a:off x="477981" y="1122363"/>
            <a:ext cx="4643854" cy="3204134"/>
          </a:xfrm>
        </p:spPr>
        <p:txBody>
          <a:bodyPr anchor="b">
            <a:normAutofit/>
          </a:bodyPr>
          <a:lstStyle/>
          <a:p>
            <a:pPr algn="l"/>
            <a:r>
              <a:rPr lang="de-DE" sz="11500" b="1">
                <a:solidFill>
                  <a:schemeClr val="accent1">
                    <a:lumMod val="75000"/>
                  </a:schemeClr>
                </a:solidFill>
              </a:rPr>
              <a:t>Docker</a:t>
            </a:r>
            <a:endParaRPr lang="de-DE" b="1">
              <a:solidFill>
                <a:schemeClr val="accent1">
                  <a:lumMod val="75000"/>
                </a:schemeClr>
              </a:solidFill>
            </a:endParaRPr>
          </a:p>
        </p:txBody>
      </p:sp>
      <p:sp>
        <p:nvSpPr>
          <p:cNvPr id="3" name="Untertitel 2">
            <a:extLst>
              <a:ext uri="{FF2B5EF4-FFF2-40B4-BE49-F238E27FC236}">
                <a16:creationId xmlns:a16="http://schemas.microsoft.com/office/drawing/2014/main" id="{9C4AA951-576E-48A1-9B5C-F5ECD1D92C12}"/>
              </a:ext>
            </a:extLst>
          </p:cNvPr>
          <p:cNvSpPr>
            <a:spLocks noGrp="1"/>
          </p:cNvSpPr>
          <p:nvPr>
            <p:ph type="subTitle" idx="1"/>
          </p:nvPr>
        </p:nvSpPr>
        <p:spPr>
          <a:xfrm>
            <a:off x="615440" y="4042193"/>
            <a:ext cx="5028590" cy="1208141"/>
          </a:xfrm>
        </p:spPr>
        <p:txBody>
          <a:bodyPr>
            <a:normAutofit/>
          </a:bodyPr>
          <a:lstStyle/>
          <a:p>
            <a:pPr algn="l"/>
            <a:r>
              <a:rPr lang="de-DE" sz="2000"/>
              <a:t>Eine Einführung für Fachinformatiker</a:t>
            </a:r>
          </a:p>
        </p:txBody>
      </p:sp>
      <p:pic>
        <p:nvPicPr>
          <p:cNvPr id="1026" name="Picture 2" descr="Einführung in Docker | hosting.de">
            <a:extLst>
              <a:ext uri="{FF2B5EF4-FFF2-40B4-BE49-F238E27FC236}">
                <a16:creationId xmlns:a16="http://schemas.microsoft.com/office/drawing/2014/main" id="{8569A1DB-FD35-465C-ABF2-F226385BF51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64608" y="897240"/>
            <a:ext cx="6846363" cy="4912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20883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6BF625B-D140-459B-963C-4272DAAEC2EA}"/>
              </a:ext>
            </a:extLst>
          </p:cNvPr>
          <p:cNvSpPr>
            <a:spLocks noGrp="1"/>
          </p:cNvSpPr>
          <p:nvPr>
            <p:ph type="title"/>
          </p:nvPr>
        </p:nvSpPr>
        <p:spPr/>
        <p:txBody>
          <a:bodyPr/>
          <a:lstStyle/>
          <a:p>
            <a:r>
              <a:rPr lang="de-DE"/>
              <a:t>Funktionstest von Docker (Hello World)</a:t>
            </a:r>
          </a:p>
        </p:txBody>
      </p:sp>
      <p:sp>
        <p:nvSpPr>
          <p:cNvPr id="3" name="Inhaltsplatzhalter 2">
            <a:extLst>
              <a:ext uri="{FF2B5EF4-FFF2-40B4-BE49-F238E27FC236}">
                <a16:creationId xmlns:a16="http://schemas.microsoft.com/office/drawing/2014/main" id="{AFC72A4F-7A1D-4F31-A279-011F8FA5886D}"/>
              </a:ext>
            </a:extLst>
          </p:cNvPr>
          <p:cNvSpPr>
            <a:spLocks noGrp="1"/>
          </p:cNvSpPr>
          <p:nvPr>
            <p:ph idx="1"/>
          </p:nvPr>
        </p:nvSpPr>
        <p:spPr>
          <a:xfrm>
            <a:off x="838200" y="1498791"/>
            <a:ext cx="10515600" cy="4678172"/>
          </a:xfrm>
        </p:spPr>
        <p:txBody>
          <a:bodyPr/>
          <a:lstStyle/>
          <a:p>
            <a:pPr marL="0" indent="0">
              <a:buNone/>
            </a:pPr>
            <a:r>
              <a:rPr lang="fr-FR" b="1">
                <a:solidFill>
                  <a:srgbClr val="0070C0"/>
                </a:solidFill>
                <a:latin typeface="Courier New" panose="02070309020205020404" pitchFamily="49" charset="0"/>
                <a:cs typeface="Courier New" panose="02070309020205020404" pitchFamily="49" charset="0"/>
              </a:rPr>
              <a:t>docker run hello-world</a:t>
            </a:r>
          </a:p>
        </p:txBody>
      </p:sp>
      <p:pic>
        <p:nvPicPr>
          <p:cNvPr id="5" name="Grafik 4">
            <a:extLst>
              <a:ext uri="{FF2B5EF4-FFF2-40B4-BE49-F238E27FC236}">
                <a16:creationId xmlns:a16="http://schemas.microsoft.com/office/drawing/2014/main" id="{26CC2653-4A3D-466A-964F-C54BA32C4067}"/>
              </a:ext>
            </a:extLst>
          </p:cNvPr>
          <p:cNvPicPr>
            <a:picLocks noChangeAspect="1"/>
          </p:cNvPicPr>
          <p:nvPr/>
        </p:nvPicPr>
        <p:blipFill>
          <a:blip r:embed="rId2"/>
          <a:stretch>
            <a:fillRect/>
          </a:stretch>
        </p:blipFill>
        <p:spPr>
          <a:xfrm>
            <a:off x="928148" y="2179828"/>
            <a:ext cx="8906276" cy="4678172"/>
          </a:xfrm>
          <a:prstGeom prst="rect">
            <a:avLst/>
          </a:prstGeom>
        </p:spPr>
      </p:pic>
    </p:spTree>
    <p:extLst>
      <p:ext uri="{BB962C8B-B14F-4D97-AF65-F5344CB8AC3E}">
        <p14:creationId xmlns:p14="http://schemas.microsoft.com/office/powerpoint/2010/main" val="170028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C23CF9-1256-4078-839C-2F3008CBA78E}"/>
              </a:ext>
            </a:extLst>
          </p:cNvPr>
          <p:cNvSpPr>
            <a:spLocks noGrp="1"/>
          </p:cNvSpPr>
          <p:nvPr>
            <p:ph type="title"/>
          </p:nvPr>
        </p:nvSpPr>
        <p:spPr>
          <a:xfrm>
            <a:off x="479685" y="200120"/>
            <a:ext cx="10874115" cy="1325563"/>
          </a:xfrm>
        </p:spPr>
        <p:txBody>
          <a:bodyPr>
            <a:normAutofit fontScale="90000"/>
          </a:bodyPr>
          <a:lstStyle/>
          <a:p>
            <a:r>
              <a:rPr lang="de-DE" b="1" dirty="0" err="1">
                <a:solidFill>
                  <a:schemeClr val="accent1">
                    <a:lumMod val="75000"/>
                  </a:schemeClr>
                </a:solidFill>
                <a:latin typeface="Courier New" panose="02070309020205020404" pitchFamily="49" charset="0"/>
                <a:cs typeface="Courier New" panose="02070309020205020404" pitchFamily="49" charset="0"/>
              </a:rPr>
              <a:t>docker</a:t>
            </a:r>
            <a:r>
              <a:rPr lang="de-DE" b="1" dirty="0">
                <a:solidFill>
                  <a:schemeClr val="accent1">
                    <a:lumMod val="75000"/>
                  </a:schemeClr>
                </a:solidFill>
                <a:latin typeface="Courier New" panose="02070309020205020404" pitchFamily="49" charset="0"/>
                <a:cs typeface="Courier New" panose="02070309020205020404" pitchFamily="49" charset="0"/>
              </a:rPr>
              <a:t> </a:t>
            </a:r>
            <a:r>
              <a:rPr lang="de-DE" b="1" dirty="0" err="1">
                <a:solidFill>
                  <a:schemeClr val="accent1">
                    <a:lumMod val="75000"/>
                  </a:schemeClr>
                </a:solidFill>
                <a:latin typeface="Courier New" panose="02070309020205020404" pitchFamily="49" charset="0"/>
                <a:cs typeface="Courier New" panose="02070309020205020404" pitchFamily="49" charset="0"/>
              </a:rPr>
              <a:t>run</a:t>
            </a:r>
            <a:r>
              <a:rPr lang="de-DE" b="1" dirty="0">
                <a:solidFill>
                  <a:schemeClr val="accent1">
                    <a:lumMod val="75000"/>
                  </a:schemeClr>
                </a:solidFill>
                <a:latin typeface="Courier New" panose="02070309020205020404" pitchFamily="49" charset="0"/>
                <a:cs typeface="Courier New" panose="02070309020205020404" pitchFamily="49" charset="0"/>
              </a:rPr>
              <a:t> </a:t>
            </a:r>
            <a:br>
              <a:rPr lang="de-DE" b="1" dirty="0">
                <a:solidFill>
                  <a:schemeClr val="accent1">
                    <a:lumMod val="75000"/>
                  </a:schemeClr>
                </a:solidFill>
                <a:latin typeface="Courier New" panose="02070309020205020404" pitchFamily="49" charset="0"/>
                <a:cs typeface="Courier New" panose="02070309020205020404" pitchFamily="49" charset="0"/>
              </a:rPr>
            </a:br>
            <a:r>
              <a:rPr lang="de-DE" sz="4000" b="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(Image herunterladen, Container erzeugen und starten)</a:t>
            </a:r>
            <a:endParaRPr lang="de-DE" b="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3" name="Inhaltsplatzhalter 2">
            <a:extLst>
              <a:ext uri="{FF2B5EF4-FFF2-40B4-BE49-F238E27FC236}">
                <a16:creationId xmlns:a16="http://schemas.microsoft.com/office/drawing/2014/main" id="{9F0C0D09-710B-4FE8-9E51-49CD1A702B23}"/>
              </a:ext>
            </a:extLst>
          </p:cNvPr>
          <p:cNvSpPr>
            <a:spLocks noGrp="1"/>
          </p:cNvSpPr>
          <p:nvPr>
            <p:ph idx="1"/>
          </p:nvPr>
        </p:nvSpPr>
        <p:spPr>
          <a:xfrm>
            <a:off x="479685" y="1723870"/>
            <a:ext cx="11510643" cy="4792754"/>
          </a:xfrm>
        </p:spPr>
        <p:txBody>
          <a:bodyPr>
            <a:normAutofit fontScale="85000" lnSpcReduction="10000"/>
          </a:bodyPr>
          <a:lstStyle/>
          <a:p>
            <a:pPr>
              <a:lnSpc>
                <a:spcPct val="120000"/>
              </a:lnSpc>
              <a:spcBef>
                <a:spcPts val="1200"/>
              </a:spcBef>
            </a:pPr>
            <a:r>
              <a:rPr lang="de-DE" sz="2400" dirty="0"/>
              <a:t>Erzeugt einen neuen Container auf Basis eines Images und startet ihn, ist das Image lokal nicht vorhanden, wird es vom Docker-Hub geladen:</a:t>
            </a:r>
            <a:br>
              <a:rPr lang="de-DE" sz="2400" dirty="0"/>
            </a:br>
            <a:r>
              <a:rPr lang="de-DE" sz="2400" dirty="0"/>
              <a:t> </a:t>
            </a:r>
            <a:r>
              <a:rPr lang="en-US" sz="3300" b="1" dirty="0">
                <a:highlight>
                  <a:srgbClr val="C0C0C0"/>
                </a:highlight>
                <a:latin typeface="Courier New" panose="02070309020205020404" pitchFamily="49" charset="0"/>
                <a:cs typeface="Courier New" panose="02070309020205020404" pitchFamily="49" charset="0"/>
              </a:rPr>
              <a:t>docker run –p 80:80 </a:t>
            </a:r>
            <a:r>
              <a:rPr lang="en-US" sz="3300" b="1" dirty="0" err="1">
                <a:highlight>
                  <a:srgbClr val="C0C0C0"/>
                </a:highlight>
                <a:latin typeface="Courier New" panose="02070309020205020404" pitchFamily="49" charset="0"/>
                <a:cs typeface="Courier New" panose="02070309020205020404" pitchFamily="49" charset="0"/>
              </a:rPr>
              <a:t>nginx:latest</a:t>
            </a:r>
            <a:endParaRPr lang="de-DE" sz="2400" dirty="0"/>
          </a:p>
          <a:p>
            <a:pPr>
              <a:lnSpc>
                <a:spcPct val="100000"/>
              </a:lnSpc>
              <a:spcBef>
                <a:spcPts val="1200"/>
              </a:spcBef>
            </a:pPr>
            <a:r>
              <a:rPr lang="de-DE" sz="1600" b="1" dirty="0">
                <a:highlight>
                  <a:srgbClr val="C0C0C0"/>
                </a:highlight>
                <a:latin typeface="Courier New" panose="02070309020205020404" pitchFamily="49" charset="0"/>
                <a:cs typeface="Courier New" panose="02070309020205020404" pitchFamily="49" charset="0"/>
              </a:rPr>
              <a:t>-p 80:80 </a:t>
            </a:r>
            <a:r>
              <a:rPr lang="de-DE" sz="2400" dirty="0">
                <a:sym typeface="Wingdings" panose="05000000000000000000" pitchFamily="2" charset="2"/>
              </a:rPr>
              <a:t> Mappe den Port 80 des </a:t>
            </a:r>
            <a:r>
              <a:rPr lang="de-DE" sz="2400" dirty="0" err="1">
                <a:sym typeface="Wingdings" panose="05000000000000000000" pitchFamily="2" charset="2"/>
              </a:rPr>
              <a:t>Nginx</a:t>
            </a:r>
            <a:r>
              <a:rPr lang="de-DE" sz="2400" dirty="0">
                <a:sym typeface="Wingdings" panose="05000000000000000000" pitchFamily="2" charset="2"/>
              </a:rPr>
              <a:t>-Containers nach außen auf den Port 80 des Docker-Hosts (z.B. unsere VM). Ohne die  Option </a:t>
            </a:r>
            <a:r>
              <a:rPr lang="de-DE" sz="2400" b="1" dirty="0">
                <a:sym typeface="Wingdings" panose="05000000000000000000" pitchFamily="2" charset="2"/>
              </a:rPr>
              <a:t>-p</a:t>
            </a:r>
            <a:r>
              <a:rPr lang="de-DE" sz="2400" dirty="0">
                <a:sym typeface="Wingdings" panose="05000000000000000000" pitchFamily="2" charset="2"/>
              </a:rPr>
              <a:t> ist die Applikation/Container nicht von außerhalb von Docker erreichbar!</a:t>
            </a:r>
          </a:p>
          <a:p>
            <a:pPr>
              <a:lnSpc>
                <a:spcPct val="100000"/>
              </a:lnSpc>
              <a:spcBef>
                <a:spcPts val="1200"/>
              </a:spcBef>
            </a:pPr>
            <a:r>
              <a:rPr lang="de-DE" sz="2400" dirty="0">
                <a:sym typeface="Wingdings" panose="05000000000000000000" pitchFamily="2" charset="2"/>
              </a:rPr>
              <a:t>Ggf. den Port 80 (eingehend) in der Firewall des Hosts freigeben (z.B. </a:t>
            </a:r>
            <a:r>
              <a:rPr lang="de-DE" sz="2000" b="1" dirty="0" err="1">
                <a:latin typeface="Courier New" panose="02070309020205020404" pitchFamily="49" charset="0"/>
                <a:cs typeface="Courier New" panose="02070309020205020404" pitchFamily="49" charset="0"/>
                <a:sym typeface="Wingdings" panose="05000000000000000000" pitchFamily="2" charset="2"/>
              </a:rPr>
              <a:t>ufw</a:t>
            </a:r>
            <a:r>
              <a:rPr lang="de-DE" sz="2000" b="1" dirty="0">
                <a:latin typeface="Courier New" panose="02070309020205020404" pitchFamily="49" charset="0"/>
                <a:cs typeface="Courier New" panose="02070309020205020404" pitchFamily="49" charset="0"/>
                <a:sym typeface="Wingdings" panose="05000000000000000000" pitchFamily="2" charset="2"/>
              </a:rPr>
              <a:t> </a:t>
            </a:r>
            <a:r>
              <a:rPr lang="de-DE" sz="2000" b="1" dirty="0" err="1">
                <a:latin typeface="Courier New" panose="02070309020205020404" pitchFamily="49" charset="0"/>
                <a:cs typeface="Courier New" panose="02070309020205020404" pitchFamily="49" charset="0"/>
                <a:sym typeface="Wingdings" panose="05000000000000000000" pitchFamily="2" charset="2"/>
              </a:rPr>
              <a:t>allow</a:t>
            </a:r>
            <a:r>
              <a:rPr lang="de-DE" sz="2000" b="1" dirty="0">
                <a:latin typeface="Courier New" panose="02070309020205020404" pitchFamily="49" charset="0"/>
                <a:cs typeface="Courier New" panose="02070309020205020404" pitchFamily="49" charset="0"/>
                <a:sym typeface="Wingdings" panose="05000000000000000000" pitchFamily="2" charset="2"/>
              </a:rPr>
              <a:t> 80</a:t>
            </a:r>
            <a:r>
              <a:rPr lang="de-DE" sz="2400" dirty="0">
                <a:sym typeface="Wingdings" panose="05000000000000000000" pitchFamily="2" charset="2"/>
              </a:rPr>
              <a:t>).</a:t>
            </a:r>
          </a:p>
          <a:p>
            <a:pPr>
              <a:lnSpc>
                <a:spcPct val="100000"/>
              </a:lnSpc>
              <a:spcBef>
                <a:spcPts val="1200"/>
              </a:spcBef>
            </a:pPr>
            <a:r>
              <a:rPr lang="de-DE" sz="1600" b="1" dirty="0" err="1">
                <a:highlight>
                  <a:srgbClr val="C0C0C0"/>
                </a:highlight>
                <a:latin typeface="Courier New" panose="02070309020205020404" pitchFamily="49" charset="0"/>
                <a:cs typeface="Courier New" panose="02070309020205020404" pitchFamily="49" charset="0"/>
                <a:sym typeface="Wingdings" panose="05000000000000000000" pitchFamily="2" charset="2"/>
              </a:rPr>
              <a:t>nginx:latest</a:t>
            </a:r>
            <a:r>
              <a:rPr lang="de-DE" sz="1600" b="1" dirty="0">
                <a:highlight>
                  <a:srgbClr val="C0C0C0"/>
                </a:highlight>
                <a:latin typeface="Courier New" panose="02070309020205020404" pitchFamily="49" charset="0"/>
                <a:cs typeface="Courier New" panose="02070309020205020404" pitchFamily="49" charset="0"/>
                <a:sym typeface="Wingdings" panose="05000000000000000000" pitchFamily="2" charset="2"/>
              </a:rPr>
              <a:t> </a:t>
            </a:r>
            <a:r>
              <a:rPr lang="de-DE" sz="2400" dirty="0">
                <a:sym typeface="Wingdings" panose="05000000000000000000" pitchFamily="2" charset="2"/>
              </a:rPr>
              <a:t> Name des Images und der Version (genannt "Tag"), in diesem Fall der </a:t>
            </a:r>
            <a:r>
              <a:rPr lang="de-DE" sz="2400" dirty="0" err="1">
                <a:sym typeface="Wingdings" panose="05000000000000000000" pitchFamily="2" charset="2"/>
              </a:rPr>
              <a:t>Nginx</a:t>
            </a:r>
            <a:r>
              <a:rPr lang="de-DE" sz="2400" dirty="0">
                <a:sym typeface="Wingdings" panose="05000000000000000000" pitchFamily="2" charset="2"/>
              </a:rPr>
              <a:t>-Webserver</a:t>
            </a:r>
          </a:p>
          <a:p>
            <a:pPr>
              <a:lnSpc>
                <a:spcPct val="100000"/>
              </a:lnSpc>
              <a:spcBef>
                <a:spcPts val="1200"/>
              </a:spcBef>
            </a:pPr>
            <a:r>
              <a:rPr lang="de-DE" sz="2400" dirty="0">
                <a:sym typeface="Wingdings" panose="05000000000000000000" pitchFamily="2" charset="2"/>
              </a:rPr>
              <a:t>Mit einem Webbrowser kann man jetzt direkt auf die Applikation browsen </a:t>
            </a:r>
            <a:r>
              <a:rPr lang="de-DE" sz="2400" dirty="0">
                <a:sym typeface="Wingdings" panose="05000000000000000000" pitchFamily="2" charset="2"/>
                <a:hlinkClick r:id="rId2"/>
              </a:rPr>
              <a:t>http://Host-IP</a:t>
            </a:r>
            <a:br>
              <a:rPr lang="de-DE" sz="2400" dirty="0">
                <a:sym typeface="Wingdings" panose="05000000000000000000" pitchFamily="2" charset="2"/>
              </a:rPr>
            </a:br>
            <a:r>
              <a:rPr lang="de-DE" sz="2400" dirty="0">
                <a:sym typeface="Wingdings" panose="05000000000000000000" pitchFamily="2" charset="2"/>
              </a:rPr>
              <a:t>(in Debian kann man mit </a:t>
            </a:r>
            <a:r>
              <a:rPr lang="de-DE" sz="2400" b="1" dirty="0" err="1">
                <a:sym typeface="Wingdings" panose="05000000000000000000" pitchFamily="2" charset="2"/>
              </a:rPr>
              <a:t>ip</a:t>
            </a:r>
            <a:r>
              <a:rPr lang="de-DE" sz="2400" b="1" dirty="0">
                <a:sym typeface="Wingdings" panose="05000000000000000000" pitchFamily="2" charset="2"/>
              </a:rPr>
              <a:t> a</a:t>
            </a:r>
            <a:r>
              <a:rPr lang="de-DE" sz="2400" dirty="0">
                <a:sym typeface="Wingdings" panose="05000000000000000000" pitchFamily="2" charset="2"/>
              </a:rPr>
              <a:t> die aktuelle IP-Adresse anzeigen lassen).</a:t>
            </a:r>
          </a:p>
          <a:p>
            <a:pPr>
              <a:lnSpc>
                <a:spcPct val="100000"/>
              </a:lnSpc>
              <a:spcBef>
                <a:spcPts val="1200"/>
              </a:spcBef>
            </a:pPr>
            <a:r>
              <a:rPr lang="de-DE" sz="2400" dirty="0">
                <a:sym typeface="Wingdings" panose="05000000000000000000" pitchFamily="2" charset="2"/>
              </a:rPr>
              <a:t>Auf dem Bildschirm sieht man jetzt die Log-Ausgabe des Containers, den </a:t>
            </a:r>
            <a:r>
              <a:rPr lang="de-DE" sz="2400" dirty="0" err="1">
                <a:sym typeface="Wingdings" panose="05000000000000000000" pitchFamily="2" charset="2"/>
              </a:rPr>
              <a:t>Nginx</a:t>
            </a:r>
            <a:r>
              <a:rPr lang="de-DE" sz="2400" dirty="0">
                <a:sym typeface="Wingdings" panose="05000000000000000000" pitchFamily="2" charset="2"/>
              </a:rPr>
              <a:t>-Container kann man mit </a:t>
            </a:r>
            <a:r>
              <a:rPr lang="de-DE" sz="2400" b="1" dirty="0">
                <a:sym typeface="Wingdings" panose="05000000000000000000" pitchFamily="2" charset="2"/>
              </a:rPr>
              <a:t>Strg-C</a:t>
            </a:r>
            <a:r>
              <a:rPr lang="de-DE" sz="2400" dirty="0">
                <a:sym typeface="Wingdings" panose="05000000000000000000" pitchFamily="2" charset="2"/>
              </a:rPr>
              <a:t> beenden. Der </a:t>
            </a:r>
            <a:r>
              <a:rPr lang="de-DE" sz="2400" dirty="0" err="1">
                <a:sym typeface="Wingdings" panose="05000000000000000000" pitchFamily="2" charset="2"/>
              </a:rPr>
              <a:t>Nginx</a:t>
            </a:r>
            <a:r>
              <a:rPr lang="de-DE" sz="2400" dirty="0">
                <a:sym typeface="Wingdings" panose="05000000000000000000" pitchFamily="2" charset="2"/>
              </a:rPr>
              <a:t> ist nicht mehr per Browser erreichbar.</a:t>
            </a:r>
          </a:p>
          <a:p>
            <a:pPr>
              <a:lnSpc>
                <a:spcPct val="100000"/>
              </a:lnSpc>
              <a:spcBef>
                <a:spcPts val="1200"/>
              </a:spcBef>
            </a:pPr>
            <a:r>
              <a:rPr lang="de-DE" sz="2400" dirty="0">
                <a:sym typeface="Wingdings" panose="05000000000000000000" pitchFamily="2" charset="2"/>
              </a:rPr>
              <a:t>Den gestoppten Container könnte man später jederzeit weiterlaufen lassen.</a:t>
            </a:r>
          </a:p>
        </p:txBody>
      </p:sp>
    </p:spTree>
    <p:extLst>
      <p:ext uri="{BB962C8B-B14F-4D97-AF65-F5344CB8AC3E}">
        <p14:creationId xmlns:p14="http://schemas.microsoft.com/office/powerpoint/2010/main" val="1391175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01E163-4DBB-BD6F-134F-0FAAEC33E86F}"/>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3E186253-5968-6158-F41E-6FA4FC642F52}"/>
              </a:ext>
            </a:extLst>
          </p:cNvPr>
          <p:cNvSpPr>
            <a:spLocks noGrp="1"/>
          </p:cNvSpPr>
          <p:nvPr>
            <p:ph type="title"/>
          </p:nvPr>
        </p:nvSpPr>
        <p:spPr>
          <a:xfrm>
            <a:off x="479685" y="200120"/>
            <a:ext cx="10874115" cy="1325563"/>
          </a:xfrm>
        </p:spPr>
        <p:txBody>
          <a:bodyPr>
            <a:normAutofit/>
          </a:bodyPr>
          <a:lstStyle/>
          <a:p>
            <a:r>
              <a:rPr lang="de-DE" b="1" dirty="0" err="1">
                <a:solidFill>
                  <a:schemeClr val="accent1">
                    <a:lumMod val="75000"/>
                  </a:schemeClr>
                </a:solidFill>
                <a:latin typeface="Courier New" panose="02070309020205020404" pitchFamily="49" charset="0"/>
                <a:cs typeface="Courier New" panose="02070309020205020404" pitchFamily="49" charset="0"/>
              </a:rPr>
              <a:t>docker</a:t>
            </a:r>
            <a:r>
              <a:rPr lang="de-DE" b="1" dirty="0">
                <a:solidFill>
                  <a:schemeClr val="accent1">
                    <a:lumMod val="75000"/>
                  </a:schemeClr>
                </a:solidFill>
                <a:latin typeface="Courier New" panose="02070309020205020404" pitchFamily="49" charset="0"/>
                <a:cs typeface="Courier New" panose="02070309020205020404" pitchFamily="49" charset="0"/>
              </a:rPr>
              <a:t> </a:t>
            </a:r>
            <a:r>
              <a:rPr lang="de-DE" b="1" dirty="0" err="1">
                <a:solidFill>
                  <a:schemeClr val="accent1">
                    <a:lumMod val="75000"/>
                  </a:schemeClr>
                </a:solidFill>
                <a:latin typeface="Courier New" panose="02070309020205020404" pitchFamily="49" charset="0"/>
                <a:cs typeface="Courier New" panose="02070309020205020404" pitchFamily="49" charset="0"/>
              </a:rPr>
              <a:t>run</a:t>
            </a:r>
            <a:r>
              <a:rPr lang="de-DE" b="1" dirty="0">
                <a:solidFill>
                  <a:schemeClr val="accent1">
                    <a:lumMod val="75000"/>
                  </a:schemeClr>
                </a:solidFill>
                <a:latin typeface="Courier New" panose="02070309020205020404" pitchFamily="49" charset="0"/>
                <a:cs typeface="Courier New" panose="02070309020205020404" pitchFamily="49" charset="0"/>
              </a:rPr>
              <a:t> -d </a:t>
            </a:r>
            <a:br>
              <a:rPr lang="de-DE" b="1" dirty="0">
                <a:solidFill>
                  <a:schemeClr val="accent1">
                    <a:lumMod val="75000"/>
                  </a:schemeClr>
                </a:solidFill>
                <a:latin typeface="Courier New" panose="02070309020205020404" pitchFamily="49" charset="0"/>
                <a:cs typeface="Courier New" panose="02070309020205020404" pitchFamily="49" charset="0"/>
              </a:rPr>
            </a:br>
            <a:r>
              <a:rPr lang="de-DE" sz="4000" b="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(Container erzeugen und im Hintergrund starten)</a:t>
            </a:r>
            <a:endParaRPr lang="de-DE" b="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3" name="Inhaltsplatzhalter 2">
            <a:extLst>
              <a:ext uri="{FF2B5EF4-FFF2-40B4-BE49-F238E27FC236}">
                <a16:creationId xmlns:a16="http://schemas.microsoft.com/office/drawing/2014/main" id="{7E629E70-3B68-6B87-2065-ED2974F3A416}"/>
              </a:ext>
            </a:extLst>
          </p:cNvPr>
          <p:cNvSpPr>
            <a:spLocks noGrp="1"/>
          </p:cNvSpPr>
          <p:nvPr>
            <p:ph idx="1"/>
          </p:nvPr>
        </p:nvSpPr>
        <p:spPr>
          <a:xfrm>
            <a:off x="479685" y="1723870"/>
            <a:ext cx="11510643" cy="4792754"/>
          </a:xfrm>
        </p:spPr>
        <p:txBody>
          <a:bodyPr>
            <a:normAutofit fontScale="70000" lnSpcReduction="20000"/>
          </a:bodyPr>
          <a:lstStyle/>
          <a:p>
            <a:pPr>
              <a:lnSpc>
                <a:spcPct val="120000"/>
              </a:lnSpc>
              <a:spcBef>
                <a:spcPts val="1200"/>
              </a:spcBef>
            </a:pPr>
            <a:r>
              <a:rPr lang="de-DE" dirty="0"/>
              <a:t>Erzeugt einen neuen Container auf Basis eines Images und startet ihn, ist das Image lokal nicht vorhanden, wird es vom Docker-Hub geladen:</a:t>
            </a:r>
            <a:br>
              <a:rPr lang="de-DE" dirty="0"/>
            </a:br>
            <a:r>
              <a:rPr lang="de-DE" dirty="0"/>
              <a:t> </a:t>
            </a:r>
            <a:r>
              <a:rPr lang="en-US" sz="3400" b="1" dirty="0">
                <a:highlight>
                  <a:srgbClr val="C0C0C0"/>
                </a:highlight>
                <a:latin typeface="Courier New" panose="02070309020205020404" pitchFamily="49" charset="0"/>
                <a:cs typeface="Courier New" panose="02070309020205020404" pitchFamily="49" charset="0"/>
              </a:rPr>
              <a:t>docker run –d –p 8888:80 docker/getting-started</a:t>
            </a:r>
            <a:endParaRPr lang="de-DE" dirty="0"/>
          </a:p>
          <a:p>
            <a:pPr>
              <a:lnSpc>
                <a:spcPct val="100000"/>
              </a:lnSpc>
              <a:spcBef>
                <a:spcPts val="1200"/>
              </a:spcBef>
            </a:pPr>
            <a:r>
              <a:rPr lang="de-DE" sz="2200" b="1" dirty="0">
                <a:highlight>
                  <a:srgbClr val="C0C0C0"/>
                </a:highlight>
                <a:latin typeface="Courier New" panose="02070309020205020404" pitchFamily="49" charset="0"/>
                <a:cs typeface="Courier New" panose="02070309020205020404" pitchFamily="49" charset="0"/>
              </a:rPr>
              <a:t>-d</a:t>
            </a:r>
            <a:r>
              <a:rPr lang="de-DE" dirty="0"/>
              <a:t> </a:t>
            </a:r>
            <a:r>
              <a:rPr lang="de-DE" dirty="0">
                <a:sym typeface="Wingdings" panose="05000000000000000000" pitchFamily="2" charset="2"/>
              </a:rPr>
              <a:t> </a:t>
            </a:r>
            <a:r>
              <a:rPr lang="de-DE" dirty="0"/>
              <a:t>Container soll "</a:t>
            </a:r>
            <a:r>
              <a:rPr lang="de-DE" dirty="0" err="1"/>
              <a:t>detached</a:t>
            </a:r>
            <a:r>
              <a:rPr lang="de-DE" dirty="0"/>
              <a:t>" laufen (im Hintergrund)</a:t>
            </a:r>
          </a:p>
          <a:p>
            <a:pPr>
              <a:lnSpc>
                <a:spcPct val="100000"/>
              </a:lnSpc>
              <a:spcBef>
                <a:spcPts val="1200"/>
              </a:spcBef>
            </a:pPr>
            <a:r>
              <a:rPr lang="de-DE" sz="2200" b="1" dirty="0">
                <a:highlight>
                  <a:srgbClr val="C0C0C0"/>
                </a:highlight>
                <a:latin typeface="Courier New" panose="02070309020205020404" pitchFamily="49" charset="0"/>
                <a:cs typeface="Courier New" panose="02070309020205020404" pitchFamily="49" charset="0"/>
              </a:rPr>
              <a:t>-p 8888:80 </a:t>
            </a:r>
            <a:r>
              <a:rPr lang="de-DE" dirty="0">
                <a:sym typeface="Wingdings" panose="05000000000000000000" pitchFamily="2" charset="2"/>
              </a:rPr>
              <a:t> mappe den "internen" Port 80 des Containers / der Applikation nach außen auf den Port 8888 des Docker-Hosts (z.B. unsere VM). Ohne die  Option </a:t>
            </a:r>
            <a:r>
              <a:rPr lang="de-DE" b="1" dirty="0">
                <a:sym typeface="Wingdings" panose="05000000000000000000" pitchFamily="2" charset="2"/>
              </a:rPr>
              <a:t>-p</a:t>
            </a:r>
            <a:r>
              <a:rPr lang="de-DE" dirty="0">
                <a:sym typeface="Wingdings" panose="05000000000000000000" pitchFamily="2" charset="2"/>
              </a:rPr>
              <a:t> ist die Applikation/Container nicht von außerhalb von Docker erreichbar!</a:t>
            </a:r>
          </a:p>
          <a:p>
            <a:pPr>
              <a:lnSpc>
                <a:spcPct val="100000"/>
              </a:lnSpc>
              <a:spcBef>
                <a:spcPts val="1200"/>
              </a:spcBef>
            </a:pPr>
            <a:r>
              <a:rPr lang="de-DE" dirty="0">
                <a:sym typeface="Wingdings" panose="05000000000000000000" pitchFamily="2" charset="2"/>
              </a:rPr>
              <a:t>Ggf. den Port 8888 (eingehend) in der Firewall des Hosts freigeben (</a:t>
            </a:r>
            <a:r>
              <a:rPr lang="de-DE" dirty="0" err="1">
                <a:sym typeface="Wingdings" panose="05000000000000000000" pitchFamily="2" charset="2"/>
              </a:rPr>
              <a:t>Allow</a:t>
            </a:r>
            <a:r>
              <a:rPr lang="de-DE" dirty="0">
                <a:sym typeface="Wingdings" panose="05000000000000000000" pitchFamily="2" charset="2"/>
              </a:rPr>
              <a:t>)!</a:t>
            </a:r>
          </a:p>
          <a:p>
            <a:pPr>
              <a:lnSpc>
                <a:spcPct val="100000"/>
              </a:lnSpc>
              <a:spcBef>
                <a:spcPts val="1200"/>
              </a:spcBef>
            </a:pPr>
            <a:r>
              <a:rPr lang="de-DE" sz="2200" b="1" dirty="0" err="1">
                <a:highlight>
                  <a:srgbClr val="C0C0C0"/>
                </a:highlight>
                <a:latin typeface="Courier New" panose="02070309020205020404" pitchFamily="49" charset="0"/>
                <a:cs typeface="Courier New" panose="02070309020205020404" pitchFamily="49" charset="0"/>
                <a:sym typeface="Wingdings" panose="05000000000000000000" pitchFamily="2" charset="2"/>
              </a:rPr>
              <a:t>docker</a:t>
            </a:r>
            <a:r>
              <a:rPr lang="de-DE" sz="2200" b="1" dirty="0">
                <a:highlight>
                  <a:srgbClr val="C0C0C0"/>
                </a:highlight>
                <a:latin typeface="Courier New" panose="02070309020205020404" pitchFamily="49" charset="0"/>
                <a:cs typeface="Courier New" panose="02070309020205020404" pitchFamily="49" charset="0"/>
                <a:sym typeface="Wingdings" panose="05000000000000000000" pitchFamily="2" charset="2"/>
              </a:rPr>
              <a:t>/</a:t>
            </a:r>
            <a:r>
              <a:rPr lang="de-DE" sz="2200" b="1" dirty="0" err="1">
                <a:highlight>
                  <a:srgbClr val="C0C0C0"/>
                </a:highlight>
                <a:latin typeface="Courier New" panose="02070309020205020404" pitchFamily="49" charset="0"/>
                <a:cs typeface="Courier New" panose="02070309020205020404" pitchFamily="49" charset="0"/>
                <a:sym typeface="Wingdings" panose="05000000000000000000" pitchFamily="2" charset="2"/>
              </a:rPr>
              <a:t>getting-started</a:t>
            </a:r>
            <a:r>
              <a:rPr lang="de-DE" sz="2200" b="1" dirty="0">
                <a:highlight>
                  <a:srgbClr val="C0C0C0"/>
                </a:highlight>
                <a:latin typeface="Courier New" panose="02070309020205020404" pitchFamily="49" charset="0"/>
                <a:cs typeface="Courier New" panose="02070309020205020404" pitchFamily="49" charset="0"/>
                <a:sym typeface="Wingdings" panose="05000000000000000000" pitchFamily="2" charset="2"/>
              </a:rPr>
              <a:t> </a:t>
            </a:r>
            <a:r>
              <a:rPr lang="de-DE" dirty="0">
                <a:sym typeface="Wingdings" panose="05000000000000000000" pitchFamily="2" charset="2"/>
              </a:rPr>
              <a:t> Name des Anbieters und des Images, das Image enthält einen kompletten Webserver (</a:t>
            </a:r>
            <a:r>
              <a:rPr lang="de-DE" b="1" dirty="0" err="1">
                <a:sym typeface="Wingdings" panose="05000000000000000000" pitchFamily="2" charset="2"/>
              </a:rPr>
              <a:t>lighttpd</a:t>
            </a:r>
            <a:r>
              <a:rPr lang="de-DE" dirty="0">
                <a:sym typeface="Wingdings" panose="05000000000000000000" pitchFamily="2" charset="2"/>
              </a:rPr>
              <a:t>) mit einer Website mit einem Docker Tutorial</a:t>
            </a:r>
            <a:br>
              <a:rPr lang="de-DE" dirty="0">
                <a:sym typeface="Wingdings" panose="05000000000000000000" pitchFamily="2" charset="2"/>
              </a:rPr>
            </a:br>
            <a:r>
              <a:rPr lang="de-DE" dirty="0">
                <a:sym typeface="Wingdings" panose="05000000000000000000" pitchFamily="2" charset="2"/>
              </a:rPr>
              <a:t>(Beschreibung siehe </a:t>
            </a:r>
            <a:r>
              <a:rPr lang="de-DE" dirty="0">
                <a:sym typeface="Wingdings" panose="05000000000000000000" pitchFamily="2" charset="2"/>
                <a:hlinkClick r:id="rId2"/>
              </a:rPr>
              <a:t>https://hub.docker.com/r/docker/getting-started</a:t>
            </a:r>
            <a:r>
              <a:rPr lang="de-DE" dirty="0">
                <a:sym typeface="Wingdings" panose="05000000000000000000" pitchFamily="2" charset="2"/>
              </a:rPr>
              <a:t>)</a:t>
            </a:r>
          </a:p>
          <a:p>
            <a:pPr>
              <a:lnSpc>
                <a:spcPct val="100000"/>
              </a:lnSpc>
              <a:spcBef>
                <a:spcPts val="1200"/>
              </a:spcBef>
            </a:pPr>
            <a:r>
              <a:rPr lang="de-DE" dirty="0">
                <a:sym typeface="Wingdings" panose="05000000000000000000" pitchFamily="2" charset="2"/>
              </a:rPr>
              <a:t>Mit einem Webbrowser kann man jetzt direkt auf die Applikation browsen </a:t>
            </a:r>
            <a:r>
              <a:rPr lang="de-DE" dirty="0">
                <a:sym typeface="Wingdings" panose="05000000000000000000" pitchFamily="2" charset="2"/>
                <a:hlinkClick r:id="rId3"/>
              </a:rPr>
              <a:t>http://Host-IP:8888</a:t>
            </a:r>
            <a:r>
              <a:rPr lang="de-DE" dirty="0">
                <a:sym typeface="Wingdings" panose="05000000000000000000" pitchFamily="2" charset="2"/>
              </a:rPr>
              <a:t> </a:t>
            </a:r>
            <a:br>
              <a:rPr lang="de-DE" dirty="0">
                <a:sym typeface="Wingdings" panose="05000000000000000000" pitchFamily="2" charset="2"/>
              </a:rPr>
            </a:br>
            <a:r>
              <a:rPr lang="de-DE" dirty="0">
                <a:sym typeface="Wingdings" panose="05000000000000000000" pitchFamily="2" charset="2"/>
              </a:rPr>
              <a:t>(in Debian kann man mit </a:t>
            </a:r>
            <a:r>
              <a:rPr lang="de-DE" b="1" dirty="0" err="1">
                <a:sym typeface="Wingdings" panose="05000000000000000000" pitchFamily="2" charset="2"/>
              </a:rPr>
              <a:t>ip</a:t>
            </a:r>
            <a:r>
              <a:rPr lang="de-DE" b="1" dirty="0">
                <a:sym typeface="Wingdings" panose="05000000000000000000" pitchFamily="2" charset="2"/>
              </a:rPr>
              <a:t> a</a:t>
            </a:r>
            <a:r>
              <a:rPr lang="de-DE" dirty="0">
                <a:sym typeface="Wingdings" panose="05000000000000000000" pitchFamily="2" charset="2"/>
              </a:rPr>
              <a:t> die aktuelle IP-Adresse anzeigen lassen)</a:t>
            </a:r>
          </a:p>
          <a:p>
            <a:pPr>
              <a:lnSpc>
                <a:spcPct val="100000"/>
              </a:lnSpc>
              <a:spcBef>
                <a:spcPts val="1200"/>
              </a:spcBef>
            </a:pPr>
            <a:r>
              <a:rPr lang="de-DE" sz="2600" b="1" dirty="0" err="1">
                <a:latin typeface="Courier New" panose="02070309020205020404" pitchFamily="49" charset="0"/>
                <a:cs typeface="Courier New" panose="02070309020205020404" pitchFamily="49" charset="0"/>
                <a:sym typeface="Wingdings" panose="05000000000000000000" pitchFamily="2" charset="2"/>
              </a:rPr>
              <a:t>docker</a:t>
            </a:r>
            <a:r>
              <a:rPr lang="de-DE" sz="2600" b="1" dirty="0">
                <a:latin typeface="Courier New" panose="02070309020205020404" pitchFamily="49" charset="0"/>
                <a:cs typeface="Courier New" panose="02070309020205020404" pitchFamily="49" charset="0"/>
                <a:sym typeface="Wingdings" panose="05000000000000000000" pitchFamily="2" charset="2"/>
              </a:rPr>
              <a:t> </a:t>
            </a:r>
            <a:r>
              <a:rPr lang="de-DE" sz="2600" b="1" dirty="0" err="1">
                <a:latin typeface="Courier New" panose="02070309020205020404" pitchFamily="49" charset="0"/>
                <a:cs typeface="Courier New" panose="02070309020205020404" pitchFamily="49" charset="0"/>
                <a:sym typeface="Wingdings" panose="05000000000000000000" pitchFamily="2" charset="2"/>
              </a:rPr>
              <a:t>create</a:t>
            </a:r>
            <a:r>
              <a:rPr lang="de-DE" sz="2600" b="1" dirty="0">
                <a:latin typeface="Courier New" panose="02070309020205020404" pitchFamily="49" charset="0"/>
                <a:cs typeface="Courier New" panose="02070309020205020404" pitchFamily="49" charset="0"/>
                <a:sym typeface="Wingdings" panose="05000000000000000000" pitchFamily="2" charset="2"/>
              </a:rPr>
              <a:t> </a:t>
            </a:r>
            <a:r>
              <a:rPr lang="de-DE" sz="2900" dirty="0">
                <a:sym typeface="Wingdings" panose="05000000000000000000" pitchFamily="2" charset="2"/>
              </a:rPr>
              <a:t>statt </a:t>
            </a:r>
            <a:r>
              <a:rPr lang="de-DE" sz="2600" b="1" dirty="0" err="1">
                <a:latin typeface="Courier New" panose="02070309020205020404" pitchFamily="49" charset="0"/>
                <a:cs typeface="Courier New" panose="02070309020205020404" pitchFamily="49" charset="0"/>
                <a:sym typeface="Wingdings" panose="05000000000000000000" pitchFamily="2" charset="2"/>
              </a:rPr>
              <a:t>docker</a:t>
            </a:r>
            <a:r>
              <a:rPr lang="de-DE" sz="2600" b="1" dirty="0">
                <a:latin typeface="Courier New" panose="02070309020205020404" pitchFamily="49" charset="0"/>
                <a:cs typeface="Courier New" panose="02070309020205020404" pitchFamily="49" charset="0"/>
                <a:sym typeface="Wingdings" panose="05000000000000000000" pitchFamily="2" charset="2"/>
              </a:rPr>
              <a:t> </a:t>
            </a:r>
            <a:r>
              <a:rPr lang="de-DE" sz="2600" b="1" dirty="0" err="1">
                <a:latin typeface="Courier New" panose="02070309020205020404" pitchFamily="49" charset="0"/>
                <a:cs typeface="Courier New" panose="02070309020205020404" pitchFamily="49" charset="0"/>
                <a:sym typeface="Wingdings" panose="05000000000000000000" pitchFamily="2" charset="2"/>
              </a:rPr>
              <a:t>run</a:t>
            </a:r>
            <a:r>
              <a:rPr lang="de-DE" sz="2300" b="1" dirty="0">
                <a:latin typeface="Courier New" panose="02070309020205020404" pitchFamily="49" charset="0"/>
                <a:cs typeface="Courier New" panose="02070309020205020404" pitchFamily="49" charset="0"/>
                <a:sym typeface="Wingdings" panose="05000000000000000000" pitchFamily="2" charset="2"/>
              </a:rPr>
              <a:t> </a:t>
            </a:r>
            <a:r>
              <a:rPr lang="de-DE" dirty="0">
                <a:sym typeface="Wingdings" panose="05000000000000000000" pitchFamily="2" charset="2"/>
              </a:rPr>
              <a:t>erstellt einen neuen Container, ohne ihn sofort zu starten</a:t>
            </a:r>
            <a:endParaRPr lang="de-DE" dirty="0"/>
          </a:p>
        </p:txBody>
      </p:sp>
    </p:spTree>
    <p:extLst>
      <p:ext uri="{BB962C8B-B14F-4D97-AF65-F5344CB8AC3E}">
        <p14:creationId xmlns:p14="http://schemas.microsoft.com/office/powerpoint/2010/main" val="855297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C23CF9-1256-4078-839C-2F3008CBA78E}"/>
              </a:ext>
            </a:extLst>
          </p:cNvPr>
          <p:cNvSpPr>
            <a:spLocks noGrp="1"/>
          </p:cNvSpPr>
          <p:nvPr>
            <p:ph type="title"/>
          </p:nvPr>
        </p:nvSpPr>
        <p:spPr/>
        <p:txBody>
          <a:bodyPr/>
          <a:lstStyle/>
          <a:p>
            <a:r>
              <a:rPr lang="de-DE" b="1" dirty="0" err="1">
                <a:solidFill>
                  <a:schemeClr val="accent1">
                    <a:lumMod val="75000"/>
                  </a:schemeClr>
                </a:solidFill>
                <a:latin typeface="Courier New" panose="02070309020205020404" pitchFamily="49" charset="0"/>
                <a:cs typeface="Courier New" panose="02070309020205020404" pitchFamily="49" charset="0"/>
              </a:rPr>
              <a:t>docker</a:t>
            </a:r>
            <a:r>
              <a:rPr lang="de-DE" b="1" dirty="0">
                <a:solidFill>
                  <a:schemeClr val="accent1">
                    <a:lumMod val="75000"/>
                  </a:schemeClr>
                </a:solidFill>
                <a:latin typeface="Courier New" panose="02070309020205020404" pitchFamily="49" charset="0"/>
                <a:cs typeface="Courier New" panose="02070309020205020404" pitchFamily="49" charset="0"/>
              </a:rPr>
              <a:t> ps </a:t>
            </a:r>
            <a:r>
              <a:rPr lang="de-DE" sz="4000" b="0" dirty="0">
                <a:solidFill>
                  <a:schemeClr val="accent1">
                    <a:lumMod val="75000"/>
                  </a:schemeClr>
                </a:solidFill>
                <a:latin typeface="+mn-lt"/>
                <a:cs typeface="Courier New" panose="02070309020205020404" pitchFamily="49" charset="0"/>
              </a:rPr>
              <a:t>(Container anzeigen)</a:t>
            </a:r>
            <a:endParaRPr lang="de-DE" b="0" dirty="0">
              <a:solidFill>
                <a:schemeClr val="accent1">
                  <a:lumMod val="75000"/>
                </a:schemeClr>
              </a:solidFill>
              <a:latin typeface="+mn-lt"/>
              <a:cs typeface="Courier New" panose="02070309020205020404" pitchFamily="49" charset="0"/>
            </a:endParaRPr>
          </a:p>
        </p:txBody>
      </p:sp>
      <p:sp>
        <p:nvSpPr>
          <p:cNvPr id="3" name="Inhaltsplatzhalter 2">
            <a:extLst>
              <a:ext uri="{FF2B5EF4-FFF2-40B4-BE49-F238E27FC236}">
                <a16:creationId xmlns:a16="http://schemas.microsoft.com/office/drawing/2014/main" id="{9F0C0D09-710B-4FE8-9E51-49CD1A702B23}"/>
              </a:ext>
            </a:extLst>
          </p:cNvPr>
          <p:cNvSpPr>
            <a:spLocks noGrp="1"/>
          </p:cNvSpPr>
          <p:nvPr>
            <p:ph idx="1"/>
          </p:nvPr>
        </p:nvSpPr>
        <p:spPr>
          <a:xfrm>
            <a:off x="838200" y="1825625"/>
            <a:ext cx="11152128" cy="4351338"/>
          </a:xfrm>
        </p:spPr>
        <p:txBody>
          <a:bodyPr>
            <a:normAutofit fontScale="92500"/>
          </a:bodyPr>
          <a:lstStyle/>
          <a:p>
            <a:r>
              <a:rPr lang="de-DE" dirty="0"/>
              <a:t>Listet alle </a:t>
            </a:r>
            <a:r>
              <a:rPr lang="de-DE" b="1" dirty="0"/>
              <a:t>laufenden</a:t>
            </a:r>
            <a:r>
              <a:rPr lang="de-DE" dirty="0"/>
              <a:t> und pausierten Container auf, nicht jedoch die gestoppten (nicht laufenden). </a:t>
            </a:r>
          </a:p>
          <a:p>
            <a:r>
              <a:rPr lang="de-DE" dirty="0"/>
              <a:t>Zur eindeutigen Identifizierung des Containers (z.B. zum späteren Stoppen oder Pausieren oder Starten) ist dabei die </a:t>
            </a:r>
            <a:r>
              <a:rPr lang="de-DE" b="1" dirty="0" err="1"/>
              <a:t>Container_ID</a:t>
            </a:r>
            <a:r>
              <a:rPr lang="de-DE" b="1" dirty="0"/>
              <a:t> </a:t>
            </a:r>
            <a:r>
              <a:rPr lang="de-DE" dirty="0"/>
              <a:t>oder der </a:t>
            </a:r>
            <a:r>
              <a:rPr lang="de-DE" b="1" dirty="0"/>
              <a:t>Name</a:t>
            </a:r>
            <a:r>
              <a:rPr lang="de-DE" dirty="0"/>
              <a:t> wichtig. Bei der </a:t>
            </a:r>
            <a:r>
              <a:rPr lang="de-DE" b="1" dirty="0" err="1"/>
              <a:t>Container_ID</a:t>
            </a:r>
            <a:r>
              <a:rPr lang="de-DE" dirty="0"/>
              <a:t> reichen im allgemeinen die ersten Ziffern, um ihn eindeutig zu identifizieren:</a:t>
            </a:r>
          </a:p>
          <a:p>
            <a:r>
              <a:rPr lang="de-DE" dirty="0"/>
              <a:t>Hinweis: </a:t>
            </a:r>
            <a:r>
              <a:rPr lang="de-DE" sz="2400" b="1" dirty="0" err="1">
                <a:solidFill>
                  <a:schemeClr val="accent1">
                    <a:lumMod val="75000"/>
                  </a:schemeClr>
                </a:solidFill>
                <a:latin typeface="Courier New" panose="02070309020205020404" pitchFamily="49" charset="0"/>
                <a:cs typeface="Courier New" panose="02070309020205020404" pitchFamily="49" charset="0"/>
              </a:rPr>
              <a:t>docker</a:t>
            </a:r>
            <a:r>
              <a:rPr lang="de-DE" sz="2400" b="1" dirty="0">
                <a:solidFill>
                  <a:schemeClr val="accent1">
                    <a:lumMod val="75000"/>
                  </a:schemeClr>
                </a:solidFill>
                <a:latin typeface="Courier New" panose="02070309020205020404" pitchFamily="49" charset="0"/>
                <a:cs typeface="Courier New" panose="02070309020205020404" pitchFamily="49" charset="0"/>
              </a:rPr>
              <a:t> ps –a </a:t>
            </a:r>
            <a:r>
              <a:rPr lang="de-DE" dirty="0"/>
              <a:t>listet alle Container auf, also auch alle gestoppten.</a:t>
            </a:r>
          </a:p>
          <a:p>
            <a:r>
              <a:rPr lang="de-DE" dirty="0"/>
              <a:t>Mit</a:t>
            </a:r>
            <a:r>
              <a:rPr lang="de-DE" sz="2400" b="1" dirty="0">
                <a:solidFill>
                  <a:schemeClr val="accent1">
                    <a:lumMod val="75000"/>
                  </a:schemeClr>
                </a:solidFill>
                <a:latin typeface="Courier New" panose="02070309020205020404" pitchFamily="49" charset="0"/>
                <a:cs typeface="Courier New" panose="02070309020205020404" pitchFamily="49" charset="0"/>
              </a:rPr>
              <a:t> </a:t>
            </a:r>
            <a:r>
              <a:rPr lang="de-DE" sz="2400" b="1" dirty="0" err="1">
                <a:solidFill>
                  <a:schemeClr val="accent1">
                    <a:lumMod val="75000"/>
                  </a:schemeClr>
                </a:solidFill>
                <a:latin typeface="Courier New" panose="02070309020205020404" pitchFamily="49" charset="0"/>
                <a:cs typeface="Courier New" panose="02070309020205020404" pitchFamily="49" charset="0"/>
              </a:rPr>
              <a:t>docker</a:t>
            </a:r>
            <a:r>
              <a:rPr lang="de-DE" sz="2400" b="1" dirty="0">
                <a:solidFill>
                  <a:schemeClr val="accent1">
                    <a:lumMod val="75000"/>
                  </a:schemeClr>
                </a:solidFill>
                <a:latin typeface="Courier New" panose="02070309020205020404" pitchFamily="49" charset="0"/>
                <a:cs typeface="Courier New" panose="02070309020205020404" pitchFamily="49" charset="0"/>
              </a:rPr>
              <a:t> </a:t>
            </a:r>
            <a:r>
              <a:rPr lang="de-DE" sz="2400" b="1" dirty="0" err="1">
                <a:solidFill>
                  <a:schemeClr val="accent1">
                    <a:lumMod val="75000"/>
                  </a:schemeClr>
                </a:solidFill>
                <a:latin typeface="Courier New" panose="02070309020205020404" pitchFamily="49" charset="0"/>
                <a:cs typeface="Courier New" panose="02070309020205020404" pitchFamily="49" charset="0"/>
              </a:rPr>
              <a:t>stop</a:t>
            </a:r>
            <a:r>
              <a:rPr lang="de-DE" sz="2400" b="1" dirty="0">
                <a:solidFill>
                  <a:schemeClr val="accent1">
                    <a:lumMod val="75000"/>
                  </a:schemeClr>
                </a:solidFill>
                <a:latin typeface="Courier New" panose="02070309020205020404" pitchFamily="49" charset="0"/>
                <a:cs typeface="Courier New" panose="02070309020205020404" pitchFamily="49" charset="0"/>
              </a:rPr>
              <a:t> 566b </a:t>
            </a:r>
            <a:r>
              <a:rPr lang="de-DE" dirty="0"/>
              <a:t>könnte man den Container stoppen und ihn mit </a:t>
            </a:r>
            <a:r>
              <a:rPr lang="de-DE" sz="2400" b="1" dirty="0" err="1">
                <a:solidFill>
                  <a:schemeClr val="accent1">
                    <a:lumMod val="75000"/>
                  </a:schemeClr>
                </a:solidFill>
                <a:latin typeface="Courier New" panose="02070309020205020404" pitchFamily="49" charset="0"/>
                <a:cs typeface="Courier New" panose="02070309020205020404" pitchFamily="49" charset="0"/>
              </a:rPr>
              <a:t>docker</a:t>
            </a:r>
            <a:r>
              <a:rPr lang="de-DE" sz="2400" b="1" dirty="0">
                <a:solidFill>
                  <a:schemeClr val="accent1">
                    <a:lumMod val="75000"/>
                  </a:schemeClr>
                </a:solidFill>
                <a:latin typeface="Courier New" panose="02070309020205020404" pitchFamily="49" charset="0"/>
                <a:cs typeface="Courier New" panose="02070309020205020404" pitchFamily="49" charset="0"/>
              </a:rPr>
              <a:t> </a:t>
            </a:r>
            <a:r>
              <a:rPr lang="de-DE" sz="2400" b="1" dirty="0" err="1">
                <a:solidFill>
                  <a:schemeClr val="accent1">
                    <a:lumMod val="75000"/>
                  </a:schemeClr>
                </a:solidFill>
                <a:latin typeface="Courier New" panose="02070309020205020404" pitchFamily="49" charset="0"/>
                <a:cs typeface="Courier New" panose="02070309020205020404" pitchFamily="49" charset="0"/>
              </a:rPr>
              <a:t>start</a:t>
            </a:r>
            <a:r>
              <a:rPr lang="de-DE" sz="2400" b="1" dirty="0">
                <a:solidFill>
                  <a:schemeClr val="accent1">
                    <a:lumMod val="75000"/>
                  </a:schemeClr>
                </a:solidFill>
                <a:latin typeface="Courier New" panose="02070309020205020404" pitchFamily="49" charset="0"/>
                <a:cs typeface="Courier New" panose="02070309020205020404" pitchFamily="49" charset="0"/>
              </a:rPr>
              <a:t> 566b </a:t>
            </a:r>
            <a:r>
              <a:rPr lang="de-DE" dirty="0"/>
              <a:t>wieder weiterlaufen lassen.</a:t>
            </a:r>
          </a:p>
          <a:p>
            <a:r>
              <a:rPr lang="de-DE" sz="2400" b="1" dirty="0" err="1">
                <a:solidFill>
                  <a:schemeClr val="accent1">
                    <a:lumMod val="75000"/>
                  </a:schemeClr>
                </a:solidFill>
                <a:latin typeface="Courier New" panose="02070309020205020404" pitchFamily="49" charset="0"/>
                <a:cs typeface="Courier New" panose="02070309020205020404" pitchFamily="49" charset="0"/>
              </a:rPr>
              <a:t>docker</a:t>
            </a:r>
            <a:r>
              <a:rPr lang="de-DE" sz="2400" b="1" dirty="0">
                <a:solidFill>
                  <a:schemeClr val="accent1">
                    <a:lumMod val="75000"/>
                  </a:schemeClr>
                </a:solidFill>
                <a:latin typeface="Courier New" panose="02070309020205020404" pitchFamily="49" charset="0"/>
                <a:cs typeface="Courier New" panose="02070309020205020404" pitchFamily="49" charset="0"/>
              </a:rPr>
              <a:t> </a:t>
            </a:r>
            <a:r>
              <a:rPr lang="de-DE" sz="2400" b="1" dirty="0" err="1">
                <a:solidFill>
                  <a:schemeClr val="accent1">
                    <a:lumMod val="75000"/>
                  </a:schemeClr>
                </a:solidFill>
                <a:latin typeface="Courier New" panose="02070309020205020404" pitchFamily="49" charset="0"/>
                <a:cs typeface="Courier New" panose="02070309020205020404" pitchFamily="49" charset="0"/>
              </a:rPr>
              <a:t>images</a:t>
            </a:r>
            <a:r>
              <a:rPr lang="de-DE" sz="2400" b="1" dirty="0">
                <a:solidFill>
                  <a:schemeClr val="accent1">
                    <a:lumMod val="75000"/>
                  </a:schemeClr>
                </a:solidFill>
                <a:latin typeface="Courier New" panose="02070309020205020404" pitchFamily="49" charset="0"/>
                <a:cs typeface="Courier New" panose="02070309020205020404" pitchFamily="49" charset="0"/>
              </a:rPr>
              <a:t> </a:t>
            </a:r>
            <a:r>
              <a:rPr lang="de-DE" dirty="0"/>
              <a:t>listet alle heruntergeladenen Images auf</a:t>
            </a:r>
          </a:p>
          <a:p>
            <a:endParaRPr lang="de-DE" dirty="0"/>
          </a:p>
        </p:txBody>
      </p:sp>
      <p:pic>
        <p:nvPicPr>
          <p:cNvPr id="6" name="Grafik 5">
            <a:extLst>
              <a:ext uri="{FF2B5EF4-FFF2-40B4-BE49-F238E27FC236}">
                <a16:creationId xmlns:a16="http://schemas.microsoft.com/office/drawing/2014/main" id="{BB3FD815-9204-75C1-4C27-DBAFD75B091B}"/>
              </a:ext>
            </a:extLst>
          </p:cNvPr>
          <p:cNvPicPr>
            <a:picLocks noChangeAspect="1"/>
          </p:cNvPicPr>
          <p:nvPr/>
        </p:nvPicPr>
        <p:blipFill>
          <a:blip r:embed="rId2"/>
          <a:stretch>
            <a:fillRect/>
          </a:stretch>
        </p:blipFill>
        <p:spPr>
          <a:xfrm>
            <a:off x="0" y="1389074"/>
            <a:ext cx="12192000" cy="412141"/>
          </a:xfrm>
          <a:prstGeom prst="rect">
            <a:avLst/>
          </a:prstGeom>
        </p:spPr>
      </p:pic>
      <p:pic>
        <p:nvPicPr>
          <p:cNvPr id="8" name="Grafik 7">
            <a:extLst>
              <a:ext uri="{FF2B5EF4-FFF2-40B4-BE49-F238E27FC236}">
                <a16:creationId xmlns:a16="http://schemas.microsoft.com/office/drawing/2014/main" id="{ABFCAF45-5812-E684-994A-8686D86A5143}"/>
              </a:ext>
            </a:extLst>
          </p:cNvPr>
          <p:cNvPicPr>
            <a:picLocks noChangeAspect="1"/>
          </p:cNvPicPr>
          <p:nvPr/>
        </p:nvPicPr>
        <p:blipFill>
          <a:blip r:embed="rId3"/>
          <a:stretch>
            <a:fillRect/>
          </a:stretch>
        </p:blipFill>
        <p:spPr>
          <a:xfrm>
            <a:off x="3428507" y="3780697"/>
            <a:ext cx="1713476" cy="441194"/>
          </a:xfrm>
          <a:prstGeom prst="rect">
            <a:avLst/>
          </a:prstGeom>
        </p:spPr>
      </p:pic>
    </p:spTree>
    <p:extLst>
      <p:ext uri="{BB962C8B-B14F-4D97-AF65-F5344CB8AC3E}">
        <p14:creationId xmlns:p14="http://schemas.microsoft.com/office/powerpoint/2010/main" val="2439027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C23CF9-1256-4078-839C-2F3008CBA78E}"/>
              </a:ext>
            </a:extLst>
          </p:cNvPr>
          <p:cNvSpPr>
            <a:spLocks noGrp="1"/>
          </p:cNvSpPr>
          <p:nvPr>
            <p:ph type="title"/>
          </p:nvPr>
        </p:nvSpPr>
        <p:spPr/>
        <p:txBody>
          <a:bodyPr/>
          <a:lstStyle/>
          <a:p>
            <a:r>
              <a:rPr lang="de-DE"/>
              <a:t>Weitere Docker-Befehle </a:t>
            </a:r>
            <a:br>
              <a:rPr lang="de-DE"/>
            </a:br>
            <a:r>
              <a:rPr lang="de-DE"/>
              <a:t>für Container und Images</a:t>
            </a:r>
          </a:p>
        </p:txBody>
      </p:sp>
      <p:graphicFrame>
        <p:nvGraphicFramePr>
          <p:cNvPr id="4" name="Tabelle 5">
            <a:extLst>
              <a:ext uri="{FF2B5EF4-FFF2-40B4-BE49-F238E27FC236}">
                <a16:creationId xmlns:a16="http://schemas.microsoft.com/office/drawing/2014/main" id="{CF927C67-2643-4317-A70A-D63F328FF0E8}"/>
              </a:ext>
            </a:extLst>
          </p:cNvPr>
          <p:cNvGraphicFramePr>
            <a:graphicFrameLocks noGrp="1"/>
          </p:cNvGraphicFramePr>
          <p:nvPr>
            <p:ph idx="1"/>
            <p:extLst>
              <p:ext uri="{D42A27DB-BD31-4B8C-83A1-F6EECF244321}">
                <p14:modId xmlns:p14="http://schemas.microsoft.com/office/powerpoint/2010/main" val="137687983"/>
              </p:ext>
            </p:extLst>
          </p:nvPr>
        </p:nvGraphicFramePr>
        <p:xfrm>
          <a:off x="838199" y="1557285"/>
          <a:ext cx="10989623" cy="4992796"/>
        </p:xfrm>
        <a:graphic>
          <a:graphicData uri="http://schemas.openxmlformats.org/drawingml/2006/table">
            <a:tbl>
              <a:tblPr firstRow="1" bandRow="1">
                <a:tableStyleId>{5C22544A-7EE6-4342-B048-85BDC9FD1C3A}</a:tableStyleId>
              </a:tblPr>
              <a:tblGrid>
                <a:gridCol w="4131092">
                  <a:extLst>
                    <a:ext uri="{9D8B030D-6E8A-4147-A177-3AD203B41FA5}">
                      <a16:colId xmlns:a16="http://schemas.microsoft.com/office/drawing/2014/main" val="2117730969"/>
                    </a:ext>
                  </a:extLst>
                </a:gridCol>
                <a:gridCol w="6858531">
                  <a:extLst>
                    <a:ext uri="{9D8B030D-6E8A-4147-A177-3AD203B41FA5}">
                      <a16:colId xmlns:a16="http://schemas.microsoft.com/office/drawing/2014/main" val="1641297203"/>
                    </a:ext>
                  </a:extLst>
                </a:gridCol>
              </a:tblGrid>
              <a:tr h="376400">
                <a:tc>
                  <a:txBody>
                    <a:bodyPr/>
                    <a:lstStyle/>
                    <a:p>
                      <a:r>
                        <a:rPr lang="de-DE"/>
                        <a:t>Befehl</a:t>
                      </a:r>
                    </a:p>
                  </a:txBody>
                  <a:tcPr/>
                </a:tc>
                <a:tc>
                  <a:txBody>
                    <a:bodyPr/>
                    <a:lstStyle/>
                    <a:p>
                      <a:r>
                        <a:rPr lang="de-DE"/>
                        <a:t>Auswirkung</a:t>
                      </a:r>
                    </a:p>
                  </a:txBody>
                  <a:tcPr/>
                </a:tc>
                <a:extLst>
                  <a:ext uri="{0D108BD9-81ED-4DB2-BD59-A6C34878D82A}">
                    <a16:rowId xmlns:a16="http://schemas.microsoft.com/office/drawing/2014/main" val="807064529"/>
                  </a:ext>
                </a:extLst>
              </a:tr>
              <a:tr h="3764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a:t>docker stop &lt;container&gt;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dirty="0"/>
                        <a:t>Beendet einen Container</a:t>
                      </a:r>
                    </a:p>
                  </a:txBody>
                  <a:tcPr/>
                </a:tc>
                <a:extLst>
                  <a:ext uri="{0D108BD9-81ED-4DB2-BD59-A6C34878D82A}">
                    <a16:rowId xmlns:a16="http://schemas.microsoft.com/office/drawing/2014/main" val="3290814686"/>
                  </a:ext>
                </a:extLst>
              </a:tr>
              <a:tr h="3764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a:t>docker start &lt;container&gt;</a:t>
                      </a:r>
                    </a:p>
                  </a:txBody>
                  <a:tcPr/>
                </a:tc>
                <a:tc>
                  <a:txBody>
                    <a:bodyPr/>
                    <a:lstStyle/>
                    <a:p>
                      <a:r>
                        <a:rPr lang="de-DE" sz="1600" dirty="0"/>
                        <a:t>Startet einen </a:t>
                      </a:r>
                      <a:r>
                        <a:rPr lang="de-DE" sz="1600"/>
                        <a:t>(gestoppten</a:t>
                      </a:r>
                      <a:r>
                        <a:rPr lang="de-DE" sz="1600" dirty="0"/>
                        <a:t>) Container</a:t>
                      </a:r>
                    </a:p>
                  </a:txBody>
                  <a:tcPr/>
                </a:tc>
                <a:extLst>
                  <a:ext uri="{0D108BD9-81ED-4DB2-BD59-A6C34878D82A}">
                    <a16:rowId xmlns:a16="http://schemas.microsoft.com/office/drawing/2014/main" val="595483118"/>
                  </a:ext>
                </a:extLst>
              </a:tr>
              <a:tr h="376400">
                <a:tc>
                  <a:txBody>
                    <a:bodyPr/>
                    <a:lstStyle/>
                    <a:p>
                      <a:r>
                        <a:rPr lang="de-DE" dirty="0" err="1"/>
                        <a:t>docker</a:t>
                      </a:r>
                      <a:r>
                        <a:rPr lang="de-DE" dirty="0"/>
                        <a:t> pause &lt;</a:t>
                      </a:r>
                      <a:r>
                        <a:rPr lang="de-DE" dirty="0" err="1"/>
                        <a:t>container</a:t>
                      </a:r>
                      <a:r>
                        <a:rPr lang="de-DE" dirty="0"/>
                        <a:t>&gt;</a:t>
                      </a:r>
                    </a:p>
                  </a:txBody>
                  <a:tcPr/>
                </a:tc>
                <a:tc>
                  <a:txBody>
                    <a:bodyPr/>
                    <a:lstStyle/>
                    <a:p>
                      <a:r>
                        <a:rPr lang="de-DE" sz="1600" dirty="0"/>
                        <a:t>Pausiert einen Container, "</a:t>
                      </a:r>
                      <a:r>
                        <a:rPr lang="de-DE" sz="1600" dirty="0" err="1"/>
                        <a:t>entpausen</a:t>
                      </a:r>
                      <a:r>
                        <a:rPr lang="de-DE" sz="1600" dirty="0"/>
                        <a:t>" geht mit </a:t>
                      </a:r>
                      <a:r>
                        <a:rPr lang="de-DE" sz="1600" b="1" dirty="0" err="1"/>
                        <a:t>docker</a:t>
                      </a:r>
                      <a:r>
                        <a:rPr lang="de-DE" sz="1600" b="1" dirty="0"/>
                        <a:t> </a:t>
                      </a:r>
                      <a:r>
                        <a:rPr lang="de-DE" sz="1600" b="1" dirty="0" err="1"/>
                        <a:t>unpause</a:t>
                      </a:r>
                      <a:r>
                        <a:rPr lang="de-DE" sz="1600" b="1" dirty="0"/>
                        <a:t> &lt;</a:t>
                      </a:r>
                      <a:r>
                        <a:rPr lang="de-DE" sz="1600" b="1" dirty="0" err="1"/>
                        <a:t>container</a:t>
                      </a:r>
                      <a:r>
                        <a:rPr lang="de-DE" sz="1600" b="1" dirty="0"/>
                        <a:t>&gt;</a:t>
                      </a:r>
                    </a:p>
                  </a:txBody>
                  <a:tcPr/>
                </a:tc>
                <a:extLst>
                  <a:ext uri="{0D108BD9-81ED-4DB2-BD59-A6C34878D82A}">
                    <a16:rowId xmlns:a16="http://schemas.microsoft.com/office/drawing/2014/main" val="948295789"/>
                  </a:ext>
                </a:extLst>
              </a:tr>
              <a:tr h="376400">
                <a:tc>
                  <a:txBody>
                    <a:bodyPr/>
                    <a:lstStyle/>
                    <a:p>
                      <a:r>
                        <a:rPr lang="de-DE" dirty="0" err="1"/>
                        <a:t>docker</a:t>
                      </a:r>
                      <a:r>
                        <a:rPr lang="de-DE" dirty="0"/>
                        <a:t> kill &lt;</a:t>
                      </a:r>
                      <a:r>
                        <a:rPr lang="de-DE" dirty="0" err="1"/>
                        <a:t>container</a:t>
                      </a:r>
                      <a:r>
                        <a:rPr lang="de-DE" dirty="0"/>
                        <a:t>&gt;</a:t>
                      </a:r>
                    </a:p>
                  </a:txBody>
                  <a:tcPr/>
                </a:tc>
                <a:tc>
                  <a:txBody>
                    <a:bodyPr/>
                    <a:lstStyle/>
                    <a:p>
                      <a:r>
                        <a:rPr lang="de-DE" sz="1600" dirty="0"/>
                        <a:t>Beendet einen Container zwangsweise</a:t>
                      </a:r>
                    </a:p>
                  </a:txBody>
                  <a:tcPr/>
                </a:tc>
                <a:extLst>
                  <a:ext uri="{0D108BD9-81ED-4DB2-BD59-A6C34878D82A}">
                    <a16:rowId xmlns:a16="http://schemas.microsoft.com/office/drawing/2014/main" val="3346854469"/>
                  </a:ext>
                </a:extLst>
              </a:tr>
              <a:tr h="376400">
                <a:tc>
                  <a:txBody>
                    <a:bodyPr/>
                    <a:lstStyle/>
                    <a:p>
                      <a:r>
                        <a:rPr lang="de-DE" dirty="0" err="1"/>
                        <a:t>docker</a:t>
                      </a:r>
                      <a:r>
                        <a:rPr lang="de-DE" dirty="0"/>
                        <a:t> </a:t>
                      </a:r>
                      <a:r>
                        <a:rPr lang="de-DE" dirty="0" err="1"/>
                        <a:t>rm</a:t>
                      </a:r>
                      <a:r>
                        <a:rPr lang="de-DE" dirty="0"/>
                        <a:t> &lt;</a:t>
                      </a:r>
                      <a:r>
                        <a:rPr lang="de-DE" dirty="0" err="1"/>
                        <a:t>container</a:t>
                      </a:r>
                      <a:r>
                        <a:rPr lang="de-DE" dirty="0"/>
                        <a:t>&gt;</a:t>
                      </a:r>
                    </a:p>
                  </a:txBody>
                  <a:tcPr/>
                </a:tc>
                <a:tc>
                  <a:txBody>
                    <a:bodyPr/>
                    <a:lstStyle/>
                    <a:p>
                      <a:r>
                        <a:rPr lang="de-DE" sz="1600" dirty="0"/>
                        <a:t>Löscht einen Container (darf in dem Moment nicht laufen)</a:t>
                      </a:r>
                    </a:p>
                  </a:txBody>
                  <a:tcPr/>
                </a:tc>
                <a:extLst>
                  <a:ext uri="{0D108BD9-81ED-4DB2-BD59-A6C34878D82A}">
                    <a16:rowId xmlns:a16="http://schemas.microsoft.com/office/drawing/2014/main" val="550130830"/>
                  </a:ext>
                </a:extLst>
              </a:tr>
              <a:tr h="376400">
                <a:tc>
                  <a:txBody>
                    <a:bodyPr/>
                    <a:lstStyle/>
                    <a:p>
                      <a:r>
                        <a:rPr lang="de-DE" dirty="0" err="1"/>
                        <a:t>docker</a:t>
                      </a:r>
                      <a:r>
                        <a:rPr lang="de-DE" dirty="0"/>
                        <a:t> </a:t>
                      </a:r>
                      <a:r>
                        <a:rPr lang="de-DE" dirty="0" err="1"/>
                        <a:t>images</a:t>
                      </a:r>
                      <a:endParaRPr lang="de-DE" dirty="0"/>
                    </a:p>
                  </a:txBody>
                  <a:tcPr/>
                </a:tc>
                <a:tc>
                  <a:txBody>
                    <a:bodyPr/>
                    <a:lstStyle/>
                    <a:p>
                      <a:r>
                        <a:rPr lang="de-DE" sz="1600" dirty="0"/>
                        <a:t>Listet alle lokalen (heruntergeladenen) Images auf</a:t>
                      </a:r>
                    </a:p>
                  </a:txBody>
                  <a:tcPr/>
                </a:tc>
                <a:extLst>
                  <a:ext uri="{0D108BD9-81ED-4DB2-BD59-A6C34878D82A}">
                    <a16:rowId xmlns:a16="http://schemas.microsoft.com/office/drawing/2014/main" val="3138919643"/>
                  </a:ext>
                </a:extLst>
              </a:tr>
              <a:tr h="376400">
                <a:tc>
                  <a:txBody>
                    <a:bodyPr/>
                    <a:lstStyle/>
                    <a:p>
                      <a:r>
                        <a:rPr lang="de-DE" dirty="0" err="1"/>
                        <a:t>docker</a:t>
                      </a:r>
                      <a:r>
                        <a:rPr lang="de-DE" dirty="0"/>
                        <a:t> pull &lt;</a:t>
                      </a:r>
                      <a:r>
                        <a:rPr lang="de-DE" dirty="0" err="1"/>
                        <a:t>image</a:t>
                      </a:r>
                      <a:r>
                        <a:rPr lang="de-DE" dirty="0"/>
                        <a:t>&gt;</a:t>
                      </a:r>
                    </a:p>
                  </a:txBody>
                  <a:tcPr/>
                </a:tc>
                <a:tc>
                  <a:txBody>
                    <a:bodyPr/>
                    <a:lstStyle/>
                    <a:p>
                      <a:r>
                        <a:rPr lang="de-DE" sz="1600" dirty="0"/>
                        <a:t>Lädt ein Image vom Docker Hub herunter</a:t>
                      </a:r>
                    </a:p>
                  </a:txBody>
                  <a:tcPr/>
                </a:tc>
                <a:extLst>
                  <a:ext uri="{0D108BD9-81ED-4DB2-BD59-A6C34878D82A}">
                    <a16:rowId xmlns:a16="http://schemas.microsoft.com/office/drawing/2014/main" val="283498446"/>
                  </a:ext>
                </a:extLst>
              </a:tr>
              <a:tr h="376400">
                <a:tc>
                  <a:txBody>
                    <a:bodyPr/>
                    <a:lstStyle/>
                    <a:p>
                      <a:r>
                        <a:rPr lang="de-DE" dirty="0" err="1"/>
                        <a:t>docker</a:t>
                      </a:r>
                      <a:r>
                        <a:rPr lang="de-DE" dirty="0"/>
                        <a:t> </a:t>
                      </a:r>
                      <a:r>
                        <a:rPr lang="de-DE" dirty="0" err="1"/>
                        <a:t>system</a:t>
                      </a:r>
                      <a:r>
                        <a:rPr lang="de-DE" dirty="0"/>
                        <a:t> </a:t>
                      </a:r>
                      <a:r>
                        <a:rPr lang="de-DE" dirty="0" err="1"/>
                        <a:t>prune</a:t>
                      </a:r>
                      <a:r>
                        <a:rPr lang="de-DE" dirty="0"/>
                        <a:t> --all</a:t>
                      </a:r>
                    </a:p>
                  </a:txBody>
                  <a:tcPr/>
                </a:tc>
                <a:tc>
                  <a:txBody>
                    <a:bodyPr/>
                    <a:lstStyle/>
                    <a:p>
                      <a:r>
                        <a:rPr lang="de-DE" sz="1600" dirty="0"/>
                        <a:t>Löscht alle nicht laufenden Container und Images ohne laufenden Container</a:t>
                      </a:r>
                    </a:p>
                  </a:txBody>
                  <a:tcPr/>
                </a:tc>
                <a:extLst>
                  <a:ext uri="{0D108BD9-81ED-4DB2-BD59-A6C34878D82A}">
                    <a16:rowId xmlns:a16="http://schemas.microsoft.com/office/drawing/2014/main" val="178807046"/>
                  </a:ext>
                </a:extLst>
              </a:tr>
              <a:tr h="376400">
                <a:tc>
                  <a:txBody>
                    <a:bodyPr/>
                    <a:lstStyle/>
                    <a:p>
                      <a:r>
                        <a:rPr lang="de-DE" dirty="0" err="1"/>
                        <a:t>docker</a:t>
                      </a:r>
                      <a:r>
                        <a:rPr lang="de-DE" dirty="0"/>
                        <a:t> </a:t>
                      </a:r>
                      <a:r>
                        <a:rPr lang="de-DE" dirty="0" err="1"/>
                        <a:t>stats</a:t>
                      </a:r>
                      <a:endParaRPr lang="de-DE" dirty="0"/>
                    </a:p>
                  </a:txBody>
                  <a:tcPr/>
                </a:tc>
                <a:tc>
                  <a:txBody>
                    <a:bodyPr/>
                    <a:lstStyle/>
                    <a:p>
                      <a:r>
                        <a:rPr lang="de-DE" sz="1600" kern="1200" dirty="0">
                          <a:solidFill>
                            <a:schemeClr val="dk1"/>
                          </a:solidFill>
                          <a:latin typeface="+mn-lt"/>
                          <a:ea typeface="+mn-ea"/>
                          <a:cs typeface="+mn-cs"/>
                        </a:rPr>
                        <a:t>Zeigt Ressourcenverbrauch von laufenden Containern an</a:t>
                      </a:r>
                    </a:p>
                  </a:txBody>
                  <a:tcPr/>
                </a:tc>
                <a:extLst>
                  <a:ext uri="{0D108BD9-81ED-4DB2-BD59-A6C34878D82A}">
                    <a16:rowId xmlns:a16="http://schemas.microsoft.com/office/drawing/2014/main" val="890859633"/>
                  </a:ext>
                </a:extLst>
              </a:tr>
              <a:tr h="649676">
                <a:tc>
                  <a:txBody>
                    <a:bodyPr/>
                    <a:lstStyle/>
                    <a:p>
                      <a:r>
                        <a:rPr lang="en-US" dirty="0"/>
                        <a:t>docker exec –u root -it &lt;container&gt; bash</a:t>
                      </a:r>
                      <a:br>
                        <a:rPr lang="en-US" dirty="0"/>
                      </a:br>
                      <a:r>
                        <a:rPr lang="en-US" dirty="0"/>
                        <a:t>docker exec –u root -it &lt;container&gt; </a:t>
                      </a:r>
                      <a:r>
                        <a:rPr lang="en-US" dirty="0" err="1"/>
                        <a:t>sh</a:t>
                      </a:r>
                      <a:endParaRPr lang="de-DE" dirty="0"/>
                    </a:p>
                  </a:txBody>
                  <a:tcPr/>
                </a:tc>
                <a:tc>
                  <a:txBody>
                    <a:bodyPr/>
                    <a:lstStyle/>
                    <a:p>
                      <a:r>
                        <a:rPr lang="de-DE" sz="1600" kern="1200" dirty="0">
                          <a:solidFill>
                            <a:schemeClr val="dk1"/>
                          </a:solidFill>
                          <a:latin typeface="+mn-lt"/>
                          <a:ea typeface="+mn-ea"/>
                          <a:cs typeface="+mn-cs"/>
                        </a:rPr>
                        <a:t>Eine Bash oder Shell </a:t>
                      </a:r>
                      <a:r>
                        <a:rPr lang="de-DE" sz="1600" kern="1200">
                          <a:solidFill>
                            <a:schemeClr val="dk1"/>
                          </a:solidFill>
                          <a:latin typeface="+mn-lt"/>
                          <a:ea typeface="+mn-ea"/>
                          <a:cs typeface="+mn-cs"/>
                        </a:rPr>
                        <a:t>als root im </a:t>
                      </a:r>
                      <a:r>
                        <a:rPr lang="de-DE" sz="1600" kern="1200" dirty="0">
                          <a:solidFill>
                            <a:schemeClr val="dk1"/>
                          </a:solidFill>
                          <a:latin typeface="+mn-lt"/>
                          <a:ea typeface="+mn-ea"/>
                          <a:cs typeface="+mn-cs"/>
                        </a:rPr>
                        <a:t>angegebenen laufenden Container interaktiv ausführen (je nachdem welche Shell verfügbar ist)</a:t>
                      </a:r>
                    </a:p>
                  </a:txBody>
                  <a:tcPr/>
                </a:tc>
                <a:extLst>
                  <a:ext uri="{0D108BD9-81ED-4DB2-BD59-A6C34878D82A}">
                    <a16:rowId xmlns:a16="http://schemas.microsoft.com/office/drawing/2014/main" val="820930470"/>
                  </a:ext>
                </a:extLst>
              </a:tr>
              <a:tr h="376400">
                <a:tc>
                  <a:txBody>
                    <a:bodyPr/>
                    <a:lstStyle/>
                    <a:p>
                      <a:r>
                        <a:rPr lang="en-US" sz="1600"/>
                        <a:t>docker cp &lt;datei&gt; &lt;container&gt;:&lt;pfad&gt;</a:t>
                      </a:r>
                      <a:endParaRPr lang="de-DE" sz="1600" dirty="0"/>
                    </a:p>
                  </a:txBody>
                  <a:tcPr/>
                </a:tc>
                <a:tc>
                  <a:txBody>
                    <a:bodyPr/>
                    <a:lstStyle/>
                    <a:p>
                      <a:r>
                        <a:rPr lang="de-DE" sz="1600" kern="1200" dirty="0">
                          <a:solidFill>
                            <a:schemeClr val="dk1"/>
                          </a:solidFill>
                          <a:latin typeface="+mn-lt"/>
                          <a:ea typeface="+mn-ea"/>
                          <a:cs typeface="+mn-cs"/>
                        </a:rPr>
                        <a:t>Kopiert eine Datei in einen Container hinein, z.B. </a:t>
                      </a:r>
                      <a:r>
                        <a:rPr lang="de-DE" sz="1600" b="1" kern="1200" dirty="0" err="1">
                          <a:solidFill>
                            <a:schemeClr val="dk1"/>
                          </a:solidFill>
                          <a:latin typeface="+mn-lt"/>
                          <a:ea typeface="+mn-ea"/>
                          <a:cs typeface="+mn-cs"/>
                        </a:rPr>
                        <a:t>docker</a:t>
                      </a:r>
                      <a:r>
                        <a:rPr lang="de-DE" sz="1600" b="1" kern="1200" dirty="0">
                          <a:solidFill>
                            <a:schemeClr val="dk1"/>
                          </a:solidFill>
                          <a:latin typeface="+mn-lt"/>
                          <a:ea typeface="+mn-ea"/>
                          <a:cs typeface="+mn-cs"/>
                        </a:rPr>
                        <a:t> </a:t>
                      </a:r>
                      <a:r>
                        <a:rPr lang="de-DE" sz="1600" b="1" kern="1200" dirty="0" err="1">
                          <a:solidFill>
                            <a:schemeClr val="dk1"/>
                          </a:solidFill>
                          <a:latin typeface="+mn-lt"/>
                          <a:ea typeface="+mn-ea"/>
                          <a:cs typeface="+mn-cs"/>
                        </a:rPr>
                        <a:t>cp</a:t>
                      </a:r>
                      <a:r>
                        <a:rPr lang="de-DE" sz="1600" b="1" kern="1200" dirty="0">
                          <a:solidFill>
                            <a:schemeClr val="dk1"/>
                          </a:solidFill>
                          <a:latin typeface="+mn-lt"/>
                          <a:ea typeface="+mn-ea"/>
                          <a:cs typeface="+mn-cs"/>
                        </a:rPr>
                        <a:t> readme.txt </a:t>
                      </a:r>
                      <a:r>
                        <a:rPr lang="de-DE" sz="1600" b="1" kern="1200" dirty="0" err="1">
                          <a:solidFill>
                            <a:schemeClr val="dk1"/>
                          </a:solidFill>
                          <a:latin typeface="+mn-lt"/>
                          <a:ea typeface="+mn-ea"/>
                          <a:cs typeface="+mn-cs"/>
                        </a:rPr>
                        <a:t>deb</a:t>
                      </a:r>
                      <a:r>
                        <a:rPr lang="de-DE" sz="1600" b="1" kern="1200" dirty="0">
                          <a:solidFill>
                            <a:schemeClr val="dk1"/>
                          </a:solidFill>
                          <a:latin typeface="+mn-lt"/>
                          <a:ea typeface="+mn-ea"/>
                          <a:cs typeface="+mn-cs"/>
                        </a:rPr>
                        <a:t>:/</a:t>
                      </a:r>
                      <a:r>
                        <a:rPr lang="de-DE" sz="1600" b="1" kern="1200" dirty="0" err="1">
                          <a:solidFill>
                            <a:schemeClr val="dk1"/>
                          </a:solidFill>
                          <a:latin typeface="+mn-lt"/>
                          <a:ea typeface="+mn-ea"/>
                          <a:cs typeface="+mn-cs"/>
                        </a:rPr>
                        <a:t>home</a:t>
                      </a:r>
                      <a:endParaRPr lang="de-DE" sz="1600" b="1" kern="1200" dirty="0">
                        <a:solidFill>
                          <a:schemeClr val="dk1"/>
                        </a:solidFill>
                        <a:latin typeface="+mn-lt"/>
                        <a:ea typeface="+mn-ea"/>
                        <a:cs typeface="+mn-cs"/>
                      </a:endParaRPr>
                    </a:p>
                  </a:txBody>
                  <a:tcPr/>
                </a:tc>
                <a:extLst>
                  <a:ext uri="{0D108BD9-81ED-4DB2-BD59-A6C34878D82A}">
                    <a16:rowId xmlns:a16="http://schemas.microsoft.com/office/drawing/2014/main" val="326533402"/>
                  </a:ext>
                </a:extLst>
              </a:tr>
            </a:tbl>
          </a:graphicData>
        </a:graphic>
      </p:graphicFrame>
      <p:sp>
        <p:nvSpPr>
          <p:cNvPr id="6" name="Textfeld 5">
            <a:extLst>
              <a:ext uri="{FF2B5EF4-FFF2-40B4-BE49-F238E27FC236}">
                <a16:creationId xmlns:a16="http://schemas.microsoft.com/office/drawing/2014/main" id="{72DCABED-5DFE-4E80-9B7D-EFE171280327}"/>
              </a:ext>
            </a:extLst>
          </p:cNvPr>
          <p:cNvSpPr txBox="1"/>
          <p:nvPr/>
        </p:nvSpPr>
        <p:spPr>
          <a:xfrm>
            <a:off x="790699" y="6456958"/>
            <a:ext cx="5902834" cy="369332"/>
          </a:xfrm>
          <a:prstGeom prst="rect">
            <a:avLst/>
          </a:prstGeom>
          <a:noFill/>
        </p:spPr>
        <p:txBody>
          <a:bodyPr wrap="none" rtlCol="0">
            <a:spAutoFit/>
          </a:bodyPr>
          <a:lstStyle/>
          <a:p>
            <a:r>
              <a:rPr lang="de-DE" b="1" i="1" u="sng" dirty="0"/>
              <a:t>Hinweis</a:t>
            </a:r>
            <a:r>
              <a:rPr lang="de-DE" b="1" i="1" dirty="0"/>
              <a:t>: &lt;</a:t>
            </a:r>
            <a:r>
              <a:rPr lang="de-DE" b="1" i="1" dirty="0" err="1"/>
              <a:t>container</a:t>
            </a:r>
            <a:r>
              <a:rPr lang="de-DE" b="1" i="1" dirty="0"/>
              <a:t>&gt; steht für ID oder Name des Containers</a:t>
            </a:r>
          </a:p>
        </p:txBody>
      </p:sp>
    </p:spTree>
    <p:extLst>
      <p:ext uri="{BB962C8B-B14F-4D97-AF65-F5344CB8AC3E}">
        <p14:creationId xmlns:p14="http://schemas.microsoft.com/office/powerpoint/2010/main" val="27878733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FE86A2-FC20-52EC-7570-9315E6DA2E45}"/>
              </a:ext>
            </a:extLst>
          </p:cNvPr>
          <p:cNvSpPr>
            <a:spLocks noGrp="1"/>
          </p:cNvSpPr>
          <p:nvPr>
            <p:ph type="title"/>
          </p:nvPr>
        </p:nvSpPr>
        <p:spPr>
          <a:xfrm>
            <a:off x="539646" y="200120"/>
            <a:ext cx="10814154" cy="1325563"/>
          </a:xfrm>
        </p:spPr>
        <p:txBody>
          <a:bodyPr/>
          <a:lstStyle/>
          <a:p>
            <a:r>
              <a:rPr lang="de-DE" dirty="0"/>
              <a:t>Der                   (https://hub.docker.com)</a:t>
            </a:r>
          </a:p>
        </p:txBody>
      </p:sp>
      <p:sp>
        <p:nvSpPr>
          <p:cNvPr id="3" name="Inhaltsplatzhalter 2">
            <a:extLst>
              <a:ext uri="{FF2B5EF4-FFF2-40B4-BE49-F238E27FC236}">
                <a16:creationId xmlns:a16="http://schemas.microsoft.com/office/drawing/2014/main" id="{64145882-0AFC-EBE0-B43E-D3B82FA8F04E}"/>
              </a:ext>
            </a:extLst>
          </p:cNvPr>
          <p:cNvSpPr>
            <a:spLocks noGrp="1"/>
          </p:cNvSpPr>
          <p:nvPr>
            <p:ph idx="1"/>
          </p:nvPr>
        </p:nvSpPr>
        <p:spPr>
          <a:xfrm>
            <a:off x="487180" y="1525684"/>
            <a:ext cx="9254588" cy="4988792"/>
          </a:xfrm>
        </p:spPr>
        <p:txBody>
          <a:bodyPr>
            <a:normAutofit fontScale="92500" lnSpcReduction="20000"/>
          </a:bodyPr>
          <a:lstStyle/>
          <a:p>
            <a:r>
              <a:rPr lang="de-DE" dirty="0"/>
              <a:t>Enthält über 100.000 </a:t>
            </a:r>
            <a:r>
              <a:rPr lang="de-DE" dirty="0" err="1"/>
              <a:t>Repositories</a:t>
            </a:r>
            <a:r>
              <a:rPr lang="de-DE" dirty="0"/>
              <a:t> (Docker-Image-Projekte)</a:t>
            </a:r>
          </a:p>
          <a:p>
            <a:r>
              <a:rPr lang="de-DE" dirty="0"/>
              <a:t>Jedes Repository enthält ein Image in vielen Versionen</a:t>
            </a:r>
          </a:p>
          <a:p>
            <a:pPr lvl="1"/>
            <a:r>
              <a:rPr lang="de-DE" dirty="0"/>
              <a:t>Versionsnummer wird als </a:t>
            </a:r>
            <a:r>
              <a:rPr lang="de-DE" b="1" dirty="0"/>
              <a:t>Tag</a:t>
            </a:r>
            <a:r>
              <a:rPr lang="de-DE" dirty="0"/>
              <a:t> bezeichnet und mit Doppelpunkt getrennt hinter den Namen des Images geschrieben(z.B. </a:t>
            </a:r>
            <a:r>
              <a:rPr lang="de-DE" b="1" dirty="0"/>
              <a:t>mysql:8.3 </a:t>
            </a:r>
            <a:r>
              <a:rPr lang="de-DE" dirty="0"/>
              <a:t>oder </a:t>
            </a:r>
            <a:r>
              <a:rPr lang="de-DE" b="1" dirty="0" err="1"/>
              <a:t>archlinux:latest</a:t>
            </a:r>
            <a:r>
              <a:rPr lang="de-DE" dirty="0"/>
              <a:t>)</a:t>
            </a:r>
          </a:p>
          <a:p>
            <a:pPr lvl="1"/>
            <a:r>
              <a:rPr lang="de-DE" dirty="0"/>
              <a:t>Die Suche im Docker-Hub ermöglicht Selektion nach "Docker Official Image" und "</a:t>
            </a:r>
            <a:r>
              <a:rPr lang="de-DE" dirty="0" err="1"/>
              <a:t>Verified</a:t>
            </a:r>
            <a:r>
              <a:rPr lang="de-DE" dirty="0"/>
              <a:t> Publisher" oder "</a:t>
            </a:r>
            <a:r>
              <a:rPr lang="de-DE" dirty="0" err="1"/>
              <a:t>Sponsored</a:t>
            </a:r>
            <a:r>
              <a:rPr lang="de-DE" dirty="0"/>
              <a:t> Open Source Software", welche Vertrauenswürdigkeit versprechen.</a:t>
            </a:r>
          </a:p>
          <a:p>
            <a:pPr lvl="1"/>
            <a:r>
              <a:rPr lang="de-DE" dirty="0"/>
              <a:t>Manche Publisher (z.B. </a:t>
            </a:r>
            <a:r>
              <a:rPr lang="de-DE" dirty="0" err="1"/>
              <a:t>Bitnami</a:t>
            </a:r>
            <a:r>
              <a:rPr lang="de-DE" dirty="0"/>
              <a:t>) haben sich darauf spezialisiert, hochqualitative, stabile Images anzubieten.</a:t>
            </a:r>
          </a:p>
          <a:p>
            <a:pPr lvl="1"/>
            <a:r>
              <a:rPr lang="de-DE" dirty="0"/>
              <a:t>Außerdem gibt es die Möglichkeit, die Prozessorarchitektur vorzugeben (x86-64, ARM) da nicht alle </a:t>
            </a:r>
            <a:r>
              <a:rPr lang="de-DE" dirty="0" err="1"/>
              <a:t>Repositories</a:t>
            </a:r>
            <a:r>
              <a:rPr lang="de-DE" dirty="0"/>
              <a:t> alle Prozessoren unterstützen.</a:t>
            </a:r>
          </a:p>
          <a:p>
            <a:pPr lvl="1"/>
            <a:r>
              <a:rPr lang="de-DE" dirty="0"/>
              <a:t>Es gibt auch die Möglichkeit, private </a:t>
            </a:r>
            <a:r>
              <a:rPr lang="de-DE" dirty="0" err="1"/>
              <a:t>Repositories</a:t>
            </a:r>
            <a:r>
              <a:rPr lang="de-DE" dirty="0"/>
              <a:t> anzulegen oder vom lokalen Docker aus andere, z.B. unternehmenseigene Hubs anzusprechen (ähnlich wie bei </a:t>
            </a:r>
            <a:r>
              <a:rPr lang="de-DE" dirty="0" err="1"/>
              <a:t>Github</a:t>
            </a:r>
            <a:r>
              <a:rPr lang="de-DE" dirty="0"/>
              <a:t>).</a:t>
            </a:r>
          </a:p>
          <a:p>
            <a:pPr lvl="1"/>
            <a:r>
              <a:rPr lang="de-DE" dirty="0"/>
              <a:t>Nicht alle Docker Images werden mit einem einfachen </a:t>
            </a:r>
            <a:r>
              <a:rPr lang="de-DE" b="1" dirty="0" err="1"/>
              <a:t>docker</a:t>
            </a:r>
            <a:r>
              <a:rPr lang="de-DE" b="1" dirty="0"/>
              <a:t> </a:t>
            </a:r>
            <a:r>
              <a:rPr lang="de-DE" b="1" dirty="0" err="1"/>
              <a:t>run</a:t>
            </a:r>
            <a:r>
              <a:rPr lang="de-DE" dirty="0"/>
              <a:t> gestartet, dazu empfiehlt sich das Lesen der Dokumentation auf der Repository Seite.</a:t>
            </a:r>
          </a:p>
          <a:p>
            <a:pPr lvl="1"/>
            <a:endParaRPr lang="de-DE" dirty="0"/>
          </a:p>
          <a:p>
            <a:endParaRPr lang="de-DE" dirty="0"/>
          </a:p>
        </p:txBody>
      </p:sp>
      <p:pic>
        <p:nvPicPr>
          <p:cNvPr id="5" name="Grafik 4">
            <a:extLst>
              <a:ext uri="{FF2B5EF4-FFF2-40B4-BE49-F238E27FC236}">
                <a16:creationId xmlns:a16="http://schemas.microsoft.com/office/drawing/2014/main" id="{658D487D-738B-70B4-4C24-0D97B64EEC5D}"/>
              </a:ext>
            </a:extLst>
          </p:cNvPr>
          <p:cNvPicPr>
            <a:picLocks noChangeAspect="1"/>
          </p:cNvPicPr>
          <p:nvPr/>
        </p:nvPicPr>
        <p:blipFill>
          <a:blip r:embed="rId2"/>
          <a:stretch>
            <a:fillRect/>
          </a:stretch>
        </p:blipFill>
        <p:spPr>
          <a:xfrm>
            <a:off x="9681807" y="2122056"/>
            <a:ext cx="2427102" cy="2952114"/>
          </a:xfrm>
          <a:prstGeom prst="rect">
            <a:avLst/>
          </a:prstGeom>
          <a:ln>
            <a:solidFill>
              <a:schemeClr val="bg1">
                <a:lumMod val="75000"/>
              </a:schemeClr>
            </a:solidFill>
          </a:ln>
        </p:spPr>
      </p:pic>
      <p:pic>
        <p:nvPicPr>
          <p:cNvPr id="7" name="Grafik 6">
            <a:extLst>
              <a:ext uri="{FF2B5EF4-FFF2-40B4-BE49-F238E27FC236}">
                <a16:creationId xmlns:a16="http://schemas.microsoft.com/office/drawing/2014/main" id="{0A12D985-4A13-66B5-172B-1E511E9A9F8A}"/>
              </a:ext>
            </a:extLst>
          </p:cNvPr>
          <p:cNvPicPr>
            <a:picLocks noChangeAspect="1"/>
          </p:cNvPicPr>
          <p:nvPr/>
        </p:nvPicPr>
        <p:blipFill>
          <a:blip r:embed="rId3"/>
          <a:stretch>
            <a:fillRect/>
          </a:stretch>
        </p:blipFill>
        <p:spPr>
          <a:xfrm>
            <a:off x="1476646" y="520284"/>
            <a:ext cx="2245085" cy="641453"/>
          </a:xfrm>
          <a:prstGeom prst="rect">
            <a:avLst/>
          </a:prstGeom>
        </p:spPr>
      </p:pic>
    </p:spTree>
    <p:extLst>
      <p:ext uri="{BB962C8B-B14F-4D97-AF65-F5344CB8AC3E}">
        <p14:creationId xmlns:p14="http://schemas.microsoft.com/office/powerpoint/2010/main" val="23423925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4F7248-0639-462E-B161-88C74F90186E}"/>
              </a:ext>
            </a:extLst>
          </p:cNvPr>
          <p:cNvSpPr>
            <a:spLocks noGrp="1"/>
          </p:cNvSpPr>
          <p:nvPr>
            <p:ph type="title"/>
          </p:nvPr>
        </p:nvSpPr>
        <p:spPr/>
        <p:txBody>
          <a:bodyPr/>
          <a:lstStyle/>
          <a:p>
            <a:r>
              <a:rPr lang="de-DE" dirty="0"/>
              <a:t>Beispiel: Docker Container mit MySQL</a:t>
            </a:r>
          </a:p>
        </p:txBody>
      </p:sp>
      <p:sp>
        <p:nvSpPr>
          <p:cNvPr id="3" name="Inhaltsplatzhalter 2">
            <a:extLst>
              <a:ext uri="{FF2B5EF4-FFF2-40B4-BE49-F238E27FC236}">
                <a16:creationId xmlns:a16="http://schemas.microsoft.com/office/drawing/2014/main" id="{32BA5CB3-5577-4759-8CA4-B9C29731C20E}"/>
              </a:ext>
            </a:extLst>
          </p:cNvPr>
          <p:cNvSpPr>
            <a:spLocks noGrp="1"/>
          </p:cNvSpPr>
          <p:nvPr>
            <p:ph idx="1"/>
          </p:nvPr>
        </p:nvSpPr>
        <p:spPr>
          <a:xfrm>
            <a:off x="838199" y="1485041"/>
            <a:ext cx="11353801" cy="5321396"/>
          </a:xfrm>
        </p:spPr>
        <p:txBody>
          <a:bodyPr>
            <a:normAutofit fontScale="85000" lnSpcReduction="20000"/>
          </a:bodyPr>
          <a:lstStyle/>
          <a:p>
            <a:pPr>
              <a:lnSpc>
                <a:spcPct val="130000"/>
              </a:lnSpc>
            </a:pPr>
            <a:r>
              <a:rPr lang="de-DE" dirty="0"/>
              <a:t>Starten Sie einen MySQL-Server mit folgendem Befehl:</a:t>
            </a:r>
            <a:br>
              <a:rPr lang="de-DE" dirty="0"/>
            </a:br>
            <a:r>
              <a:rPr lang="en-US" sz="2000" b="1" dirty="0">
                <a:highlight>
                  <a:srgbClr val="C0C0C0"/>
                </a:highlight>
                <a:latin typeface="Courier New" panose="02070309020205020404" pitchFamily="49" charset="0"/>
                <a:cs typeface="Courier New" panose="02070309020205020404" pitchFamily="49" charset="0"/>
              </a:rPr>
              <a:t>docker run --name MYDB -e MYSQL_ROOT_PASSWORD=geheim123 -d –p 3306:3306 mysql:8.3</a:t>
            </a:r>
            <a:endParaRPr lang="en-US" b="1" dirty="0">
              <a:highlight>
                <a:srgbClr val="C0C0C0"/>
              </a:highlight>
              <a:latin typeface="Courier New" panose="02070309020205020404" pitchFamily="49" charset="0"/>
              <a:cs typeface="Courier New" panose="02070309020205020404" pitchFamily="49" charset="0"/>
            </a:endParaRPr>
          </a:p>
          <a:p>
            <a:pPr>
              <a:lnSpc>
                <a:spcPct val="130000"/>
              </a:lnSpc>
            </a:pPr>
            <a:r>
              <a:rPr lang="en-US" sz="2000" b="1" dirty="0">
                <a:highlight>
                  <a:srgbClr val="C0C0C0"/>
                </a:highlight>
                <a:latin typeface="Courier New" panose="02070309020205020404" pitchFamily="49" charset="0"/>
                <a:cs typeface="Courier New" panose="02070309020205020404" pitchFamily="49" charset="0"/>
              </a:rPr>
              <a:t>mysql:8.3 </a:t>
            </a:r>
            <a:r>
              <a:rPr lang="en-US" dirty="0">
                <a:sym typeface="Wingdings" panose="05000000000000000000" pitchFamily="2" charset="2"/>
              </a:rPr>
              <a:t> </a:t>
            </a:r>
            <a:r>
              <a:rPr lang="en-US" dirty="0" err="1">
                <a:sym typeface="Wingdings" panose="05000000000000000000" pitchFamily="2" charset="2"/>
              </a:rPr>
              <a:t>Offizielles</a:t>
            </a:r>
            <a:r>
              <a:rPr lang="en-US" dirty="0">
                <a:sym typeface="Wingdings" panose="05000000000000000000" pitchFamily="2" charset="2"/>
              </a:rPr>
              <a:t> Image von Docker und dem MySQL Team</a:t>
            </a:r>
            <a:endParaRPr lang="de-DE" dirty="0"/>
          </a:p>
          <a:p>
            <a:pPr>
              <a:lnSpc>
                <a:spcPct val="130000"/>
              </a:lnSpc>
            </a:pPr>
            <a:r>
              <a:rPr lang="de-DE" sz="2000" b="1" dirty="0">
                <a:highlight>
                  <a:srgbClr val="C0C0C0"/>
                </a:highlight>
                <a:latin typeface="Courier New" panose="02070309020205020404" pitchFamily="49" charset="0"/>
                <a:cs typeface="Courier New" panose="02070309020205020404" pitchFamily="49" charset="0"/>
              </a:rPr>
              <a:t>--name MYDB </a:t>
            </a:r>
            <a:r>
              <a:rPr lang="de-DE" dirty="0">
                <a:sym typeface="Wingdings" panose="05000000000000000000" pitchFamily="2" charset="2"/>
              </a:rPr>
              <a:t> Startet den Container mit dem selbstgewählten Namen MYDB</a:t>
            </a:r>
          </a:p>
          <a:p>
            <a:pPr>
              <a:lnSpc>
                <a:spcPct val="130000"/>
              </a:lnSpc>
            </a:pPr>
            <a:r>
              <a:rPr lang="de-DE" sz="2000" b="1" dirty="0">
                <a:highlight>
                  <a:srgbClr val="C0C0C0"/>
                </a:highlight>
                <a:latin typeface="Courier New" panose="02070309020205020404" pitchFamily="49" charset="0"/>
                <a:cs typeface="Courier New" panose="02070309020205020404" pitchFamily="49" charset="0"/>
                <a:sym typeface="Wingdings" panose="05000000000000000000" pitchFamily="2" charset="2"/>
              </a:rPr>
              <a:t>-e MYSQL_ROOT_PASSWORD=geheim123 </a:t>
            </a:r>
            <a:r>
              <a:rPr lang="de-DE" dirty="0">
                <a:sym typeface="Wingdings" panose="05000000000000000000" pitchFamily="2" charset="2"/>
              </a:rPr>
              <a:t> Startet den Container mit der Umgebungsvariable (Environment) für das root-Kennwort</a:t>
            </a:r>
          </a:p>
          <a:p>
            <a:pPr>
              <a:lnSpc>
                <a:spcPct val="130000"/>
              </a:lnSpc>
            </a:pPr>
            <a:r>
              <a:rPr lang="de-DE" sz="2000" b="1" dirty="0">
                <a:highlight>
                  <a:srgbClr val="C0C0C0"/>
                </a:highlight>
                <a:latin typeface="Courier New" panose="02070309020205020404" pitchFamily="49" charset="0"/>
                <a:cs typeface="Courier New" panose="02070309020205020404" pitchFamily="49" charset="0"/>
                <a:sym typeface="Wingdings" panose="05000000000000000000" pitchFamily="2" charset="2"/>
              </a:rPr>
              <a:t>-d </a:t>
            </a:r>
            <a:r>
              <a:rPr lang="de-DE" dirty="0">
                <a:sym typeface="Wingdings" panose="05000000000000000000" pitchFamily="2" charset="2"/>
              </a:rPr>
              <a:t> Startet den Container im Hintergrund ("</a:t>
            </a:r>
            <a:r>
              <a:rPr lang="de-DE" dirty="0" err="1">
                <a:sym typeface="Wingdings" panose="05000000000000000000" pitchFamily="2" charset="2"/>
              </a:rPr>
              <a:t>detached</a:t>
            </a:r>
            <a:r>
              <a:rPr lang="de-DE" dirty="0">
                <a:sym typeface="Wingdings" panose="05000000000000000000" pitchFamily="2" charset="2"/>
              </a:rPr>
              <a:t>")</a:t>
            </a:r>
          </a:p>
          <a:p>
            <a:pPr>
              <a:lnSpc>
                <a:spcPct val="130000"/>
              </a:lnSpc>
            </a:pPr>
            <a:r>
              <a:rPr lang="en-US" sz="2000" b="1" dirty="0">
                <a:highlight>
                  <a:srgbClr val="C0C0C0"/>
                </a:highlight>
                <a:latin typeface="Courier New" panose="02070309020205020404" pitchFamily="49" charset="0"/>
                <a:cs typeface="Courier New" panose="02070309020205020404" pitchFamily="49" charset="0"/>
              </a:rPr>
              <a:t>–p 3306:3306</a:t>
            </a:r>
            <a:r>
              <a:rPr lang="de-DE" sz="2000" b="1" dirty="0">
                <a:highlight>
                  <a:srgbClr val="C0C0C0"/>
                </a:highlight>
                <a:latin typeface="Courier New" panose="02070309020205020404" pitchFamily="49" charset="0"/>
                <a:cs typeface="Courier New" panose="02070309020205020404" pitchFamily="49" charset="0"/>
                <a:sym typeface="Wingdings" panose="05000000000000000000" pitchFamily="2" charset="2"/>
              </a:rPr>
              <a:t> </a:t>
            </a:r>
            <a:r>
              <a:rPr lang="de-DE" dirty="0">
                <a:sym typeface="Wingdings" panose="05000000000000000000" pitchFamily="2" charset="2"/>
              </a:rPr>
              <a:t> Sorgt dafür, dass der MySQL-Server via </a:t>
            </a:r>
            <a:r>
              <a:rPr lang="de-DE" b="1" dirty="0">
                <a:sym typeface="Wingdings" panose="05000000000000000000" pitchFamily="2" charset="2"/>
              </a:rPr>
              <a:t>Port 3306 </a:t>
            </a:r>
            <a:r>
              <a:rPr lang="de-DE" dirty="0">
                <a:sym typeface="Wingdings" panose="05000000000000000000" pitchFamily="2" charset="2"/>
              </a:rPr>
              <a:t>erreichbar ist. </a:t>
            </a:r>
          </a:p>
          <a:p>
            <a:pPr>
              <a:lnSpc>
                <a:spcPct val="130000"/>
              </a:lnSpc>
            </a:pPr>
            <a:r>
              <a:rPr lang="de-DE" sz="2000" b="1" dirty="0">
                <a:highlight>
                  <a:srgbClr val="C0C0C0"/>
                </a:highlight>
                <a:latin typeface="Courier New" panose="02070309020205020404" pitchFamily="49" charset="0"/>
                <a:cs typeface="Courier New" panose="02070309020205020404" pitchFamily="49" charset="0"/>
                <a:sym typeface="Wingdings" panose="05000000000000000000" pitchFamily="2" charset="2"/>
              </a:rPr>
              <a:t>mysql:8.3 </a:t>
            </a:r>
            <a:r>
              <a:rPr lang="de-DE" dirty="0">
                <a:sym typeface="Wingdings" panose="05000000000000000000" pitchFamily="2" charset="2"/>
              </a:rPr>
              <a:t> Lädt das Image </a:t>
            </a:r>
            <a:r>
              <a:rPr lang="de-DE" b="1" dirty="0" err="1">
                <a:sym typeface="Wingdings" panose="05000000000000000000" pitchFamily="2" charset="2"/>
              </a:rPr>
              <a:t>mysql</a:t>
            </a:r>
            <a:r>
              <a:rPr lang="de-DE" b="1" dirty="0">
                <a:sym typeface="Wingdings" panose="05000000000000000000" pitchFamily="2" charset="2"/>
              </a:rPr>
              <a:t> </a:t>
            </a:r>
            <a:r>
              <a:rPr lang="de-DE" dirty="0">
                <a:sym typeface="Wingdings" panose="05000000000000000000" pitchFamily="2" charset="2"/>
              </a:rPr>
              <a:t>mit dem Tag (Version) "8.3" herunter</a:t>
            </a:r>
          </a:p>
          <a:p>
            <a:pPr>
              <a:lnSpc>
                <a:spcPct val="130000"/>
              </a:lnSpc>
            </a:pPr>
            <a:r>
              <a:rPr lang="de-DE" u="sng" dirty="0">
                <a:sym typeface="Wingdings" panose="05000000000000000000" pitchFamily="2" charset="2"/>
              </a:rPr>
              <a:t>Tipp</a:t>
            </a:r>
            <a:r>
              <a:rPr lang="de-DE" dirty="0">
                <a:sym typeface="Wingdings" panose="05000000000000000000" pitchFamily="2" charset="2"/>
              </a:rPr>
              <a:t>: mit </a:t>
            </a:r>
            <a:r>
              <a:rPr lang="de-DE" sz="2100" b="1" dirty="0" err="1">
                <a:highlight>
                  <a:srgbClr val="C0C0C0"/>
                </a:highlight>
                <a:latin typeface="Courier New" panose="02070309020205020404" pitchFamily="49" charset="0"/>
                <a:cs typeface="Courier New" panose="02070309020205020404" pitchFamily="49" charset="0"/>
                <a:sym typeface="Wingdings" panose="05000000000000000000" pitchFamily="2" charset="2"/>
              </a:rPr>
              <a:t>docker</a:t>
            </a:r>
            <a:r>
              <a:rPr lang="de-DE" sz="2100" b="1" dirty="0">
                <a:highlight>
                  <a:srgbClr val="C0C0C0"/>
                </a:highlight>
                <a:latin typeface="Courier New" panose="02070309020205020404" pitchFamily="49" charset="0"/>
                <a:cs typeface="Courier New" panose="02070309020205020404" pitchFamily="49" charset="0"/>
                <a:sym typeface="Wingdings" panose="05000000000000000000" pitchFamily="2" charset="2"/>
              </a:rPr>
              <a:t> </a:t>
            </a:r>
            <a:r>
              <a:rPr lang="de-DE" sz="2100" b="1" dirty="0" err="1">
                <a:highlight>
                  <a:srgbClr val="C0C0C0"/>
                </a:highlight>
                <a:latin typeface="Courier New" panose="02070309020205020404" pitchFamily="49" charset="0"/>
                <a:cs typeface="Courier New" panose="02070309020205020404" pitchFamily="49" charset="0"/>
                <a:sym typeface="Wingdings" panose="05000000000000000000" pitchFamily="2" charset="2"/>
              </a:rPr>
              <a:t>exec</a:t>
            </a:r>
            <a:r>
              <a:rPr lang="de-DE" sz="2100" b="1" dirty="0">
                <a:highlight>
                  <a:srgbClr val="C0C0C0"/>
                </a:highlight>
                <a:latin typeface="Courier New" panose="02070309020205020404" pitchFamily="49" charset="0"/>
                <a:cs typeface="Courier New" panose="02070309020205020404" pitchFamily="49" charset="0"/>
                <a:sym typeface="Wingdings" panose="05000000000000000000" pitchFamily="2" charset="2"/>
              </a:rPr>
              <a:t> -</a:t>
            </a:r>
            <a:r>
              <a:rPr lang="de-DE" sz="2100" b="1" dirty="0" err="1">
                <a:highlight>
                  <a:srgbClr val="C0C0C0"/>
                </a:highlight>
                <a:latin typeface="Courier New" panose="02070309020205020404" pitchFamily="49" charset="0"/>
                <a:cs typeface="Courier New" panose="02070309020205020404" pitchFamily="49" charset="0"/>
                <a:sym typeface="Wingdings" panose="05000000000000000000" pitchFamily="2" charset="2"/>
              </a:rPr>
              <a:t>it</a:t>
            </a:r>
            <a:r>
              <a:rPr lang="de-DE" sz="2100" b="1" dirty="0">
                <a:highlight>
                  <a:srgbClr val="C0C0C0"/>
                </a:highlight>
                <a:latin typeface="Courier New" panose="02070309020205020404" pitchFamily="49" charset="0"/>
                <a:cs typeface="Courier New" panose="02070309020205020404" pitchFamily="49" charset="0"/>
                <a:sym typeface="Wingdings" panose="05000000000000000000" pitchFamily="2" charset="2"/>
              </a:rPr>
              <a:t> MYDB bash </a:t>
            </a:r>
            <a:r>
              <a:rPr lang="de-DE" dirty="0">
                <a:sym typeface="Wingdings" panose="05000000000000000000" pitchFamily="2" charset="2"/>
              </a:rPr>
              <a:t>eine interaktive Shell im Container öffnen und dann mit </a:t>
            </a:r>
            <a:r>
              <a:rPr lang="de-DE" sz="2100" b="1" dirty="0" err="1">
                <a:highlight>
                  <a:srgbClr val="C0C0C0"/>
                </a:highlight>
                <a:latin typeface="Courier New" panose="02070309020205020404" pitchFamily="49" charset="0"/>
                <a:cs typeface="Courier New" panose="02070309020205020404" pitchFamily="49" charset="0"/>
                <a:sym typeface="Wingdings" panose="05000000000000000000" pitchFamily="2" charset="2"/>
              </a:rPr>
              <a:t>mysql</a:t>
            </a:r>
            <a:r>
              <a:rPr lang="de-DE" sz="2100" b="1" dirty="0">
                <a:highlight>
                  <a:srgbClr val="C0C0C0"/>
                </a:highlight>
                <a:latin typeface="Courier New" panose="02070309020205020404" pitchFamily="49" charset="0"/>
                <a:cs typeface="Courier New" panose="02070309020205020404" pitchFamily="49" charset="0"/>
                <a:sym typeface="Wingdings" panose="05000000000000000000" pitchFamily="2" charset="2"/>
              </a:rPr>
              <a:t> -p</a:t>
            </a:r>
            <a:r>
              <a:rPr lang="de-DE" dirty="0">
                <a:sym typeface="Wingdings" panose="05000000000000000000" pitchFamily="2" charset="2"/>
              </a:rPr>
              <a:t> in die Datenbank einloggen</a:t>
            </a:r>
            <a:endParaRPr lang="de-DE" dirty="0"/>
          </a:p>
        </p:txBody>
      </p:sp>
    </p:spTree>
    <p:extLst>
      <p:ext uri="{BB962C8B-B14F-4D97-AF65-F5344CB8AC3E}">
        <p14:creationId xmlns:p14="http://schemas.microsoft.com/office/powerpoint/2010/main" val="18294651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4F7248-0639-462E-B161-88C74F90186E}"/>
              </a:ext>
            </a:extLst>
          </p:cNvPr>
          <p:cNvSpPr>
            <a:spLocks noGrp="1"/>
          </p:cNvSpPr>
          <p:nvPr>
            <p:ph type="title"/>
          </p:nvPr>
        </p:nvSpPr>
        <p:spPr>
          <a:xfrm>
            <a:off x="289560" y="242792"/>
            <a:ext cx="10515600" cy="1325563"/>
          </a:xfrm>
        </p:spPr>
        <p:txBody>
          <a:bodyPr/>
          <a:lstStyle/>
          <a:p>
            <a:r>
              <a:rPr lang="de-DE" dirty="0"/>
              <a:t>Beispiel: Docker Container mit MySQL und persistenten Daten (Volume)</a:t>
            </a:r>
          </a:p>
        </p:txBody>
      </p:sp>
      <p:sp>
        <p:nvSpPr>
          <p:cNvPr id="3" name="Inhaltsplatzhalter 2">
            <a:extLst>
              <a:ext uri="{FF2B5EF4-FFF2-40B4-BE49-F238E27FC236}">
                <a16:creationId xmlns:a16="http://schemas.microsoft.com/office/drawing/2014/main" id="{32BA5CB3-5577-4759-8CA4-B9C29731C20E}"/>
              </a:ext>
            </a:extLst>
          </p:cNvPr>
          <p:cNvSpPr>
            <a:spLocks noGrp="1"/>
          </p:cNvSpPr>
          <p:nvPr>
            <p:ph idx="1"/>
          </p:nvPr>
        </p:nvSpPr>
        <p:spPr>
          <a:xfrm>
            <a:off x="243840" y="1485041"/>
            <a:ext cx="11899391" cy="5321396"/>
          </a:xfrm>
        </p:spPr>
        <p:txBody>
          <a:bodyPr>
            <a:normAutofit/>
          </a:bodyPr>
          <a:lstStyle/>
          <a:p>
            <a:pPr>
              <a:lnSpc>
                <a:spcPct val="100000"/>
              </a:lnSpc>
            </a:pPr>
            <a:r>
              <a:rPr lang="de-DE" dirty="0"/>
              <a:t>Erzeugen Sie ein Volume (Virtuelle Festplatte) im Dateisystem des Hosts:</a:t>
            </a:r>
            <a:br>
              <a:rPr lang="de-DE" dirty="0"/>
            </a:br>
            <a:r>
              <a:rPr lang="de-DE" sz="2000" b="1" dirty="0" err="1">
                <a:highlight>
                  <a:srgbClr val="C0C0C0"/>
                </a:highlight>
                <a:latin typeface="Courier New" panose="02070309020205020404" pitchFamily="49" charset="0"/>
                <a:cs typeface="Courier New" panose="02070309020205020404" pitchFamily="49" charset="0"/>
              </a:rPr>
              <a:t>docker</a:t>
            </a:r>
            <a:r>
              <a:rPr lang="de-DE" sz="2000" b="1" dirty="0">
                <a:highlight>
                  <a:srgbClr val="C0C0C0"/>
                </a:highlight>
                <a:latin typeface="Courier New" panose="02070309020205020404" pitchFamily="49" charset="0"/>
                <a:cs typeface="Courier New" panose="02070309020205020404" pitchFamily="49" charset="0"/>
              </a:rPr>
              <a:t> </a:t>
            </a:r>
            <a:r>
              <a:rPr lang="de-DE" sz="2000" b="1" dirty="0" err="1">
                <a:highlight>
                  <a:srgbClr val="C0C0C0"/>
                </a:highlight>
                <a:latin typeface="Courier New" panose="02070309020205020404" pitchFamily="49" charset="0"/>
                <a:cs typeface="Courier New" panose="02070309020205020404" pitchFamily="49" charset="0"/>
              </a:rPr>
              <a:t>volume</a:t>
            </a:r>
            <a:r>
              <a:rPr lang="de-DE" sz="2000" b="1" dirty="0">
                <a:highlight>
                  <a:srgbClr val="C0C0C0"/>
                </a:highlight>
                <a:latin typeface="Courier New" panose="02070309020205020404" pitchFamily="49" charset="0"/>
                <a:cs typeface="Courier New" panose="02070309020205020404" pitchFamily="49" charset="0"/>
              </a:rPr>
              <a:t> </a:t>
            </a:r>
            <a:r>
              <a:rPr lang="de-DE" sz="2000" b="1" dirty="0" err="1">
                <a:highlight>
                  <a:srgbClr val="C0C0C0"/>
                </a:highlight>
                <a:latin typeface="Courier New" panose="02070309020205020404" pitchFamily="49" charset="0"/>
                <a:cs typeface="Courier New" panose="02070309020205020404" pitchFamily="49" charset="0"/>
              </a:rPr>
              <a:t>create</a:t>
            </a:r>
            <a:r>
              <a:rPr lang="de-DE" sz="2000" b="1" dirty="0">
                <a:highlight>
                  <a:srgbClr val="C0C0C0"/>
                </a:highlight>
                <a:latin typeface="Courier New" panose="02070309020205020404" pitchFamily="49" charset="0"/>
                <a:cs typeface="Courier New" panose="02070309020205020404" pitchFamily="49" charset="0"/>
              </a:rPr>
              <a:t> DBDATA</a:t>
            </a:r>
          </a:p>
          <a:p>
            <a:pPr>
              <a:lnSpc>
                <a:spcPct val="100000"/>
              </a:lnSpc>
            </a:pPr>
            <a:r>
              <a:rPr lang="de-DE" dirty="0"/>
              <a:t>Was man wissen muss: Das Datenverzeichnis eines MySQL-Servers befindet sich im noch zu startenden MySQL-Container im Ordner </a:t>
            </a:r>
            <a:r>
              <a:rPr lang="de-DE" b="1" dirty="0"/>
              <a:t>/</a:t>
            </a:r>
            <a:r>
              <a:rPr lang="de-DE" b="1" dirty="0" err="1"/>
              <a:t>var</a:t>
            </a:r>
            <a:r>
              <a:rPr lang="de-DE" b="1" dirty="0"/>
              <a:t>/</a:t>
            </a:r>
            <a:r>
              <a:rPr lang="de-DE" b="1" dirty="0" err="1"/>
              <a:t>lib</a:t>
            </a:r>
            <a:r>
              <a:rPr lang="de-DE" b="1" dirty="0"/>
              <a:t>/</a:t>
            </a:r>
            <a:r>
              <a:rPr lang="de-DE" b="1" dirty="0" err="1"/>
              <a:t>mysql</a:t>
            </a:r>
            <a:endParaRPr lang="de-DE" b="1" dirty="0"/>
          </a:p>
          <a:p>
            <a:pPr>
              <a:lnSpc>
                <a:spcPct val="100000"/>
              </a:lnSpc>
            </a:pPr>
            <a:r>
              <a:rPr lang="de-DE" dirty="0"/>
              <a:t>Starten Sie einen MySQL-Server und binden Sie das Volume als Datenspeicher ins Dateisystem an der Stelle </a:t>
            </a:r>
            <a:r>
              <a:rPr lang="de-DE" b="1" dirty="0"/>
              <a:t>/</a:t>
            </a:r>
            <a:r>
              <a:rPr lang="de-DE" b="1" dirty="0" err="1"/>
              <a:t>var</a:t>
            </a:r>
            <a:r>
              <a:rPr lang="de-DE" b="1" dirty="0"/>
              <a:t>/</a:t>
            </a:r>
            <a:r>
              <a:rPr lang="de-DE" b="1" dirty="0" err="1"/>
              <a:t>lib</a:t>
            </a:r>
            <a:r>
              <a:rPr lang="de-DE" b="1" dirty="0"/>
              <a:t>/</a:t>
            </a:r>
            <a:r>
              <a:rPr lang="de-DE" b="1" dirty="0" err="1"/>
              <a:t>mysql</a:t>
            </a:r>
            <a:r>
              <a:rPr lang="de-DE" b="1" dirty="0"/>
              <a:t> </a:t>
            </a:r>
            <a:r>
              <a:rPr lang="de-DE" dirty="0"/>
              <a:t>des Containers ein:</a:t>
            </a:r>
            <a:br>
              <a:rPr lang="de-DE" dirty="0"/>
            </a:br>
            <a:r>
              <a:rPr lang="en-US" sz="1400" b="1" dirty="0">
                <a:highlight>
                  <a:srgbClr val="C0C0C0"/>
                </a:highlight>
                <a:latin typeface="Courier New" panose="02070309020205020404" pitchFamily="49" charset="0"/>
                <a:cs typeface="Courier New" panose="02070309020205020404" pitchFamily="49" charset="0"/>
              </a:rPr>
              <a:t>docker run --name WORLDDB -e MYSQL_ROOT_PASSWORD=geheim123 –v DBDATA:/var/lib/</a:t>
            </a:r>
            <a:r>
              <a:rPr lang="en-US" sz="1400" b="1" dirty="0" err="1">
                <a:highlight>
                  <a:srgbClr val="C0C0C0"/>
                </a:highlight>
                <a:latin typeface="Courier New" panose="02070309020205020404" pitchFamily="49" charset="0"/>
                <a:cs typeface="Courier New" panose="02070309020205020404" pitchFamily="49" charset="0"/>
              </a:rPr>
              <a:t>mysql</a:t>
            </a:r>
            <a:r>
              <a:rPr lang="en-US" sz="1400" b="1" dirty="0">
                <a:highlight>
                  <a:srgbClr val="C0C0C0"/>
                </a:highlight>
                <a:latin typeface="Courier New" panose="02070309020205020404" pitchFamily="49" charset="0"/>
                <a:cs typeface="Courier New" panose="02070309020205020404" pitchFamily="49" charset="0"/>
              </a:rPr>
              <a:t> \</a:t>
            </a:r>
            <a:br>
              <a:rPr lang="en-US" sz="1400" b="1" dirty="0">
                <a:highlight>
                  <a:srgbClr val="C0C0C0"/>
                </a:highlight>
                <a:latin typeface="Courier New" panose="02070309020205020404" pitchFamily="49" charset="0"/>
                <a:cs typeface="Courier New" panose="02070309020205020404" pitchFamily="49" charset="0"/>
              </a:rPr>
            </a:br>
            <a:r>
              <a:rPr lang="en-US" sz="1400" b="1" dirty="0">
                <a:highlight>
                  <a:srgbClr val="C0C0C0"/>
                </a:highlight>
                <a:latin typeface="Courier New" panose="02070309020205020404" pitchFamily="49" charset="0"/>
                <a:cs typeface="Courier New" panose="02070309020205020404" pitchFamily="49" charset="0"/>
              </a:rPr>
              <a:t>-d –p 3306:3306 micky65/</a:t>
            </a:r>
            <a:r>
              <a:rPr lang="en-US" sz="1400" b="1" dirty="0" err="1">
                <a:highlight>
                  <a:srgbClr val="C0C0C0"/>
                </a:highlight>
                <a:latin typeface="Courier New" panose="02070309020205020404" pitchFamily="49" charset="0"/>
                <a:cs typeface="Courier New" panose="02070309020205020404" pitchFamily="49" charset="0"/>
              </a:rPr>
              <a:t>mysql</a:t>
            </a:r>
            <a:r>
              <a:rPr lang="en-US" sz="1400" b="1" dirty="0">
                <a:highlight>
                  <a:srgbClr val="C0C0C0"/>
                </a:highlight>
                <a:latin typeface="Courier New" panose="02070309020205020404" pitchFamily="49" charset="0"/>
                <a:cs typeface="Courier New" panose="02070309020205020404" pitchFamily="49" charset="0"/>
              </a:rPr>
              <a:t>-world</a:t>
            </a:r>
            <a:endParaRPr lang="en-US" sz="1600" b="1" dirty="0">
              <a:highlight>
                <a:srgbClr val="C0C0C0"/>
              </a:highlight>
              <a:latin typeface="Courier New" panose="02070309020205020404" pitchFamily="49" charset="0"/>
              <a:cs typeface="Courier New" panose="02070309020205020404" pitchFamily="49" charset="0"/>
            </a:endParaRPr>
          </a:p>
          <a:p>
            <a:pPr>
              <a:lnSpc>
                <a:spcPct val="100000"/>
              </a:lnSpc>
            </a:pPr>
            <a:r>
              <a:rPr lang="en-US" dirty="0"/>
              <a:t>Das </a:t>
            </a:r>
            <a:r>
              <a:rPr lang="en-US" dirty="0" err="1"/>
              <a:t>Datenverzeichnis</a:t>
            </a:r>
            <a:r>
              <a:rPr lang="en-US" dirty="0"/>
              <a:t> </a:t>
            </a:r>
            <a:r>
              <a:rPr lang="en-US" dirty="0" err="1"/>
              <a:t>ist</a:t>
            </a:r>
            <a:r>
              <a:rPr lang="en-US" dirty="0"/>
              <a:t> </a:t>
            </a:r>
            <a:r>
              <a:rPr lang="en-US" dirty="0" err="1"/>
              <a:t>jetzt</a:t>
            </a:r>
            <a:r>
              <a:rPr lang="en-US" dirty="0"/>
              <a:t> </a:t>
            </a:r>
            <a:r>
              <a:rPr lang="en-US" dirty="0" err="1"/>
              <a:t>ausserhalb</a:t>
            </a:r>
            <a:r>
              <a:rPr lang="en-US" dirty="0"/>
              <a:t> des Container und </a:t>
            </a:r>
            <a:r>
              <a:rPr lang="en-US" dirty="0" err="1"/>
              <a:t>überlebt</a:t>
            </a:r>
            <a:r>
              <a:rPr lang="en-US" dirty="0"/>
              <a:t> </a:t>
            </a:r>
            <a:r>
              <a:rPr lang="en-US" dirty="0" err="1"/>
              <a:t>ihn</a:t>
            </a:r>
            <a:r>
              <a:rPr lang="en-US" dirty="0"/>
              <a:t>, </a:t>
            </a:r>
            <a:r>
              <a:rPr lang="en-US" dirty="0" err="1"/>
              <a:t>wenn</a:t>
            </a:r>
            <a:r>
              <a:rPr lang="en-US" dirty="0"/>
              <a:t> er </a:t>
            </a:r>
            <a:r>
              <a:rPr lang="en-US" dirty="0" err="1"/>
              <a:t>z.B.</a:t>
            </a:r>
            <a:r>
              <a:rPr lang="en-US" dirty="0"/>
              <a:t> </a:t>
            </a:r>
            <a:r>
              <a:rPr lang="en-US" dirty="0" err="1"/>
              <a:t>gelöscht</a:t>
            </a:r>
            <a:r>
              <a:rPr lang="en-US" dirty="0"/>
              <a:t> und neu </a:t>
            </a:r>
            <a:r>
              <a:rPr lang="en-US" dirty="0" err="1"/>
              <a:t>erzeugt</a:t>
            </a:r>
            <a:r>
              <a:rPr lang="en-US" dirty="0"/>
              <a:t> </a:t>
            </a:r>
            <a:r>
              <a:rPr lang="en-US" dirty="0" err="1"/>
              <a:t>wird</a:t>
            </a:r>
            <a:r>
              <a:rPr lang="en-US" dirty="0"/>
              <a:t>, </a:t>
            </a:r>
            <a:r>
              <a:rPr lang="en-US" dirty="0" err="1"/>
              <a:t>ebenso</a:t>
            </a:r>
            <a:r>
              <a:rPr lang="en-US" dirty="0"/>
              <a:t> </a:t>
            </a:r>
            <a:r>
              <a:rPr lang="en-US" dirty="0" err="1"/>
              <a:t>ein</a:t>
            </a:r>
            <a:r>
              <a:rPr lang="en-US" dirty="0"/>
              <a:t> </a:t>
            </a:r>
            <a:r>
              <a:rPr lang="en-US" dirty="0" err="1"/>
              <a:t>eventuelles</a:t>
            </a:r>
            <a:br>
              <a:rPr lang="en-US" dirty="0"/>
            </a:br>
            <a:r>
              <a:rPr lang="de-DE" sz="2000" b="1" dirty="0" err="1">
                <a:highlight>
                  <a:srgbClr val="C0C0C0"/>
                </a:highlight>
                <a:latin typeface="Courier New" panose="02070309020205020404" pitchFamily="49" charset="0"/>
                <a:cs typeface="Courier New" panose="02070309020205020404" pitchFamily="49" charset="0"/>
              </a:rPr>
              <a:t>docker</a:t>
            </a:r>
            <a:r>
              <a:rPr lang="de-DE" sz="2000" b="1" dirty="0">
                <a:highlight>
                  <a:srgbClr val="C0C0C0"/>
                </a:highlight>
                <a:latin typeface="Courier New" panose="02070309020205020404" pitchFamily="49" charset="0"/>
                <a:cs typeface="Courier New" panose="02070309020205020404" pitchFamily="49" charset="0"/>
              </a:rPr>
              <a:t> </a:t>
            </a:r>
            <a:r>
              <a:rPr lang="de-DE" sz="2000" b="1" dirty="0" err="1">
                <a:highlight>
                  <a:srgbClr val="C0C0C0"/>
                </a:highlight>
                <a:latin typeface="Courier New" panose="02070309020205020404" pitchFamily="49" charset="0"/>
                <a:cs typeface="Courier New" panose="02070309020205020404" pitchFamily="49" charset="0"/>
              </a:rPr>
              <a:t>system</a:t>
            </a:r>
            <a:r>
              <a:rPr lang="de-DE" sz="2000" b="1" dirty="0">
                <a:highlight>
                  <a:srgbClr val="C0C0C0"/>
                </a:highlight>
                <a:latin typeface="Courier New" panose="02070309020205020404" pitchFamily="49" charset="0"/>
                <a:cs typeface="Courier New" panose="02070309020205020404" pitchFamily="49" charset="0"/>
              </a:rPr>
              <a:t> </a:t>
            </a:r>
            <a:r>
              <a:rPr lang="de-DE" sz="2000" b="1" dirty="0" err="1">
                <a:highlight>
                  <a:srgbClr val="C0C0C0"/>
                </a:highlight>
                <a:latin typeface="Courier New" panose="02070309020205020404" pitchFamily="49" charset="0"/>
                <a:cs typeface="Courier New" panose="02070309020205020404" pitchFamily="49" charset="0"/>
              </a:rPr>
              <a:t>prune</a:t>
            </a:r>
            <a:r>
              <a:rPr lang="de-DE" sz="2000" b="1" dirty="0">
                <a:highlight>
                  <a:srgbClr val="C0C0C0"/>
                </a:highlight>
                <a:latin typeface="Courier New" panose="02070309020205020404" pitchFamily="49" charset="0"/>
                <a:cs typeface="Courier New" panose="02070309020205020404" pitchFamily="49" charset="0"/>
              </a:rPr>
              <a:t> –-all</a:t>
            </a:r>
          </a:p>
          <a:p>
            <a:pPr>
              <a:lnSpc>
                <a:spcPct val="100000"/>
              </a:lnSpc>
            </a:pPr>
            <a:r>
              <a:rPr lang="de-DE" dirty="0"/>
              <a:t>Auf dem (Linux-)Host findet man die </a:t>
            </a:r>
            <a:r>
              <a:rPr lang="de-DE" dirty="0" err="1"/>
              <a:t>Volumes</a:t>
            </a:r>
            <a:r>
              <a:rPr lang="de-DE" dirty="0"/>
              <a:t> unter </a:t>
            </a:r>
            <a:r>
              <a:rPr lang="de-DE" b="1" dirty="0"/>
              <a:t>/</a:t>
            </a:r>
            <a:r>
              <a:rPr lang="de-DE" b="1" dirty="0" err="1"/>
              <a:t>var</a:t>
            </a:r>
            <a:r>
              <a:rPr lang="de-DE" b="1" dirty="0"/>
              <a:t>/</a:t>
            </a:r>
            <a:r>
              <a:rPr lang="de-DE" b="1" dirty="0" err="1"/>
              <a:t>lib</a:t>
            </a:r>
            <a:r>
              <a:rPr lang="de-DE" b="1" dirty="0"/>
              <a:t>/</a:t>
            </a:r>
            <a:r>
              <a:rPr lang="de-DE" b="1" dirty="0" err="1"/>
              <a:t>docker</a:t>
            </a:r>
            <a:r>
              <a:rPr lang="de-DE" b="1" dirty="0"/>
              <a:t>/</a:t>
            </a:r>
            <a:r>
              <a:rPr lang="de-DE" b="1" dirty="0" err="1"/>
              <a:t>volumes</a:t>
            </a:r>
            <a:r>
              <a:rPr lang="de-DE" b="1" dirty="0"/>
              <a:t>/</a:t>
            </a:r>
          </a:p>
          <a:p>
            <a:pPr marL="0" indent="0">
              <a:lnSpc>
                <a:spcPct val="100000"/>
              </a:lnSpc>
              <a:buNone/>
            </a:pPr>
            <a:endParaRPr lang="en-US" dirty="0"/>
          </a:p>
        </p:txBody>
      </p:sp>
    </p:spTree>
    <p:extLst>
      <p:ext uri="{BB962C8B-B14F-4D97-AF65-F5344CB8AC3E}">
        <p14:creationId xmlns:p14="http://schemas.microsoft.com/office/powerpoint/2010/main" val="38557761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B1BC14-E612-7EC6-F580-C9D34F1FDBB3}"/>
              </a:ext>
            </a:extLst>
          </p:cNvPr>
          <p:cNvSpPr>
            <a:spLocks noGrp="1"/>
          </p:cNvSpPr>
          <p:nvPr>
            <p:ph type="title"/>
          </p:nvPr>
        </p:nvSpPr>
        <p:spPr/>
        <p:txBody>
          <a:bodyPr/>
          <a:lstStyle/>
          <a:p>
            <a:r>
              <a:rPr lang="de-DE" dirty="0"/>
              <a:t>Beispiele: Linux Distributionen als Image</a:t>
            </a:r>
          </a:p>
        </p:txBody>
      </p:sp>
      <p:sp>
        <p:nvSpPr>
          <p:cNvPr id="3" name="Inhaltsplatzhalter 2">
            <a:extLst>
              <a:ext uri="{FF2B5EF4-FFF2-40B4-BE49-F238E27FC236}">
                <a16:creationId xmlns:a16="http://schemas.microsoft.com/office/drawing/2014/main" id="{2D0DBBA4-EE8B-08F7-E946-A9487773D413}"/>
              </a:ext>
            </a:extLst>
          </p:cNvPr>
          <p:cNvSpPr>
            <a:spLocks noGrp="1"/>
          </p:cNvSpPr>
          <p:nvPr>
            <p:ph idx="1"/>
          </p:nvPr>
        </p:nvSpPr>
        <p:spPr>
          <a:xfrm>
            <a:off x="838199" y="1525683"/>
            <a:ext cx="11251367" cy="4857555"/>
          </a:xfrm>
        </p:spPr>
        <p:txBody>
          <a:bodyPr>
            <a:normAutofit/>
          </a:bodyPr>
          <a:lstStyle/>
          <a:p>
            <a:r>
              <a:rPr lang="en-US" sz="3200" b="1" dirty="0">
                <a:highlight>
                  <a:srgbClr val="C0C0C0"/>
                </a:highlight>
                <a:latin typeface="Courier New" panose="02070309020205020404" pitchFamily="49" charset="0"/>
                <a:cs typeface="Courier New" panose="02070309020205020404" pitchFamily="49" charset="0"/>
              </a:rPr>
              <a:t>docker run –it </a:t>
            </a:r>
            <a:r>
              <a:rPr lang="en-US" sz="3200" b="1" dirty="0" err="1">
                <a:highlight>
                  <a:srgbClr val="C0C0C0"/>
                </a:highlight>
                <a:latin typeface="Courier New" panose="02070309020205020404" pitchFamily="49" charset="0"/>
                <a:cs typeface="Courier New" panose="02070309020205020404" pitchFamily="49" charset="0"/>
              </a:rPr>
              <a:t>archlinux:latest</a:t>
            </a:r>
            <a:br>
              <a:rPr lang="en-US" sz="3200" b="1" dirty="0">
                <a:highlight>
                  <a:srgbClr val="C0C0C0"/>
                </a:highlight>
                <a:latin typeface="Courier New" panose="02070309020205020404" pitchFamily="49" charset="0"/>
                <a:cs typeface="Courier New" panose="02070309020205020404" pitchFamily="49" charset="0"/>
              </a:rPr>
            </a:br>
            <a:r>
              <a:rPr lang="en-US" sz="3200" dirty="0">
                <a:sym typeface="Wingdings" panose="05000000000000000000" pitchFamily="2" charset="2"/>
              </a:rPr>
              <a:t> </a:t>
            </a:r>
            <a:r>
              <a:rPr lang="en-US" sz="3200" dirty="0" err="1">
                <a:sym typeface="Wingdings" panose="05000000000000000000" pitchFamily="2" charset="2"/>
              </a:rPr>
              <a:t>Startet</a:t>
            </a:r>
            <a:r>
              <a:rPr lang="en-US" sz="3200" dirty="0">
                <a:sym typeface="Wingdings" panose="05000000000000000000" pitchFamily="2" charset="2"/>
              </a:rPr>
              <a:t> </a:t>
            </a:r>
            <a:r>
              <a:rPr lang="en-US" sz="3200" dirty="0" err="1">
                <a:sym typeface="Wingdings" panose="05000000000000000000" pitchFamily="2" charset="2"/>
              </a:rPr>
              <a:t>ein</a:t>
            </a:r>
            <a:r>
              <a:rPr lang="en-US" sz="3200" dirty="0">
                <a:sym typeface="Wingdings" panose="05000000000000000000" pitchFamily="2" charset="2"/>
              </a:rPr>
              <a:t> </a:t>
            </a:r>
            <a:r>
              <a:rPr lang="en-US" sz="3200" dirty="0" err="1">
                <a:sym typeface="Wingdings" panose="05000000000000000000" pitchFamily="2" charset="2"/>
              </a:rPr>
              <a:t>aktuelles</a:t>
            </a:r>
            <a:r>
              <a:rPr lang="en-US" sz="3200" dirty="0">
                <a:sym typeface="Wingdings" panose="05000000000000000000" pitchFamily="2" charset="2"/>
              </a:rPr>
              <a:t> Arch Linux </a:t>
            </a:r>
            <a:r>
              <a:rPr lang="en-US" sz="3200" dirty="0" err="1">
                <a:sym typeface="Wingdings" panose="05000000000000000000" pitchFamily="2" charset="2"/>
              </a:rPr>
              <a:t>interaktiv</a:t>
            </a:r>
            <a:r>
              <a:rPr lang="en-US" sz="3200" dirty="0">
                <a:sym typeface="Wingdings" panose="05000000000000000000" pitchFamily="2" charset="2"/>
              </a:rPr>
              <a:t> </a:t>
            </a:r>
            <a:r>
              <a:rPr lang="en-US" sz="3200" dirty="0" err="1">
                <a:sym typeface="Wingdings" panose="05000000000000000000" pitchFamily="2" charset="2"/>
              </a:rPr>
              <a:t>im</a:t>
            </a:r>
            <a:r>
              <a:rPr lang="en-US" sz="3200" dirty="0">
                <a:sym typeface="Wingdings" panose="05000000000000000000" pitchFamily="2" charset="2"/>
              </a:rPr>
              <a:t> Terminal</a:t>
            </a:r>
          </a:p>
          <a:p>
            <a:r>
              <a:rPr lang="en-US" sz="3200" b="1" dirty="0">
                <a:highlight>
                  <a:srgbClr val="C0C0C0"/>
                </a:highlight>
                <a:latin typeface="Courier New" panose="02070309020205020404" pitchFamily="49" charset="0"/>
                <a:cs typeface="Courier New" panose="02070309020205020404" pitchFamily="49" charset="0"/>
              </a:rPr>
              <a:t>docker run –it ubuntu:22.04</a:t>
            </a:r>
            <a:br>
              <a:rPr lang="en-US" sz="3200" b="1" dirty="0">
                <a:highlight>
                  <a:srgbClr val="C0C0C0"/>
                </a:highlight>
                <a:latin typeface="Courier New" panose="02070309020205020404" pitchFamily="49" charset="0"/>
                <a:cs typeface="Courier New" panose="02070309020205020404" pitchFamily="49" charset="0"/>
              </a:rPr>
            </a:br>
            <a:r>
              <a:rPr lang="en-US" sz="3200" dirty="0">
                <a:sym typeface="Wingdings" panose="05000000000000000000" pitchFamily="2" charset="2"/>
              </a:rPr>
              <a:t> </a:t>
            </a:r>
            <a:r>
              <a:rPr lang="en-US" sz="3200" dirty="0" err="1">
                <a:sym typeface="Wingdings" panose="05000000000000000000" pitchFamily="2" charset="2"/>
              </a:rPr>
              <a:t>Startet</a:t>
            </a:r>
            <a:r>
              <a:rPr lang="en-US" sz="3200" dirty="0">
                <a:sym typeface="Wingdings" panose="05000000000000000000" pitchFamily="2" charset="2"/>
              </a:rPr>
              <a:t> Ubuntu 22.04 </a:t>
            </a:r>
            <a:r>
              <a:rPr lang="en-US" sz="3200" dirty="0" err="1">
                <a:sym typeface="Wingdings" panose="05000000000000000000" pitchFamily="2" charset="2"/>
              </a:rPr>
              <a:t>interaktiv</a:t>
            </a:r>
            <a:r>
              <a:rPr lang="en-US" sz="3200" dirty="0">
                <a:sym typeface="Wingdings" panose="05000000000000000000" pitchFamily="2" charset="2"/>
              </a:rPr>
              <a:t> </a:t>
            </a:r>
            <a:r>
              <a:rPr lang="en-US" sz="3200" dirty="0" err="1">
                <a:sym typeface="Wingdings" panose="05000000000000000000" pitchFamily="2" charset="2"/>
              </a:rPr>
              <a:t>im</a:t>
            </a:r>
            <a:r>
              <a:rPr lang="en-US" sz="3200" dirty="0">
                <a:sym typeface="Wingdings" panose="05000000000000000000" pitchFamily="2" charset="2"/>
              </a:rPr>
              <a:t> Terminal</a:t>
            </a:r>
          </a:p>
          <a:p>
            <a:r>
              <a:rPr lang="en-US" sz="3200" b="1" dirty="0">
                <a:highlight>
                  <a:srgbClr val="C0C0C0"/>
                </a:highlight>
                <a:latin typeface="Courier New" panose="02070309020205020404" pitchFamily="49" charset="0"/>
                <a:cs typeface="Courier New" panose="02070309020205020404" pitchFamily="49" charset="0"/>
              </a:rPr>
              <a:t>docker run –it </a:t>
            </a:r>
            <a:r>
              <a:rPr lang="en-US" sz="3200" b="1" dirty="0" err="1">
                <a:highlight>
                  <a:srgbClr val="C0C0C0"/>
                </a:highlight>
                <a:latin typeface="Courier New" panose="02070309020205020404" pitchFamily="49" charset="0"/>
                <a:cs typeface="Courier New" panose="02070309020205020404" pitchFamily="49" charset="0"/>
              </a:rPr>
              <a:t>opensuse</a:t>
            </a:r>
            <a:r>
              <a:rPr lang="en-US" sz="3200" b="1" dirty="0">
                <a:highlight>
                  <a:srgbClr val="C0C0C0"/>
                </a:highlight>
                <a:latin typeface="Courier New" panose="02070309020205020404" pitchFamily="49" charset="0"/>
                <a:cs typeface="Courier New" panose="02070309020205020404" pitchFamily="49" charset="0"/>
              </a:rPr>
              <a:t>/</a:t>
            </a:r>
            <a:r>
              <a:rPr lang="en-US" sz="3200" b="1" dirty="0" err="1">
                <a:highlight>
                  <a:srgbClr val="C0C0C0"/>
                </a:highlight>
                <a:latin typeface="Courier New" panose="02070309020205020404" pitchFamily="49" charset="0"/>
                <a:cs typeface="Courier New" panose="02070309020205020404" pitchFamily="49" charset="0"/>
              </a:rPr>
              <a:t>tumbleweed:latest</a:t>
            </a:r>
            <a:br>
              <a:rPr lang="en-US" sz="3200" b="1" dirty="0">
                <a:highlight>
                  <a:srgbClr val="C0C0C0"/>
                </a:highlight>
                <a:latin typeface="Courier New" panose="02070309020205020404" pitchFamily="49" charset="0"/>
                <a:cs typeface="Courier New" panose="02070309020205020404" pitchFamily="49" charset="0"/>
              </a:rPr>
            </a:br>
            <a:r>
              <a:rPr lang="en-US" sz="3200" dirty="0">
                <a:sym typeface="Wingdings" panose="05000000000000000000" pitchFamily="2" charset="2"/>
              </a:rPr>
              <a:t> </a:t>
            </a:r>
            <a:r>
              <a:rPr lang="en-US" sz="3200" dirty="0" err="1">
                <a:sym typeface="Wingdings" panose="05000000000000000000" pitchFamily="2" charset="2"/>
              </a:rPr>
              <a:t>Startet</a:t>
            </a:r>
            <a:r>
              <a:rPr lang="en-US" sz="3200" dirty="0">
                <a:sym typeface="Wingdings" panose="05000000000000000000" pitchFamily="2" charset="2"/>
              </a:rPr>
              <a:t> das </a:t>
            </a:r>
            <a:r>
              <a:rPr lang="en-US" sz="3200" dirty="0" err="1">
                <a:sym typeface="Wingdings" panose="05000000000000000000" pitchFamily="2" charset="2"/>
              </a:rPr>
              <a:t>aktuelle</a:t>
            </a:r>
            <a:r>
              <a:rPr lang="en-US" sz="3200" dirty="0">
                <a:sym typeface="Wingdings" panose="05000000000000000000" pitchFamily="2" charset="2"/>
              </a:rPr>
              <a:t> OpenSUSE </a:t>
            </a:r>
            <a:r>
              <a:rPr lang="en-US" sz="3200" dirty="0" err="1">
                <a:sym typeface="Wingdings" panose="05000000000000000000" pitchFamily="2" charset="2"/>
              </a:rPr>
              <a:t>interaktiv</a:t>
            </a:r>
            <a:r>
              <a:rPr lang="en-US" sz="3200" dirty="0">
                <a:sym typeface="Wingdings" panose="05000000000000000000" pitchFamily="2" charset="2"/>
              </a:rPr>
              <a:t> </a:t>
            </a:r>
            <a:r>
              <a:rPr lang="en-US" sz="3200" dirty="0" err="1">
                <a:sym typeface="Wingdings" panose="05000000000000000000" pitchFamily="2" charset="2"/>
              </a:rPr>
              <a:t>im</a:t>
            </a:r>
            <a:r>
              <a:rPr lang="en-US" sz="3200" dirty="0">
                <a:sym typeface="Wingdings" panose="05000000000000000000" pitchFamily="2" charset="2"/>
              </a:rPr>
              <a:t> Terminal</a:t>
            </a:r>
          </a:p>
          <a:p>
            <a:r>
              <a:rPr lang="en-US" sz="3200" b="1" dirty="0">
                <a:highlight>
                  <a:srgbClr val="C0C0C0"/>
                </a:highlight>
                <a:latin typeface="Courier New" panose="02070309020205020404" pitchFamily="49" charset="0"/>
                <a:cs typeface="Courier New" panose="02070309020205020404" pitchFamily="49" charset="0"/>
              </a:rPr>
              <a:t>docker run –it </a:t>
            </a:r>
            <a:r>
              <a:rPr lang="en-US" sz="3200" b="1" dirty="0" err="1">
                <a:highlight>
                  <a:srgbClr val="C0C0C0"/>
                </a:highlight>
                <a:latin typeface="Courier New" panose="02070309020205020404" pitchFamily="49" charset="0"/>
                <a:cs typeface="Courier New" panose="02070309020205020404" pitchFamily="49" charset="0"/>
              </a:rPr>
              <a:t>kalilinux</a:t>
            </a:r>
            <a:r>
              <a:rPr lang="en-US" sz="3200" b="1" dirty="0">
                <a:highlight>
                  <a:srgbClr val="C0C0C0"/>
                </a:highlight>
                <a:latin typeface="Courier New" panose="02070309020205020404" pitchFamily="49" charset="0"/>
                <a:cs typeface="Courier New" panose="02070309020205020404" pitchFamily="49" charset="0"/>
              </a:rPr>
              <a:t>/kali-rolling</a:t>
            </a:r>
            <a:br>
              <a:rPr lang="en-US" sz="3200" b="1" dirty="0">
                <a:highlight>
                  <a:srgbClr val="C0C0C0"/>
                </a:highlight>
                <a:latin typeface="Courier New" panose="02070309020205020404" pitchFamily="49" charset="0"/>
                <a:cs typeface="Courier New" panose="02070309020205020404" pitchFamily="49" charset="0"/>
              </a:rPr>
            </a:br>
            <a:r>
              <a:rPr lang="en-US" sz="3200" dirty="0">
                <a:sym typeface="Wingdings" panose="05000000000000000000" pitchFamily="2" charset="2"/>
              </a:rPr>
              <a:t> </a:t>
            </a:r>
            <a:r>
              <a:rPr lang="en-US" sz="3200" dirty="0" err="1">
                <a:sym typeface="Wingdings" panose="05000000000000000000" pitchFamily="2" charset="2"/>
              </a:rPr>
              <a:t>Startet</a:t>
            </a:r>
            <a:r>
              <a:rPr lang="en-US" sz="3200" dirty="0">
                <a:sym typeface="Wingdings" panose="05000000000000000000" pitchFamily="2" charset="2"/>
              </a:rPr>
              <a:t> Kali </a:t>
            </a:r>
            <a:r>
              <a:rPr lang="en-US" sz="3200" dirty="0" err="1">
                <a:sym typeface="Wingdings" panose="05000000000000000000" pitchFamily="2" charset="2"/>
              </a:rPr>
              <a:t>interaktiv</a:t>
            </a:r>
            <a:r>
              <a:rPr lang="en-US" sz="3200" dirty="0">
                <a:sym typeface="Wingdings" panose="05000000000000000000" pitchFamily="2" charset="2"/>
              </a:rPr>
              <a:t> </a:t>
            </a:r>
            <a:r>
              <a:rPr lang="en-US" sz="3200" dirty="0" err="1">
                <a:sym typeface="Wingdings" panose="05000000000000000000" pitchFamily="2" charset="2"/>
              </a:rPr>
              <a:t>im</a:t>
            </a:r>
            <a:r>
              <a:rPr lang="en-US" sz="3200" dirty="0">
                <a:sym typeface="Wingdings" panose="05000000000000000000" pitchFamily="2" charset="2"/>
              </a:rPr>
              <a:t> Terminal (</a:t>
            </a:r>
            <a:r>
              <a:rPr lang="en-US" sz="3200" dirty="0" err="1">
                <a:sym typeface="Wingdings" panose="05000000000000000000" pitchFamily="2" charset="2"/>
              </a:rPr>
              <a:t>kommt</a:t>
            </a:r>
            <a:r>
              <a:rPr lang="en-US" sz="3200" dirty="0">
                <a:sym typeface="Wingdings" panose="05000000000000000000" pitchFamily="2" charset="2"/>
              </a:rPr>
              <a:t> </a:t>
            </a:r>
            <a:r>
              <a:rPr lang="en-US" sz="3200" dirty="0" err="1">
                <a:sym typeface="Wingdings" panose="05000000000000000000" pitchFamily="2" charset="2"/>
              </a:rPr>
              <a:t>ohne</a:t>
            </a:r>
            <a:r>
              <a:rPr lang="en-US" sz="3200" dirty="0">
                <a:sym typeface="Wingdings" panose="05000000000000000000" pitchFamily="2" charset="2"/>
              </a:rPr>
              <a:t> Tools, für die Installation </a:t>
            </a:r>
            <a:r>
              <a:rPr lang="en-US" sz="3200" dirty="0" err="1">
                <a:sym typeface="Wingdings" panose="05000000000000000000" pitchFamily="2" charset="2"/>
              </a:rPr>
              <a:t>derselben</a:t>
            </a:r>
            <a:r>
              <a:rPr lang="en-US" sz="3200" dirty="0">
                <a:sym typeface="Wingdings" panose="05000000000000000000" pitchFamily="2" charset="2"/>
              </a:rPr>
              <a:t> </a:t>
            </a:r>
            <a:r>
              <a:rPr lang="en-US" sz="3200" dirty="0" err="1">
                <a:sym typeface="Wingdings" panose="05000000000000000000" pitchFamily="2" charset="2"/>
              </a:rPr>
              <a:t>siehe</a:t>
            </a:r>
            <a:r>
              <a:rPr lang="en-US" sz="3200" dirty="0">
                <a:sym typeface="Wingdings" panose="05000000000000000000" pitchFamily="2" charset="2"/>
              </a:rPr>
              <a:t> Doku auf Docker-Hub)</a:t>
            </a:r>
          </a:p>
          <a:p>
            <a:endParaRPr lang="en-US" sz="3200" dirty="0">
              <a:sym typeface="Wingdings" panose="05000000000000000000" pitchFamily="2" charset="2"/>
            </a:endParaRPr>
          </a:p>
          <a:p>
            <a:endParaRPr lang="de-DE" sz="3200" dirty="0"/>
          </a:p>
        </p:txBody>
      </p:sp>
    </p:spTree>
    <p:extLst>
      <p:ext uri="{BB962C8B-B14F-4D97-AF65-F5344CB8AC3E}">
        <p14:creationId xmlns:p14="http://schemas.microsoft.com/office/powerpoint/2010/main" val="14528429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D5DA4E-6537-9B54-6F97-0BA345F2BF4D}"/>
              </a:ext>
            </a:extLst>
          </p:cNvPr>
          <p:cNvSpPr>
            <a:spLocks noGrp="1"/>
          </p:cNvSpPr>
          <p:nvPr>
            <p:ph type="title"/>
          </p:nvPr>
        </p:nvSpPr>
        <p:spPr>
          <a:xfrm>
            <a:off x="838200" y="177635"/>
            <a:ext cx="10515600" cy="1325563"/>
          </a:xfrm>
        </p:spPr>
        <p:txBody>
          <a:bodyPr/>
          <a:lstStyle/>
          <a:p>
            <a:r>
              <a:rPr lang="de-DE" dirty="0"/>
              <a:t>Spaß mit Docker Images </a:t>
            </a:r>
          </a:p>
        </p:txBody>
      </p:sp>
      <p:sp>
        <p:nvSpPr>
          <p:cNvPr id="3" name="Inhaltsplatzhalter 2">
            <a:extLst>
              <a:ext uri="{FF2B5EF4-FFF2-40B4-BE49-F238E27FC236}">
                <a16:creationId xmlns:a16="http://schemas.microsoft.com/office/drawing/2014/main" id="{73CE1AC2-9FCA-4677-BD0C-A9986A0EF69F}"/>
              </a:ext>
            </a:extLst>
          </p:cNvPr>
          <p:cNvSpPr>
            <a:spLocks noGrp="1"/>
          </p:cNvSpPr>
          <p:nvPr>
            <p:ph idx="1"/>
          </p:nvPr>
        </p:nvSpPr>
        <p:spPr>
          <a:xfrm>
            <a:off x="838200" y="1229193"/>
            <a:ext cx="11353800" cy="5628807"/>
          </a:xfrm>
        </p:spPr>
        <p:txBody>
          <a:bodyPr>
            <a:normAutofit fontScale="70000" lnSpcReduction="20000"/>
          </a:bodyPr>
          <a:lstStyle/>
          <a:p>
            <a:pPr>
              <a:lnSpc>
                <a:spcPct val="120000"/>
              </a:lnSpc>
            </a:pPr>
            <a:r>
              <a:rPr lang="en-US" sz="2800" b="1" dirty="0">
                <a:highlight>
                  <a:srgbClr val="C0C0C0"/>
                </a:highlight>
                <a:latin typeface="Courier New" panose="02070309020205020404" pitchFamily="49" charset="0"/>
                <a:cs typeface="Courier New" panose="02070309020205020404" pitchFamily="49" charset="0"/>
              </a:rPr>
              <a:t>docker run -it </a:t>
            </a:r>
            <a:r>
              <a:rPr lang="en-US" sz="2800" b="1" dirty="0" err="1">
                <a:highlight>
                  <a:srgbClr val="C0C0C0"/>
                </a:highlight>
                <a:latin typeface="Courier New" panose="02070309020205020404" pitchFamily="49" charset="0"/>
                <a:cs typeface="Courier New" panose="02070309020205020404" pitchFamily="49" charset="0"/>
              </a:rPr>
              <a:t>danielkraic</a:t>
            </a:r>
            <a:r>
              <a:rPr lang="en-US" sz="2800" b="1" dirty="0">
                <a:highlight>
                  <a:srgbClr val="C0C0C0"/>
                </a:highlight>
                <a:latin typeface="Courier New" panose="02070309020205020404" pitchFamily="49" charset="0"/>
                <a:cs typeface="Courier New" panose="02070309020205020404" pitchFamily="49" charset="0"/>
              </a:rPr>
              <a:t>/</a:t>
            </a:r>
            <a:r>
              <a:rPr lang="en-US" sz="2800" b="1" dirty="0" err="1">
                <a:highlight>
                  <a:srgbClr val="C0C0C0"/>
                </a:highlight>
                <a:latin typeface="Courier New" panose="02070309020205020404" pitchFamily="49" charset="0"/>
                <a:cs typeface="Courier New" panose="02070309020205020404" pitchFamily="49" charset="0"/>
              </a:rPr>
              <a:t>asciiquarium</a:t>
            </a:r>
            <a:br>
              <a:rPr lang="en-US" sz="2800" b="1" dirty="0">
                <a:highlight>
                  <a:srgbClr val="C0C0C0"/>
                </a:highlight>
                <a:latin typeface="Courier New" panose="02070309020205020404" pitchFamily="49" charset="0"/>
                <a:cs typeface="Courier New" panose="02070309020205020404" pitchFamily="49" charset="0"/>
              </a:rPr>
            </a:br>
            <a:r>
              <a:rPr lang="en-US" sz="2800" dirty="0">
                <a:sym typeface="Wingdings" panose="05000000000000000000" pitchFamily="2" charset="2"/>
              </a:rPr>
              <a:t> Aquarium </a:t>
            </a:r>
            <a:r>
              <a:rPr lang="en-US" sz="2800" dirty="0" err="1">
                <a:sym typeface="Wingdings" panose="05000000000000000000" pitchFamily="2" charset="2"/>
              </a:rPr>
              <a:t>mit</a:t>
            </a:r>
            <a:r>
              <a:rPr lang="en-US" sz="2800" dirty="0">
                <a:sym typeface="Wingdings" panose="05000000000000000000" pitchFamily="2" charset="2"/>
              </a:rPr>
              <a:t> ASCII-Art</a:t>
            </a:r>
          </a:p>
          <a:p>
            <a:pPr>
              <a:lnSpc>
                <a:spcPct val="120000"/>
              </a:lnSpc>
            </a:pPr>
            <a:r>
              <a:rPr lang="en-US" sz="2800" b="1" dirty="0">
                <a:highlight>
                  <a:srgbClr val="C0C0C0"/>
                </a:highlight>
                <a:latin typeface="Courier New" panose="02070309020205020404" pitchFamily="49" charset="0"/>
                <a:cs typeface="Courier New" panose="02070309020205020404" pitchFamily="49" charset="0"/>
              </a:rPr>
              <a:t>docker run –it </a:t>
            </a:r>
            <a:r>
              <a:rPr lang="en-US" sz="2800" b="1" dirty="0" err="1">
                <a:highlight>
                  <a:srgbClr val="C0C0C0"/>
                </a:highlight>
                <a:latin typeface="Courier New" panose="02070309020205020404" pitchFamily="49" charset="0"/>
                <a:cs typeface="Courier New" panose="02070309020205020404" pitchFamily="49" charset="0"/>
              </a:rPr>
              <a:t>defnotgustavom</a:t>
            </a:r>
            <a:r>
              <a:rPr lang="en-US" sz="2800" b="1" dirty="0">
                <a:highlight>
                  <a:srgbClr val="C0C0C0"/>
                </a:highlight>
                <a:latin typeface="Courier New" panose="02070309020205020404" pitchFamily="49" charset="0"/>
                <a:cs typeface="Courier New" panose="02070309020205020404" pitchFamily="49" charset="0"/>
              </a:rPr>
              <a:t>/</a:t>
            </a:r>
            <a:r>
              <a:rPr lang="en-US" sz="2800" b="1" dirty="0" err="1">
                <a:highlight>
                  <a:srgbClr val="C0C0C0"/>
                </a:highlight>
                <a:latin typeface="Courier New" panose="02070309020205020404" pitchFamily="49" charset="0"/>
                <a:cs typeface="Courier New" panose="02070309020205020404" pitchFamily="49" charset="0"/>
              </a:rPr>
              <a:t>nsnake</a:t>
            </a:r>
            <a:endParaRPr lang="en-US" sz="2800" b="1" dirty="0">
              <a:highlight>
                <a:srgbClr val="C0C0C0"/>
              </a:highlight>
              <a:latin typeface="Courier New" panose="02070309020205020404" pitchFamily="49" charset="0"/>
              <a:cs typeface="Courier New" panose="02070309020205020404" pitchFamily="49" charset="0"/>
            </a:endParaRPr>
          </a:p>
          <a:p>
            <a:pPr marL="0" indent="0">
              <a:lnSpc>
                <a:spcPct val="120000"/>
              </a:lnSpc>
              <a:buNone/>
            </a:pPr>
            <a:r>
              <a:rPr lang="en-US" dirty="0">
                <a:sym typeface="Wingdings" panose="05000000000000000000" pitchFamily="2" charset="2"/>
              </a:rPr>
              <a:t>   </a:t>
            </a:r>
            <a:r>
              <a:rPr lang="en-US" sz="2800" dirty="0">
                <a:sym typeface="Wingdings" panose="05000000000000000000" pitchFamily="2" charset="2"/>
              </a:rPr>
              <a:t> Das </a:t>
            </a:r>
            <a:r>
              <a:rPr lang="en-US" sz="2800" dirty="0" err="1">
                <a:sym typeface="Wingdings" panose="05000000000000000000" pitchFamily="2" charset="2"/>
              </a:rPr>
              <a:t>klassische</a:t>
            </a:r>
            <a:r>
              <a:rPr lang="en-US" sz="2800" dirty="0">
                <a:sym typeface="Wingdings" panose="05000000000000000000" pitchFamily="2" charset="2"/>
              </a:rPr>
              <a:t> "Snake" Game </a:t>
            </a:r>
            <a:r>
              <a:rPr lang="en-US" sz="2800" dirty="0" err="1">
                <a:sym typeface="Wingdings" panose="05000000000000000000" pitchFamily="2" charset="2"/>
              </a:rPr>
              <a:t>im</a:t>
            </a:r>
            <a:r>
              <a:rPr lang="en-US" sz="2800" dirty="0">
                <a:sym typeface="Wingdings" panose="05000000000000000000" pitchFamily="2" charset="2"/>
              </a:rPr>
              <a:t> Terminal</a:t>
            </a:r>
          </a:p>
          <a:p>
            <a:pPr>
              <a:lnSpc>
                <a:spcPct val="120000"/>
              </a:lnSpc>
            </a:pPr>
            <a:r>
              <a:rPr lang="en-US" sz="2800" b="1" dirty="0">
                <a:highlight>
                  <a:srgbClr val="C0C0C0"/>
                </a:highlight>
                <a:latin typeface="Courier New" panose="02070309020205020404" pitchFamily="49" charset="0"/>
                <a:cs typeface="Courier New" panose="02070309020205020404" pitchFamily="49" charset="0"/>
              </a:rPr>
              <a:t>docker run –it </a:t>
            </a:r>
            <a:r>
              <a:rPr lang="en-US" sz="2800" b="1" dirty="0" err="1">
                <a:highlight>
                  <a:srgbClr val="C0C0C0"/>
                </a:highlight>
                <a:latin typeface="Courier New" panose="02070309020205020404" pitchFamily="49" charset="0"/>
                <a:cs typeface="Courier New" panose="02070309020205020404" pitchFamily="49" charset="0"/>
              </a:rPr>
              <a:t>defnotgustavom</a:t>
            </a:r>
            <a:r>
              <a:rPr lang="en-US" sz="2800" b="1" dirty="0">
                <a:highlight>
                  <a:srgbClr val="C0C0C0"/>
                </a:highlight>
                <a:latin typeface="Courier New" panose="02070309020205020404" pitchFamily="49" charset="0"/>
                <a:cs typeface="Courier New" panose="02070309020205020404" pitchFamily="49" charset="0"/>
              </a:rPr>
              <a:t>/</a:t>
            </a:r>
            <a:r>
              <a:rPr lang="en-US" sz="2800" b="1" dirty="0" err="1">
                <a:highlight>
                  <a:srgbClr val="C0C0C0"/>
                </a:highlight>
                <a:latin typeface="Courier New" panose="02070309020205020404" pitchFamily="49" charset="0"/>
                <a:cs typeface="Courier New" panose="02070309020205020404" pitchFamily="49" charset="0"/>
              </a:rPr>
              <a:t>tetris</a:t>
            </a:r>
            <a:endParaRPr lang="en-US" sz="2800" b="1" dirty="0">
              <a:highlight>
                <a:srgbClr val="C0C0C0"/>
              </a:highlight>
              <a:latin typeface="Courier New" panose="02070309020205020404" pitchFamily="49" charset="0"/>
              <a:cs typeface="Courier New" panose="02070309020205020404" pitchFamily="49" charset="0"/>
            </a:endParaRPr>
          </a:p>
          <a:p>
            <a:pPr marL="0" indent="0">
              <a:lnSpc>
                <a:spcPct val="120000"/>
              </a:lnSpc>
              <a:buNone/>
            </a:pPr>
            <a:r>
              <a:rPr lang="en-US" dirty="0">
                <a:sym typeface="Wingdings" panose="05000000000000000000" pitchFamily="2" charset="2"/>
              </a:rPr>
              <a:t>   </a:t>
            </a:r>
            <a:r>
              <a:rPr lang="en-US" sz="2800" dirty="0">
                <a:sym typeface="Wingdings" panose="05000000000000000000" pitchFamily="2" charset="2"/>
              </a:rPr>
              <a:t> Tetris </a:t>
            </a:r>
            <a:r>
              <a:rPr lang="en-US" sz="2800" dirty="0" err="1">
                <a:sym typeface="Wingdings" panose="05000000000000000000" pitchFamily="2" charset="2"/>
              </a:rPr>
              <a:t>im</a:t>
            </a:r>
            <a:r>
              <a:rPr lang="en-US" sz="2800" dirty="0">
                <a:sym typeface="Wingdings" panose="05000000000000000000" pitchFamily="2" charset="2"/>
              </a:rPr>
              <a:t> Terminal</a:t>
            </a:r>
          </a:p>
          <a:p>
            <a:pPr>
              <a:lnSpc>
                <a:spcPct val="120000"/>
              </a:lnSpc>
            </a:pPr>
            <a:r>
              <a:rPr lang="en-US" sz="2800" b="1" dirty="0">
                <a:highlight>
                  <a:srgbClr val="C0C0C0"/>
                </a:highlight>
                <a:latin typeface="Courier New" panose="02070309020205020404" pitchFamily="49" charset="0"/>
                <a:cs typeface="Courier New" panose="02070309020205020404" pitchFamily="49" charset="0"/>
              </a:rPr>
              <a:t>docker run –it </a:t>
            </a:r>
            <a:r>
              <a:rPr lang="en-US" sz="2800" b="1" dirty="0" err="1">
                <a:highlight>
                  <a:srgbClr val="C0C0C0"/>
                </a:highlight>
                <a:latin typeface="Courier New" panose="02070309020205020404" pitchFamily="49" charset="0"/>
                <a:cs typeface="Courier New" panose="02070309020205020404" pitchFamily="49" charset="0"/>
              </a:rPr>
              <a:t>awalach</a:t>
            </a:r>
            <a:r>
              <a:rPr lang="en-US" sz="2800" b="1" dirty="0">
                <a:highlight>
                  <a:srgbClr val="C0C0C0"/>
                </a:highlight>
                <a:latin typeface="Courier New" panose="02070309020205020404" pitchFamily="49" charset="0"/>
                <a:cs typeface="Courier New" panose="02070309020205020404" pitchFamily="49" charset="0"/>
              </a:rPr>
              <a:t>/</a:t>
            </a:r>
            <a:r>
              <a:rPr lang="en-US" sz="2800" b="1" dirty="0" err="1">
                <a:highlight>
                  <a:srgbClr val="C0C0C0"/>
                </a:highlight>
                <a:latin typeface="Courier New" panose="02070309020205020404" pitchFamily="49" charset="0"/>
                <a:cs typeface="Courier New" panose="02070309020205020404" pitchFamily="49" charset="0"/>
              </a:rPr>
              <a:t>ninvaders</a:t>
            </a:r>
            <a:endParaRPr lang="en-US" sz="2800" b="1" dirty="0">
              <a:highlight>
                <a:srgbClr val="C0C0C0"/>
              </a:highlight>
              <a:latin typeface="Courier New" panose="02070309020205020404" pitchFamily="49" charset="0"/>
              <a:cs typeface="Courier New" panose="02070309020205020404" pitchFamily="49" charset="0"/>
            </a:endParaRPr>
          </a:p>
          <a:p>
            <a:pPr marL="0" indent="0">
              <a:lnSpc>
                <a:spcPct val="120000"/>
              </a:lnSpc>
              <a:buNone/>
            </a:pPr>
            <a:r>
              <a:rPr lang="en-US" dirty="0">
                <a:sym typeface="Wingdings" panose="05000000000000000000" pitchFamily="2" charset="2"/>
              </a:rPr>
              <a:t>   </a:t>
            </a:r>
            <a:r>
              <a:rPr lang="en-US" sz="2800" dirty="0">
                <a:sym typeface="Wingdings" panose="05000000000000000000" pitchFamily="2" charset="2"/>
              </a:rPr>
              <a:t> Space Invaders!</a:t>
            </a:r>
          </a:p>
          <a:p>
            <a:pPr>
              <a:lnSpc>
                <a:spcPct val="120000"/>
              </a:lnSpc>
            </a:pPr>
            <a:r>
              <a:rPr lang="en-US" b="1" dirty="0">
                <a:highlight>
                  <a:srgbClr val="C0C0C0"/>
                </a:highlight>
                <a:latin typeface="Courier New" panose="02070309020205020404" pitchFamily="49" charset="0"/>
                <a:cs typeface="Courier New" panose="02070309020205020404" pitchFamily="49" charset="0"/>
                <a:sym typeface="Wingdings" panose="05000000000000000000" pitchFamily="2" charset="2"/>
              </a:rPr>
              <a:t>docker run -it </a:t>
            </a:r>
            <a:r>
              <a:rPr lang="en-US" b="1" dirty="0" err="1">
                <a:highlight>
                  <a:srgbClr val="C0C0C0"/>
                </a:highlight>
                <a:latin typeface="Courier New" panose="02070309020205020404" pitchFamily="49" charset="0"/>
                <a:cs typeface="Courier New" panose="02070309020205020404" pitchFamily="49" charset="0"/>
                <a:sym typeface="Wingdings" panose="05000000000000000000" pitchFamily="2" charset="2"/>
              </a:rPr>
              <a:t>jwodder</a:t>
            </a:r>
            <a:r>
              <a:rPr lang="en-US" b="1" dirty="0">
                <a:highlight>
                  <a:srgbClr val="C0C0C0"/>
                </a:highlight>
                <a:latin typeface="Courier New" panose="02070309020205020404" pitchFamily="49" charset="0"/>
                <a:cs typeface="Courier New" panose="02070309020205020404" pitchFamily="49" charset="0"/>
                <a:sym typeface="Wingdings" panose="05000000000000000000" pitchFamily="2" charset="2"/>
              </a:rPr>
              <a:t>/</a:t>
            </a:r>
            <a:r>
              <a:rPr lang="en-US" b="1" dirty="0" err="1">
                <a:highlight>
                  <a:srgbClr val="C0C0C0"/>
                </a:highlight>
                <a:latin typeface="Courier New" panose="02070309020205020404" pitchFamily="49" charset="0"/>
                <a:cs typeface="Courier New" panose="02070309020205020404" pitchFamily="49" charset="0"/>
                <a:sym typeface="Wingdings" panose="05000000000000000000" pitchFamily="2" charset="2"/>
              </a:rPr>
              <a:t>nethack</a:t>
            </a:r>
            <a:br>
              <a:rPr lang="en-US" sz="2800" dirty="0">
                <a:sym typeface="Wingdings" panose="05000000000000000000" pitchFamily="2" charset="2"/>
              </a:rPr>
            </a:br>
            <a:r>
              <a:rPr lang="en-US" sz="2800" dirty="0">
                <a:sym typeface="Wingdings" panose="05000000000000000000" pitchFamily="2" charset="2"/>
              </a:rPr>
              <a:t> Das </a:t>
            </a:r>
            <a:r>
              <a:rPr lang="en-US" sz="2800" dirty="0" err="1">
                <a:sym typeface="Wingdings" panose="05000000000000000000" pitchFamily="2" charset="2"/>
              </a:rPr>
              <a:t>klassische</a:t>
            </a:r>
            <a:r>
              <a:rPr lang="en-US" sz="2800" dirty="0">
                <a:sym typeface="Wingdings" panose="05000000000000000000" pitchFamily="2" charset="2"/>
              </a:rPr>
              <a:t> Rogue </a:t>
            </a:r>
            <a:r>
              <a:rPr lang="en-US" sz="2800" dirty="0" err="1">
                <a:sym typeface="Wingdings" panose="05000000000000000000" pitchFamily="2" charset="2"/>
              </a:rPr>
              <a:t>im</a:t>
            </a:r>
            <a:r>
              <a:rPr lang="en-US" sz="2800" dirty="0">
                <a:sym typeface="Wingdings" panose="05000000000000000000" pitchFamily="2" charset="2"/>
              </a:rPr>
              <a:t> Terminal, der </a:t>
            </a:r>
            <a:r>
              <a:rPr lang="en-US" sz="2800" dirty="0" err="1">
                <a:sym typeface="Wingdings" panose="05000000000000000000" pitchFamily="2" charset="2"/>
              </a:rPr>
              <a:t>Urvater</a:t>
            </a:r>
            <a:r>
              <a:rPr lang="en-US" sz="2800" dirty="0">
                <a:sym typeface="Wingdings" panose="05000000000000000000" pitchFamily="2" charset="2"/>
              </a:rPr>
              <a:t> von Diablo, must play! </a:t>
            </a:r>
            <a:r>
              <a:rPr lang="en-US" sz="2800" dirty="0" err="1">
                <a:sym typeface="Wingdings" panose="05000000000000000000" pitchFamily="2" charset="2"/>
              </a:rPr>
              <a:t>Siehe</a:t>
            </a:r>
            <a:r>
              <a:rPr lang="en-US" sz="2800" dirty="0">
                <a:sym typeface="Wingdings" panose="05000000000000000000" pitchFamily="2" charset="2"/>
              </a:rPr>
              <a:t> </a:t>
            </a:r>
            <a:r>
              <a:rPr lang="en-US" sz="2800" dirty="0">
                <a:sym typeface="Wingdings" panose="05000000000000000000" pitchFamily="2" charset="2"/>
                <a:hlinkClick r:id="rId2"/>
              </a:rPr>
              <a:t>https://www.nethack.org/common/info.html</a:t>
            </a:r>
            <a:r>
              <a:rPr lang="en-US" sz="2800" dirty="0">
                <a:sym typeface="Wingdings" panose="05000000000000000000" pitchFamily="2" charset="2"/>
              </a:rPr>
              <a:t> </a:t>
            </a:r>
          </a:p>
          <a:p>
            <a:pPr>
              <a:lnSpc>
                <a:spcPct val="120000"/>
              </a:lnSpc>
            </a:pPr>
            <a:r>
              <a:rPr lang="en-US" sz="1900" b="1" dirty="0">
                <a:highlight>
                  <a:srgbClr val="C0C0C0"/>
                </a:highlight>
                <a:latin typeface="Courier New" panose="02070309020205020404" pitchFamily="49" charset="0"/>
                <a:cs typeface="Courier New" panose="02070309020205020404" pitchFamily="49" charset="0"/>
                <a:sym typeface="Wingdings" panose="05000000000000000000" pitchFamily="2" charset="2"/>
              </a:rPr>
              <a:t>docker run -d -it -e EULA=TRUE -p 25565:25565 –v ./data:/data </a:t>
            </a:r>
            <a:r>
              <a:rPr lang="en-US" sz="1900" b="1" dirty="0" err="1">
                <a:highlight>
                  <a:srgbClr val="C0C0C0"/>
                </a:highlight>
                <a:latin typeface="Courier New" panose="02070309020205020404" pitchFamily="49" charset="0"/>
                <a:cs typeface="Courier New" panose="02070309020205020404" pitchFamily="49" charset="0"/>
                <a:sym typeface="Wingdings" panose="05000000000000000000" pitchFamily="2" charset="2"/>
              </a:rPr>
              <a:t>itzg</a:t>
            </a:r>
            <a:r>
              <a:rPr lang="en-US" sz="1900" b="1" dirty="0">
                <a:highlight>
                  <a:srgbClr val="C0C0C0"/>
                </a:highlight>
                <a:latin typeface="Courier New" panose="02070309020205020404" pitchFamily="49" charset="0"/>
                <a:cs typeface="Courier New" panose="02070309020205020404" pitchFamily="49" charset="0"/>
                <a:sym typeface="Wingdings" panose="05000000000000000000" pitchFamily="2" charset="2"/>
              </a:rPr>
              <a:t>/</a:t>
            </a:r>
            <a:r>
              <a:rPr lang="en-US" sz="1900" b="1" dirty="0" err="1">
                <a:highlight>
                  <a:srgbClr val="C0C0C0"/>
                </a:highlight>
                <a:latin typeface="Courier New" panose="02070309020205020404" pitchFamily="49" charset="0"/>
                <a:cs typeface="Courier New" panose="02070309020205020404" pitchFamily="49" charset="0"/>
                <a:sym typeface="Wingdings" panose="05000000000000000000" pitchFamily="2" charset="2"/>
              </a:rPr>
              <a:t>minecraft</a:t>
            </a:r>
            <a:r>
              <a:rPr lang="en-US" sz="1900" b="1" dirty="0">
                <a:highlight>
                  <a:srgbClr val="C0C0C0"/>
                </a:highlight>
                <a:latin typeface="Courier New" panose="02070309020205020404" pitchFamily="49" charset="0"/>
                <a:cs typeface="Courier New" panose="02070309020205020404" pitchFamily="49" charset="0"/>
                <a:sym typeface="Wingdings" panose="05000000000000000000" pitchFamily="2" charset="2"/>
              </a:rPr>
              <a:t>-server</a:t>
            </a:r>
            <a:br>
              <a:rPr lang="en-US" sz="1900" b="1" dirty="0">
                <a:highlight>
                  <a:srgbClr val="C0C0C0"/>
                </a:highlight>
                <a:latin typeface="Courier New" panose="02070309020205020404" pitchFamily="49" charset="0"/>
                <a:cs typeface="Courier New" panose="02070309020205020404" pitchFamily="49" charset="0"/>
                <a:sym typeface="Wingdings" panose="05000000000000000000" pitchFamily="2" charset="2"/>
              </a:rPr>
            </a:br>
            <a:r>
              <a:rPr lang="en-US" sz="1900" b="1" dirty="0">
                <a:highlight>
                  <a:srgbClr val="C0C0C0"/>
                </a:highlight>
                <a:latin typeface="Courier New" panose="02070309020205020404" pitchFamily="49" charset="0"/>
                <a:cs typeface="Courier New" panose="02070309020205020404" pitchFamily="49" charset="0"/>
                <a:sym typeface="Wingdings" panose="05000000000000000000" pitchFamily="2" charset="2"/>
              </a:rPr>
              <a:t>docker run -d -it -e EULA=TRUE -p 19132:19132/</a:t>
            </a:r>
            <a:r>
              <a:rPr lang="en-US" sz="1900" b="1" dirty="0" err="1">
                <a:highlight>
                  <a:srgbClr val="C0C0C0"/>
                </a:highlight>
                <a:latin typeface="Courier New" panose="02070309020205020404" pitchFamily="49" charset="0"/>
                <a:cs typeface="Courier New" panose="02070309020205020404" pitchFamily="49" charset="0"/>
                <a:sym typeface="Wingdings" panose="05000000000000000000" pitchFamily="2" charset="2"/>
              </a:rPr>
              <a:t>udp</a:t>
            </a:r>
            <a:r>
              <a:rPr lang="en-US" sz="1900" b="1" dirty="0">
                <a:highlight>
                  <a:srgbClr val="C0C0C0"/>
                </a:highlight>
                <a:latin typeface="Courier New" panose="02070309020205020404" pitchFamily="49" charset="0"/>
                <a:cs typeface="Courier New" panose="02070309020205020404" pitchFamily="49" charset="0"/>
                <a:sym typeface="Wingdings" panose="05000000000000000000" pitchFamily="2" charset="2"/>
              </a:rPr>
              <a:t> -v mc-bedrock-data:/data </a:t>
            </a:r>
            <a:r>
              <a:rPr lang="en-US" sz="1900" b="1" dirty="0" err="1">
                <a:highlight>
                  <a:srgbClr val="C0C0C0"/>
                </a:highlight>
                <a:latin typeface="Courier New" panose="02070309020205020404" pitchFamily="49" charset="0"/>
                <a:cs typeface="Courier New" panose="02070309020205020404" pitchFamily="49" charset="0"/>
                <a:sym typeface="Wingdings" panose="05000000000000000000" pitchFamily="2" charset="2"/>
              </a:rPr>
              <a:t>itzg</a:t>
            </a:r>
            <a:r>
              <a:rPr lang="en-US" sz="1900" b="1" dirty="0">
                <a:highlight>
                  <a:srgbClr val="C0C0C0"/>
                </a:highlight>
                <a:latin typeface="Courier New" panose="02070309020205020404" pitchFamily="49" charset="0"/>
                <a:cs typeface="Courier New" panose="02070309020205020404" pitchFamily="49" charset="0"/>
                <a:sym typeface="Wingdings" panose="05000000000000000000" pitchFamily="2" charset="2"/>
              </a:rPr>
              <a:t>/</a:t>
            </a:r>
            <a:r>
              <a:rPr lang="en-US" sz="1900" b="1" dirty="0" err="1">
                <a:highlight>
                  <a:srgbClr val="C0C0C0"/>
                </a:highlight>
                <a:latin typeface="Courier New" panose="02070309020205020404" pitchFamily="49" charset="0"/>
                <a:cs typeface="Courier New" panose="02070309020205020404" pitchFamily="49" charset="0"/>
                <a:sym typeface="Wingdings" panose="05000000000000000000" pitchFamily="2" charset="2"/>
              </a:rPr>
              <a:t>minecraft</a:t>
            </a:r>
            <a:r>
              <a:rPr lang="en-US" sz="1900" b="1" dirty="0">
                <a:highlight>
                  <a:srgbClr val="C0C0C0"/>
                </a:highlight>
                <a:latin typeface="Courier New" panose="02070309020205020404" pitchFamily="49" charset="0"/>
                <a:cs typeface="Courier New" panose="02070309020205020404" pitchFamily="49" charset="0"/>
                <a:sym typeface="Wingdings" panose="05000000000000000000" pitchFamily="2" charset="2"/>
              </a:rPr>
              <a:t>-bedrock-server</a:t>
            </a:r>
            <a:br>
              <a:rPr lang="en-US" sz="1900" b="1" dirty="0">
                <a:highlight>
                  <a:srgbClr val="C0C0C0"/>
                </a:highlight>
                <a:latin typeface="Courier New" panose="02070309020205020404" pitchFamily="49" charset="0"/>
                <a:cs typeface="Courier New" panose="02070309020205020404" pitchFamily="49" charset="0"/>
                <a:sym typeface="Wingdings" panose="05000000000000000000" pitchFamily="2" charset="2"/>
              </a:rPr>
            </a:br>
            <a:r>
              <a:rPr lang="en-US" dirty="0">
                <a:sym typeface="Wingdings" panose="05000000000000000000" pitchFamily="2" charset="2"/>
              </a:rPr>
              <a:t> </a:t>
            </a:r>
            <a:r>
              <a:rPr lang="en-US" dirty="0" err="1">
                <a:sym typeface="Wingdings" panose="05000000000000000000" pitchFamily="2" charset="2"/>
              </a:rPr>
              <a:t>Eigener</a:t>
            </a:r>
            <a:r>
              <a:rPr lang="en-US" dirty="0">
                <a:sym typeface="Wingdings" panose="05000000000000000000" pitchFamily="2" charset="2"/>
              </a:rPr>
              <a:t> Minecraft- </a:t>
            </a:r>
            <a:r>
              <a:rPr lang="en-US" dirty="0" err="1">
                <a:sym typeface="Wingdings" panose="05000000000000000000" pitchFamily="2" charset="2"/>
              </a:rPr>
              <a:t>bzw</a:t>
            </a:r>
            <a:r>
              <a:rPr lang="en-US" dirty="0">
                <a:sym typeface="Wingdings" panose="05000000000000000000" pitchFamily="2" charset="2"/>
              </a:rPr>
              <a:t>. Minecraft-Bedrock-Server</a:t>
            </a:r>
          </a:p>
          <a:p>
            <a:endParaRPr lang="en-US" sz="2800" dirty="0">
              <a:sym typeface="Wingdings" panose="05000000000000000000" pitchFamily="2" charset="2"/>
            </a:endParaRPr>
          </a:p>
          <a:p>
            <a:endParaRPr lang="en-US" sz="2800" dirty="0">
              <a:sym typeface="Wingdings" panose="05000000000000000000" pitchFamily="2" charset="2"/>
            </a:endParaRPr>
          </a:p>
          <a:p>
            <a:endParaRPr lang="de-DE" dirty="0"/>
          </a:p>
        </p:txBody>
      </p:sp>
    </p:spTree>
    <p:extLst>
      <p:ext uri="{BB962C8B-B14F-4D97-AF65-F5344CB8AC3E}">
        <p14:creationId xmlns:p14="http://schemas.microsoft.com/office/powerpoint/2010/main" val="3995375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28BAB4-B17C-42BD-AB8D-F39C8F649A3F}"/>
              </a:ext>
            </a:extLst>
          </p:cNvPr>
          <p:cNvSpPr>
            <a:spLocks noGrp="1"/>
          </p:cNvSpPr>
          <p:nvPr>
            <p:ph type="title"/>
          </p:nvPr>
        </p:nvSpPr>
        <p:spPr/>
        <p:txBody>
          <a:bodyPr>
            <a:normAutofit fontScale="90000"/>
          </a:bodyPr>
          <a:lstStyle/>
          <a:p>
            <a:r>
              <a:rPr lang="de-DE" sz="4000" dirty="0"/>
              <a:t>Virtuelle Maschinen mit Hypervisor</a:t>
            </a:r>
            <a:br>
              <a:rPr lang="de-DE" sz="4000" dirty="0"/>
            </a:br>
            <a:r>
              <a:rPr lang="de-DE" sz="4000" dirty="0"/>
              <a:t>(</a:t>
            </a:r>
            <a:r>
              <a:rPr lang="de-DE" sz="4000" dirty="0" err="1"/>
              <a:t>HyperV</a:t>
            </a:r>
            <a:r>
              <a:rPr lang="de-DE" sz="4000" dirty="0"/>
              <a:t>, Virtual Box, KVM, VMware) vs. Docker-Engine</a:t>
            </a:r>
          </a:p>
        </p:txBody>
      </p:sp>
      <p:pic>
        <p:nvPicPr>
          <p:cNvPr id="1026" name="Picture 2">
            <a:extLst>
              <a:ext uri="{FF2B5EF4-FFF2-40B4-BE49-F238E27FC236}">
                <a16:creationId xmlns:a16="http://schemas.microsoft.com/office/drawing/2014/main" id="{D4A9BF65-76BB-6EAC-4C40-2AED42E4B948}"/>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50610"/>
          <a:stretch/>
        </p:blipFill>
        <p:spPr bwMode="auto">
          <a:xfrm>
            <a:off x="600023" y="1477558"/>
            <a:ext cx="5250587" cy="531542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A4421BE3-15E3-96E9-C5DD-691BA2843B7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9268" r="1" b="33717"/>
          <a:stretch/>
        </p:blipFill>
        <p:spPr bwMode="auto">
          <a:xfrm>
            <a:off x="6096000" y="3334772"/>
            <a:ext cx="5393181" cy="35232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75415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4F7248-0639-462E-B161-88C74F90186E}"/>
              </a:ext>
            </a:extLst>
          </p:cNvPr>
          <p:cNvSpPr>
            <a:spLocks noGrp="1"/>
          </p:cNvSpPr>
          <p:nvPr>
            <p:ph type="title"/>
          </p:nvPr>
        </p:nvSpPr>
        <p:spPr>
          <a:xfrm>
            <a:off x="292609" y="31777"/>
            <a:ext cx="10515600" cy="1262035"/>
          </a:xfrm>
        </p:spPr>
        <p:txBody>
          <a:bodyPr/>
          <a:lstStyle/>
          <a:p>
            <a:r>
              <a:rPr lang="de-DE"/>
              <a:t>Beispiel: Plik Container (Upload Portal)</a:t>
            </a:r>
            <a:endParaRPr lang="de-DE" dirty="0"/>
          </a:p>
        </p:txBody>
      </p:sp>
      <p:sp>
        <p:nvSpPr>
          <p:cNvPr id="3" name="Inhaltsplatzhalter 2">
            <a:extLst>
              <a:ext uri="{FF2B5EF4-FFF2-40B4-BE49-F238E27FC236}">
                <a16:creationId xmlns:a16="http://schemas.microsoft.com/office/drawing/2014/main" id="{32BA5CB3-5577-4759-8CA4-B9C29731C20E}"/>
              </a:ext>
            </a:extLst>
          </p:cNvPr>
          <p:cNvSpPr>
            <a:spLocks noGrp="1"/>
          </p:cNvSpPr>
          <p:nvPr>
            <p:ph idx="1"/>
          </p:nvPr>
        </p:nvSpPr>
        <p:spPr>
          <a:xfrm>
            <a:off x="292609" y="1293812"/>
            <a:ext cx="11899391" cy="5321396"/>
          </a:xfrm>
        </p:spPr>
        <p:txBody>
          <a:bodyPr>
            <a:normAutofit/>
          </a:bodyPr>
          <a:lstStyle/>
          <a:p>
            <a:pPr>
              <a:lnSpc>
                <a:spcPct val="100000"/>
              </a:lnSpc>
            </a:pPr>
            <a:r>
              <a:rPr lang="de-DE" sz="2400" dirty="0"/>
              <a:t>Erzeugen Sie eine </a:t>
            </a:r>
            <a:r>
              <a:rPr lang="de-DE" sz="2400" dirty="0" err="1"/>
              <a:t>Plik</a:t>
            </a:r>
            <a:r>
              <a:rPr lang="de-DE" sz="2400" dirty="0"/>
              <a:t>-Instanz auf Port 8080:</a:t>
            </a:r>
            <a:br>
              <a:rPr lang="de-DE" sz="2400" dirty="0"/>
            </a:br>
            <a:r>
              <a:rPr lang="de-DE" sz="1800" b="1" dirty="0" err="1">
                <a:highlight>
                  <a:srgbClr val="C0C0C0"/>
                </a:highlight>
                <a:latin typeface="Courier New" panose="02070309020205020404" pitchFamily="49" charset="0"/>
                <a:cs typeface="Courier New" panose="02070309020205020404" pitchFamily="49" charset="0"/>
              </a:rPr>
              <a:t>docker</a:t>
            </a:r>
            <a:r>
              <a:rPr lang="de-DE" sz="1800" b="1" dirty="0">
                <a:highlight>
                  <a:srgbClr val="C0C0C0"/>
                </a:highlight>
                <a:latin typeface="Courier New" panose="02070309020205020404" pitchFamily="49" charset="0"/>
                <a:cs typeface="Courier New" panose="02070309020205020404" pitchFamily="49" charset="0"/>
              </a:rPr>
              <a:t> </a:t>
            </a:r>
            <a:r>
              <a:rPr lang="de-DE" sz="1800" b="1" dirty="0" err="1">
                <a:highlight>
                  <a:srgbClr val="C0C0C0"/>
                </a:highlight>
                <a:latin typeface="Courier New" panose="02070309020205020404" pitchFamily="49" charset="0"/>
                <a:cs typeface="Courier New" panose="02070309020205020404" pitchFamily="49" charset="0"/>
              </a:rPr>
              <a:t>run</a:t>
            </a:r>
            <a:r>
              <a:rPr lang="de-DE" sz="1800" b="1" dirty="0">
                <a:highlight>
                  <a:srgbClr val="C0C0C0"/>
                </a:highlight>
                <a:latin typeface="Courier New" panose="02070309020205020404" pitchFamily="49" charset="0"/>
                <a:cs typeface="Courier New" panose="02070309020205020404" pitchFamily="49" charset="0"/>
              </a:rPr>
              <a:t> --name </a:t>
            </a:r>
            <a:r>
              <a:rPr lang="de-DE" sz="1800" b="1" dirty="0" err="1">
                <a:highlight>
                  <a:srgbClr val="C0C0C0"/>
                </a:highlight>
                <a:latin typeface="Courier New" panose="02070309020205020404" pitchFamily="49" charset="0"/>
                <a:cs typeface="Courier New" panose="02070309020205020404" pitchFamily="49" charset="0"/>
              </a:rPr>
              <a:t>plik</a:t>
            </a:r>
            <a:r>
              <a:rPr lang="de-DE" sz="1800" b="1" dirty="0">
                <a:highlight>
                  <a:srgbClr val="C0C0C0"/>
                </a:highlight>
                <a:latin typeface="Courier New" panose="02070309020205020404" pitchFamily="49" charset="0"/>
                <a:cs typeface="Courier New" panose="02070309020205020404" pitchFamily="49" charset="0"/>
              </a:rPr>
              <a:t> -t -d -p 8080:8080 </a:t>
            </a:r>
            <a:r>
              <a:rPr lang="de-DE" sz="1800" b="1" dirty="0" err="1">
                <a:highlight>
                  <a:srgbClr val="C0C0C0"/>
                </a:highlight>
                <a:latin typeface="Courier New" panose="02070309020205020404" pitchFamily="49" charset="0"/>
                <a:cs typeface="Courier New" panose="02070309020205020404" pitchFamily="49" charset="0"/>
              </a:rPr>
              <a:t>rootgg</a:t>
            </a:r>
            <a:r>
              <a:rPr lang="de-DE" sz="1800" b="1" dirty="0">
                <a:highlight>
                  <a:srgbClr val="C0C0C0"/>
                </a:highlight>
                <a:latin typeface="Courier New" panose="02070309020205020404" pitchFamily="49" charset="0"/>
                <a:cs typeface="Courier New" panose="02070309020205020404" pitchFamily="49" charset="0"/>
              </a:rPr>
              <a:t>/</a:t>
            </a:r>
            <a:r>
              <a:rPr lang="de-DE" sz="1800" b="1" dirty="0" err="1">
                <a:highlight>
                  <a:srgbClr val="C0C0C0"/>
                </a:highlight>
                <a:latin typeface="Courier New" panose="02070309020205020404" pitchFamily="49" charset="0"/>
                <a:cs typeface="Courier New" panose="02070309020205020404" pitchFamily="49" charset="0"/>
              </a:rPr>
              <a:t>plik</a:t>
            </a:r>
            <a:endParaRPr lang="de-DE" sz="1800" b="1" dirty="0">
              <a:highlight>
                <a:srgbClr val="C0C0C0"/>
              </a:highlight>
              <a:latin typeface="Courier New" panose="02070309020205020404" pitchFamily="49" charset="0"/>
              <a:cs typeface="Courier New" panose="02070309020205020404" pitchFamily="49" charset="0"/>
            </a:endParaRPr>
          </a:p>
          <a:p>
            <a:pPr>
              <a:lnSpc>
                <a:spcPct val="100000"/>
              </a:lnSpc>
            </a:pPr>
            <a:r>
              <a:rPr lang="de-DE" sz="2400" dirty="0"/>
              <a:t>Die </a:t>
            </a:r>
            <a:r>
              <a:rPr lang="de-DE" sz="2400" dirty="0" err="1"/>
              <a:t>Plik</a:t>
            </a:r>
            <a:r>
              <a:rPr lang="de-DE" sz="2400" dirty="0"/>
              <a:t>-Instanz ist dann über Webbrowser auf Port 8080 erreichbar: </a:t>
            </a:r>
            <a:r>
              <a:rPr lang="en-US" sz="2400" dirty="0">
                <a:hlinkClick r:id="rId2"/>
              </a:rPr>
              <a:t>http://Host-IP:8080</a:t>
            </a:r>
            <a:r>
              <a:rPr lang="en-US" sz="2400" dirty="0"/>
              <a:t> </a:t>
            </a:r>
          </a:p>
          <a:p>
            <a:pPr>
              <a:lnSpc>
                <a:spcPct val="100000"/>
              </a:lnSpc>
            </a:pPr>
            <a:r>
              <a:rPr lang="en-US" sz="2400" dirty="0" err="1"/>
              <a:t>Weitere</a:t>
            </a:r>
            <a:r>
              <a:rPr lang="en-US" sz="2400" dirty="0"/>
              <a:t> </a:t>
            </a:r>
            <a:r>
              <a:rPr lang="en-US" sz="2400" dirty="0" err="1"/>
              <a:t>Infos</a:t>
            </a:r>
            <a:r>
              <a:rPr lang="en-US" sz="2400" dirty="0"/>
              <a:t> </a:t>
            </a:r>
            <a:r>
              <a:rPr lang="en-US" sz="2400" dirty="0" err="1"/>
              <a:t>findet</a:t>
            </a:r>
            <a:r>
              <a:rPr lang="en-US" sz="2400" dirty="0"/>
              <a:t> man auf der </a:t>
            </a:r>
            <a:r>
              <a:rPr lang="en-US" sz="2400" dirty="0" err="1"/>
              <a:t>Projektwebsite</a:t>
            </a:r>
            <a:r>
              <a:rPr lang="en-US" sz="2400" dirty="0"/>
              <a:t>: </a:t>
            </a:r>
            <a:r>
              <a:rPr lang="en-US" sz="2400" dirty="0">
                <a:hlinkClick r:id="rId3"/>
              </a:rPr>
              <a:t>https://github.com/root-gg/plik</a:t>
            </a:r>
            <a:r>
              <a:rPr lang="en-US" sz="2400" dirty="0"/>
              <a:t> </a:t>
            </a:r>
            <a:br>
              <a:rPr lang="de-DE" sz="2400" dirty="0"/>
            </a:br>
            <a:endParaRPr lang="de-DE" sz="2400" b="1" dirty="0"/>
          </a:p>
          <a:p>
            <a:pPr marL="0" indent="0">
              <a:lnSpc>
                <a:spcPct val="100000"/>
              </a:lnSpc>
              <a:buNone/>
            </a:pPr>
            <a:endParaRPr lang="en-US" sz="2400" dirty="0"/>
          </a:p>
        </p:txBody>
      </p:sp>
      <p:pic>
        <p:nvPicPr>
          <p:cNvPr id="5" name="Grafik 4">
            <a:extLst>
              <a:ext uri="{FF2B5EF4-FFF2-40B4-BE49-F238E27FC236}">
                <a16:creationId xmlns:a16="http://schemas.microsoft.com/office/drawing/2014/main" id="{D201B60D-CAF7-FCBE-271D-F7E50FA62BF4}"/>
              </a:ext>
            </a:extLst>
          </p:cNvPr>
          <p:cNvPicPr>
            <a:picLocks noChangeAspect="1"/>
          </p:cNvPicPr>
          <p:nvPr/>
        </p:nvPicPr>
        <p:blipFill>
          <a:blip r:embed="rId4"/>
          <a:stretch>
            <a:fillRect/>
          </a:stretch>
        </p:blipFill>
        <p:spPr>
          <a:xfrm>
            <a:off x="537884" y="2993525"/>
            <a:ext cx="10335757" cy="3864475"/>
          </a:xfrm>
          <a:prstGeom prst="rect">
            <a:avLst/>
          </a:prstGeom>
        </p:spPr>
      </p:pic>
    </p:spTree>
    <p:extLst>
      <p:ext uri="{BB962C8B-B14F-4D97-AF65-F5344CB8AC3E}">
        <p14:creationId xmlns:p14="http://schemas.microsoft.com/office/powerpoint/2010/main" val="30970396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4F7248-0639-462E-B161-88C74F90186E}"/>
              </a:ext>
            </a:extLst>
          </p:cNvPr>
          <p:cNvSpPr>
            <a:spLocks noGrp="1"/>
          </p:cNvSpPr>
          <p:nvPr>
            <p:ph type="title"/>
          </p:nvPr>
        </p:nvSpPr>
        <p:spPr/>
        <p:txBody>
          <a:bodyPr>
            <a:normAutofit/>
          </a:bodyPr>
          <a:lstStyle/>
          <a:p>
            <a:r>
              <a:rPr lang="de-DE" sz="4000" dirty="0"/>
              <a:t>Beispiel: Docker Container mit </a:t>
            </a:r>
            <a:r>
              <a:rPr lang="de-DE" sz="4000" err="1"/>
              <a:t>nginx</a:t>
            </a:r>
            <a:r>
              <a:rPr lang="de-DE" sz="4000"/>
              <a:t> Webserver und persistenten Daten</a:t>
            </a:r>
            <a:endParaRPr lang="de-DE" sz="4000" dirty="0"/>
          </a:p>
        </p:txBody>
      </p:sp>
      <p:sp>
        <p:nvSpPr>
          <p:cNvPr id="3" name="Inhaltsplatzhalter 2">
            <a:extLst>
              <a:ext uri="{FF2B5EF4-FFF2-40B4-BE49-F238E27FC236}">
                <a16:creationId xmlns:a16="http://schemas.microsoft.com/office/drawing/2014/main" id="{32BA5CB3-5577-4759-8CA4-B9C29731C20E}"/>
              </a:ext>
            </a:extLst>
          </p:cNvPr>
          <p:cNvSpPr>
            <a:spLocks noGrp="1"/>
          </p:cNvSpPr>
          <p:nvPr>
            <p:ph idx="1"/>
          </p:nvPr>
        </p:nvSpPr>
        <p:spPr>
          <a:xfrm>
            <a:off x="838199" y="1485041"/>
            <a:ext cx="11145253" cy="5321396"/>
          </a:xfrm>
        </p:spPr>
        <p:txBody>
          <a:bodyPr>
            <a:normAutofit fontScale="77500" lnSpcReduction="20000"/>
          </a:bodyPr>
          <a:lstStyle/>
          <a:p>
            <a:pPr>
              <a:lnSpc>
                <a:spcPct val="130000"/>
              </a:lnSpc>
            </a:pPr>
            <a:r>
              <a:rPr lang="de-DE" dirty="0"/>
              <a:t>Starten Sie einen </a:t>
            </a:r>
            <a:r>
              <a:rPr lang="de-DE" dirty="0" err="1"/>
              <a:t>nginx</a:t>
            </a:r>
            <a:r>
              <a:rPr lang="de-DE" dirty="0"/>
              <a:t>-Container mit folgendem Befehl:</a:t>
            </a:r>
            <a:br>
              <a:rPr lang="de-DE" dirty="0"/>
            </a:br>
            <a:r>
              <a:rPr lang="en-US" sz="2100" b="1" dirty="0">
                <a:highlight>
                  <a:srgbClr val="C0C0C0"/>
                </a:highlight>
                <a:latin typeface="Courier New" panose="02070309020205020404" pitchFamily="49" charset="0"/>
                <a:cs typeface="Courier New" panose="02070309020205020404" pitchFamily="49" charset="0"/>
              </a:rPr>
              <a:t>docker run --name MYWWW -d –p 8080:80 –v webspace:/</a:t>
            </a:r>
            <a:r>
              <a:rPr lang="en-US" sz="2100" b="1" dirty="0" err="1">
                <a:highlight>
                  <a:srgbClr val="C0C0C0"/>
                </a:highlight>
                <a:latin typeface="Courier New" panose="02070309020205020404" pitchFamily="49" charset="0"/>
                <a:cs typeface="Courier New" panose="02070309020205020404" pitchFamily="49" charset="0"/>
              </a:rPr>
              <a:t>usr</a:t>
            </a:r>
            <a:r>
              <a:rPr lang="en-US" sz="2100" b="1" dirty="0">
                <a:highlight>
                  <a:srgbClr val="C0C0C0"/>
                </a:highlight>
                <a:latin typeface="Courier New" panose="02070309020205020404" pitchFamily="49" charset="0"/>
                <a:cs typeface="Courier New" panose="02070309020205020404" pitchFamily="49" charset="0"/>
              </a:rPr>
              <a:t>/share/nginx/html </a:t>
            </a:r>
            <a:r>
              <a:rPr lang="en-US" sz="2100" b="1" dirty="0" err="1">
                <a:highlight>
                  <a:srgbClr val="C0C0C0"/>
                </a:highlight>
                <a:latin typeface="Courier New" panose="02070309020205020404" pitchFamily="49" charset="0"/>
                <a:cs typeface="Courier New" panose="02070309020205020404" pitchFamily="49" charset="0"/>
              </a:rPr>
              <a:t>nginx:latest</a:t>
            </a:r>
            <a:endParaRPr lang="en-US" sz="2000" b="1" dirty="0">
              <a:highlight>
                <a:srgbClr val="C0C0C0"/>
              </a:highlight>
              <a:latin typeface="Courier New" panose="02070309020205020404" pitchFamily="49" charset="0"/>
              <a:cs typeface="Courier New" panose="02070309020205020404" pitchFamily="49" charset="0"/>
            </a:endParaRPr>
          </a:p>
          <a:p>
            <a:pPr>
              <a:lnSpc>
                <a:spcPct val="130000"/>
              </a:lnSpc>
            </a:pPr>
            <a:r>
              <a:rPr lang="de-DE" sz="2000" b="1" dirty="0">
                <a:highlight>
                  <a:srgbClr val="C0C0C0"/>
                </a:highlight>
                <a:latin typeface="Courier New" panose="02070309020205020404" pitchFamily="49" charset="0"/>
                <a:cs typeface="Courier New" panose="02070309020205020404" pitchFamily="49" charset="0"/>
              </a:rPr>
              <a:t>--name MYWWW </a:t>
            </a:r>
            <a:r>
              <a:rPr lang="de-DE" dirty="0">
                <a:sym typeface="Wingdings" panose="05000000000000000000" pitchFamily="2" charset="2"/>
              </a:rPr>
              <a:t> Startet den Container mit dem selbstgewählten Namen MYWWW</a:t>
            </a:r>
          </a:p>
          <a:p>
            <a:pPr>
              <a:lnSpc>
                <a:spcPct val="130000"/>
              </a:lnSpc>
            </a:pPr>
            <a:r>
              <a:rPr lang="de-DE" sz="2000" b="1" dirty="0">
                <a:highlight>
                  <a:srgbClr val="C0C0C0"/>
                </a:highlight>
                <a:latin typeface="Courier New" panose="02070309020205020404" pitchFamily="49" charset="0"/>
                <a:cs typeface="Courier New" panose="02070309020205020404" pitchFamily="49" charset="0"/>
                <a:sym typeface="Wingdings" panose="05000000000000000000" pitchFamily="2" charset="2"/>
              </a:rPr>
              <a:t>-d </a:t>
            </a:r>
            <a:r>
              <a:rPr lang="de-DE" dirty="0">
                <a:sym typeface="Wingdings" panose="05000000000000000000" pitchFamily="2" charset="2"/>
              </a:rPr>
              <a:t> Startet den Container im Hintergrund ("</a:t>
            </a:r>
            <a:r>
              <a:rPr lang="de-DE" dirty="0" err="1">
                <a:sym typeface="Wingdings" panose="05000000000000000000" pitchFamily="2" charset="2"/>
              </a:rPr>
              <a:t>detached</a:t>
            </a:r>
            <a:r>
              <a:rPr lang="de-DE" dirty="0">
                <a:sym typeface="Wingdings" panose="05000000000000000000" pitchFamily="2" charset="2"/>
              </a:rPr>
              <a:t>")</a:t>
            </a:r>
          </a:p>
          <a:p>
            <a:pPr>
              <a:lnSpc>
                <a:spcPct val="130000"/>
              </a:lnSpc>
            </a:pPr>
            <a:r>
              <a:rPr lang="de-DE" sz="2000" b="1" dirty="0">
                <a:highlight>
                  <a:srgbClr val="C0C0C0"/>
                </a:highlight>
                <a:latin typeface="Courier New" panose="02070309020205020404" pitchFamily="49" charset="0"/>
                <a:cs typeface="Courier New" panose="02070309020205020404" pitchFamily="49" charset="0"/>
              </a:rPr>
              <a:t>-p 8080:80 </a:t>
            </a:r>
            <a:r>
              <a:rPr lang="de-DE" sz="2400" dirty="0">
                <a:sym typeface="Wingdings" panose="05000000000000000000" pitchFamily="2" charset="2"/>
              </a:rPr>
              <a:t> Mappe den Port 8080 des Hosts mit dem Port 80 des Containers</a:t>
            </a:r>
          </a:p>
          <a:p>
            <a:pPr>
              <a:lnSpc>
                <a:spcPct val="130000"/>
              </a:lnSpc>
            </a:pPr>
            <a:r>
              <a:rPr lang="en-US" sz="1800" b="1" dirty="0">
                <a:highlight>
                  <a:srgbClr val="C0C0C0"/>
                </a:highlight>
                <a:latin typeface="Courier New" panose="02070309020205020404" pitchFamily="49" charset="0"/>
                <a:cs typeface="Courier New" panose="02070309020205020404" pitchFamily="49" charset="0"/>
              </a:rPr>
              <a:t>–v webspace:/</a:t>
            </a:r>
            <a:r>
              <a:rPr lang="en-US" sz="1800" b="1" dirty="0" err="1">
                <a:highlight>
                  <a:srgbClr val="C0C0C0"/>
                </a:highlight>
                <a:latin typeface="Courier New" panose="02070309020205020404" pitchFamily="49" charset="0"/>
                <a:cs typeface="Courier New" panose="02070309020205020404" pitchFamily="49" charset="0"/>
              </a:rPr>
              <a:t>usr</a:t>
            </a:r>
            <a:r>
              <a:rPr lang="en-US" sz="1800" b="1" dirty="0">
                <a:highlight>
                  <a:srgbClr val="C0C0C0"/>
                </a:highlight>
                <a:latin typeface="Courier New" panose="02070309020205020404" pitchFamily="49" charset="0"/>
                <a:cs typeface="Courier New" panose="02070309020205020404" pitchFamily="49" charset="0"/>
              </a:rPr>
              <a:t>/share/nginx/html </a:t>
            </a:r>
            <a:r>
              <a:rPr lang="de-DE" sz="2400" dirty="0">
                <a:sym typeface="Wingdings" panose="05000000000000000000" pitchFamily="2" charset="2"/>
              </a:rPr>
              <a:t> Legt ein Volume namens </a:t>
            </a:r>
            <a:r>
              <a:rPr lang="de-DE" sz="2400" b="1" dirty="0" err="1">
                <a:sym typeface="Wingdings" panose="05000000000000000000" pitchFamily="2" charset="2"/>
              </a:rPr>
              <a:t>webspace</a:t>
            </a:r>
            <a:r>
              <a:rPr lang="de-DE" sz="2400" dirty="0">
                <a:sym typeface="Wingdings" panose="05000000000000000000" pitchFamily="2" charset="2"/>
              </a:rPr>
              <a:t> an und verlinkt es im Container unter </a:t>
            </a:r>
            <a:r>
              <a:rPr lang="de-DE" sz="2400" b="1" dirty="0">
                <a:sym typeface="Wingdings" panose="05000000000000000000" pitchFamily="2" charset="2"/>
              </a:rPr>
              <a:t>/</a:t>
            </a:r>
            <a:r>
              <a:rPr lang="de-DE" sz="2400" b="1" dirty="0" err="1">
                <a:sym typeface="Wingdings" panose="05000000000000000000" pitchFamily="2" charset="2"/>
              </a:rPr>
              <a:t>usr</a:t>
            </a:r>
            <a:r>
              <a:rPr lang="de-DE" sz="2400" b="1" dirty="0">
                <a:sym typeface="Wingdings" panose="05000000000000000000" pitchFamily="2" charset="2"/>
              </a:rPr>
              <a:t>/</a:t>
            </a:r>
            <a:r>
              <a:rPr lang="de-DE" sz="2400" b="1" dirty="0" err="1">
                <a:sym typeface="Wingdings" panose="05000000000000000000" pitchFamily="2" charset="2"/>
              </a:rPr>
              <a:t>share</a:t>
            </a:r>
            <a:r>
              <a:rPr lang="de-DE" sz="2400" b="1" dirty="0">
                <a:sym typeface="Wingdings" panose="05000000000000000000" pitchFamily="2" charset="2"/>
              </a:rPr>
              <a:t>/</a:t>
            </a:r>
            <a:r>
              <a:rPr lang="de-DE" sz="2400" b="1" dirty="0" err="1">
                <a:sym typeface="Wingdings" panose="05000000000000000000" pitchFamily="2" charset="2"/>
              </a:rPr>
              <a:t>nginx</a:t>
            </a:r>
            <a:r>
              <a:rPr lang="de-DE" sz="2400" b="1" dirty="0">
                <a:sym typeface="Wingdings" panose="05000000000000000000" pitchFamily="2" charset="2"/>
              </a:rPr>
              <a:t>/</a:t>
            </a:r>
            <a:r>
              <a:rPr lang="de-DE" sz="2400" b="1" dirty="0" err="1">
                <a:sym typeface="Wingdings" panose="05000000000000000000" pitchFamily="2" charset="2"/>
              </a:rPr>
              <a:t>html</a:t>
            </a:r>
            <a:r>
              <a:rPr lang="de-DE" sz="2400" b="1" dirty="0">
                <a:sym typeface="Wingdings" panose="05000000000000000000" pitchFamily="2" charset="2"/>
              </a:rPr>
              <a:t>  </a:t>
            </a:r>
            <a:r>
              <a:rPr lang="de-DE" sz="2400" dirty="0">
                <a:sym typeface="Wingdings" panose="05000000000000000000" pitchFamily="2" charset="2"/>
              </a:rPr>
              <a:t>(dem </a:t>
            </a:r>
            <a:r>
              <a:rPr lang="de-DE" sz="2400" dirty="0" err="1">
                <a:sym typeface="Wingdings" panose="05000000000000000000" pitchFamily="2" charset="2"/>
              </a:rPr>
              <a:t>nginx</a:t>
            </a:r>
            <a:r>
              <a:rPr lang="de-DE" sz="2400" dirty="0">
                <a:sym typeface="Wingdings" panose="05000000000000000000" pitchFamily="2" charset="2"/>
              </a:rPr>
              <a:t>-Datenverzeichnis). </a:t>
            </a:r>
          </a:p>
          <a:p>
            <a:pPr>
              <a:lnSpc>
                <a:spcPct val="130000"/>
              </a:lnSpc>
            </a:pPr>
            <a:r>
              <a:rPr lang="de-DE" sz="2000" b="1" dirty="0" err="1">
                <a:highlight>
                  <a:srgbClr val="C0C0C0"/>
                </a:highlight>
                <a:latin typeface="Courier New" panose="02070309020205020404" pitchFamily="49" charset="0"/>
                <a:cs typeface="Courier New" panose="02070309020205020404" pitchFamily="49" charset="0"/>
                <a:sym typeface="Wingdings" panose="05000000000000000000" pitchFamily="2" charset="2"/>
              </a:rPr>
              <a:t>nginx:latest</a:t>
            </a:r>
            <a:r>
              <a:rPr lang="de-DE" sz="2000" b="1" dirty="0">
                <a:highlight>
                  <a:srgbClr val="C0C0C0"/>
                </a:highlight>
                <a:latin typeface="Courier New" panose="02070309020205020404" pitchFamily="49" charset="0"/>
                <a:cs typeface="Courier New" panose="02070309020205020404" pitchFamily="49" charset="0"/>
                <a:sym typeface="Wingdings" panose="05000000000000000000" pitchFamily="2" charset="2"/>
              </a:rPr>
              <a:t> </a:t>
            </a:r>
            <a:r>
              <a:rPr lang="de-DE" dirty="0">
                <a:sym typeface="Wingdings" panose="05000000000000000000" pitchFamily="2" charset="2"/>
              </a:rPr>
              <a:t> Lädt das Image </a:t>
            </a:r>
            <a:r>
              <a:rPr lang="de-DE" b="1" dirty="0" err="1">
                <a:sym typeface="Wingdings" panose="05000000000000000000" pitchFamily="2" charset="2"/>
              </a:rPr>
              <a:t>nginx</a:t>
            </a:r>
            <a:r>
              <a:rPr lang="de-DE" b="1" dirty="0">
                <a:sym typeface="Wingdings" panose="05000000000000000000" pitchFamily="2" charset="2"/>
              </a:rPr>
              <a:t> </a:t>
            </a:r>
            <a:r>
              <a:rPr lang="de-DE" dirty="0">
                <a:sym typeface="Wingdings" panose="05000000000000000000" pitchFamily="2" charset="2"/>
              </a:rPr>
              <a:t>mit dem Tag (Version) "</a:t>
            </a:r>
            <a:r>
              <a:rPr lang="de-DE" dirty="0" err="1">
                <a:sym typeface="Wingdings" panose="05000000000000000000" pitchFamily="2" charset="2"/>
              </a:rPr>
              <a:t>latest</a:t>
            </a:r>
            <a:r>
              <a:rPr lang="de-DE" dirty="0">
                <a:sym typeface="Wingdings" panose="05000000000000000000" pitchFamily="2" charset="2"/>
              </a:rPr>
              <a:t>" herunter (normalerweise die neueste Version)</a:t>
            </a:r>
          </a:p>
          <a:p>
            <a:pPr>
              <a:lnSpc>
                <a:spcPct val="130000"/>
              </a:lnSpc>
            </a:pPr>
            <a:r>
              <a:rPr lang="de-DE" dirty="0">
                <a:sym typeface="Wingdings" panose="05000000000000000000" pitchFamily="2" charset="2"/>
              </a:rPr>
              <a:t>Der Webserver lässt sich jetzt im LAN mit </a:t>
            </a:r>
            <a:r>
              <a:rPr lang="de-DE" dirty="0">
                <a:sym typeface="Wingdings" panose="05000000000000000000" pitchFamily="2" charset="2"/>
                <a:hlinkClick r:id="rId2"/>
              </a:rPr>
              <a:t>http://host-ip:8080</a:t>
            </a:r>
            <a:r>
              <a:rPr lang="de-DE" dirty="0">
                <a:sym typeface="Wingdings" panose="05000000000000000000" pitchFamily="2" charset="2"/>
              </a:rPr>
              <a:t> ansurfen</a:t>
            </a:r>
          </a:p>
          <a:p>
            <a:pPr>
              <a:lnSpc>
                <a:spcPct val="130000"/>
              </a:lnSpc>
            </a:pPr>
            <a:r>
              <a:rPr lang="de-DE" dirty="0">
                <a:sym typeface="Wingdings" panose="05000000000000000000" pitchFamily="2" charset="2"/>
              </a:rPr>
              <a:t>Das Volume befindet sich auf dem Docker Host unter </a:t>
            </a:r>
            <a:r>
              <a:rPr lang="de-DE" b="1" dirty="0">
                <a:sym typeface="Wingdings" panose="05000000000000000000" pitchFamily="2" charset="2"/>
              </a:rPr>
              <a:t>/</a:t>
            </a:r>
            <a:r>
              <a:rPr lang="de-DE" b="1" dirty="0" err="1">
                <a:sym typeface="Wingdings" panose="05000000000000000000" pitchFamily="2" charset="2"/>
              </a:rPr>
              <a:t>var</a:t>
            </a:r>
            <a:r>
              <a:rPr lang="de-DE" b="1" dirty="0">
                <a:sym typeface="Wingdings" panose="05000000000000000000" pitchFamily="2" charset="2"/>
              </a:rPr>
              <a:t>/</a:t>
            </a:r>
            <a:r>
              <a:rPr lang="de-DE" b="1" dirty="0" err="1">
                <a:sym typeface="Wingdings" panose="05000000000000000000" pitchFamily="2" charset="2"/>
              </a:rPr>
              <a:t>lib</a:t>
            </a:r>
            <a:r>
              <a:rPr lang="de-DE" b="1" dirty="0">
                <a:sym typeface="Wingdings" panose="05000000000000000000" pitchFamily="2" charset="2"/>
              </a:rPr>
              <a:t>/</a:t>
            </a:r>
            <a:r>
              <a:rPr lang="de-DE" b="1" dirty="0" err="1">
                <a:sym typeface="Wingdings" panose="05000000000000000000" pitchFamily="2" charset="2"/>
              </a:rPr>
              <a:t>docker</a:t>
            </a:r>
            <a:r>
              <a:rPr lang="de-DE" b="1" dirty="0">
                <a:sym typeface="Wingdings" panose="05000000000000000000" pitchFamily="2" charset="2"/>
              </a:rPr>
              <a:t>/</a:t>
            </a:r>
            <a:r>
              <a:rPr lang="de-DE" b="1" dirty="0" err="1">
                <a:sym typeface="Wingdings" panose="05000000000000000000" pitchFamily="2" charset="2"/>
              </a:rPr>
              <a:t>volumes</a:t>
            </a:r>
            <a:r>
              <a:rPr lang="de-DE" b="1" dirty="0">
                <a:sym typeface="Wingdings" panose="05000000000000000000" pitchFamily="2" charset="2"/>
              </a:rPr>
              <a:t>/</a:t>
            </a:r>
            <a:r>
              <a:rPr lang="de-DE" b="1" dirty="0" err="1">
                <a:sym typeface="Wingdings" panose="05000000000000000000" pitchFamily="2" charset="2"/>
              </a:rPr>
              <a:t>webspace</a:t>
            </a:r>
            <a:r>
              <a:rPr lang="de-DE" b="1" dirty="0">
                <a:sym typeface="Wingdings" panose="05000000000000000000" pitchFamily="2" charset="2"/>
              </a:rPr>
              <a:t> </a:t>
            </a:r>
            <a:r>
              <a:rPr lang="de-DE" dirty="0">
                <a:sym typeface="Wingdings" panose="05000000000000000000" pitchFamily="2" charset="2"/>
              </a:rPr>
              <a:t>und ist unabhängig vom gestarteten Container</a:t>
            </a:r>
          </a:p>
        </p:txBody>
      </p:sp>
    </p:spTree>
    <p:extLst>
      <p:ext uri="{BB962C8B-B14F-4D97-AF65-F5344CB8AC3E}">
        <p14:creationId xmlns:p14="http://schemas.microsoft.com/office/powerpoint/2010/main" val="10016025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054305-A25A-4074-929F-0ACBBCB1DE98}"/>
              </a:ext>
            </a:extLst>
          </p:cNvPr>
          <p:cNvSpPr>
            <a:spLocks noGrp="1"/>
          </p:cNvSpPr>
          <p:nvPr>
            <p:ph type="title"/>
          </p:nvPr>
        </p:nvSpPr>
        <p:spPr/>
        <p:txBody>
          <a:bodyPr/>
          <a:lstStyle/>
          <a:p>
            <a:r>
              <a:rPr lang="de-DE" dirty="0"/>
              <a:t>Beispiel: Komplettes XAMPP im Container mit </a:t>
            </a:r>
            <a:r>
              <a:rPr lang="de-DE" dirty="0" err="1"/>
              <a:t>Volumes</a:t>
            </a:r>
            <a:r>
              <a:rPr lang="de-DE" dirty="0"/>
              <a:t> für persistente Daten</a:t>
            </a:r>
          </a:p>
        </p:txBody>
      </p:sp>
      <p:sp>
        <p:nvSpPr>
          <p:cNvPr id="3" name="Inhaltsplatzhalter 2">
            <a:extLst>
              <a:ext uri="{FF2B5EF4-FFF2-40B4-BE49-F238E27FC236}">
                <a16:creationId xmlns:a16="http://schemas.microsoft.com/office/drawing/2014/main" id="{17B79BCC-CB10-494A-B497-6789A7A8C348}"/>
              </a:ext>
            </a:extLst>
          </p:cNvPr>
          <p:cNvSpPr>
            <a:spLocks noGrp="1"/>
          </p:cNvSpPr>
          <p:nvPr>
            <p:ph idx="1"/>
          </p:nvPr>
        </p:nvSpPr>
        <p:spPr>
          <a:xfrm>
            <a:off x="838200" y="1656920"/>
            <a:ext cx="11353800" cy="4857555"/>
          </a:xfrm>
        </p:spPr>
        <p:txBody>
          <a:bodyPr/>
          <a:lstStyle/>
          <a:p>
            <a:pPr marL="0" indent="0">
              <a:buNone/>
            </a:pPr>
            <a:r>
              <a:rPr lang="en-US" sz="1600" b="1" dirty="0">
                <a:highlight>
                  <a:srgbClr val="C0C0C0"/>
                </a:highlight>
                <a:latin typeface="Courier New" panose="02070309020205020404" pitchFamily="49" charset="0"/>
                <a:cs typeface="Courier New" panose="02070309020205020404" pitchFamily="49" charset="0"/>
              </a:rPr>
              <a:t>docker run --name </a:t>
            </a:r>
            <a:r>
              <a:rPr lang="en-US" sz="1600" b="1" dirty="0" err="1">
                <a:highlight>
                  <a:srgbClr val="C0C0C0"/>
                </a:highlight>
                <a:latin typeface="Courier New" panose="02070309020205020404" pitchFamily="49" charset="0"/>
                <a:cs typeface="Courier New" panose="02070309020205020404" pitchFamily="49" charset="0"/>
              </a:rPr>
              <a:t>myXampp</a:t>
            </a:r>
            <a:r>
              <a:rPr lang="en-US" sz="1600" b="1" dirty="0">
                <a:highlight>
                  <a:srgbClr val="C0C0C0"/>
                </a:highlight>
                <a:latin typeface="Courier New" panose="02070309020205020404" pitchFamily="49" charset="0"/>
                <a:cs typeface="Courier New" panose="02070309020205020404" pitchFamily="49" charset="0"/>
              </a:rPr>
              <a:t> -p 41061:22 -p 41062:80 -d -v ~/</a:t>
            </a:r>
            <a:r>
              <a:rPr lang="en-US" sz="1600" b="1" dirty="0" err="1">
                <a:highlight>
                  <a:srgbClr val="C0C0C0"/>
                </a:highlight>
                <a:latin typeface="Courier New" panose="02070309020205020404" pitchFamily="49" charset="0"/>
                <a:cs typeface="Courier New" panose="02070309020205020404" pitchFamily="49" charset="0"/>
              </a:rPr>
              <a:t>my_web_pages</a:t>
            </a:r>
            <a:r>
              <a:rPr lang="en-US" sz="1600" b="1" dirty="0">
                <a:highlight>
                  <a:srgbClr val="C0C0C0"/>
                </a:highlight>
                <a:latin typeface="Courier New" panose="02070309020205020404" pitchFamily="49" charset="0"/>
                <a:cs typeface="Courier New" panose="02070309020205020404" pitchFamily="49" charset="0"/>
              </a:rPr>
              <a:t>:/www tomsik68/</a:t>
            </a:r>
            <a:r>
              <a:rPr lang="en-US" sz="1600" b="1" dirty="0" err="1">
                <a:highlight>
                  <a:srgbClr val="C0C0C0"/>
                </a:highlight>
                <a:latin typeface="Courier New" panose="02070309020205020404" pitchFamily="49" charset="0"/>
                <a:cs typeface="Courier New" panose="02070309020205020404" pitchFamily="49" charset="0"/>
              </a:rPr>
              <a:t>xampp</a:t>
            </a:r>
            <a:endParaRPr lang="en-US" sz="1600" b="1" dirty="0">
              <a:highlight>
                <a:srgbClr val="C0C0C0"/>
              </a:highlight>
              <a:latin typeface="Courier New" panose="02070309020205020404" pitchFamily="49" charset="0"/>
              <a:cs typeface="Courier New" panose="02070309020205020404" pitchFamily="49" charset="0"/>
            </a:endParaRPr>
          </a:p>
          <a:p>
            <a:r>
              <a:rPr lang="en-US" dirty="0"/>
              <a:t>SSH </a:t>
            </a:r>
            <a:r>
              <a:rPr lang="en-US" dirty="0" err="1"/>
              <a:t>Zugang</a:t>
            </a:r>
            <a:r>
              <a:rPr lang="en-US" dirty="0"/>
              <a:t> </a:t>
            </a:r>
            <a:r>
              <a:rPr lang="en-US" dirty="0" err="1"/>
              <a:t>über</a:t>
            </a:r>
            <a:r>
              <a:rPr lang="en-US" dirty="0"/>
              <a:t> Port 41061 (root/root)</a:t>
            </a:r>
          </a:p>
          <a:p>
            <a:r>
              <a:rPr lang="en-US" dirty="0" err="1"/>
              <a:t>Webzugang</a:t>
            </a:r>
            <a:r>
              <a:rPr lang="en-US" dirty="0"/>
              <a:t> </a:t>
            </a:r>
            <a:r>
              <a:rPr lang="en-US" dirty="0" err="1"/>
              <a:t>über</a:t>
            </a:r>
            <a:r>
              <a:rPr lang="en-US" dirty="0"/>
              <a:t> </a:t>
            </a:r>
            <a:r>
              <a:rPr lang="en-US" dirty="0">
                <a:hlinkClick r:id="rId2"/>
              </a:rPr>
              <a:t>http://Host-IP:41062</a:t>
            </a:r>
            <a:endParaRPr lang="en-US" dirty="0"/>
          </a:p>
          <a:p>
            <a:r>
              <a:rPr lang="en-US" dirty="0"/>
              <a:t>phpMyAdmin </a:t>
            </a:r>
            <a:r>
              <a:rPr lang="en-US" dirty="0" err="1"/>
              <a:t>über</a:t>
            </a:r>
            <a:r>
              <a:rPr lang="en-US" dirty="0"/>
              <a:t> </a:t>
            </a:r>
            <a:r>
              <a:rPr lang="en-US" dirty="0">
                <a:hlinkClick r:id="rId3"/>
              </a:rPr>
              <a:t>http://Host-IP:41062/phpmyadmin</a:t>
            </a:r>
            <a:r>
              <a:rPr lang="en-US" dirty="0"/>
              <a:t> </a:t>
            </a:r>
          </a:p>
          <a:p>
            <a:r>
              <a:rPr lang="en-US" dirty="0" err="1"/>
              <a:t>Webseitenverzeichnis</a:t>
            </a:r>
            <a:r>
              <a:rPr lang="en-US" dirty="0"/>
              <a:t> (</a:t>
            </a:r>
            <a:r>
              <a:rPr lang="en-US" dirty="0" err="1"/>
              <a:t>unter</a:t>
            </a:r>
            <a:r>
              <a:rPr lang="en-US" dirty="0"/>
              <a:t> Linux) in </a:t>
            </a:r>
            <a:r>
              <a:rPr lang="en-US" b="1" dirty="0"/>
              <a:t>~/</a:t>
            </a:r>
            <a:r>
              <a:rPr lang="en-US" b="1" dirty="0" err="1"/>
              <a:t>my_web_pages</a:t>
            </a:r>
            <a:r>
              <a:rPr lang="de-DE" b="1" dirty="0"/>
              <a:t> </a:t>
            </a:r>
            <a:r>
              <a:rPr lang="de-DE" dirty="0">
                <a:sym typeface="Wingdings" panose="05000000000000000000" pitchFamily="2" charset="2"/>
              </a:rPr>
              <a:t> Deshalb bleiben die Daten auch nach Neu-Erzeugung des </a:t>
            </a:r>
            <a:r>
              <a:rPr lang="de-DE" b="1" dirty="0" err="1">
                <a:sym typeface="Wingdings" panose="05000000000000000000" pitchFamily="2" charset="2"/>
              </a:rPr>
              <a:t>myXampp</a:t>
            </a:r>
            <a:r>
              <a:rPr lang="de-DE" dirty="0">
                <a:sym typeface="Wingdings" panose="05000000000000000000" pitchFamily="2" charset="2"/>
              </a:rPr>
              <a:t>-Containers erhalten</a:t>
            </a:r>
          </a:p>
          <a:p>
            <a:r>
              <a:rPr lang="de-DE" dirty="0">
                <a:sym typeface="Wingdings" panose="05000000000000000000" pitchFamily="2" charset="2"/>
              </a:rPr>
              <a:t>Mit der Option </a:t>
            </a:r>
            <a:r>
              <a:rPr lang="de-DE" sz="2400" b="1" dirty="0">
                <a:highlight>
                  <a:srgbClr val="C0C0C0"/>
                </a:highlight>
                <a:latin typeface="Courier New" panose="02070309020205020404" pitchFamily="49" charset="0"/>
                <a:cs typeface="Courier New" panose="02070309020205020404" pitchFamily="49" charset="0"/>
                <a:sym typeface="Wingdings" panose="05000000000000000000" pitchFamily="2" charset="2"/>
              </a:rPr>
              <a:t>--</a:t>
            </a:r>
            <a:r>
              <a:rPr lang="de-DE" sz="2400" b="1" dirty="0" err="1">
                <a:highlight>
                  <a:srgbClr val="C0C0C0"/>
                </a:highlight>
                <a:latin typeface="Courier New" panose="02070309020205020404" pitchFamily="49" charset="0"/>
                <a:cs typeface="Courier New" panose="02070309020205020404" pitchFamily="49" charset="0"/>
                <a:sym typeface="Wingdings" panose="05000000000000000000" pitchFamily="2" charset="2"/>
              </a:rPr>
              <a:t>restart</a:t>
            </a:r>
            <a:r>
              <a:rPr lang="de-DE" sz="2400" b="1" dirty="0">
                <a:highlight>
                  <a:srgbClr val="C0C0C0"/>
                </a:highlight>
                <a:latin typeface="Courier New" panose="02070309020205020404" pitchFamily="49" charset="0"/>
                <a:cs typeface="Courier New" panose="02070309020205020404" pitchFamily="49" charset="0"/>
                <a:sym typeface="Wingdings" panose="05000000000000000000" pitchFamily="2" charset="2"/>
              </a:rPr>
              <a:t> </a:t>
            </a:r>
            <a:r>
              <a:rPr lang="de-DE" sz="2400" b="1" dirty="0" err="1">
                <a:highlight>
                  <a:srgbClr val="C0C0C0"/>
                </a:highlight>
                <a:latin typeface="Courier New" panose="02070309020205020404" pitchFamily="49" charset="0"/>
                <a:cs typeface="Courier New" panose="02070309020205020404" pitchFamily="49" charset="0"/>
                <a:sym typeface="Wingdings" panose="05000000000000000000" pitchFamily="2" charset="2"/>
              </a:rPr>
              <a:t>always</a:t>
            </a:r>
            <a:r>
              <a:rPr lang="de-DE" sz="2400" b="1" dirty="0">
                <a:highlight>
                  <a:srgbClr val="C0C0C0"/>
                </a:highlight>
                <a:latin typeface="Courier New" panose="02070309020205020404" pitchFamily="49" charset="0"/>
                <a:cs typeface="Courier New" panose="02070309020205020404" pitchFamily="49" charset="0"/>
                <a:sym typeface="Wingdings" panose="05000000000000000000" pitchFamily="2" charset="2"/>
              </a:rPr>
              <a:t> </a:t>
            </a:r>
            <a:r>
              <a:rPr lang="de-DE" dirty="0">
                <a:sym typeface="Wingdings" panose="05000000000000000000" pitchFamily="2" charset="2"/>
              </a:rPr>
              <a:t>kann man den Container dauerhaft laufen lassen (auch nach Reboot des Hostrechners)</a:t>
            </a:r>
          </a:p>
          <a:p>
            <a:r>
              <a:rPr lang="de-DE" dirty="0">
                <a:sym typeface="Wingdings" panose="05000000000000000000" pitchFamily="2" charset="2"/>
              </a:rPr>
              <a:t>Anderenfalls: Jederzeit </a:t>
            </a:r>
            <a:r>
              <a:rPr lang="de-DE" dirty="0" err="1">
                <a:sym typeface="Wingdings" panose="05000000000000000000" pitchFamily="2" charset="2"/>
              </a:rPr>
              <a:t>Stop</a:t>
            </a:r>
            <a:r>
              <a:rPr lang="de-DE" dirty="0">
                <a:sym typeface="Wingdings" panose="05000000000000000000" pitchFamily="2" charset="2"/>
              </a:rPr>
              <a:t> des Containers mit </a:t>
            </a:r>
            <a:r>
              <a:rPr lang="de-DE" sz="2400" b="1" dirty="0" err="1">
                <a:highlight>
                  <a:srgbClr val="C0C0C0"/>
                </a:highlight>
                <a:latin typeface="Courier New" panose="02070309020205020404" pitchFamily="49" charset="0"/>
                <a:cs typeface="Courier New" panose="02070309020205020404" pitchFamily="49" charset="0"/>
                <a:sym typeface="Wingdings" panose="05000000000000000000" pitchFamily="2" charset="2"/>
              </a:rPr>
              <a:t>docker</a:t>
            </a:r>
            <a:r>
              <a:rPr lang="de-DE" sz="2400" b="1" dirty="0">
                <a:highlight>
                  <a:srgbClr val="C0C0C0"/>
                </a:highlight>
                <a:latin typeface="Courier New" panose="02070309020205020404" pitchFamily="49" charset="0"/>
                <a:cs typeface="Courier New" panose="02070309020205020404" pitchFamily="49" charset="0"/>
                <a:sym typeface="Wingdings" panose="05000000000000000000" pitchFamily="2" charset="2"/>
              </a:rPr>
              <a:t> </a:t>
            </a:r>
            <a:r>
              <a:rPr lang="de-DE" sz="2400" b="1" dirty="0" err="1">
                <a:highlight>
                  <a:srgbClr val="C0C0C0"/>
                </a:highlight>
                <a:latin typeface="Courier New" panose="02070309020205020404" pitchFamily="49" charset="0"/>
                <a:cs typeface="Courier New" panose="02070309020205020404" pitchFamily="49" charset="0"/>
                <a:sym typeface="Wingdings" panose="05000000000000000000" pitchFamily="2" charset="2"/>
              </a:rPr>
              <a:t>stop</a:t>
            </a:r>
            <a:r>
              <a:rPr lang="de-DE" sz="2400" b="1" dirty="0">
                <a:highlight>
                  <a:srgbClr val="C0C0C0"/>
                </a:highlight>
                <a:latin typeface="Courier New" panose="02070309020205020404" pitchFamily="49" charset="0"/>
                <a:cs typeface="Courier New" panose="02070309020205020404" pitchFamily="49" charset="0"/>
                <a:sym typeface="Wingdings" panose="05000000000000000000" pitchFamily="2" charset="2"/>
              </a:rPr>
              <a:t> </a:t>
            </a:r>
            <a:r>
              <a:rPr lang="de-DE" sz="2400" b="1" dirty="0" err="1">
                <a:highlight>
                  <a:srgbClr val="C0C0C0"/>
                </a:highlight>
                <a:latin typeface="Courier New" panose="02070309020205020404" pitchFamily="49" charset="0"/>
                <a:cs typeface="Courier New" panose="02070309020205020404" pitchFamily="49" charset="0"/>
                <a:sym typeface="Wingdings" panose="05000000000000000000" pitchFamily="2" charset="2"/>
              </a:rPr>
              <a:t>myXampp</a:t>
            </a:r>
            <a:r>
              <a:rPr lang="de-DE" sz="2400" b="1" dirty="0">
                <a:highlight>
                  <a:srgbClr val="C0C0C0"/>
                </a:highlight>
                <a:latin typeface="Courier New" panose="02070309020205020404" pitchFamily="49" charset="0"/>
                <a:cs typeface="Courier New" panose="02070309020205020404" pitchFamily="49" charset="0"/>
                <a:sym typeface="Wingdings" panose="05000000000000000000" pitchFamily="2" charset="2"/>
              </a:rPr>
              <a:t> </a:t>
            </a:r>
            <a:r>
              <a:rPr lang="de-DE" dirty="0">
                <a:sym typeface="Wingdings" panose="05000000000000000000" pitchFamily="2" charset="2"/>
              </a:rPr>
              <a:t>und Start mit </a:t>
            </a:r>
            <a:r>
              <a:rPr lang="de-DE" sz="2400" b="1" dirty="0" err="1">
                <a:highlight>
                  <a:srgbClr val="C0C0C0"/>
                </a:highlight>
                <a:latin typeface="Courier New" panose="02070309020205020404" pitchFamily="49" charset="0"/>
                <a:cs typeface="Courier New" panose="02070309020205020404" pitchFamily="49" charset="0"/>
                <a:sym typeface="Wingdings" panose="05000000000000000000" pitchFamily="2" charset="2"/>
              </a:rPr>
              <a:t>docker</a:t>
            </a:r>
            <a:r>
              <a:rPr lang="de-DE" sz="2400" b="1" dirty="0">
                <a:highlight>
                  <a:srgbClr val="C0C0C0"/>
                </a:highlight>
                <a:latin typeface="Courier New" panose="02070309020205020404" pitchFamily="49" charset="0"/>
                <a:cs typeface="Courier New" panose="02070309020205020404" pitchFamily="49" charset="0"/>
                <a:sym typeface="Wingdings" panose="05000000000000000000" pitchFamily="2" charset="2"/>
              </a:rPr>
              <a:t> </a:t>
            </a:r>
            <a:r>
              <a:rPr lang="de-DE" sz="2400" b="1" dirty="0" err="1">
                <a:highlight>
                  <a:srgbClr val="C0C0C0"/>
                </a:highlight>
                <a:latin typeface="Courier New" panose="02070309020205020404" pitchFamily="49" charset="0"/>
                <a:cs typeface="Courier New" panose="02070309020205020404" pitchFamily="49" charset="0"/>
                <a:sym typeface="Wingdings" panose="05000000000000000000" pitchFamily="2" charset="2"/>
              </a:rPr>
              <a:t>start</a:t>
            </a:r>
            <a:r>
              <a:rPr lang="de-DE" sz="2400" b="1" dirty="0">
                <a:highlight>
                  <a:srgbClr val="C0C0C0"/>
                </a:highlight>
                <a:latin typeface="Courier New" panose="02070309020205020404" pitchFamily="49" charset="0"/>
                <a:cs typeface="Courier New" panose="02070309020205020404" pitchFamily="49" charset="0"/>
                <a:sym typeface="Wingdings" panose="05000000000000000000" pitchFamily="2" charset="2"/>
              </a:rPr>
              <a:t> </a:t>
            </a:r>
            <a:r>
              <a:rPr lang="de-DE" sz="2400" b="1" dirty="0" err="1">
                <a:highlight>
                  <a:srgbClr val="C0C0C0"/>
                </a:highlight>
                <a:latin typeface="Courier New" panose="02070309020205020404" pitchFamily="49" charset="0"/>
                <a:cs typeface="Courier New" panose="02070309020205020404" pitchFamily="49" charset="0"/>
                <a:sym typeface="Wingdings" panose="05000000000000000000" pitchFamily="2" charset="2"/>
              </a:rPr>
              <a:t>myXampp</a:t>
            </a:r>
            <a:r>
              <a:rPr lang="de-DE" sz="2400" b="1" dirty="0">
                <a:highlight>
                  <a:srgbClr val="C0C0C0"/>
                </a:highlight>
                <a:latin typeface="Courier New" panose="02070309020205020404" pitchFamily="49" charset="0"/>
                <a:cs typeface="Courier New" panose="02070309020205020404" pitchFamily="49" charset="0"/>
                <a:sym typeface="Wingdings" panose="05000000000000000000" pitchFamily="2" charset="2"/>
              </a:rPr>
              <a:t> </a:t>
            </a:r>
            <a:r>
              <a:rPr lang="de-DE" dirty="0">
                <a:sym typeface="Wingdings" panose="05000000000000000000" pitchFamily="2" charset="2"/>
              </a:rPr>
              <a:t>möglich!</a:t>
            </a:r>
          </a:p>
          <a:p>
            <a:pPr marL="0" indent="0">
              <a:buNone/>
            </a:pPr>
            <a:endParaRPr lang="de-DE" dirty="0">
              <a:sym typeface="Wingdings" panose="05000000000000000000" pitchFamily="2" charset="2"/>
            </a:endParaRPr>
          </a:p>
        </p:txBody>
      </p:sp>
    </p:spTree>
    <p:extLst>
      <p:ext uri="{BB962C8B-B14F-4D97-AF65-F5344CB8AC3E}">
        <p14:creationId xmlns:p14="http://schemas.microsoft.com/office/powerpoint/2010/main" val="2277192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1DD684D-2C0B-24A4-50EA-9675596AA727}"/>
              </a:ext>
            </a:extLst>
          </p:cNvPr>
          <p:cNvSpPr>
            <a:spLocks noGrp="1"/>
          </p:cNvSpPr>
          <p:nvPr>
            <p:ph type="title"/>
          </p:nvPr>
        </p:nvSpPr>
        <p:spPr/>
        <p:txBody>
          <a:bodyPr/>
          <a:lstStyle/>
          <a:p>
            <a:r>
              <a:rPr lang="de-DE" dirty="0"/>
              <a:t>Beispiel: draw.io (Diagrammeditor) Instanz</a:t>
            </a:r>
          </a:p>
        </p:txBody>
      </p:sp>
      <p:sp>
        <p:nvSpPr>
          <p:cNvPr id="3" name="Inhaltsplatzhalter 2">
            <a:extLst>
              <a:ext uri="{FF2B5EF4-FFF2-40B4-BE49-F238E27FC236}">
                <a16:creationId xmlns:a16="http://schemas.microsoft.com/office/drawing/2014/main" id="{ECF61D1C-283B-D634-5F90-DDF04B99E749}"/>
              </a:ext>
            </a:extLst>
          </p:cNvPr>
          <p:cNvSpPr>
            <a:spLocks noGrp="1"/>
          </p:cNvSpPr>
          <p:nvPr>
            <p:ph idx="1"/>
          </p:nvPr>
        </p:nvSpPr>
        <p:spPr>
          <a:xfrm>
            <a:off x="838200" y="1656920"/>
            <a:ext cx="10775868" cy="4857555"/>
          </a:xfrm>
        </p:spPr>
        <p:txBody>
          <a:bodyPr>
            <a:normAutofit fontScale="92500"/>
          </a:bodyPr>
          <a:lstStyle/>
          <a:p>
            <a:pPr marL="0" marR="0" lvl="0" indent="0" algn="l" defTabSz="914400" rtl="0" eaLnBrk="0" fontAlgn="base" latinLnBrk="0" hangingPunct="0">
              <a:lnSpc>
                <a:spcPct val="100000"/>
              </a:lnSpc>
              <a:spcBef>
                <a:spcPct val="0"/>
              </a:spcBef>
              <a:spcAft>
                <a:spcPct val="0"/>
              </a:spcAft>
              <a:buClrTx/>
              <a:buSzTx/>
              <a:buFontTx/>
              <a:buNone/>
              <a:tabLst/>
            </a:pPr>
            <a:r>
              <a:rPr lang="de-DE" altLang="de-DE" sz="1900" b="1" dirty="0" err="1">
                <a:highlight>
                  <a:srgbClr val="C0C0C0"/>
                </a:highlight>
                <a:latin typeface="Courier New" panose="02070309020205020404" pitchFamily="49" charset="0"/>
                <a:cs typeface="Courier New" panose="02070309020205020404" pitchFamily="49" charset="0"/>
              </a:rPr>
              <a:t>docker</a:t>
            </a:r>
            <a:r>
              <a:rPr lang="de-DE" altLang="de-DE" sz="1900" b="1" dirty="0">
                <a:highlight>
                  <a:srgbClr val="C0C0C0"/>
                </a:highlight>
                <a:latin typeface="Courier New" panose="02070309020205020404" pitchFamily="49" charset="0"/>
                <a:cs typeface="Courier New" panose="02070309020205020404" pitchFamily="49" charset="0"/>
              </a:rPr>
              <a:t> </a:t>
            </a:r>
            <a:r>
              <a:rPr lang="de-DE" altLang="de-DE" sz="1900" b="1" dirty="0" err="1">
                <a:highlight>
                  <a:srgbClr val="C0C0C0"/>
                </a:highlight>
                <a:latin typeface="Courier New" panose="02070309020205020404" pitchFamily="49" charset="0"/>
                <a:cs typeface="Courier New" panose="02070309020205020404" pitchFamily="49" charset="0"/>
              </a:rPr>
              <a:t>run</a:t>
            </a:r>
            <a:r>
              <a:rPr lang="de-DE" altLang="de-DE" sz="1900" b="1" dirty="0">
                <a:highlight>
                  <a:srgbClr val="C0C0C0"/>
                </a:highlight>
                <a:latin typeface="Courier New" panose="02070309020205020404" pitchFamily="49" charset="0"/>
                <a:cs typeface="Courier New" panose="02070309020205020404" pitchFamily="49" charset="0"/>
              </a:rPr>
              <a:t> -</a:t>
            </a:r>
            <a:r>
              <a:rPr lang="de-DE" altLang="de-DE" sz="1900" b="1" dirty="0" err="1">
                <a:highlight>
                  <a:srgbClr val="C0C0C0"/>
                </a:highlight>
                <a:latin typeface="Courier New" panose="02070309020205020404" pitchFamily="49" charset="0"/>
                <a:cs typeface="Courier New" panose="02070309020205020404" pitchFamily="49" charset="0"/>
              </a:rPr>
              <a:t>it</a:t>
            </a:r>
            <a:r>
              <a:rPr lang="de-DE" altLang="de-DE" sz="1900" b="1" dirty="0">
                <a:highlight>
                  <a:srgbClr val="C0C0C0"/>
                </a:highlight>
                <a:latin typeface="Courier New" panose="02070309020205020404" pitchFamily="49" charset="0"/>
                <a:cs typeface="Courier New" panose="02070309020205020404" pitchFamily="49" charset="0"/>
              </a:rPr>
              <a:t> --</a:t>
            </a:r>
            <a:r>
              <a:rPr lang="de-DE" altLang="de-DE" sz="1900" b="1" dirty="0" err="1">
                <a:highlight>
                  <a:srgbClr val="C0C0C0"/>
                </a:highlight>
                <a:latin typeface="Courier New" panose="02070309020205020404" pitchFamily="49" charset="0"/>
                <a:cs typeface="Courier New" panose="02070309020205020404" pitchFamily="49" charset="0"/>
              </a:rPr>
              <a:t>rm</a:t>
            </a:r>
            <a:r>
              <a:rPr lang="de-DE" altLang="de-DE" sz="1900" b="1" dirty="0">
                <a:highlight>
                  <a:srgbClr val="C0C0C0"/>
                </a:highlight>
                <a:latin typeface="Courier New" panose="02070309020205020404" pitchFamily="49" charset="0"/>
                <a:cs typeface="Courier New" panose="02070309020205020404" pitchFamily="49" charset="0"/>
              </a:rPr>
              <a:t> –-name </a:t>
            </a:r>
            <a:r>
              <a:rPr lang="de-DE" altLang="de-DE" sz="1900" b="1" dirty="0" err="1">
                <a:highlight>
                  <a:srgbClr val="C0C0C0"/>
                </a:highlight>
                <a:latin typeface="Courier New" panose="02070309020205020404" pitchFamily="49" charset="0"/>
                <a:cs typeface="Courier New" panose="02070309020205020404" pitchFamily="49" charset="0"/>
              </a:rPr>
              <a:t>draw</a:t>
            </a:r>
            <a:r>
              <a:rPr lang="de-DE" altLang="de-DE" sz="1900" b="1" dirty="0">
                <a:highlight>
                  <a:srgbClr val="C0C0C0"/>
                </a:highlight>
                <a:latin typeface="Courier New" panose="02070309020205020404" pitchFamily="49" charset="0"/>
                <a:cs typeface="Courier New" panose="02070309020205020404" pitchFamily="49" charset="0"/>
              </a:rPr>
              <a:t> -p 8080:8080 -p 8443:8443 </a:t>
            </a:r>
            <a:r>
              <a:rPr lang="de-DE" altLang="de-DE" sz="1900" b="1" dirty="0" err="1">
                <a:highlight>
                  <a:srgbClr val="C0C0C0"/>
                </a:highlight>
                <a:latin typeface="Courier New" panose="02070309020205020404" pitchFamily="49" charset="0"/>
                <a:cs typeface="Courier New" panose="02070309020205020404" pitchFamily="49" charset="0"/>
              </a:rPr>
              <a:t>jgraph</a:t>
            </a:r>
            <a:r>
              <a:rPr lang="de-DE" altLang="de-DE" sz="1900" b="1" dirty="0">
                <a:highlight>
                  <a:srgbClr val="C0C0C0"/>
                </a:highlight>
                <a:latin typeface="Courier New" panose="02070309020205020404" pitchFamily="49" charset="0"/>
                <a:cs typeface="Courier New" panose="02070309020205020404" pitchFamily="49" charset="0"/>
              </a:rPr>
              <a:t>/</a:t>
            </a:r>
            <a:r>
              <a:rPr lang="de-DE" altLang="de-DE" sz="1900" b="1" dirty="0" err="1">
                <a:highlight>
                  <a:srgbClr val="C0C0C0"/>
                </a:highlight>
                <a:latin typeface="Courier New" panose="02070309020205020404" pitchFamily="49" charset="0"/>
                <a:cs typeface="Courier New" panose="02070309020205020404" pitchFamily="49" charset="0"/>
              </a:rPr>
              <a:t>drawio</a:t>
            </a:r>
            <a:r>
              <a:rPr lang="de-DE" altLang="de-DE" sz="1900" b="1" dirty="0">
                <a:highlight>
                  <a:srgbClr val="C0C0C0"/>
                </a:highlight>
                <a:latin typeface="Courier New" panose="02070309020205020404" pitchFamily="49" charset="0"/>
                <a:cs typeface="Courier New" panose="02070309020205020404" pitchFamily="49" charset="0"/>
              </a:rPr>
              <a:t> </a:t>
            </a:r>
          </a:p>
          <a:p>
            <a:r>
              <a:rPr lang="de-DE" dirty="0"/>
              <a:t>Erzeugt eine draw.io Instanz, die über Port 8080 (http) oder 8443 (https) mit dem Browser erreichbar ist (z.B. </a:t>
            </a:r>
            <a:r>
              <a:rPr lang="de-DE" dirty="0">
                <a:sym typeface="Wingdings" panose="05000000000000000000" pitchFamily="2" charset="2"/>
                <a:hlinkClick r:id="rId2"/>
              </a:rPr>
              <a:t>http://host-ip:8080</a:t>
            </a:r>
            <a:r>
              <a:rPr lang="de-DE" dirty="0">
                <a:sym typeface="Wingdings" panose="05000000000000000000" pitchFamily="2" charset="2"/>
              </a:rPr>
              <a:t> )</a:t>
            </a:r>
            <a:endParaRPr lang="de-DE" dirty="0"/>
          </a:p>
          <a:p>
            <a:r>
              <a:rPr lang="de-DE" dirty="0"/>
              <a:t>Die Option </a:t>
            </a:r>
            <a:r>
              <a:rPr lang="de-DE" b="1" dirty="0">
                <a:highlight>
                  <a:srgbClr val="C0C0C0"/>
                </a:highlight>
                <a:latin typeface="Courier New" panose="02070309020205020404" pitchFamily="49" charset="0"/>
                <a:cs typeface="Courier New" panose="02070309020205020404" pitchFamily="49" charset="0"/>
              </a:rPr>
              <a:t>--</a:t>
            </a:r>
            <a:r>
              <a:rPr lang="de-DE" b="1" dirty="0" err="1">
                <a:highlight>
                  <a:srgbClr val="C0C0C0"/>
                </a:highlight>
                <a:latin typeface="Courier New" panose="02070309020205020404" pitchFamily="49" charset="0"/>
                <a:cs typeface="Courier New" panose="02070309020205020404" pitchFamily="49" charset="0"/>
              </a:rPr>
              <a:t>rm</a:t>
            </a:r>
            <a:r>
              <a:rPr lang="de-DE" dirty="0">
                <a:highlight>
                  <a:srgbClr val="C0C0C0"/>
                </a:highlight>
              </a:rPr>
              <a:t> </a:t>
            </a:r>
            <a:r>
              <a:rPr lang="de-DE" dirty="0"/>
              <a:t>bewirkt, dass der Container nach Beenden automatisch entfernt wird, sozusagen ein "Kurzzeit-/Wegwerf-Container".</a:t>
            </a:r>
          </a:p>
          <a:p>
            <a:pPr marL="0" indent="0">
              <a:buNone/>
            </a:pPr>
            <a:r>
              <a:rPr lang="de-DE" sz="1900" b="1" dirty="0" err="1">
                <a:highlight>
                  <a:srgbClr val="C0C0C0"/>
                </a:highlight>
                <a:latin typeface="Courier New" panose="02070309020205020404" pitchFamily="49" charset="0"/>
                <a:cs typeface="Courier New" panose="02070309020205020404" pitchFamily="49" charset="0"/>
              </a:rPr>
              <a:t>docker</a:t>
            </a:r>
            <a:r>
              <a:rPr lang="de-DE" sz="1900" b="1" dirty="0">
                <a:highlight>
                  <a:srgbClr val="C0C0C0"/>
                </a:highlight>
                <a:latin typeface="Courier New" panose="02070309020205020404" pitchFamily="49" charset="0"/>
                <a:cs typeface="Courier New" panose="02070309020205020404" pitchFamily="49" charset="0"/>
              </a:rPr>
              <a:t> </a:t>
            </a:r>
            <a:r>
              <a:rPr lang="de-DE" sz="1900" b="1" dirty="0" err="1">
                <a:highlight>
                  <a:srgbClr val="C0C0C0"/>
                </a:highlight>
                <a:latin typeface="Courier New" panose="02070309020205020404" pitchFamily="49" charset="0"/>
                <a:cs typeface="Courier New" panose="02070309020205020404" pitchFamily="49" charset="0"/>
              </a:rPr>
              <a:t>run</a:t>
            </a:r>
            <a:r>
              <a:rPr lang="de-DE" sz="1900" b="1" dirty="0">
                <a:highlight>
                  <a:srgbClr val="C0C0C0"/>
                </a:highlight>
                <a:latin typeface="Courier New" panose="02070309020205020404" pitchFamily="49" charset="0"/>
                <a:cs typeface="Courier New" panose="02070309020205020404" pitchFamily="49" charset="0"/>
              </a:rPr>
              <a:t> -</a:t>
            </a:r>
            <a:r>
              <a:rPr lang="de-DE" sz="1900" b="1" dirty="0" err="1">
                <a:highlight>
                  <a:srgbClr val="C0C0C0"/>
                </a:highlight>
                <a:latin typeface="Courier New" panose="02070309020205020404" pitchFamily="49" charset="0"/>
                <a:cs typeface="Courier New" panose="02070309020205020404" pitchFamily="49" charset="0"/>
              </a:rPr>
              <a:t>it</a:t>
            </a:r>
            <a:r>
              <a:rPr lang="de-DE" sz="1900" b="1" dirty="0">
                <a:highlight>
                  <a:srgbClr val="C0C0C0"/>
                </a:highlight>
                <a:latin typeface="Courier New" panose="02070309020205020404" pitchFamily="49" charset="0"/>
                <a:cs typeface="Courier New" panose="02070309020205020404" pitchFamily="49" charset="0"/>
              </a:rPr>
              <a:t> -e LETS_ENCRYPT_ENABLED=</a:t>
            </a:r>
            <a:r>
              <a:rPr lang="de-DE" sz="1900" b="1" dirty="0" err="1">
                <a:highlight>
                  <a:srgbClr val="C0C0C0"/>
                </a:highlight>
                <a:latin typeface="Courier New" panose="02070309020205020404" pitchFamily="49" charset="0"/>
                <a:cs typeface="Courier New" panose="02070309020205020404" pitchFamily="49" charset="0"/>
              </a:rPr>
              <a:t>true</a:t>
            </a:r>
            <a:r>
              <a:rPr lang="de-DE" sz="1900" b="1" dirty="0">
                <a:highlight>
                  <a:srgbClr val="C0C0C0"/>
                </a:highlight>
                <a:latin typeface="Courier New" panose="02070309020205020404" pitchFamily="49" charset="0"/>
                <a:cs typeface="Courier New" panose="02070309020205020404" pitchFamily="49" charset="0"/>
              </a:rPr>
              <a:t> -e PUBLIC_DNS=drawio.example.com –-name </a:t>
            </a:r>
            <a:r>
              <a:rPr lang="de-DE" sz="1900" b="1" dirty="0" err="1">
                <a:highlight>
                  <a:srgbClr val="C0C0C0"/>
                </a:highlight>
                <a:latin typeface="Courier New" panose="02070309020205020404" pitchFamily="49" charset="0"/>
                <a:cs typeface="Courier New" panose="02070309020205020404" pitchFamily="49" charset="0"/>
              </a:rPr>
              <a:t>draw</a:t>
            </a:r>
            <a:r>
              <a:rPr lang="de-DE" sz="1900" b="1" dirty="0">
                <a:highlight>
                  <a:srgbClr val="C0C0C0"/>
                </a:highlight>
                <a:latin typeface="Courier New" panose="02070309020205020404" pitchFamily="49" charset="0"/>
                <a:cs typeface="Courier New" panose="02070309020205020404" pitchFamily="49" charset="0"/>
              </a:rPr>
              <a:t> -p 80:80 -p 443:8443 </a:t>
            </a:r>
            <a:r>
              <a:rPr lang="de-DE" sz="1900" b="1" dirty="0" err="1">
                <a:highlight>
                  <a:srgbClr val="C0C0C0"/>
                </a:highlight>
                <a:latin typeface="Courier New" panose="02070309020205020404" pitchFamily="49" charset="0"/>
                <a:cs typeface="Courier New" panose="02070309020205020404" pitchFamily="49" charset="0"/>
              </a:rPr>
              <a:t>jgraph</a:t>
            </a:r>
            <a:r>
              <a:rPr lang="de-DE" sz="1900" b="1" dirty="0">
                <a:highlight>
                  <a:srgbClr val="C0C0C0"/>
                </a:highlight>
                <a:latin typeface="Courier New" panose="02070309020205020404" pitchFamily="49" charset="0"/>
                <a:cs typeface="Courier New" panose="02070309020205020404" pitchFamily="49" charset="0"/>
              </a:rPr>
              <a:t>/</a:t>
            </a:r>
            <a:r>
              <a:rPr lang="de-DE" sz="1900" b="1" dirty="0" err="1">
                <a:highlight>
                  <a:srgbClr val="C0C0C0"/>
                </a:highlight>
                <a:latin typeface="Courier New" panose="02070309020205020404" pitchFamily="49" charset="0"/>
                <a:cs typeface="Courier New" panose="02070309020205020404" pitchFamily="49" charset="0"/>
              </a:rPr>
              <a:t>drawio</a:t>
            </a:r>
            <a:endParaRPr lang="de-DE" sz="1900" b="1" dirty="0">
              <a:highlight>
                <a:srgbClr val="C0C0C0"/>
              </a:highlight>
              <a:latin typeface="Courier New" panose="02070309020205020404" pitchFamily="49" charset="0"/>
              <a:cs typeface="Courier New" panose="02070309020205020404" pitchFamily="49" charset="0"/>
            </a:endParaRPr>
          </a:p>
          <a:p>
            <a:r>
              <a:rPr lang="de-DE" dirty="0"/>
              <a:t>Erzeugt eine Instanz mit </a:t>
            </a:r>
            <a:r>
              <a:rPr lang="de-DE" dirty="0" err="1"/>
              <a:t>LetsEncrypt</a:t>
            </a:r>
            <a:r>
              <a:rPr lang="de-DE" dirty="0"/>
              <a:t>-Zertifikat (PUBLIC_DNS anpassen!)</a:t>
            </a:r>
            <a:br>
              <a:rPr lang="de-DE" dirty="0"/>
            </a:br>
            <a:r>
              <a:rPr lang="de-DE" dirty="0">
                <a:sym typeface="Wingdings" panose="05000000000000000000" pitchFamily="2" charset="2"/>
              </a:rPr>
              <a:t> In Browsern anerkanntes https - Zertifikat (siehe letsencrypt.com)</a:t>
            </a:r>
            <a:br>
              <a:rPr lang="de-DE" dirty="0">
                <a:sym typeface="Wingdings" panose="05000000000000000000" pitchFamily="2" charset="2"/>
              </a:rPr>
            </a:br>
            <a:r>
              <a:rPr lang="de-DE" dirty="0">
                <a:sym typeface="Wingdings" panose="05000000000000000000" pitchFamily="2" charset="2"/>
              </a:rPr>
              <a:t> 90 Tage Gültigkeit, Container aktualisiert es automatisch beim Start</a:t>
            </a:r>
            <a:endParaRPr lang="de-DE" dirty="0"/>
          </a:p>
          <a:p>
            <a:r>
              <a:rPr lang="de-DE" dirty="0"/>
              <a:t>Container-Beschreibung: siehe </a:t>
            </a:r>
            <a:r>
              <a:rPr lang="de-DE" dirty="0">
                <a:hlinkClick r:id="rId3"/>
              </a:rPr>
              <a:t>https://hub.docker.com/r/jgraph/drawio</a:t>
            </a:r>
            <a:r>
              <a:rPr lang="de-DE" dirty="0"/>
              <a:t> )</a:t>
            </a:r>
            <a:br>
              <a:rPr lang="de-DE" dirty="0"/>
            </a:br>
            <a:r>
              <a:rPr lang="de-DE" sz="1900" dirty="0"/>
              <a:t>(Hinweis: draw.io gibt es auch als Desktop-Applikation: </a:t>
            </a:r>
            <a:r>
              <a:rPr lang="de-DE" sz="1900" dirty="0">
                <a:hlinkClick r:id="rId4"/>
              </a:rPr>
              <a:t>https://github.com/jgraph/drawio-desktop/releases</a:t>
            </a:r>
            <a:r>
              <a:rPr lang="de-DE" sz="1900" dirty="0"/>
              <a:t> )</a:t>
            </a:r>
            <a:endParaRPr lang="de-DE" dirty="0"/>
          </a:p>
        </p:txBody>
      </p:sp>
    </p:spTree>
    <p:extLst>
      <p:ext uri="{BB962C8B-B14F-4D97-AF65-F5344CB8AC3E}">
        <p14:creationId xmlns:p14="http://schemas.microsoft.com/office/powerpoint/2010/main" val="13656064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2B452F1-D007-CF48-DAFD-54E8FDF98C11}"/>
              </a:ext>
            </a:extLst>
          </p:cNvPr>
          <p:cNvSpPr>
            <a:spLocks noGrp="1"/>
          </p:cNvSpPr>
          <p:nvPr>
            <p:ph type="title"/>
          </p:nvPr>
        </p:nvSpPr>
        <p:spPr>
          <a:xfrm>
            <a:off x="451104" y="200120"/>
            <a:ext cx="10902696" cy="1325563"/>
          </a:xfrm>
        </p:spPr>
        <p:txBody>
          <a:bodyPr/>
          <a:lstStyle/>
          <a:p>
            <a:r>
              <a:rPr lang="de-DE" dirty="0"/>
              <a:t>Beispiel: Einfaches </a:t>
            </a:r>
            <a:r>
              <a:rPr lang="de-DE" dirty="0" err="1"/>
              <a:t>Standalone</a:t>
            </a:r>
            <a:r>
              <a:rPr lang="de-DE" dirty="0"/>
              <a:t> </a:t>
            </a:r>
            <a:r>
              <a:rPr lang="de-DE" dirty="0" err="1"/>
              <a:t>CryptPad</a:t>
            </a:r>
            <a:endParaRPr lang="de-DE" dirty="0"/>
          </a:p>
        </p:txBody>
      </p:sp>
      <p:sp>
        <p:nvSpPr>
          <p:cNvPr id="3" name="Inhaltsplatzhalter 2">
            <a:extLst>
              <a:ext uri="{FF2B5EF4-FFF2-40B4-BE49-F238E27FC236}">
                <a16:creationId xmlns:a16="http://schemas.microsoft.com/office/drawing/2014/main" id="{23A6E505-F5FF-A0B2-E3FC-01F3EA2B4D02}"/>
              </a:ext>
            </a:extLst>
          </p:cNvPr>
          <p:cNvSpPr>
            <a:spLocks noGrp="1"/>
          </p:cNvSpPr>
          <p:nvPr>
            <p:ph idx="1"/>
          </p:nvPr>
        </p:nvSpPr>
        <p:spPr>
          <a:xfrm>
            <a:off x="451104" y="1656920"/>
            <a:ext cx="8241792" cy="4857555"/>
          </a:xfrm>
        </p:spPr>
        <p:txBody>
          <a:bodyPr>
            <a:normAutofit fontScale="92500" lnSpcReduction="20000"/>
          </a:bodyPr>
          <a:lstStyle/>
          <a:p>
            <a:pPr marL="0" indent="0">
              <a:buNone/>
            </a:pPr>
            <a:r>
              <a:rPr lang="de-DE" sz="1800" b="1" dirty="0" err="1">
                <a:highlight>
                  <a:srgbClr val="C0C0C0"/>
                </a:highlight>
                <a:latin typeface="Courier New" panose="02070309020205020404" pitchFamily="49" charset="0"/>
                <a:cs typeface="Courier New" panose="02070309020205020404" pitchFamily="49" charset="0"/>
              </a:rPr>
              <a:t>docker</a:t>
            </a:r>
            <a:r>
              <a:rPr lang="de-DE" sz="1800" b="1" dirty="0">
                <a:highlight>
                  <a:srgbClr val="C0C0C0"/>
                </a:highlight>
                <a:latin typeface="Courier New" panose="02070309020205020404" pitchFamily="49" charset="0"/>
                <a:cs typeface="Courier New" panose="02070309020205020404" pitchFamily="49" charset="0"/>
              </a:rPr>
              <a:t> </a:t>
            </a:r>
            <a:r>
              <a:rPr lang="de-DE" sz="1800" b="1" dirty="0" err="1">
                <a:highlight>
                  <a:srgbClr val="C0C0C0"/>
                </a:highlight>
                <a:latin typeface="Courier New" panose="02070309020205020404" pitchFamily="49" charset="0"/>
                <a:cs typeface="Courier New" panose="02070309020205020404" pitchFamily="49" charset="0"/>
              </a:rPr>
              <a:t>run</a:t>
            </a:r>
            <a:r>
              <a:rPr lang="de-DE" sz="1800" b="1" dirty="0">
                <a:highlight>
                  <a:srgbClr val="C0C0C0"/>
                </a:highlight>
                <a:latin typeface="Courier New" panose="02070309020205020404" pitchFamily="49" charset="0"/>
                <a:cs typeface="Courier New" panose="02070309020205020404" pitchFamily="49" charset="0"/>
              </a:rPr>
              <a:t> -d -p 3000:3000 -p 3001:3001 </a:t>
            </a:r>
            <a:r>
              <a:rPr lang="de-DE" sz="1800" b="1" dirty="0" err="1">
                <a:highlight>
                  <a:srgbClr val="C0C0C0"/>
                </a:highlight>
                <a:latin typeface="Courier New" panose="02070309020205020404" pitchFamily="49" charset="0"/>
                <a:cs typeface="Courier New" panose="02070309020205020404" pitchFamily="49" charset="0"/>
              </a:rPr>
              <a:t>promasu</a:t>
            </a:r>
            <a:r>
              <a:rPr lang="de-DE" sz="1800" b="1" dirty="0">
                <a:highlight>
                  <a:srgbClr val="C0C0C0"/>
                </a:highlight>
                <a:latin typeface="Courier New" panose="02070309020205020404" pitchFamily="49" charset="0"/>
                <a:cs typeface="Courier New" panose="02070309020205020404" pitchFamily="49" charset="0"/>
              </a:rPr>
              <a:t>/</a:t>
            </a:r>
            <a:r>
              <a:rPr lang="de-DE" sz="1800" b="1" dirty="0" err="1">
                <a:highlight>
                  <a:srgbClr val="C0C0C0"/>
                </a:highlight>
                <a:latin typeface="Courier New" panose="02070309020205020404" pitchFamily="49" charset="0"/>
                <a:cs typeface="Courier New" panose="02070309020205020404" pitchFamily="49" charset="0"/>
              </a:rPr>
              <a:t>cryptpad</a:t>
            </a:r>
            <a:endParaRPr lang="de-DE" sz="1800" b="1" dirty="0">
              <a:highlight>
                <a:srgbClr val="C0C0C0"/>
              </a:highlight>
              <a:latin typeface="Courier New" panose="02070309020205020404" pitchFamily="49" charset="0"/>
              <a:cs typeface="Courier New" panose="02070309020205020404" pitchFamily="49" charset="0"/>
            </a:endParaRPr>
          </a:p>
          <a:p>
            <a:r>
              <a:rPr lang="de-DE" dirty="0"/>
              <a:t>Erzeugt einen </a:t>
            </a:r>
            <a:r>
              <a:rPr lang="de-DE" dirty="0" err="1"/>
              <a:t>CryptPad</a:t>
            </a:r>
            <a:r>
              <a:rPr lang="de-DE" dirty="0"/>
              <a:t>-Container. </a:t>
            </a:r>
            <a:r>
              <a:rPr lang="de-DE" dirty="0" err="1"/>
              <a:t>CryptPad</a:t>
            </a:r>
            <a:r>
              <a:rPr lang="de-DE" dirty="0"/>
              <a:t> (siehe </a:t>
            </a:r>
            <a:r>
              <a:rPr lang="de-DE" dirty="0">
                <a:hlinkClick r:id="rId2"/>
              </a:rPr>
              <a:t>https://cryptpad.org/</a:t>
            </a:r>
            <a:r>
              <a:rPr lang="de-DE" dirty="0"/>
              <a:t> ) ist ein Online-</a:t>
            </a:r>
            <a:r>
              <a:rPr lang="de-DE" dirty="0" err="1"/>
              <a:t>Collaborations</a:t>
            </a:r>
            <a:r>
              <a:rPr lang="de-DE" dirty="0"/>
              <a:t>-Tool zum </a:t>
            </a:r>
            <a:r>
              <a:rPr lang="de-DE" b="1" dirty="0"/>
              <a:t>gemeinsamen, gleichzeitigen</a:t>
            </a:r>
            <a:r>
              <a:rPr lang="de-DE" dirty="0"/>
              <a:t> Arbeiten an Dokumenten.</a:t>
            </a:r>
          </a:p>
          <a:p>
            <a:r>
              <a:rPr lang="de-DE" dirty="0"/>
              <a:t>Es wird eine komplette Office Suite (ähnlich Google-Docs) für Textdokumente, Tabellen, Präsentationen zur Verfügung gestellt.</a:t>
            </a:r>
          </a:p>
          <a:p>
            <a:r>
              <a:rPr lang="de-DE" dirty="0"/>
              <a:t>Das besondere an </a:t>
            </a:r>
            <a:r>
              <a:rPr lang="de-DE" dirty="0" err="1"/>
              <a:t>CryptPad</a:t>
            </a:r>
            <a:r>
              <a:rPr lang="de-DE" dirty="0"/>
              <a:t>: Alle Daten, die den Client-Browser verlassen, werden sicher verschlüsselt und auch verschlüsselt auf dem Server gespeichert.</a:t>
            </a:r>
          </a:p>
          <a:p>
            <a:r>
              <a:rPr lang="de-DE" dirty="0"/>
              <a:t>Selbst der Server-Admin kann diese nicht einsehen.</a:t>
            </a:r>
          </a:p>
          <a:p>
            <a:r>
              <a:rPr lang="de-DE" dirty="0" err="1"/>
              <a:t>CryptPad</a:t>
            </a:r>
            <a:r>
              <a:rPr lang="de-DE" dirty="0"/>
              <a:t> kommt mit einer Registrierungsseite zum Anlegen eines Benutzeraccounts, arbeiten ist aber auch als Gast möglich.</a:t>
            </a:r>
          </a:p>
        </p:txBody>
      </p:sp>
      <p:pic>
        <p:nvPicPr>
          <p:cNvPr id="1026" name="Picture 2" descr="screenshots of 7 cryptpad applications stacked onto each other">
            <a:extLst>
              <a:ext uri="{FF2B5EF4-FFF2-40B4-BE49-F238E27FC236}">
                <a16:creationId xmlns:a16="http://schemas.microsoft.com/office/drawing/2014/main" id="{8B7C66CE-A3A6-7E83-B79B-A715C8EB0B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8680" y="1488676"/>
            <a:ext cx="3753320" cy="2484016"/>
          </a:xfrm>
          <a:prstGeom prst="rect">
            <a:avLst/>
          </a:prstGeom>
          <a:noFill/>
          <a:extLst>
            <a:ext uri="{909E8E84-426E-40DD-AFC4-6F175D3DCCD1}">
              <a14:hiddenFill xmlns:a14="http://schemas.microsoft.com/office/drawing/2010/main">
                <a:solidFill>
                  <a:srgbClr val="FFFFFF"/>
                </a:solidFill>
              </a14:hiddenFill>
            </a:ext>
          </a:extLst>
        </p:spPr>
      </p:pic>
      <p:pic>
        <p:nvPicPr>
          <p:cNvPr id="7" name="Grafik 6">
            <a:extLst>
              <a:ext uri="{FF2B5EF4-FFF2-40B4-BE49-F238E27FC236}">
                <a16:creationId xmlns:a16="http://schemas.microsoft.com/office/drawing/2014/main" id="{C49B41D6-9DB2-749A-B662-55E8B2DBD568}"/>
              </a:ext>
            </a:extLst>
          </p:cNvPr>
          <p:cNvPicPr>
            <a:picLocks noChangeAspect="1"/>
          </p:cNvPicPr>
          <p:nvPr/>
        </p:nvPicPr>
        <p:blipFill>
          <a:blip r:embed="rId4"/>
          <a:stretch>
            <a:fillRect/>
          </a:stretch>
        </p:blipFill>
        <p:spPr>
          <a:xfrm>
            <a:off x="8389370" y="4180957"/>
            <a:ext cx="3753320" cy="2464755"/>
          </a:xfrm>
          <a:prstGeom prst="rect">
            <a:avLst/>
          </a:prstGeom>
        </p:spPr>
      </p:pic>
    </p:spTree>
    <p:extLst>
      <p:ext uri="{BB962C8B-B14F-4D97-AF65-F5344CB8AC3E}">
        <p14:creationId xmlns:p14="http://schemas.microsoft.com/office/powerpoint/2010/main" val="23647411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2B452F1-D007-CF48-DAFD-54E8FDF98C11}"/>
              </a:ext>
            </a:extLst>
          </p:cNvPr>
          <p:cNvSpPr>
            <a:spLocks noGrp="1"/>
          </p:cNvSpPr>
          <p:nvPr>
            <p:ph type="title"/>
          </p:nvPr>
        </p:nvSpPr>
        <p:spPr/>
        <p:txBody>
          <a:bodyPr/>
          <a:lstStyle/>
          <a:p>
            <a:r>
              <a:rPr lang="de-DE" dirty="0"/>
              <a:t>Beispiel: </a:t>
            </a:r>
            <a:r>
              <a:rPr lang="de-DE" dirty="0" err="1"/>
              <a:t>CryptPad</a:t>
            </a:r>
            <a:r>
              <a:rPr lang="de-DE" dirty="0"/>
              <a:t> mit persistenten Daten</a:t>
            </a:r>
          </a:p>
        </p:txBody>
      </p:sp>
      <p:sp>
        <p:nvSpPr>
          <p:cNvPr id="3" name="Inhaltsplatzhalter 2">
            <a:extLst>
              <a:ext uri="{FF2B5EF4-FFF2-40B4-BE49-F238E27FC236}">
                <a16:creationId xmlns:a16="http://schemas.microsoft.com/office/drawing/2014/main" id="{23A6E505-F5FF-A0B2-E3FC-01F3EA2B4D02}"/>
              </a:ext>
            </a:extLst>
          </p:cNvPr>
          <p:cNvSpPr>
            <a:spLocks noGrp="1"/>
          </p:cNvSpPr>
          <p:nvPr>
            <p:ph idx="1"/>
          </p:nvPr>
        </p:nvSpPr>
        <p:spPr>
          <a:xfrm>
            <a:off x="451104" y="1656920"/>
            <a:ext cx="11375136" cy="4857555"/>
          </a:xfrm>
        </p:spPr>
        <p:txBody>
          <a:bodyPr/>
          <a:lstStyle/>
          <a:p>
            <a:pPr marL="0" indent="0">
              <a:buNone/>
            </a:pPr>
            <a:r>
              <a:rPr lang="de-DE" sz="1800" b="1" dirty="0" err="1">
                <a:highlight>
                  <a:srgbClr val="C0C0C0"/>
                </a:highlight>
                <a:latin typeface="Courier New" panose="02070309020205020404" pitchFamily="49" charset="0"/>
                <a:cs typeface="Courier New" panose="02070309020205020404" pitchFamily="49" charset="0"/>
              </a:rPr>
              <a:t>docker</a:t>
            </a:r>
            <a:r>
              <a:rPr lang="de-DE" sz="1800" b="1" dirty="0">
                <a:highlight>
                  <a:srgbClr val="C0C0C0"/>
                </a:highlight>
                <a:latin typeface="Courier New" panose="02070309020205020404" pitchFamily="49" charset="0"/>
                <a:cs typeface="Courier New" panose="02070309020205020404" pitchFamily="49" charset="0"/>
              </a:rPr>
              <a:t> </a:t>
            </a:r>
            <a:r>
              <a:rPr lang="de-DE" sz="1800" b="1" dirty="0" err="1">
                <a:highlight>
                  <a:srgbClr val="C0C0C0"/>
                </a:highlight>
                <a:latin typeface="Courier New" panose="02070309020205020404" pitchFamily="49" charset="0"/>
                <a:cs typeface="Courier New" panose="02070309020205020404" pitchFamily="49" charset="0"/>
              </a:rPr>
              <a:t>run</a:t>
            </a:r>
            <a:r>
              <a:rPr lang="de-DE" sz="1800" b="1" dirty="0">
                <a:highlight>
                  <a:srgbClr val="C0C0C0"/>
                </a:highlight>
                <a:latin typeface="Courier New" panose="02070309020205020404" pitchFamily="49" charset="0"/>
                <a:cs typeface="Courier New" panose="02070309020205020404" pitchFamily="49" charset="0"/>
              </a:rPr>
              <a:t> -d -p 3000:3000 -p 3001:3001 -v ${PWD}/</a:t>
            </a:r>
            <a:r>
              <a:rPr lang="de-DE" sz="1800" b="1" dirty="0" err="1">
                <a:highlight>
                  <a:srgbClr val="C0C0C0"/>
                </a:highlight>
                <a:latin typeface="Courier New" panose="02070309020205020404" pitchFamily="49" charset="0"/>
                <a:cs typeface="Courier New" panose="02070309020205020404" pitchFamily="49" charset="0"/>
              </a:rPr>
              <a:t>data</a:t>
            </a:r>
            <a:r>
              <a:rPr lang="de-DE" sz="1800" b="1" dirty="0">
                <a:highlight>
                  <a:srgbClr val="C0C0C0"/>
                </a:highlight>
                <a:latin typeface="Courier New" panose="02070309020205020404" pitchFamily="49" charset="0"/>
                <a:cs typeface="Courier New" panose="02070309020205020404" pitchFamily="49" charset="0"/>
              </a:rPr>
              <a:t>/</a:t>
            </a:r>
            <a:r>
              <a:rPr lang="de-DE" sz="1800" b="1" dirty="0" err="1">
                <a:highlight>
                  <a:srgbClr val="C0C0C0"/>
                </a:highlight>
                <a:latin typeface="Courier New" panose="02070309020205020404" pitchFamily="49" charset="0"/>
                <a:cs typeface="Courier New" panose="02070309020205020404" pitchFamily="49" charset="0"/>
              </a:rPr>
              <a:t>blob</a:t>
            </a:r>
            <a:r>
              <a:rPr lang="de-DE" sz="1800" b="1" dirty="0">
                <a:highlight>
                  <a:srgbClr val="C0C0C0"/>
                </a:highlight>
                <a:latin typeface="Courier New" panose="02070309020205020404" pitchFamily="49" charset="0"/>
                <a:cs typeface="Courier New" panose="02070309020205020404" pitchFamily="49" charset="0"/>
              </a:rPr>
              <a:t>:/</a:t>
            </a:r>
            <a:r>
              <a:rPr lang="de-DE" sz="1800" b="1" dirty="0" err="1">
                <a:highlight>
                  <a:srgbClr val="C0C0C0"/>
                </a:highlight>
                <a:latin typeface="Courier New" panose="02070309020205020404" pitchFamily="49" charset="0"/>
                <a:cs typeface="Courier New" panose="02070309020205020404" pitchFamily="49" charset="0"/>
              </a:rPr>
              <a:t>cryptpad</a:t>
            </a:r>
            <a:r>
              <a:rPr lang="de-DE" sz="1800" b="1" dirty="0">
                <a:highlight>
                  <a:srgbClr val="C0C0C0"/>
                </a:highlight>
                <a:latin typeface="Courier New" panose="02070309020205020404" pitchFamily="49" charset="0"/>
                <a:cs typeface="Courier New" panose="02070309020205020404" pitchFamily="49" charset="0"/>
              </a:rPr>
              <a:t>/</a:t>
            </a:r>
            <a:r>
              <a:rPr lang="de-DE" sz="1800" b="1" dirty="0" err="1">
                <a:highlight>
                  <a:srgbClr val="C0C0C0"/>
                </a:highlight>
                <a:latin typeface="Courier New" panose="02070309020205020404" pitchFamily="49" charset="0"/>
                <a:cs typeface="Courier New" panose="02070309020205020404" pitchFamily="49" charset="0"/>
              </a:rPr>
              <a:t>blob</a:t>
            </a:r>
            <a:r>
              <a:rPr lang="de-DE" sz="1800" b="1" dirty="0">
                <a:highlight>
                  <a:srgbClr val="C0C0C0"/>
                </a:highlight>
                <a:latin typeface="Courier New" panose="02070309020205020404" pitchFamily="49" charset="0"/>
                <a:cs typeface="Courier New" panose="02070309020205020404" pitchFamily="49" charset="0"/>
              </a:rPr>
              <a:t> -v ${PWD}/</a:t>
            </a:r>
            <a:r>
              <a:rPr lang="de-DE" sz="1800" b="1" dirty="0" err="1">
                <a:highlight>
                  <a:srgbClr val="C0C0C0"/>
                </a:highlight>
                <a:latin typeface="Courier New" panose="02070309020205020404" pitchFamily="49" charset="0"/>
                <a:cs typeface="Courier New" panose="02070309020205020404" pitchFamily="49" charset="0"/>
              </a:rPr>
              <a:t>data</a:t>
            </a:r>
            <a:r>
              <a:rPr lang="de-DE" sz="1800" b="1" dirty="0">
                <a:highlight>
                  <a:srgbClr val="C0C0C0"/>
                </a:highlight>
                <a:latin typeface="Courier New" panose="02070309020205020404" pitchFamily="49" charset="0"/>
                <a:cs typeface="Courier New" panose="02070309020205020404" pitchFamily="49" charset="0"/>
              </a:rPr>
              <a:t>/block:/</a:t>
            </a:r>
            <a:r>
              <a:rPr lang="de-DE" sz="1800" b="1" dirty="0" err="1">
                <a:highlight>
                  <a:srgbClr val="C0C0C0"/>
                </a:highlight>
                <a:latin typeface="Courier New" panose="02070309020205020404" pitchFamily="49" charset="0"/>
                <a:cs typeface="Courier New" panose="02070309020205020404" pitchFamily="49" charset="0"/>
              </a:rPr>
              <a:t>cryptpad</a:t>
            </a:r>
            <a:r>
              <a:rPr lang="de-DE" sz="1800" b="1" dirty="0">
                <a:highlight>
                  <a:srgbClr val="C0C0C0"/>
                </a:highlight>
                <a:latin typeface="Courier New" panose="02070309020205020404" pitchFamily="49" charset="0"/>
                <a:cs typeface="Courier New" panose="02070309020205020404" pitchFamily="49" charset="0"/>
              </a:rPr>
              <a:t>/block -v ${PWD}/customize:/</a:t>
            </a:r>
            <a:r>
              <a:rPr lang="de-DE" sz="1800" b="1" dirty="0" err="1">
                <a:highlight>
                  <a:srgbClr val="C0C0C0"/>
                </a:highlight>
                <a:latin typeface="Courier New" panose="02070309020205020404" pitchFamily="49" charset="0"/>
                <a:cs typeface="Courier New" panose="02070309020205020404" pitchFamily="49" charset="0"/>
              </a:rPr>
              <a:t>cryptpad</a:t>
            </a:r>
            <a:r>
              <a:rPr lang="de-DE" sz="1800" b="1" dirty="0">
                <a:highlight>
                  <a:srgbClr val="C0C0C0"/>
                </a:highlight>
                <a:latin typeface="Courier New" panose="02070309020205020404" pitchFamily="49" charset="0"/>
                <a:cs typeface="Courier New" panose="02070309020205020404" pitchFamily="49" charset="0"/>
              </a:rPr>
              <a:t>/customize -v ${PWD}/</a:t>
            </a:r>
            <a:r>
              <a:rPr lang="de-DE" sz="1800" b="1" dirty="0" err="1">
                <a:highlight>
                  <a:srgbClr val="C0C0C0"/>
                </a:highlight>
                <a:latin typeface="Courier New" panose="02070309020205020404" pitchFamily="49" charset="0"/>
                <a:cs typeface="Courier New" panose="02070309020205020404" pitchFamily="49" charset="0"/>
              </a:rPr>
              <a:t>data</a:t>
            </a:r>
            <a:r>
              <a:rPr lang="de-DE" sz="1800" b="1" dirty="0">
                <a:highlight>
                  <a:srgbClr val="C0C0C0"/>
                </a:highlight>
                <a:latin typeface="Courier New" panose="02070309020205020404" pitchFamily="49" charset="0"/>
                <a:cs typeface="Courier New" panose="02070309020205020404" pitchFamily="49" charset="0"/>
              </a:rPr>
              <a:t>/</a:t>
            </a:r>
            <a:r>
              <a:rPr lang="de-DE" sz="1800" b="1" dirty="0" err="1">
                <a:highlight>
                  <a:srgbClr val="C0C0C0"/>
                </a:highlight>
                <a:latin typeface="Courier New" panose="02070309020205020404" pitchFamily="49" charset="0"/>
                <a:cs typeface="Courier New" panose="02070309020205020404" pitchFamily="49" charset="0"/>
              </a:rPr>
              <a:t>data</a:t>
            </a:r>
            <a:r>
              <a:rPr lang="de-DE" sz="1800" b="1" dirty="0">
                <a:highlight>
                  <a:srgbClr val="C0C0C0"/>
                </a:highlight>
                <a:latin typeface="Courier New" panose="02070309020205020404" pitchFamily="49" charset="0"/>
                <a:cs typeface="Courier New" panose="02070309020205020404" pitchFamily="49" charset="0"/>
              </a:rPr>
              <a:t>:/</a:t>
            </a:r>
            <a:r>
              <a:rPr lang="de-DE" sz="1800" b="1" dirty="0" err="1">
                <a:highlight>
                  <a:srgbClr val="C0C0C0"/>
                </a:highlight>
                <a:latin typeface="Courier New" panose="02070309020205020404" pitchFamily="49" charset="0"/>
                <a:cs typeface="Courier New" panose="02070309020205020404" pitchFamily="49" charset="0"/>
              </a:rPr>
              <a:t>cryptpad</a:t>
            </a:r>
            <a:r>
              <a:rPr lang="de-DE" sz="1800" b="1" dirty="0">
                <a:highlight>
                  <a:srgbClr val="C0C0C0"/>
                </a:highlight>
                <a:latin typeface="Courier New" panose="02070309020205020404" pitchFamily="49" charset="0"/>
                <a:cs typeface="Courier New" panose="02070309020205020404" pitchFamily="49" charset="0"/>
              </a:rPr>
              <a:t>/</a:t>
            </a:r>
            <a:r>
              <a:rPr lang="de-DE" sz="1800" b="1" dirty="0" err="1">
                <a:highlight>
                  <a:srgbClr val="C0C0C0"/>
                </a:highlight>
                <a:latin typeface="Courier New" panose="02070309020205020404" pitchFamily="49" charset="0"/>
                <a:cs typeface="Courier New" panose="02070309020205020404" pitchFamily="49" charset="0"/>
              </a:rPr>
              <a:t>data</a:t>
            </a:r>
            <a:r>
              <a:rPr lang="de-DE" sz="1800" b="1" dirty="0">
                <a:highlight>
                  <a:srgbClr val="C0C0C0"/>
                </a:highlight>
                <a:latin typeface="Courier New" panose="02070309020205020404" pitchFamily="49" charset="0"/>
                <a:cs typeface="Courier New" panose="02070309020205020404" pitchFamily="49" charset="0"/>
              </a:rPr>
              <a:t> -v ${PWD}/</a:t>
            </a:r>
            <a:r>
              <a:rPr lang="de-DE" sz="1800" b="1" dirty="0" err="1">
                <a:highlight>
                  <a:srgbClr val="C0C0C0"/>
                </a:highlight>
                <a:latin typeface="Courier New" panose="02070309020205020404" pitchFamily="49" charset="0"/>
                <a:cs typeface="Courier New" panose="02070309020205020404" pitchFamily="49" charset="0"/>
              </a:rPr>
              <a:t>data</a:t>
            </a:r>
            <a:r>
              <a:rPr lang="de-DE" sz="1800" b="1" dirty="0">
                <a:highlight>
                  <a:srgbClr val="C0C0C0"/>
                </a:highlight>
                <a:latin typeface="Courier New" panose="02070309020205020404" pitchFamily="49" charset="0"/>
                <a:cs typeface="Courier New" panose="02070309020205020404" pitchFamily="49" charset="0"/>
              </a:rPr>
              <a:t>/</a:t>
            </a:r>
            <a:r>
              <a:rPr lang="de-DE" sz="1800" b="1" dirty="0" err="1">
                <a:highlight>
                  <a:srgbClr val="C0C0C0"/>
                </a:highlight>
                <a:latin typeface="Courier New" panose="02070309020205020404" pitchFamily="49" charset="0"/>
                <a:cs typeface="Courier New" panose="02070309020205020404" pitchFamily="49" charset="0"/>
              </a:rPr>
              <a:t>files</a:t>
            </a:r>
            <a:r>
              <a:rPr lang="de-DE" sz="1800" b="1" dirty="0">
                <a:highlight>
                  <a:srgbClr val="C0C0C0"/>
                </a:highlight>
                <a:latin typeface="Courier New" panose="02070309020205020404" pitchFamily="49" charset="0"/>
                <a:cs typeface="Courier New" panose="02070309020205020404" pitchFamily="49" charset="0"/>
              </a:rPr>
              <a:t>:/</a:t>
            </a:r>
            <a:r>
              <a:rPr lang="de-DE" sz="1800" b="1" dirty="0" err="1">
                <a:highlight>
                  <a:srgbClr val="C0C0C0"/>
                </a:highlight>
                <a:latin typeface="Courier New" panose="02070309020205020404" pitchFamily="49" charset="0"/>
                <a:cs typeface="Courier New" panose="02070309020205020404" pitchFamily="49" charset="0"/>
              </a:rPr>
              <a:t>cryptpad</a:t>
            </a:r>
            <a:r>
              <a:rPr lang="de-DE" sz="1800" b="1" dirty="0">
                <a:highlight>
                  <a:srgbClr val="C0C0C0"/>
                </a:highlight>
                <a:latin typeface="Courier New" panose="02070309020205020404" pitchFamily="49" charset="0"/>
                <a:cs typeface="Courier New" panose="02070309020205020404" pitchFamily="49" charset="0"/>
              </a:rPr>
              <a:t>/</a:t>
            </a:r>
            <a:r>
              <a:rPr lang="de-DE" sz="1800" b="1" dirty="0" err="1">
                <a:highlight>
                  <a:srgbClr val="C0C0C0"/>
                </a:highlight>
                <a:latin typeface="Courier New" panose="02070309020205020404" pitchFamily="49" charset="0"/>
                <a:cs typeface="Courier New" panose="02070309020205020404" pitchFamily="49" charset="0"/>
              </a:rPr>
              <a:t>datastore</a:t>
            </a:r>
            <a:r>
              <a:rPr lang="de-DE" sz="1800" b="1" dirty="0">
                <a:highlight>
                  <a:srgbClr val="C0C0C0"/>
                </a:highlight>
                <a:latin typeface="Courier New" panose="02070309020205020404" pitchFamily="49" charset="0"/>
                <a:cs typeface="Courier New" panose="02070309020205020404" pitchFamily="49" charset="0"/>
              </a:rPr>
              <a:t> </a:t>
            </a:r>
            <a:r>
              <a:rPr lang="de-DE" sz="1800" b="1" dirty="0" err="1">
                <a:highlight>
                  <a:srgbClr val="C0C0C0"/>
                </a:highlight>
                <a:latin typeface="Courier New" panose="02070309020205020404" pitchFamily="49" charset="0"/>
                <a:cs typeface="Courier New" panose="02070309020205020404" pitchFamily="49" charset="0"/>
              </a:rPr>
              <a:t>promasu</a:t>
            </a:r>
            <a:r>
              <a:rPr lang="de-DE" sz="1800" b="1" dirty="0">
                <a:highlight>
                  <a:srgbClr val="C0C0C0"/>
                </a:highlight>
                <a:latin typeface="Courier New" panose="02070309020205020404" pitchFamily="49" charset="0"/>
                <a:cs typeface="Courier New" panose="02070309020205020404" pitchFamily="49" charset="0"/>
              </a:rPr>
              <a:t>/</a:t>
            </a:r>
            <a:r>
              <a:rPr lang="de-DE" sz="1800" b="1" dirty="0" err="1">
                <a:highlight>
                  <a:srgbClr val="C0C0C0"/>
                </a:highlight>
                <a:latin typeface="Courier New" panose="02070309020205020404" pitchFamily="49" charset="0"/>
                <a:cs typeface="Courier New" panose="02070309020205020404" pitchFamily="49" charset="0"/>
              </a:rPr>
              <a:t>cryptpad</a:t>
            </a:r>
            <a:endParaRPr lang="de-DE" sz="1800" b="1" dirty="0">
              <a:highlight>
                <a:srgbClr val="C0C0C0"/>
              </a:highlight>
              <a:latin typeface="Courier New" panose="02070309020205020404" pitchFamily="49" charset="0"/>
              <a:cs typeface="Courier New" panose="02070309020205020404" pitchFamily="49" charset="0"/>
            </a:endParaRPr>
          </a:p>
          <a:p>
            <a:r>
              <a:rPr lang="de-DE" dirty="0"/>
              <a:t>Erzeugt einen </a:t>
            </a:r>
            <a:r>
              <a:rPr lang="de-DE" dirty="0" err="1"/>
              <a:t>CryptPad</a:t>
            </a:r>
            <a:r>
              <a:rPr lang="de-DE" dirty="0"/>
              <a:t>-Container mit persistenten Daten für Benutzer, Dokumente, Einstellungen etc.</a:t>
            </a:r>
          </a:p>
          <a:p>
            <a:r>
              <a:rPr lang="de-DE" dirty="0"/>
              <a:t>Die persistenten Daten landen im Ordner </a:t>
            </a:r>
            <a:r>
              <a:rPr lang="de-DE" b="1" dirty="0" err="1"/>
              <a:t>data</a:t>
            </a:r>
            <a:r>
              <a:rPr lang="de-DE" dirty="0"/>
              <a:t> und </a:t>
            </a:r>
            <a:r>
              <a:rPr lang="de-DE" b="1" dirty="0"/>
              <a:t>customize</a:t>
            </a:r>
            <a:r>
              <a:rPr lang="de-DE" dirty="0"/>
              <a:t> im Benutzerordner (</a:t>
            </a:r>
            <a:r>
              <a:rPr lang="de-DE" b="1" dirty="0"/>
              <a:t>${PWD}</a:t>
            </a:r>
            <a:r>
              <a:rPr lang="de-DE" dirty="0"/>
              <a:t>)</a:t>
            </a:r>
          </a:p>
          <a:p>
            <a:r>
              <a:rPr lang="de-DE" dirty="0"/>
              <a:t>Später erzeugte </a:t>
            </a:r>
            <a:r>
              <a:rPr lang="de-DE" b="1" dirty="0" err="1"/>
              <a:t>promasu</a:t>
            </a:r>
            <a:r>
              <a:rPr lang="de-DE" b="1" dirty="0"/>
              <a:t>/</a:t>
            </a:r>
            <a:r>
              <a:rPr lang="de-DE" b="1" dirty="0" err="1"/>
              <a:t>cryptpad</a:t>
            </a:r>
            <a:r>
              <a:rPr lang="de-DE" dirty="0"/>
              <a:t>-Container können problemlos auf diese Daten zugreifen (mit gleichem </a:t>
            </a:r>
            <a:r>
              <a:rPr lang="de-DE" b="1" dirty="0" err="1">
                <a:latin typeface="Courier New" panose="02070309020205020404" pitchFamily="49" charset="0"/>
                <a:cs typeface="Courier New" panose="02070309020205020404" pitchFamily="49" charset="0"/>
              </a:rPr>
              <a:t>docker</a:t>
            </a:r>
            <a:r>
              <a:rPr lang="de-DE" b="1" dirty="0">
                <a:latin typeface="Courier New" panose="02070309020205020404" pitchFamily="49" charset="0"/>
                <a:cs typeface="Courier New" panose="02070309020205020404" pitchFamily="49" charset="0"/>
              </a:rPr>
              <a:t> </a:t>
            </a:r>
            <a:r>
              <a:rPr lang="de-DE" b="1" dirty="0" err="1">
                <a:latin typeface="Courier New" panose="02070309020205020404" pitchFamily="49" charset="0"/>
                <a:cs typeface="Courier New" panose="02070309020205020404" pitchFamily="49" charset="0"/>
              </a:rPr>
              <a:t>run</a:t>
            </a:r>
            <a:r>
              <a:rPr lang="de-DE" b="1" dirty="0">
                <a:latin typeface="Courier New" panose="02070309020205020404" pitchFamily="49" charset="0"/>
                <a:cs typeface="Courier New" panose="02070309020205020404" pitchFamily="49" charset="0"/>
              </a:rPr>
              <a:t> </a:t>
            </a:r>
            <a:r>
              <a:rPr lang="de-DE" dirty="0"/>
              <a:t>Befehl)</a:t>
            </a:r>
          </a:p>
          <a:p>
            <a:r>
              <a:rPr lang="de-DE" dirty="0"/>
              <a:t>Weitere Infos und andere Versionen des verwendeten Images unter: </a:t>
            </a:r>
            <a:r>
              <a:rPr lang="de-DE" dirty="0">
                <a:hlinkClick r:id="rId2"/>
              </a:rPr>
              <a:t>https://hub.docker.com/r/promasu/cryptpad</a:t>
            </a:r>
            <a:r>
              <a:rPr lang="de-DE" dirty="0"/>
              <a:t> </a:t>
            </a:r>
          </a:p>
          <a:p>
            <a:endParaRPr lang="de-DE" dirty="0"/>
          </a:p>
        </p:txBody>
      </p:sp>
    </p:spTree>
    <p:extLst>
      <p:ext uri="{BB962C8B-B14F-4D97-AF65-F5344CB8AC3E}">
        <p14:creationId xmlns:p14="http://schemas.microsoft.com/office/powerpoint/2010/main" val="32473074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5F7CC8A-7E59-4AD3-B8A0-C2FA6696E5E5}"/>
              </a:ext>
            </a:extLst>
          </p:cNvPr>
          <p:cNvSpPr>
            <a:spLocks noGrp="1"/>
          </p:cNvSpPr>
          <p:nvPr>
            <p:ph type="title"/>
          </p:nvPr>
        </p:nvSpPr>
        <p:spPr/>
        <p:txBody>
          <a:bodyPr/>
          <a:lstStyle/>
          <a:p>
            <a:r>
              <a:rPr lang="de-DE" dirty="0"/>
              <a:t>Beispiel: </a:t>
            </a:r>
            <a:r>
              <a:rPr lang="de-DE" dirty="0" err="1"/>
              <a:t>Nextcloud</a:t>
            </a:r>
            <a:endParaRPr lang="de-DE" dirty="0"/>
          </a:p>
        </p:txBody>
      </p:sp>
      <p:sp>
        <p:nvSpPr>
          <p:cNvPr id="3" name="Inhaltsplatzhalter 2">
            <a:extLst>
              <a:ext uri="{FF2B5EF4-FFF2-40B4-BE49-F238E27FC236}">
                <a16:creationId xmlns:a16="http://schemas.microsoft.com/office/drawing/2014/main" id="{055CC050-E426-4713-ACF8-53B2F3A1189E}"/>
              </a:ext>
            </a:extLst>
          </p:cNvPr>
          <p:cNvSpPr>
            <a:spLocks noGrp="1"/>
          </p:cNvSpPr>
          <p:nvPr>
            <p:ph idx="1"/>
          </p:nvPr>
        </p:nvSpPr>
        <p:spPr/>
        <p:txBody>
          <a:bodyPr>
            <a:normAutofit lnSpcReduction="10000"/>
          </a:bodyPr>
          <a:lstStyle/>
          <a:p>
            <a:pPr marL="0" indent="0">
              <a:buNone/>
            </a:pPr>
            <a:r>
              <a:rPr lang="en-US" sz="2800" b="1">
                <a:highlight>
                  <a:srgbClr val="C0C0C0"/>
                </a:highlight>
                <a:latin typeface="Courier New" panose="02070309020205020404" pitchFamily="49" charset="0"/>
                <a:cs typeface="Courier New" panose="02070309020205020404" pitchFamily="49" charset="0"/>
              </a:rPr>
              <a:t>docker run -d -p 8080:80 nextcloud </a:t>
            </a:r>
          </a:p>
          <a:p>
            <a:r>
              <a:rPr lang="de-DE"/>
              <a:t>Kompletter Nextcloud-Container, standardmäßig mit Apache-Webserver und SQLite als DB mit persistentem Speicher unter </a:t>
            </a:r>
            <a:r>
              <a:rPr lang="de-DE" b="1"/>
              <a:t>/var/lib/docker/volumes/…</a:t>
            </a:r>
          </a:p>
          <a:p>
            <a:r>
              <a:rPr lang="de-DE"/>
              <a:t>Start Username/Password: db / nextcloud (baldmöglichst ändern!)</a:t>
            </a:r>
          </a:p>
          <a:p>
            <a:r>
              <a:rPr lang="de-DE"/>
              <a:t>Beschreibung des Images:  </a:t>
            </a:r>
            <a:br>
              <a:rPr lang="de-DE"/>
            </a:br>
            <a:r>
              <a:rPr lang="de-DE" sz="2400">
                <a:hlinkClick r:id="rId2"/>
              </a:rPr>
              <a:t>https://github.com/docker-library/docs/blob/master/nextcloud/README.md</a:t>
            </a:r>
            <a:r>
              <a:rPr lang="de-DE" sz="2400"/>
              <a:t> </a:t>
            </a:r>
            <a:endParaRPr lang="de-DE"/>
          </a:p>
          <a:p>
            <a:r>
              <a:rPr lang="de-DE"/>
              <a:t>Weitere Erweiterungsmöglichkeiten (siehe Beschreibung):</a:t>
            </a:r>
          </a:p>
          <a:p>
            <a:pPr lvl="1"/>
            <a:r>
              <a:rPr lang="de-DE"/>
              <a:t>Eigene MySQL- oder Maria-DB</a:t>
            </a:r>
          </a:p>
          <a:p>
            <a:pPr lvl="1"/>
            <a:r>
              <a:rPr lang="de-DE"/>
              <a:t>Selbstdefiniertes Volume für Datenspeicherung</a:t>
            </a:r>
          </a:p>
          <a:p>
            <a:pPr lvl="1"/>
            <a:r>
              <a:rPr lang="de-DE"/>
              <a:t>Eigener, vorgeschalteter Webserver (fpm-Image)</a:t>
            </a:r>
          </a:p>
          <a:p>
            <a:pPr lvl="1"/>
            <a:r>
              <a:rPr lang="de-DE"/>
              <a:t>https:// mit vorgeschaltetem Reverse-Proxy und Lets-Encrypt</a:t>
            </a:r>
          </a:p>
        </p:txBody>
      </p:sp>
    </p:spTree>
    <p:extLst>
      <p:ext uri="{BB962C8B-B14F-4D97-AF65-F5344CB8AC3E}">
        <p14:creationId xmlns:p14="http://schemas.microsoft.com/office/powerpoint/2010/main" val="17069454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2E5D57-43D7-4AAE-9950-EA3909085DEF}"/>
              </a:ext>
            </a:extLst>
          </p:cNvPr>
          <p:cNvSpPr>
            <a:spLocks noGrp="1"/>
          </p:cNvSpPr>
          <p:nvPr>
            <p:ph type="title"/>
          </p:nvPr>
        </p:nvSpPr>
        <p:spPr/>
        <p:txBody>
          <a:bodyPr/>
          <a:lstStyle/>
          <a:p>
            <a:r>
              <a:rPr lang="de-DE" dirty="0"/>
              <a:t>Docker Befehle für </a:t>
            </a:r>
            <a:r>
              <a:rPr lang="de-DE" dirty="0" err="1"/>
              <a:t>Volumes</a:t>
            </a:r>
            <a:endParaRPr lang="de-DE" dirty="0"/>
          </a:p>
        </p:txBody>
      </p:sp>
      <p:graphicFrame>
        <p:nvGraphicFramePr>
          <p:cNvPr id="4" name="Tabelle 4">
            <a:extLst>
              <a:ext uri="{FF2B5EF4-FFF2-40B4-BE49-F238E27FC236}">
                <a16:creationId xmlns:a16="http://schemas.microsoft.com/office/drawing/2014/main" id="{6D7EE91B-25B5-4242-93A5-B31676711EC4}"/>
              </a:ext>
            </a:extLst>
          </p:cNvPr>
          <p:cNvGraphicFramePr>
            <a:graphicFrameLocks noGrp="1"/>
          </p:cNvGraphicFramePr>
          <p:nvPr>
            <p:ph idx="1"/>
            <p:extLst>
              <p:ext uri="{D42A27DB-BD31-4B8C-83A1-F6EECF244321}">
                <p14:modId xmlns:p14="http://schemas.microsoft.com/office/powerpoint/2010/main" val="811139191"/>
              </p:ext>
            </p:extLst>
          </p:nvPr>
        </p:nvGraphicFramePr>
        <p:xfrm>
          <a:off x="838200" y="1431719"/>
          <a:ext cx="10515600" cy="2225040"/>
        </p:xfrm>
        <a:graphic>
          <a:graphicData uri="http://schemas.openxmlformats.org/drawingml/2006/table">
            <a:tbl>
              <a:tblPr firstRow="1" bandRow="1">
                <a:tableStyleId>{5C22544A-7EE6-4342-B048-85BDC9FD1C3A}</a:tableStyleId>
              </a:tblPr>
              <a:tblGrid>
                <a:gridCol w="3383478">
                  <a:extLst>
                    <a:ext uri="{9D8B030D-6E8A-4147-A177-3AD203B41FA5}">
                      <a16:colId xmlns:a16="http://schemas.microsoft.com/office/drawing/2014/main" val="2060934716"/>
                    </a:ext>
                  </a:extLst>
                </a:gridCol>
                <a:gridCol w="7132122">
                  <a:extLst>
                    <a:ext uri="{9D8B030D-6E8A-4147-A177-3AD203B41FA5}">
                      <a16:colId xmlns:a16="http://schemas.microsoft.com/office/drawing/2014/main" val="2706074002"/>
                    </a:ext>
                  </a:extLst>
                </a:gridCol>
              </a:tblGrid>
              <a:tr h="370840">
                <a:tc>
                  <a:txBody>
                    <a:bodyPr/>
                    <a:lstStyle/>
                    <a:p>
                      <a:r>
                        <a:rPr lang="de-DE"/>
                        <a:t>Befehl</a:t>
                      </a:r>
                    </a:p>
                  </a:txBody>
                  <a:tcPr/>
                </a:tc>
                <a:tc>
                  <a:txBody>
                    <a:bodyPr/>
                    <a:lstStyle/>
                    <a:p>
                      <a:r>
                        <a:rPr lang="de-DE"/>
                        <a:t>Auswirkung</a:t>
                      </a:r>
                    </a:p>
                  </a:txBody>
                  <a:tcPr/>
                </a:tc>
                <a:extLst>
                  <a:ext uri="{0D108BD9-81ED-4DB2-BD59-A6C34878D82A}">
                    <a16:rowId xmlns:a16="http://schemas.microsoft.com/office/drawing/2014/main" val="4276077641"/>
                  </a:ext>
                </a:extLst>
              </a:tr>
              <a:tr h="370840">
                <a:tc>
                  <a:txBody>
                    <a:bodyPr/>
                    <a:lstStyle/>
                    <a:p>
                      <a:r>
                        <a:rPr lang="de-DE"/>
                        <a:t>docker volume ls</a:t>
                      </a:r>
                    </a:p>
                  </a:txBody>
                  <a:tcPr/>
                </a:tc>
                <a:tc>
                  <a:txBody>
                    <a:bodyPr/>
                    <a:lstStyle/>
                    <a:p>
                      <a:r>
                        <a:rPr lang="de-DE"/>
                        <a:t>Listet die Volumes auf</a:t>
                      </a:r>
                    </a:p>
                  </a:txBody>
                  <a:tcPr/>
                </a:tc>
                <a:extLst>
                  <a:ext uri="{0D108BD9-81ED-4DB2-BD59-A6C34878D82A}">
                    <a16:rowId xmlns:a16="http://schemas.microsoft.com/office/drawing/2014/main" val="1187961003"/>
                  </a:ext>
                </a:extLst>
              </a:tr>
              <a:tr h="370840">
                <a:tc>
                  <a:txBody>
                    <a:bodyPr/>
                    <a:lstStyle/>
                    <a:p>
                      <a:r>
                        <a:rPr lang="de-DE"/>
                        <a:t>docker volume prune</a:t>
                      </a:r>
                    </a:p>
                  </a:txBody>
                  <a:tcPr/>
                </a:tc>
                <a:tc>
                  <a:txBody>
                    <a:bodyPr/>
                    <a:lstStyle/>
                    <a:p>
                      <a:r>
                        <a:rPr lang="de-DE"/>
                        <a:t>Löscht alle gerade nicht verwendeten Volumes (vorsicht!)</a:t>
                      </a:r>
                    </a:p>
                  </a:txBody>
                  <a:tcPr/>
                </a:tc>
                <a:extLst>
                  <a:ext uri="{0D108BD9-81ED-4DB2-BD59-A6C34878D82A}">
                    <a16:rowId xmlns:a16="http://schemas.microsoft.com/office/drawing/2014/main" val="778113390"/>
                  </a:ext>
                </a:extLst>
              </a:tr>
              <a:tr h="370840">
                <a:tc>
                  <a:txBody>
                    <a:bodyPr/>
                    <a:lstStyle/>
                    <a:p>
                      <a:r>
                        <a:rPr lang="de-DE"/>
                        <a:t>docker volume rm &lt;volume&gt;</a:t>
                      </a:r>
                    </a:p>
                  </a:txBody>
                  <a:tcPr/>
                </a:tc>
                <a:tc>
                  <a:txBody>
                    <a:bodyPr/>
                    <a:lstStyle/>
                    <a:p>
                      <a:r>
                        <a:rPr lang="de-DE"/>
                        <a:t>Entfernt ein bestimmtes Volume</a:t>
                      </a:r>
                    </a:p>
                  </a:txBody>
                  <a:tcPr/>
                </a:tc>
                <a:extLst>
                  <a:ext uri="{0D108BD9-81ED-4DB2-BD59-A6C34878D82A}">
                    <a16:rowId xmlns:a16="http://schemas.microsoft.com/office/drawing/2014/main" val="1810718037"/>
                  </a:ext>
                </a:extLst>
              </a:tr>
              <a:tr h="370840">
                <a:tc>
                  <a:txBody>
                    <a:bodyPr/>
                    <a:lstStyle/>
                    <a:p>
                      <a:r>
                        <a:rPr lang="de-DE"/>
                        <a:t>docker inspect &lt;volume&gt;</a:t>
                      </a:r>
                    </a:p>
                  </a:txBody>
                  <a:tcPr/>
                </a:tc>
                <a:tc>
                  <a:txBody>
                    <a:bodyPr/>
                    <a:lstStyle/>
                    <a:p>
                      <a:r>
                        <a:rPr lang="de-DE"/>
                        <a:t>Zeigt detaillierte Daten zu einem Volume an</a:t>
                      </a:r>
                    </a:p>
                  </a:txBody>
                  <a:tcPr/>
                </a:tc>
                <a:extLst>
                  <a:ext uri="{0D108BD9-81ED-4DB2-BD59-A6C34878D82A}">
                    <a16:rowId xmlns:a16="http://schemas.microsoft.com/office/drawing/2014/main" val="3655329932"/>
                  </a:ext>
                </a:extLst>
              </a:tr>
              <a:tr h="370840">
                <a:tc>
                  <a:txBody>
                    <a:bodyPr/>
                    <a:lstStyle/>
                    <a:p>
                      <a:r>
                        <a:rPr lang="de-DE"/>
                        <a:t>docker volume create &lt;volume&gt;</a:t>
                      </a:r>
                    </a:p>
                  </a:txBody>
                  <a:tcPr/>
                </a:tc>
                <a:tc>
                  <a:txBody>
                    <a:bodyPr/>
                    <a:lstStyle/>
                    <a:p>
                      <a:r>
                        <a:rPr lang="de-DE"/>
                        <a:t>Volume erzeugen</a:t>
                      </a:r>
                    </a:p>
                  </a:txBody>
                  <a:tcPr/>
                </a:tc>
                <a:extLst>
                  <a:ext uri="{0D108BD9-81ED-4DB2-BD59-A6C34878D82A}">
                    <a16:rowId xmlns:a16="http://schemas.microsoft.com/office/drawing/2014/main" val="1724730112"/>
                  </a:ext>
                </a:extLst>
              </a:tr>
            </a:tbl>
          </a:graphicData>
        </a:graphic>
      </p:graphicFrame>
      <p:pic>
        <p:nvPicPr>
          <p:cNvPr id="6" name="Grafik 5">
            <a:extLst>
              <a:ext uri="{FF2B5EF4-FFF2-40B4-BE49-F238E27FC236}">
                <a16:creationId xmlns:a16="http://schemas.microsoft.com/office/drawing/2014/main" id="{5F6F8EFB-47E0-4F2D-852D-8A77B1503201}"/>
              </a:ext>
            </a:extLst>
          </p:cNvPr>
          <p:cNvPicPr>
            <a:picLocks noChangeAspect="1"/>
          </p:cNvPicPr>
          <p:nvPr/>
        </p:nvPicPr>
        <p:blipFill>
          <a:blip r:embed="rId2"/>
          <a:stretch>
            <a:fillRect/>
          </a:stretch>
        </p:blipFill>
        <p:spPr>
          <a:xfrm>
            <a:off x="838200" y="3829793"/>
            <a:ext cx="8804946" cy="3028208"/>
          </a:xfrm>
          <a:prstGeom prst="rect">
            <a:avLst/>
          </a:prstGeom>
        </p:spPr>
      </p:pic>
    </p:spTree>
    <p:extLst>
      <p:ext uri="{BB962C8B-B14F-4D97-AF65-F5344CB8AC3E}">
        <p14:creationId xmlns:p14="http://schemas.microsoft.com/office/powerpoint/2010/main" val="21062802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F34879-B2B1-449C-919D-7AADC337FF87}"/>
              </a:ext>
            </a:extLst>
          </p:cNvPr>
          <p:cNvSpPr>
            <a:spLocks noGrp="1"/>
          </p:cNvSpPr>
          <p:nvPr>
            <p:ph type="title"/>
          </p:nvPr>
        </p:nvSpPr>
        <p:spPr/>
        <p:txBody>
          <a:bodyPr>
            <a:normAutofit/>
          </a:bodyPr>
          <a:lstStyle/>
          <a:p>
            <a:r>
              <a:rPr lang="de-DE" sz="3600" dirty="0"/>
              <a:t>Beispiel: </a:t>
            </a:r>
            <a:r>
              <a:rPr lang="de-DE" sz="3600" dirty="0" err="1"/>
              <a:t>Portainer</a:t>
            </a:r>
            <a:r>
              <a:rPr lang="de-DE" sz="3600" dirty="0"/>
              <a:t> – ein Verwaltungsserver für Docker</a:t>
            </a:r>
          </a:p>
        </p:txBody>
      </p:sp>
      <p:sp>
        <p:nvSpPr>
          <p:cNvPr id="3" name="Inhaltsplatzhalter 2">
            <a:extLst>
              <a:ext uri="{FF2B5EF4-FFF2-40B4-BE49-F238E27FC236}">
                <a16:creationId xmlns:a16="http://schemas.microsoft.com/office/drawing/2014/main" id="{E64CB62C-ED0F-4BD0-8B3C-8C777EBDC83F}"/>
              </a:ext>
            </a:extLst>
          </p:cNvPr>
          <p:cNvSpPr>
            <a:spLocks noGrp="1"/>
          </p:cNvSpPr>
          <p:nvPr>
            <p:ph idx="1"/>
          </p:nvPr>
        </p:nvSpPr>
        <p:spPr>
          <a:xfrm>
            <a:off x="838200" y="1170033"/>
            <a:ext cx="10146476" cy="2469754"/>
          </a:xfrm>
        </p:spPr>
        <p:txBody>
          <a:bodyPr>
            <a:normAutofit fontScale="77500" lnSpcReduction="20000"/>
          </a:bodyPr>
          <a:lstStyle/>
          <a:p>
            <a:r>
              <a:rPr lang="de-DE" sz="2400" dirty="0" err="1"/>
              <a:t>Portainer</a:t>
            </a:r>
            <a:r>
              <a:rPr lang="de-DE" sz="2400" dirty="0"/>
              <a:t> ist ein browserbasiertes Verwaltungstool für Container Applikationen und lässt sich unter Docker installieren:</a:t>
            </a:r>
            <a:br>
              <a:rPr lang="de-DE" sz="2400" dirty="0"/>
            </a:br>
            <a:r>
              <a:rPr lang="de-DE" sz="1800" b="1" dirty="0" err="1">
                <a:highlight>
                  <a:srgbClr val="C0C0C0"/>
                </a:highlight>
                <a:latin typeface="Courier New" panose="02070309020205020404" pitchFamily="49" charset="0"/>
                <a:cs typeface="Courier New" panose="02070309020205020404" pitchFamily="49" charset="0"/>
              </a:rPr>
              <a:t>docker</a:t>
            </a:r>
            <a:r>
              <a:rPr lang="de-DE" sz="1800" b="1" dirty="0">
                <a:highlight>
                  <a:srgbClr val="C0C0C0"/>
                </a:highlight>
                <a:latin typeface="Courier New" panose="02070309020205020404" pitchFamily="49" charset="0"/>
                <a:cs typeface="Courier New" panose="02070309020205020404" pitchFamily="49" charset="0"/>
              </a:rPr>
              <a:t> </a:t>
            </a:r>
            <a:r>
              <a:rPr lang="de-DE" sz="1800" b="1" dirty="0" err="1">
                <a:highlight>
                  <a:srgbClr val="C0C0C0"/>
                </a:highlight>
                <a:latin typeface="Courier New" panose="02070309020205020404" pitchFamily="49" charset="0"/>
                <a:cs typeface="Courier New" panose="02070309020205020404" pitchFamily="49" charset="0"/>
              </a:rPr>
              <a:t>run</a:t>
            </a:r>
            <a:r>
              <a:rPr lang="de-DE" sz="1800" b="1" dirty="0">
                <a:highlight>
                  <a:srgbClr val="C0C0C0"/>
                </a:highlight>
                <a:latin typeface="Courier New" panose="02070309020205020404" pitchFamily="49" charset="0"/>
                <a:cs typeface="Courier New" panose="02070309020205020404" pitchFamily="49" charset="0"/>
              </a:rPr>
              <a:t> -d -p 8000:8000 -p 9443:9443 --name </a:t>
            </a:r>
            <a:r>
              <a:rPr lang="de-DE" sz="1800" b="1" dirty="0" err="1">
                <a:highlight>
                  <a:srgbClr val="C0C0C0"/>
                </a:highlight>
                <a:latin typeface="Courier New" panose="02070309020205020404" pitchFamily="49" charset="0"/>
                <a:cs typeface="Courier New" panose="02070309020205020404" pitchFamily="49" charset="0"/>
              </a:rPr>
              <a:t>portainer</a:t>
            </a:r>
            <a:r>
              <a:rPr lang="de-DE" sz="1800" b="1" dirty="0">
                <a:highlight>
                  <a:srgbClr val="C0C0C0"/>
                </a:highlight>
                <a:latin typeface="Courier New" panose="02070309020205020404" pitchFamily="49" charset="0"/>
                <a:cs typeface="Courier New" panose="02070309020205020404" pitchFamily="49" charset="0"/>
              </a:rPr>
              <a:t> --</a:t>
            </a:r>
            <a:r>
              <a:rPr lang="de-DE" sz="1800" b="1" dirty="0" err="1">
                <a:highlight>
                  <a:srgbClr val="C0C0C0"/>
                </a:highlight>
                <a:latin typeface="Courier New" panose="02070309020205020404" pitchFamily="49" charset="0"/>
                <a:cs typeface="Courier New" panose="02070309020205020404" pitchFamily="49" charset="0"/>
              </a:rPr>
              <a:t>restart</a:t>
            </a:r>
            <a:r>
              <a:rPr lang="de-DE" sz="1800" b="1" dirty="0">
                <a:highlight>
                  <a:srgbClr val="C0C0C0"/>
                </a:highlight>
                <a:latin typeface="Courier New" panose="02070309020205020404" pitchFamily="49" charset="0"/>
                <a:cs typeface="Courier New" panose="02070309020205020404" pitchFamily="49" charset="0"/>
              </a:rPr>
              <a:t>=</a:t>
            </a:r>
            <a:r>
              <a:rPr lang="de-DE" sz="1800" b="1" dirty="0" err="1">
                <a:highlight>
                  <a:srgbClr val="C0C0C0"/>
                </a:highlight>
                <a:latin typeface="Courier New" panose="02070309020205020404" pitchFamily="49" charset="0"/>
                <a:cs typeface="Courier New" panose="02070309020205020404" pitchFamily="49" charset="0"/>
              </a:rPr>
              <a:t>always</a:t>
            </a:r>
            <a:r>
              <a:rPr lang="de-DE" sz="1800" b="1" dirty="0">
                <a:highlight>
                  <a:srgbClr val="C0C0C0"/>
                </a:highlight>
                <a:latin typeface="Courier New" panose="02070309020205020404" pitchFamily="49" charset="0"/>
                <a:cs typeface="Courier New" panose="02070309020205020404" pitchFamily="49" charset="0"/>
              </a:rPr>
              <a:t>                  -v /</a:t>
            </a:r>
            <a:r>
              <a:rPr lang="de-DE" sz="1800" b="1" dirty="0" err="1">
                <a:highlight>
                  <a:srgbClr val="C0C0C0"/>
                </a:highlight>
                <a:latin typeface="Courier New" panose="02070309020205020404" pitchFamily="49" charset="0"/>
                <a:cs typeface="Courier New" panose="02070309020205020404" pitchFamily="49" charset="0"/>
              </a:rPr>
              <a:t>var</a:t>
            </a:r>
            <a:r>
              <a:rPr lang="de-DE" sz="1800" b="1" dirty="0">
                <a:highlight>
                  <a:srgbClr val="C0C0C0"/>
                </a:highlight>
                <a:latin typeface="Courier New" panose="02070309020205020404" pitchFamily="49" charset="0"/>
                <a:cs typeface="Courier New" panose="02070309020205020404" pitchFamily="49" charset="0"/>
              </a:rPr>
              <a:t>/</a:t>
            </a:r>
            <a:r>
              <a:rPr lang="de-DE" sz="1800" b="1" dirty="0" err="1">
                <a:highlight>
                  <a:srgbClr val="C0C0C0"/>
                </a:highlight>
                <a:latin typeface="Courier New" panose="02070309020205020404" pitchFamily="49" charset="0"/>
                <a:cs typeface="Courier New" panose="02070309020205020404" pitchFamily="49" charset="0"/>
              </a:rPr>
              <a:t>run</a:t>
            </a:r>
            <a:r>
              <a:rPr lang="de-DE" sz="1800" b="1" dirty="0">
                <a:highlight>
                  <a:srgbClr val="C0C0C0"/>
                </a:highlight>
                <a:latin typeface="Courier New" panose="02070309020205020404" pitchFamily="49" charset="0"/>
                <a:cs typeface="Courier New" panose="02070309020205020404" pitchFamily="49" charset="0"/>
              </a:rPr>
              <a:t>/</a:t>
            </a:r>
            <a:r>
              <a:rPr lang="de-DE" sz="1800" b="1" dirty="0" err="1">
                <a:highlight>
                  <a:srgbClr val="C0C0C0"/>
                </a:highlight>
                <a:latin typeface="Courier New" panose="02070309020205020404" pitchFamily="49" charset="0"/>
                <a:cs typeface="Courier New" panose="02070309020205020404" pitchFamily="49" charset="0"/>
              </a:rPr>
              <a:t>docker.sock</a:t>
            </a:r>
            <a:r>
              <a:rPr lang="de-DE" sz="1800" b="1" dirty="0">
                <a:highlight>
                  <a:srgbClr val="C0C0C0"/>
                </a:highlight>
                <a:latin typeface="Courier New" panose="02070309020205020404" pitchFamily="49" charset="0"/>
                <a:cs typeface="Courier New" panose="02070309020205020404" pitchFamily="49" charset="0"/>
              </a:rPr>
              <a:t>:/</a:t>
            </a:r>
            <a:r>
              <a:rPr lang="de-DE" sz="1800" b="1" dirty="0" err="1">
                <a:highlight>
                  <a:srgbClr val="C0C0C0"/>
                </a:highlight>
                <a:latin typeface="Courier New" panose="02070309020205020404" pitchFamily="49" charset="0"/>
                <a:cs typeface="Courier New" panose="02070309020205020404" pitchFamily="49" charset="0"/>
              </a:rPr>
              <a:t>var</a:t>
            </a:r>
            <a:r>
              <a:rPr lang="de-DE" sz="1800" b="1" dirty="0">
                <a:highlight>
                  <a:srgbClr val="C0C0C0"/>
                </a:highlight>
                <a:latin typeface="Courier New" panose="02070309020205020404" pitchFamily="49" charset="0"/>
                <a:cs typeface="Courier New" panose="02070309020205020404" pitchFamily="49" charset="0"/>
              </a:rPr>
              <a:t>/</a:t>
            </a:r>
            <a:r>
              <a:rPr lang="de-DE" sz="1800" b="1" dirty="0" err="1">
                <a:highlight>
                  <a:srgbClr val="C0C0C0"/>
                </a:highlight>
                <a:latin typeface="Courier New" panose="02070309020205020404" pitchFamily="49" charset="0"/>
                <a:cs typeface="Courier New" panose="02070309020205020404" pitchFamily="49" charset="0"/>
              </a:rPr>
              <a:t>run</a:t>
            </a:r>
            <a:r>
              <a:rPr lang="de-DE" sz="1800" b="1" dirty="0">
                <a:highlight>
                  <a:srgbClr val="C0C0C0"/>
                </a:highlight>
                <a:latin typeface="Courier New" panose="02070309020205020404" pitchFamily="49" charset="0"/>
                <a:cs typeface="Courier New" panose="02070309020205020404" pitchFamily="49" charset="0"/>
              </a:rPr>
              <a:t>/</a:t>
            </a:r>
            <a:r>
              <a:rPr lang="de-DE" sz="1800" b="1" dirty="0" err="1">
                <a:highlight>
                  <a:srgbClr val="C0C0C0"/>
                </a:highlight>
                <a:latin typeface="Courier New" panose="02070309020205020404" pitchFamily="49" charset="0"/>
                <a:cs typeface="Courier New" panose="02070309020205020404" pitchFamily="49" charset="0"/>
              </a:rPr>
              <a:t>docker.sock</a:t>
            </a:r>
            <a:r>
              <a:rPr lang="de-DE" sz="1800" b="1" dirty="0">
                <a:highlight>
                  <a:srgbClr val="C0C0C0"/>
                </a:highlight>
                <a:latin typeface="Courier New" panose="02070309020205020404" pitchFamily="49" charset="0"/>
                <a:cs typeface="Courier New" panose="02070309020205020404" pitchFamily="49" charset="0"/>
              </a:rPr>
              <a:t> -v </a:t>
            </a:r>
            <a:r>
              <a:rPr lang="de-DE" sz="1800" b="1" dirty="0" err="1">
                <a:highlight>
                  <a:srgbClr val="C0C0C0"/>
                </a:highlight>
                <a:latin typeface="Courier New" panose="02070309020205020404" pitchFamily="49" charset="0"/>
                <a:cs typeface="Courier New" panose="02070309020205020404" pitchFamily="49" charset="0"/>
              </a:rPr>
              <a:t>portainer_data</a:t>
            </a:r>
            <a:r>
              <a:rPr lang="de-DE" sz="1800" b="1" dirty="0">
                <a:highlight>
                  <a:srgbClr val="C0C0C0"/>
                </a:highlight>
                <a:latin typeface="Courier New" panose="02070309020205020404" pitchFamily="49" charset="0"/>
                <a:cs typeface="Courier New" panose="02070309020205020404" pitchFamily="49" charset="0"/>
              </a:rPr>
              <a:t>:/</a:t>
            </a:r>
            <a:r>
              <a:rPr lang="de-DE" sz="1800" b="1" dirty="0" err="1">
                <a:highlight>
                  <a:srgbClr val="C0C0C0"/>
                </a:highlight>
                <a:latin typeface="Courier New" panose="02070309020205020404" pitchFamily="49" charset="0"/>
                <a:cs typeface="Courier New" panose="02070309020205020404" pitchFamily="49" charset="0"/>
              </a:rPr>
              <a:t>data</a:t>
            </a:r>
            <a:r>
              <a:rPr lang="de-DE" sz="1800" b="1" dirty="0">
                <a:highlight>
                  <a:srgbClr val="C0C0C0"/>
                </a:highlight>
                <a:latin typeface="Courier New" panose="02070309020205020404" pitchFamily="49" charset="0"/>
                <a:cs typeface="Courier New" panose="02070309020205020404" pitchFamily="49" charset="0"/>
              </a:rPr>
              <a:t> </a:t>
            </a:r>
            <a:r>
              <a:rPr lang="de-DE" sz="1800" b="1" dirty="0" err="1">
                <a:highlight>
                  <a:srgbClr val="C0C0C0"/>
                </a:highlight>
                <a:latin typeface="Courier New" panose="02070309020205020404" pitchFamily="49" charset="0"/>
                <a:cs typeface="Courier New" panose="02070309020205020404" pitchFamily="49" charset="0"/>
              </a:rPr>
              <a:t>portainer</a:t>
            </a:r>
            <a:r>
              <a:rPr lang="de-DE" sz="1800" b="1" dirty="0">
                <a:highlight>
                  <a:srgbClr val="C0C0C0"/>
                </a:highlight>
                <a:latin typeface="Courier New" panose="02070309020205020404" pitchFamily="49" charset="0"/>
                <a:cs typeface="Courier New" panose="02070309020205020404" pitchFamily="49" charset="0"/>
              </a:rPr>
              <a:t>/</a:t>
            </a:r>
            <a:r>
              <a:rPr lang="de-DE" sz="1800" b="1" dirty="0" err="1">
                <a:highlight>
                  <a:srgbClr val="C0C0C0"/>
                </a:highlight>
                <a:latin typeface="Courier New" panose="02070309020205020404" pitchFamily="49" charset="0"/>
                <a:cs typeface="Courier New" panose="02070309020205020404" pitchFamily="49" charset="0"/>
              </a:rPr>
              <a:t>portainer-ce</a:t>
            </a:r>
            <a:endParaRPr lang="de-DE" sz="1600" b="1" dirty="0">
              <a:highlight>
                <a:srgbClr val="C0C0C0"/>
              </a:highlight>
              <a:latin typeface="Courier New" panose="02070309020205020404" pitchFamily="49" charset="0"/>
              <a:cs typeface="Courier New" panose="02070309020205020404" pitchFamily="49" charset="0"/>
            </a:endParaRPr>
          </a:p>
          <a:p>
            <a:r>
              <a:rPr lang="de-DE" sz="2400" dirty="0"/>
              <a:t>Siehe auch </a:t>
            </a:r>
            <a:r>
              <a:rPr lang="de-DE" sz="2400" dirty="0">
                <a:hlinkClick r:id="rId2"/>
              </a:rPr>
              <a:t>https://docs.portainer.io/v/ce-2.9/start/install/server/docker/linux</a:t>
            </a:r>
            <a:r>
              <a:rPr lang="de-DE" sz="2400" dirty="0"/>
              <a:t> </a:t>
            </a:r>
          </a:p>
          <a:p>
            <a:r>
              <a:rPr lang="de-DE" sz="2400" dirty="0" err="1"/>
              <a:t>Portainer</a:t>
            </a:r>
            <a:r>
              <a:rPr lang="de-DE" sz="2400" dirty="0"/>
              <a:t> ist danach über </a:t>
            </a:r>
            <a:r>
              <a:rPr lang="de-DE" sz="2400" b="1" dirty="0"/>
              <a:t>https://Host-IP:9443 </a:t>
            </a:r>
            <a:r>
              <a:rPr lang="de-DE" sz="2400" dirty="0"/>
              <a:t>per Browser erreichbar.</a:t>
            </a:r>
          </a:p>
          <a:p>
            <a:r>
              <a:rPr lang="de-DE" sz="2400" dirty="0"/>
              <a:t>Ein Volume </a:t>
            </a:r>
            <a:r>
              <a:rPr lang="de-DE" sz="2400" b="1" dirty="0" err="1"/>
              <a:t>portainer_data</a:t>
            </a:r>
            <a:r>
              <a:rPr lang="de-DE" sz="2400" b="1" dirty="0"/>
              <a:t> </a:t>
            </a:r>
            <a:r>
              <a:rPr lang="de-DE" sz="2400" dirty="0"/>
              <a:t>wird beim Erzeugen des Containers angelegt.</a:t>
            </a:r>
          </a:p>
          <a:p>
            <a:r>
              <a:rPr lang="de-DE" sz="2400" dirty="0"/>
              <a:t>Der Container startet dank der Option </a:t>
            </a:r>
            <a:r>
              <a:rPr lang="de-DE" sz="2400" b="1" dirty="0"/>
              <a:t>--</a:t>
            </a:r>
            <a:r>
              <a:rPr lang="de-DE" sz="2400" b="1" dirty="0" err="1"/>
              <a:t>restart</a:t>
            </a:r>
            <a:r>
              <a:rPr lang="de-DE" sz="2400" b="1" dirty="0"/>
              <a:t>=</a:t>
            </a:r>
            <a:r>
              <a:rPr lang="de-DE" sz="2400" b="1" dirty="0" err="1"/>
              <a:t>always</a:t>
            </a:r>
            <a:r>
              <a:rPr lang="de-DE" sz="2400" b="1" dirty="0"/>
              <a:t> </a:t>
            </a:r>
            <a:r>
              <a:rPr lang="de-DE" sz="2400" dirty="0"/>
              <a:t>automatisch nach dem Reboot und auch wenn er beendet wird. Nur mit </a:t>
            </a:r>
            <a:r>
              <a:rPr lang="de-DE" sz="2400" b="1" dirty="0" err="1"/>
              <a:t>docker</a:t>
            </a:r>
            <a:r>
              <a:rPr lang="de-DE" sz="2400" b="1" dirty="0"/>
              <a:t> kill </a:t>
            </a:r>
            <a:r>
              <a:rPr lang="de-DE" sz="2400" dirty="0"/>
              <a:t>wird er ohne Restart beendet.</a:t>
            </a:r>
          </a:p>
        </p:txBody>
      </p:sp>
      <p:pic>
        <p:nvPicPr>
          <p:cNvPr id="5" name="Grafik 4">
            <a:extLst>
              <a:ext uri="{FF2B5EF4-FFF2-40B4-BE49-F238E27FC236}">
                <a16:creationId xmlns:a16="http://schemas.microsoft.com/office/drawing/2014/main" id="{793E7B8D-6055-4C66-9738-72E4765C4EEE}"/>
              </a:ext>
            </a:extLst>
          </p:cNvPr>
          <p:cNvPicPr>
            <a:picLocks noChangeAspect="1"/>
          </p:cNvPicPr>
          <p:nvPr/>
        </p:nvPicPr>
        <p:blipFill>
          <a:blip r:embed="rId3"/>
          <a:stretch>
            <a:fillRect/>
          </a:stretch>
        </p:blipFill>
        <p:spPr>
          <a:xfrm>
            <a:off x="1151907" y="3544784"/>
            <a:ext cx="7788368" cy="3313216"/>
          </a:xfrm>
          <a:prstGeom prst="rect">
            <a:avLst/>
          </a:prstGeom>
        </p:spPr>
      </p:pic>
    </p:spTree>
    <p:extLst>
      <p:ext uri="{BB962C8B-B14F-4D97-AF65-F5344CB8AC3E}">
        <p14:creationId xmlns:p14="http://schemas.microsoft.com/office/powerpoint/2010/main" val="25201666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3412BB-92CB-4C8B-BFC7-77E0DACFD396}"/>
              </a:ext>
            </a:extLst>
          </p:cNvPr>
          <p:cNvSpPr>
            <a:spLocks noGrp="1"/>
          </p:cNvSpPr>
          <p:nvPr>
            <p:ph type="title"/>
          </p:nvPr>
        </p:nvSpPr>
        <p:spPr>
          <a:xfrm>
            <a:off x="595819" y="0"/>
            <a:ext cx="11000362" cy="1325563"/>
          </a:xfrm>
        </p:spPr>
        <p:txBody>
          <a:bodyPr/>
          <a:lstStyle/>
          <a:p>
            <a:r>
              <a:rPr lang="de-DE"/>
              <a:t>Image Befehle für Import / Export / Docker Hub</a:t>
            </a:r>
          </a:p>
        </p:txBody>
      </p:sp>
      <p:sp>
        <p:nvSpPr>
          <p:cNvPr id="3" name="Inhaltsplatzhalter 2">
            <a:extLst>
              <a:ext uri="{FF2B5EF4-FFF2-40B4-BE49-F238E27FC236}">
                <a16:creationId xmlns:a16="http://schemas.microsoft.com/office/drawing/2014/main" id="{006C6E1B-DF66-4422-873B-41B5536242AF}"/>
              </a:ext>
            </a:extLst>
          </p:cNvPr>
          <p:cNvSpPr>
            <a:spLocks noGrp="1"/>
          </p:cNvSpPr>
          <p:nvPr>
            <p:ph idx="1"/>
          </p:nvPr>
        </p:nvSpPr>
        <p:spPr>
          <a:xfrm>
            <a:off x="838200" y="1038154"/>
            <a:ext cx="10515600" cy="2600207"/>
          </a:xfrm>
        </p:spPr>
        <p:txBody>
          <a:bodyPr>
            <a:noAutofit/>
          </a:bodyPr>
          <a:lstStyle/>
          <a:p>
            <a:pPr>
              <a:lnSpc>
                <a:spcPct val="100000"/>
              </a:lnSpc>
              <a:spcBef>
                <a:spcPts val="600"/>
              </a:spcBef>
            </a:pPr>
            <a:r>
              <a:rPr lang="de-DE" sz="1800" b="1" dirty="0" err="1">
                <a:highlight>
                  <a:srgbClr val="C0C0C0"/>
                </a:highlight>
                <a:latin typeface="Courier New" panose="02070309020205020404" pitchFamily="49" charset="0"/>
                <a:cs typeface="Courier New" panose="02070309020205020404" pitchFamily="49" charset="0"/>
              </a:rPr>
              <a:t>docker</a:t>
            </a:r>
            <a:r>
              <a:rPr lang="de-DE" sz="1800" b="1" dirty="0">
                <a:highlight>
                  <a:srgbClr val="C0C0C0"/>
                </a:highlight>
                <a:latin typeface="Courier New" panose="02070309020205020404" pitchFamily="49" charset="0"/>
                <a:cs typeface="Courier New" panose="02070309020205020404" pitchFamily="49" charset="0"/>
              </a:rPr>
              <a:t> </a:t>
            </a:r>
            <a:r>
              <a:rPr lang="de-DE" sz="1800" b="1" dirty="0" err="1">
                <a:highlight>
                  <a:srgbClr val="C0C0C0"/>
                </a:highlight>
                <a:latin typeface="Courier New" panose="02070309020205020404" pitchFamily="49" charset="0"/>
                <a:cs typeface="Courier New" panose="02070309020205020404" pitchFamily="49" charset="0"/>
              </a:rPr>
              <a:t>commit</a:t>
            </a:r>
            <a:r>
              <a:rPr lang="de-DE" sz="1800" b="1" dirty="0">
                <a:highlight>
                  <a:srgbClr val="C0C0C0"/>
                </a:highlight>
                <a:latin typeface="Courier New" panose="02070309020205020404" pitchFamily="49" charset="0"/>
                <a:cs typeface="Courier New" panose="02070309020205020404" pitchFamily="49" charset="0"/>
              </a:rPr>
              <a:t> &lt;</a:t>
            </a:r>
            <a:r>
              <a:rPr lang="de-DE" sz="1800" b="1" dirty="0" err="1">
                <a:highlight>
                  <a:srgbClr val="C0C0C0"/>
                </a:highlight>
                <a:latin typeface="Courier New" panose="02070309020205020404" pitchFamily="49" charset="0"/>
                <a:cs typeface="Courier New" panose="02070309020205020404" pitchFamily="49" charset="0"/>
              </a:rPr>
              <a:t>container</a:t>
            </a:r>
            <a:r>
              <a:rPr lang="de-DE" sz="1800" b="1" dirty="0">
                <a:highlight>
                  <a:srgbClr val="C0C0C0"/>
                </a:highlight>
                <a:latin typeface="Courier New" panose="02070309020205020404" pitchFamily="49" charset="0"/>
                <a:cs typeface="Courier New" panose="02070309020205020404" pitchFamily="49" charset="0"/>
              </a:rPr>
              <a:t>&gt; &lt;</a:t>
            </a:r>
            <a:r>
              <a:rPr lang="de-DE" sz="1800" b="1" dirty="0" err="1">
                <a:highlight>
                  <a:srgbClr val="C0C0C0"/>
                </a:highlight>
                <a:latin typeface="Courier New" panose="02070309020205020404" pitchFamily="49" charset="0"/>
                <a:cs typeface="Courier New" panose="02070309020205020404" pitchFamily="49" charset="0"/>
              </a:rPr>
              <a:t>image</a:t>
            </a:r>
            <a:r>
              <a:rPr lang="de-DE" sz="1800" b="1" dirty="0">
                <a:highlight>
                  <a:srgbClr val="C0C0C0"/>
                </a:highlight>
                <a:latin typeface="Courier New" panose="02070309020205020404" pitchFamily="49" charset="0"/>
                <a:cs typeface="Courier New" panose="02070309020205020404" pitchFamily="49" charset="0"/>
              </a:rPr>
              <a:t>&gt; </a:t>
            </a:r>
            <a:r>
              <a:rPr lang="de-DE" sz="2000" dirty="0">
                <a:sym typeface="Wingdings" panose="05000000000000000000" pitchFamily="2" charset="2"/>
              </a:rPr>
              <a:t> Macht aus einem Container ein Image</a:t>
            </a:r>
          </a:p>
          <a:p>
            <a:pPr>
              <a:lnSpc>
                <a:spcPct val="100000"/>
              </a:lnSpc>
              <a:spcBef>
                <a:spcPts val="600"/>
              </a:spcBef>
            </a:pPr>
            <a:r>
              <a:rPr lang="de-DE" sz="1800" b="1" dirty="0" err="1">
                <a:highlight>
                  <a:srgbClr val="C0C0C0"/>
                </a:highlight>
                <a:latin typeface="Courier New" panose="02070309020205020404" pitchFamily="49" charset="0"/>
                <a:cs typeface="Courier New" panose="02070309020205020404" pitchFamily="49" charset="0"/>
                <a:sym typeface="Wingdings" panose="05000000000000000000" pitchFamily="2" charset="2"/>
              </a:rPr>
              <a:t>docker</a:t>
            </a:r>
            <a:r>
              <a:rPr lang="de-DE" sz="1800" b="1" dirty="0">
                <a:highlight>
                  <a:srgbClr val="C0C0C0"/>
                </a:highlight>
                <a:latin typeface="Courier New" panose="02070309020205020404" pitchFamily="49" charset="0"/>
                <a:cs typeface="Courier New" panose="02070309020205020404" pitchFamily="49" charset="0"/>
                <a:sym typeface="Wingdings" panose="05000000000000000000" pitchFamily="2" charset="2"/>
              </a:rPr>
              <a:t> save &lt;</a:t>
            </a:r>
            <a:r>
              <a:rPr lang="de-DE" sz="1800" b="1" dirty="0" err="1">
                <a:highlight>
                  <a:srgbClr val="C0C0C0"/>
                </a:highlight>
                <a:latin typeface="Courier New" panose="02070309020205020404" pitchFamily="49" charset="0"/>
                <a:cs typeface="Courier New" panose="02070309020205020404" pitchFamily="49" charset="0"/>
                <a:sym typeface="Wingdings" panose="05000000000000000000" pitchFamily="2" charset="2"/>
              </a:rPr>
              <a:t>image</a:t>
            </a:r>
            <a:r>
              <a:rPr lang="de-DE" sz="1800" b="1" dirty="0">
                <a:highlight>
                  <a:srgbClr val="C0C0C0"/>
                </a:highlight>
                <a:latin typeface="Courier New" panose="02070309020205020404" pitchFamily="49" charset="0"/>
                <a:cs typeface="Courier New" panose="02070309020205020404" pitchFamily="49" charset="0"/>
                <a:sym typeface="Wingdings" panose="05000000000000000000" pitchFamily="2" charset="2"/>
              </a:rPr>
              <a:t>&gt; &gt; dateiname.tar </a:t>
            </a:r>
            <a:r>
              <a:rPr lang="de-DE" sz="2000" dirty="0">
                <a:sym typeface="Wingdings" panose="05000000000000000000" pitchFamily="2" charset="2"/>
              </a:rPr>
              <a:t> Speichert ein Image in eine </a:t>
            </a:r>
            <a:r>
              <a:rPr lang="de-DE" sz="2000" dirty="0" err="1">
                <a:sym typeface="Wingdings" panose="05000000000000000000" pitchFamily="2" charset="2"/>
              </a:rPr>
              <a:t>tar</a:t>
            </a:r>
            <a:r>
              <a:rPr lang="de-DE" sz="2000" dirty="0">
                <a:sym typeface="Wingdings" panose="05000000000000000000" pitchFamily="2" charset="2"/>
              </a:rPr>
              <a:t>-Datei</a:t>
            </a:r>
          </a:p>
          <a:p>
            <a:pPr>
              <a:lnSpc>
                <a:spcPct val="100000"/>
              </a:lnSpc>
              <a:spcBef>
                <a:spcPts val="600"/>
              </a:spcBef>
            </a:pPr>
            <a:r>
              <a:rPr lang="de-DE" sz="1800" b="1" dirty="0" err="1">
                <a:highlight>
                  <a:srgbClr val="C0C0C0"/>
                </a:highlight>
                <a:latin typeface="Courier New" panose="02070309020205020404" pitchFamily="49" charset="0"/>
                <a:cs typeface="Courier New" panose="02070309020205020404" pitchFamily="49" charset="0"/>
                <a:sym typeface="Wingdings" panose="05000000000000000000" pitchFamily="2" charset="2"/>
              </a:rPr>
              <a:t>docker</a:t>
            </a:r>
            <a:r>
              <a:rPr lang="de-DE" sz="1800" b="1" dirty="0">
                <a:highlight>
                  <a:srgbClr val="C0C0C0"/>
                </a:highlight>
                <a:latin typeface="Courier New" panose="02070309020205020404" pitchFamily="49" charset="0"/>
                <a:cs typeface="Courier New" panose="02070309020205020404" pitchFamily="49" charset="0"/>
                <a:sym typeface="Wingdings" panose="05000000000000000000" pitchFamily="2" charset="2"/>
              </a:rPr>
              <a:t> </a:t>
            </a:r>
            <a:r>
              <a:rPr lang="de-DE" sz="1800" b="1" dirty="0" err="1">
                <a:highlight>
                  <a:srgbClr val="C0C0C0"/>
                </a:highlight>
                <a:latin typeface="Courier New" panose="02070309020205020404" pitchFamily="49" charset="0"/>
                <a:cs typeface="Courier New" panose="02070309020205020404" pitchFamily="49" charset="0"/>
                <a:sym typeface="Wingdings" panose="05000000000000000000" pitchFamily="2" charset="2"/>
              </a:rPr>
              <a:t>load</a:t>
            </a:r>
            <a:r>
              <a:rPr lang="de-DE" sz="1800" b="1" dirty="0">
                <a:highlight>
                  <a:srgbClr val="C0C0C0"/>
                </a:highlight>
                <a:latin typeface="Courier New" panose="02070309020205020404" pitchFamily="49" charset="0"/>
                <a:cs typeface="Courier New" panose="02070309020205020404" pitchFamily="49" charset="0"/>
                <a:sym typeface="Wingdings" panose="05000000000000000000" pitchFamily="2" charset="2"/>
              </a:rPr>
              <a:t> &lt; dateiname.tar </a:t>
            </a:r>
            <a:r>
              <a:rPr lang="de-DE" sz="2000" dirty="0">
                <a:sym typeface="Wingdings" panose="05000000000000000000" pitchFamily="2" charset="2"/>
              </a:rPr>
              <a:t> Lädt ein Image aus einer .</a:t>
            </a:r>
            <a:r>
              <a:rPr lang="de-DE" sz="2000" dirty="0" err="1">
                <a:sym typeface="Wingdings" panose="05000000000000000000" pitchFamily="2" charset="2"/>
              </a:rPr>
              <a:t>tar</a:t>
            </a:r>
            <a:r>
              <a:rPr lang="de-DE" sz="2000" dirty="0">
                <a:sym typeface="Wingdings" panose="05000000000000000000" pitchFamily="2" charset="2"/>
              </a:rPr>
              <a:t>-Datei</a:t>
            </a:r>
          </a:p>
          <a:p>
            <a:pPr>
              <a:lnSpc>
                <a:spcPct val="100000"/>
              </a:lnSpc>
              <a:spcBef>
                <a:spcPts val="600"/>
              </a:spcBef>
            </a:pPr>
            <a:r>
              <a:rPr lang="de-DE" sz="1800" b="1" dirty="0" err="1">
                <a:highlight>
                  <a:srgbClr val="C0C0C0"/>
                </a:highlight>
                <a:latin typeface="Courier New" panose="02070309020205020404" pitchFamily="49" charset="0"/>
                <a:cs typeface="Courier New" panose="02070309020205020404" pitchFamily="49" charset="0"/>
                <a:sym typeface="Wingdings" panose="05000000000000000000" pitchFamily="2" charset="2"/>
              </a:rPr>
              <a:t>docker</a:t>
            </a:r>
            <a:r>
              <a:rPr lang="de-DE" sz="1800" b="1" dirty="0">
                <a:highlight>
                  <a:srgbClr val="C0C0C0"/>
                </a:highlight>
                <a:latin typeface="Courier New" panose="02070309020205020404" pitchFamily="49" charset="0"/>
                <a:cs typeface="Courier New" panose="02070309020205020404" pitchFamily="49" charset="0"/>
                <a:sym typeface="Wingdings" panose="05000000000000000000" pitchFamily="2" charset="2"/>
              </a:rPr>
              <a:t> tag &lt;</a:t>
            </a:r>
            <a:r>
              <a:rPr lang="de-DE" sz="1800" b="1" dirty="0" err="1">
                <a:highlight>
                  <a:srgbClr val="C0C0C0"/>
                </a:highlight>
                <a:latin typeface="Courier New" panose="02070309020205020404" pitchFamily="49" charset="0"/>
                <a:cs typeface="Courier New" panose="02070309020205020404" pitchFamily="49" charset="0"/>
                <a:sym typeface="Wingdings" panose="05000000000000000000" pitchFamily="2" charset="2"/>
              </a:rPr>
              <a:t>image</a:t>
            </a:r>
            <a:r>
              <a:rPr lang="de-DE" sz="1800" b="1" dirty="0">
                <a:highlight>
                  <a:srgbClr val="C0C0C0"/>
                </a:highlight>
                <a:latin typeface="Courier New" panose="02070309020205020404" pitchFamily="49" charset="0"/>
                <a:cs typeface="Courier New" panose="02070309020205020404" pitchFamily="49" charset="0"/>
                <a:sym typeface="Wingdings" panose="05000000000000000000" pitchFamily="2" charset="2"/>
              </a:rPr>
              <a:t>&gt; &lt;hub-user&gt;/&lt;</a:t>
            </a:r>
            <a:r>
              <a:rPr lang="de-DE" sz="1800" b="1" dirty="0" err="1">
                <a:highlight>
                  <a:srgbClr val="C0C0C0"/>
                </a:highlight>
                <a:latin typeface="Courier New" panose="02070309020205020404" pitchFamily="49" charset="0"/>
                <a:cs typeface="Courier New" panose="02070309020205020404" pitchFamily="49" charset="0"/>
                <a:sym typeface="Wingdings" panose="05000000000000000000" pitchFamily="2" charset="2"/>
              </a:rPr>
              <a:t>repo</a:t>
            </a:r>
            <a:r>
              <a:rPr lang="de-DE" sz="1800" b="1" dirty="0">
                <a:highlight>
                  <a:srgbClr val="C0C0C0"/>
                </a:highlight>
                <a:latin typeface="Courier New" panose="02070309020205020404" pitchFamily="49" charset="0"/>
                <a:cs typeface="Courier New" panose="02070309020205020404" pitchFamily="49" charset="0"/>
                <a:sym typeface="Wingdings" panose="05000000000000000000" pitchFamily="2" charset="2"/>
              </a:rPr>
              <a:t>-image&gt; :&lt;tag&gt; </a:t>
            </a:r>
            <a:r>
              <a:rPr lang="de-DE" sz="2000" dirty="0">
                <a:sym typeface="Wingdings" panose="05000000000000000000" pitchFamily="2" charset="2"/>
              </a:rPr>
              <a:t> Taggt ein vorhandenes Image zum späteren Push des </a:t>
            </a:r>
            <a:r>
              <a:rPr lang="de-DE" sz="2000" dirty="0" err="1">
                <a:sym typeface="Wingdings" panose="05000000000000000000" pitchFamily="2" charset="2"/>
              </a:rPr>
              <a:t>repo</a:t>
            </a:r>
            <a:r>
              <a:rPr lang="de-DE" sz="2000" dirty="0">
                <a:sym typeface="Wingdings" panose="05000000000000000000" pitchFamily="2" charset="2"/>
              </a:rPr>
              <a:t>-Images zum Docker Hub (</a:t>
            </a:r>
            <a:r>
              <a:rPr lang="de-DE" sz="2000" dirty="0">
                <a:sym typeface="Wingdings" panose="05000000000000000000" pitchFamily="2" charset="2"/>
                <a:hlinkClick r:id="rId2"/>
              </a:rPr>
              <a:t>https://hub.docker.com</a:t>
            </a:r>
            <a:r>
              <a:rPr lang="de-DE" sz="2000" dirty="0">
                <a:sym typeface="Wingdings" panose="05000000000000000000" pitchFamily="2" charset="2"/>
              </a:rPr>
              <a:t>)</a:t>
            </a:r>
          </a:p>
          <a:p>
            <a:pPr>
              <a:lnSpc>
                <a:spcPct val="100000"/>
              </a:lnSpc>
              <a:spcBef>
                <a:spcPts val="600"/>
              </a:spcBef>
            </a:pPr>
            <a:r>
              <a:rPr lang="de-DE" sz="1800" b="1" dirty="0" err="1">
                <a:highlight>
                  <a:srgbClr val="C0C0C0"/>
                </a:highlight>
                <a:latin typeface="Courier New" panose="02070309020205020404" pitchFamily="49" charset="0"/>
                <a:cs typeface="Courier New" panose="02070309020205020404" pitchFamily="49" charset="0"/>
                <a:sym typeface="Wingdings" panose="05000000000000000000" pitchFamily="2" charset="2"/>
              </a:rPr>
              <a:t>docker</a:t>
            </a:r>
            <a:r>
              <a:rPr lang="de-DE" sz="1800" b="1" dirty="0">
                <a:highlight>
                  <a:srgbClr val="C0C0C0"/>
                </a:highlight>
                <a:latin typeface="Courier New" panose="02070309020205020404" pitchFamily="49" charset="0"/>
                <a:cs typeface="Courier New" panose="02070309020205020404" pitchFamily="49" charset="0"/>
                <a:sym typeface="Wingdings" panose="05000000000000000000" pitchFamily="2" charset="2"/>
              </a:rPr>
              <a:t> push &lt;hub-user&gt;/&lt;</a:t>
            </a:r>
            <a:r>
              <a:rPr lang="de-DE" sz="1800" b="1" dirty="0" err="1">
                <a:highlight>
                  <a:srgbClr val="C0C0C0"/>
                </a:highlight>
                <a:latin typeface="Courier New" panose="02070309020205020404" pitchFamily="49" charset="0"/>
                <a:cs typeface="Courier New" panose="02070309020205020404" pitchFamily="49" charset="0"/>
                <a:sym typeface="Wingdings" panose="05000000000000000000" pitchFamily="2" charset="2"/>
              </a:rPr>
              <a:t>repo</a:t>
            </a:r>
            <a:r>
              <a:rPr lang="de-DE" sz="1800" b="1" dirty="0">
                <a:highlight>
                  <a:srgbClr val="C0C0C0"/>
                </a:highlight>
                <a:latin typeface="Courier New" panose="02070309020205020404" pitchFamily="49" charset="0"/>
                <a:cs typeface="Courier New" panose="02070309020205020404" pitchFamily="49" charset="0"/>
                <a:sym typeface="Wingdings" panose="05000000000000000000" pitchFamily="2" charset="2"/>
              </a:rPr>
              <a:t>-name&gt;:&lt;tag&gt; </a:t>
            </a:r>
            <a:r>
              <a:rPr lang="de-DE" sz="2000" dirty="0">
                <a:sym typeface="Wingdings" panose="05000000000000000000" pitchFamily="2" charset="2"/>
              </a:rPr>
              <a:t> Veröffentlichung zum Docker Hub    Vorher </a:t>
            </a:r>
            <a:r>
              <a:rPr lang="de-DE" sz="1800" b="1" dirty="0" err="1">
                <a:highlight>
                  <a:srgbClr val="C0C0C0"/>
                </a:highlight>
                <a:latin typeface="Courier New" panose="02070309020205020404" pitchFamily="49" charset="0"/>
                <a:cs typeface="Courier New" panose="02070309020205020404" pitchFamily="49" charset="0"/>
                <a:sym typeface="Wingdings" panose="05000000000000000000" pitchFamily="2" charset="2"/>
              </a:rPr>
              <a:t>docker</a:t>
            </a:r>
            <a:r>
              <a:rPr lang="de-DE" sz="1800" b="1" dirty="0">
                <a:highlight>
                  <a:srgbClr val="C0C0C0"/>
                </a:highlight>
                <a:latin typeface="Courier New" panose="02070309020205020404" pitchFamily="49" charset="0"/>
                <a:cs typeface="Courier New" panose="02070309020205020404" pitchFamily="49" charset="0"/>
                <a:sym typeface="Wingdings" panose="05000000000000000000" pitchFamily="2" charset="2"/>
              </a:rPr>
              <a:t> </a:t>
            </a:r>
            <a:r>
              <a:rPr lang="de-DE" sz="1800" b="1" dirty="0" err="1">
                <a:highlight>
                  <a:srgbClr val="C0C0C0"/>
                </a:highlight>
                <a:latin typeface="Courier New" panose="02070309020205020404" pitchFamily="49" charset="0"/>
                <a:cs typeface="Courier New" panose="02070309020205020404" pitchFamily="49" charset="0"/>
                <a:sym typeface="Wingdings" panose="05000000000000000000" pitchFamily="2" charset="2"/>
              </a:rPr>
              <a:t>login</a:t>
            </a:r>
            <a:r>
              <a:rPr lang="de-DE" sz="1800" b="1" dirty="0">
                <a:highlight>
                  <a:srgbClr val="C0C0C0"/>
                </a:highlight>
                <a:latin typeface="Courier New" panose="02070309020205020404" pitchFamily="49" charset="0"/>
                <a:cs typeface="Courier New" panose="02070309020205020404" pitchFamily="49" charset="0"/>
                <a:sym typeface="Wingdings" panose="05000000000000000000" pitchFamily="2" charset="2"/>
              </a:rPr>
              <a:t> </a:t>
            </a:r>
            <a:r>
              <a:rPr lang="de-DE" sz="2000" dirty="0">
                <a:sym typeface="Wingdings" panose="05000000000000000000" pitchFamily="2" charset="2"/>
              </a:rPr>
              <a:t>durchführen – benötigt </a:t>
            </a:r>
            <a:r>
              <a:rPr lang="de-DE" sz="2000" dirty="0" err="1">
                <a:sym typeface="Wingdings" panose="05000000000000000000" pitchFamily="2" charset="2"/>
              </a:rPr>
              <a:t>eventl</a:t>
            </a:r>
            <a:r>
              <a:rPr lang="de-DE" sz="2000" dirty="0">
                <a:sym typeface="Wingdings" panose="05000000000000000000" pitchFamily="2" charset="2"/>
              </a:rPr>
              <a:t>. die Installation von </a:t>
            </a:r>
            <a:r>
              <a:rPr lang="de-DE" sz="1800" b="1" dirty="0" err="1">
                <a:highlight>
                  <a:srgbClr val="C0C0C0"/>
                </a:highlight>
                <a:latin typeface="Courier New" panose="02070309020205020404" pitchFamily="49" charset="0"/>
                <a:cs typeface="Courier New" panose="02070309020205020404" pitchFamily="49" charset="0"/>
              </a:rPr>
              <a:t>sudo</a:t>
            </a:r>
            <a:r>
              <a:rPr lang="de-DE" sz="1800" b="1" dirty="0">
                <a:highlight>
                  <a:srgbClr val="C0C0C0"/>
                </a:highlight>
                <a:latin typeface="Courier New" panose="02070309020205020404" pitchFamily="49" charset="0"/>
                <a:cs typeface="Courier New" panose="02070309020205020404" pitchFamily="49" charset="0"/>
              </a:rPr>
              <a:t> </a:t>
            </a:r>
            <a:r>
              <a:rPr lang="de-DE" sz="1800" b="1" dirty="0" err="1">
                <a:highlight>
                  <a:srgbClr val="C0C0C0"/>
                </a:highlight>
                <a:latin typeface="Courier New" panose="02070309020205020404" pitchFamily="49" charset="0"/>
                <a:cs typeface="Courier New" panose="02070309020205020404" pitchFamily="49" charset="0"/>
              </a:rPr>
              <a:t>apt-get</a:t>
            </a:r>
            <a:r>
              <a:rPr lang="de-DE" sz="1800" b="1" dirty="0">
                <a:highlight>
                  <a:srgbClr val="C0C0C0"/>
                </a:highlight>
                <a:latin typeface="Courier New" panose="02070309020205020404" pitchFamily="49" charset="0"/>
                <a:cs typeface="Courier New" panose="02070309020205020404" pitchFamily="49" charset="0"/>
              </a:rPr>
              <a:t> </a:t>
            </a:r>
            <a:r>
              <a:rPr lang="de-DE" sz="1800" b="1" dirty="0" err="1">
                <a:highlight>
                  <a:srgbClr val="C0C0C0"/>
                </a:highlight>
                <a:latin typeface="Courier New" panose="02070309020205020404" pitchFamily="49" charset="0"/>
                <a:cs typeface="Courier New" panose="02070309020205020404" pitchFamily="49" charset="0"/>
              </a:rPr>
              <a:t>install</a:t>
            </a:r>
            <a:r>
              <a:rPr lang="de-DE" sz="1800" b="1" dirty="0">
                <a:highlight>
                  <a:srgbClr val="C0C0C0"/>
                </a:highlight>
                <a:latin typeface="Courier New" panose="02070309020205020404" pitchFamily="49" charset="0"/>
                <a:cs typeface="Courier New" panose="02070309020205020404" pitchFamily="49" charset="0"/>
              </a:rPr>
              <a:t> pass</a:t>
            </a:r>
            <a:endParaRPr lang="de-DE" sz="2000" b="1" dirty="0">
              <a:highlight>
                <a:srgbClr val="C0C0C0"/>
              </a:highlight>
              <a:latin typeface="Courier New" panose="02070309020205020404" pitchFamily="49" charset="0"/>
              <a:cs typeface="Courier New" panose="02070309020205020404" pitchFamily="49" charset="0"/>
            </a:endParaRPr>
          </a:p>
        </p:txBody>
      </p:sp>
      <p:pic>
        <p:nvPicPr>
          <p:cNvPr id="5" name="Grafik 4">
            <a:extLst>
              <a:ext uri="{FF2B5EF4-FFF2-40B4-BE49-F238E27FC236}">
                <a16:creationId xmlns:a16="http://schemas.microsoft.com/office/drawing/2014/main" id="{6807964F-EA17-4984-A2AD-13A670F5833D}"/>
              </a:ext>
            </a:extLst>
          </p:cNvPr>
          <p:cNvPicPr>
            <a:picLocks noChangeAspect="1"/>
          </p:cNvPicPr>
          <p:nvPr/>
        </p:nvPicPr>
        <p:blipFill rotWithShape="1">
          <a:blip r:embed="rId3"/>
          <a:srcRect b="740"/>
          <a:stretch/>
        </p:blipFill>
        <p:spPr>
          <a:xfrm>
            <a:off x="3725710" y="3497657"/>
            <a:ext cx="7143214" cy="3360343"/>
          </a:xfrm>
          <a:prstGeom prst="rect">
            <a:avLst/>
          </a:prstGeom>
        </p:spPr>
      </p:pic>
    </p:spTree>
    <p:extLst>
      <p:ext uri="{BB962C8B-B14F-4D97-AF65-F5344CB8AC3E}">
        <p14:creationId xmlns:p14="http://schemas.microsoft.com/office/powerpoint/2010/main" val="924091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9FF2D7D-BF07-49E9-99D6-D6404FC75CFD}"/>
              </a:ext>
            </a:extLst>
          </p:cNvPr>
          <p:cNvSpPr>
            <a:spLocks noGrp="1"/>
          </p:cNvSpPr>
          <p:nvPr>
            <p:ph type="title"/>
          </p:nvPr>
        </p:nvSpPr>
        <p:spPr/>
        <p:txBody>
          <a:bodyPr/>
          <a:lstStyle/>
          <a:p>
            <a:pPr algn="ctr"/>
            <a:r>
              <a:rPr lang="de-DE" dirty="0"/>
              <a:t>Was ist Docker?</a:t>
            </a:r>
          </a:p>
        </p:txBody>
      </p:sp>
      <p:sp>
        <p:nvSpPr>
          <p:cNvPr id="3" name="Inhaltsplatzhalter 2">
            <a:extLst>
              <a:ext uri="{FF2B5EF4-FFF2-40B4-BE49-F238E27FC236}">
                <a16:creationId xmlns:a16="http://schemas.microsoft.com/office/drawing/2014/main" id="{DDCD00ED-A289-4B76-A4D4-662319AFA2D2}"/>
              </a:ext>
            </a:extLst>
          </p:cNvPr>
          <p:cNvSpPr>
            <a:spLocks noGrp="1"/>
          </p:cNvSpPr>
          <p:nvPr>
            <p:ph idx="1"/>
          </p:nvPr>
        </p:nvSpPr>
        <p:spPr>
          <a:xfrm>
            <a:off x="59961" y="1281659"/>
            <a:ext cx="12132039" cy="5576341"/>
          </a:xfrm>
        </p:spPr>
        <p:txBody>
          <a:bodyPr>
            <a:normAutofit fontScale="70000" lnSpcReduction="20000"/>
          </a:bodyPr>
          <a:lstStyle/>
          <a:p>
            <a:pPr>
              <a:lnSpc>
                <a:spcPct val="100000"/>
              </a:lnSpc>
            </a:pPr>
            <a:r>
              <a:rPr lang="de-DE" dirty="0"/>
              <a:t>Docker (bzw. die Docker-Engine) ist eine Software zur Virtualisierung von (Server-)Applikationen</a:t>
            </a:r>
          </a:p>
          <a:p>
            <a:pPr>
              <a:lnSpc>
                <a:spcPct val="100000"/>
              </a:lnSpc>
            </a:pPr>
            <a:r>
              <a:rPr lang="de-DE" dirty="0"/>
              <a:t>Docker ist </a:t>
            </a:r>
            <a:r>
              <a:rPr lang="de-DE" dirty="0" err="1"/>
              <a:t>OpenSource</a:t>
            </a:r>
            <a:r>
              <a:rPr lang="de-DE" dirty="0"/>
              <a:t>, wird kommerziell vermarktet, aber es gibt eine kostenlose Community-Edition (</a:t>
            </a:r>
            <a:r>
              <a:rPr lang="de-DE" dirty="0" err="1"/>
              <a:t>DockerCE</a:t>
            </a:r>
            <a:r>
              <a:rPr lang="de-DE" dirty="0"/>
              <a:t>)</a:t>
            </a:r>
          </a:p>
          <a:p>
            <a:pPr>
              <a:lnSpc>
                <a:spcPct val="100000"/>
              </a:lnSpc>
            </a:pPr>
            <a:r>
              <a:rPr lang="de-DE" dirty="0"/>
              <a:t>Im Gegensatz zu </a:t>
            </a:r>
            <a:r>
              <a:rPr lang="de-DE" b="1" dirty="0" err="1"/>
              <a:t>HyperV</a:t>
            </a:r>
            <a:r>
              <a:rPr lang="de-DE" b="1" dirty="0"/>
              <a:t>, Virtual Box, KVM</a:t>
            </a:r>
            <a:r>
              <a:rPr lang="de-DE" dirty="0"/>
              <a:t> oder </a:t>
            </a:r>
            <a:r>
              <a:rPr lang="de-DE" b="1" dirty="0"/>
              <a:t>VMware</a:t>
            </a:r>
            <a:r>
              <a:rPr lang="de-DE" dirty="0"/>
              <a:t>, die komplette </a:t>
            </a:r>
            <a:r>
              <a:rPr lang="de-DE" b="1" dirty="0"/>
              <a:t>Computer-Hardware simulieren </a:t>
            </a:r>
            <a:r>
              <a:rPr lang="de-DE" dirty="0"/>
              <a:t>und damit ganze Betriebssysteme virtualisieren, ist Docker erheblich "schlanker" da es nur ein </a:t>
            </a:r>
            <a:r>
              <a:rPr lang="de-DE" b="1" dirty="0"/>
              <a:t>Betriebssystem</a:t>
            </a:r>
            <a:r>
              <a:rPr lang="de-DE" dirty="0"/>
              <a:t> </a:t>
            </a:r>
            <a:r>
              <a:rPr lang="de-DE" b="1" dirty="0"/>
              <a:t>gegenüber der laufenden Anwendung simuliert.</a:t>
            </a:r>
          </a:p>
          <a:p>
            <a:pPr>
              <a:lnSpc>
                <a:spcPct val="100000"/>
              </a:lnSpc>
            </a:pPr>
            <a:r>
              <a:rPr lang="de-DE" dirty="0"/>
              <a:t>Docker packt zum Ausführen einer Applikation ein fertig installiertes Applikations-</a:t>
            </a:r>
            <a:r>
              <a:rPr lang="de-DE" b="1" dirty="0"/>
              <a:t>Image</a:t>
            </a:r>
            <a:r>
              <a:rPr lang="de-DE" dirty="0"/>
              <a:t> in einen "Container", in dem die Informationen gespeichert sind, die die Anwendung tatsächlich ausmacht (z.B. Programmcode, Libraries, Einstellungen, Daten etc.).</a:t>
            </a:r>
          </a:p>
          <a:p>
            <a:pPr>
              <a:lnSpc>
                <a:spcPct val="100000"/>
              </a:lnSpc>
            </a:pPr>
            <a:r>
              <a:rPr lang="de-DE" dirty="0"/>
              <a:t>Die Docker Engine stellt allen Containern (man kann quasi beliebig viele starten) gemeinsame Ressourcen des auf der Hardware installierten OS zur Verfügung.</a:t>
            </a:r>
          </a:p>
          <a:p>
            <a:pPr>
              <a:lnSpc>
                <a:spcPct val="100000"/>
              </a:lnSpc>
            </a:pPr>
            <a:r>
              <a:rPr lang="de-DE" dirty="0"/>
              <a:t>Die Container sind standardmäßig untereinander und dem OS gegenüber abgekapselt. Dazu werden verschiedene Linux-Technologien (</a:t>
            </a:r>
            <a:r>
              <a:rPr lang="de-DE" b="1" i="1" dirty="0" err="1"/>
              <a:t>namespaces</a:t>
            </a:r>
            <a:r>
              <a:rPr lang="de-DE" dirty="0"/>
              <a:t>, </a:t>
            </a:r>
            <a:r>
              <a:rPr lang="de-DE" b="1" i="1" dirty="0" err="1"/>
              <a:t>cgroups</a:t>
            </a:r>
            <a:r>
              <a:rPr lang="de-DE" dirty="0"/>
              <a:t>) genutzt, um die Container voneinander und vom Host-OS zu isolieren.</a:t>
            </a:r>
          </a:p>
          <a:p>
            <a:pPr>
              <a:lnSpc>
                <a:spcPct val="100000"/>
              </a:lnSpc>
            </a:pPr>
            <a:r>
              <a:rPr lang="de-DE" dirty="0"/>
              <a:t>Auf dem Docker-Hub (</a:t>
            </a:r>
            <a:r>
              <a:rPr lang="de-DE" dirty="0">
                <a:sym typeface="Wingdings" panose="05000000000000000000" pitchFamily="2" charset="2"/>
                <a:hlinkClick r:id="rId2"/>
              </a:rPr>
              <a:t>https://hub.docker.com</a:t>
            </a:r>
            <a:r>
              <a:rPr lang="de-DE" dirty="0">
                <a:sym typeface="Wingdings" panose="05000000000000000000" pitchFamily="2" charset="2"/>
              </a:rPr>
              <a:t>) gibt es mehrere Millionen Open-Source-Images. Ähnlich wie bei </a:t>
            </a:r>
            <a:r>
              <a:rPr lang="de-DE" dirty="0" err="1">
                <a:sym typeface="Wingdings" panose="05000000000000000000" pitchFamily="2" charset="2"/>
              </a:rPr>
              <a:t>Github</a:t>
            </a:r>
            <a:r>
              <a:rPr lang="de-DE" dirty="0">
                <a:sym typeface="Wingdings" panose="05000000000000000000" pitchFamily="2" charset="2"/>
              </a:rPr>
              <a:t> kann jeder eigene Images auf dem Docker Hub hochladen.</a:t>
            </a:r>
          </a:p>
          <a:p>
            <a:pPr>
              <a:lnSpc>
                <a:spcPct val="100000"/>
              </a:lnSpc>
            </a:pPr>
            <a:r>
              <a:rPr lang="de-DE" dirty="0">
                <a:sym typeface="Wingdings" panose="05000000000000000000" pitchFamily="2" charset="2"/>
              </a:rPr>
              <a:t>Docker gibt es auch als Desktop-Version für Windows und </a:t>
            </a:r>
            <a:r>
              <a:rPr lang="de-DE" dirty="0" err="1">
                <a:sym typeface="Wingdings" panose="05000000000000000000" pitchFamily="2" charset="2"/>
              </a:rPr>
              <a:t>macOS</a:t>
            </a:r>
            <a:r>
              <a:rPr lang="de-DE" dirty="0">
                <a:sym typeface="Wingdings" panose="05000000000000000000" pitchFamily="2" charset="2"/>
              </a:rPr>
              <a:t>. Nachteil: Die Docker-Engine läuft nicht als echter Dienst im Hintergrund, sondern nur wenn Docker Desktop gestartet ist. Deshalb als (dauerhaft laufender) Server ungeeignet.</a:t>
            </a:r>
            <a:endParaRPr lang="de-DE" dirty="0"/>
          </a:p>
        </p:txBody>
      </p:sp>
    </p:spTree>
    <p:extLst>
      <p:ext uri="{BB962C8B-B14F-4D97-AF65-F5344CB8AC3E}">
        <p14:creationId xmlns:p14="http://schemas.microsoft.com/office/powerpoint/2010/main" val="9339605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4F7248-0639-462E-B161-88C74F90186E}"/>
              </a:ext>
            </a:extLst>
          </p:cNvPr>
          <p:cNvSpPr>
            <a:spLocks noGrp="1"/>
          </p:cNvSpPr>
          <p:nvPr>
            <p:ph type="title"/>
          </p:nvPr>
        </p:nvSpPr>
        <p:spPr/>
        <p:txBody>
          <a:bodyPr>
            <a:normAutofit/>
          </a:bodyPr>
          <a:lstStyle/>
          <a:p>
            <a:r>
              <a:rPr lang="de-DE" sz="4000"/>
              <a:t>Multi-Container-Applikationen</a:t>
            </a:r>
            <a:endParaRPr lang="de-DE" sz="4000" dirty="0"/>
          </a:p>
        </p:txBody>
      </p:sp>
      <p:sp>
        <p:nvSpPr>
          <p:cNvPr id="3" name="Inhaltsplatzhalter 2">
            <a:extLst>
              <a:ext uri="{FF2B5EF4-FFF2-40B4-BE49-F238E27FC236}">
                <a16:creationId xmlns:a16="http://schemas.microsoft.com/office/drawing/2014/main" id="{32BA5CB3-5577-4759-8CA4-B9C29731C20E}"/>
              </a:ext>
            </a:extLst>
          </p:cNvPr>
          <p:cNvSpPr>
            <a:spLocks noGrp="1"/>
          </p:cNvSpPr>
          <p:nvPr>
            <p:ph idx="1"/>
          </p:nvPr>
        </p:nvSpPr>
        <p:spPr>
          <a:xfrm>
            <a:off x="838200" y="1485041"/>
            <a:ext cx="8014856" cy="5321396"/>
          </a:xfrm>
        </p:spPr>
        <p:txBody>
          <a:bodyPr>
            <a:normAutofit fontScale="70000" lnSpcReduction="20000"/>
          </a:bodyPr>
          <a:lstStyle/>
          <a:p>
            <a:pPr>
              <a:lnSpc>
                <a:spcPct val="130000"/>
              </a:lnSpc>
            </a:pPr>
            <a:r>
              <a:rPr lang="de-DE" dirty="0">
                <a:sym typeface="Wingdings" panose="05000000000000000000" pitchFamily="2" charset="2"/>
              </a:rPr>
              <a:t>Bei vielen Images gilt das Prinzip: </a:t>
            </a:r>
            <a:r>
              <a:rPr lang="de-DE" b="1" dirty="0">
                <a:sym typeface="Wingdings" panose="05000000000000000000" pitchFamily="2" charset="2"/>
              </a:rPr>
              <a:t>1 Container = 1 Dienst</a:t>
            </a:r>
          </a:p>
          <a:p>
            <a:pPr>
              <a:lnSpc>
                <a:spcPct val="130000"/>
              </a:lnSpc>
            </a:pPr>
            <a:r>
              <a:rPr lang="de-DE" dirty="0">
                <a:sym typeface="Wingdings" panose="05000000000000000000" pitchFamily="2" charset="2"/>
              </a:rPr>
              <a:t>Da viele IT-Systeme aus mehreren Diensten / Applikationen bestehen, muss man oft mehrere Container miteinander verbinden / vernetzen.</a:t>
            </a:r>
          </a:p>
          <a:p>
            <a:pPr>
              <a:lnSpc>
                <a:spcPct val="130000"/>
              </a:lnSpc>
            </a:pPr>
            <a:r>
              <a:rPr lang="de-DE" dirty="0">
                <a:sym typeface="Wingdings" panose="05000000000000000000" pitchFamily="2" charset="2"/>
              </a:rPr>
              <a:t>Beispiele:</a:t>
            </a:r>
          </a:p>
          <a:p>
            <a:pPr lvl="1">
              <a:lnSpc>
                <a:spcPct val="130000"/>
              </a:lnSpc>
            </a:pPr>
            <a:r>
              <a:rPr lang="de-DE" dirty="0">
                <a:sym typeface="Wingdings" panose="05000000000000000000" pitchFamily="2" charset="2"/>
              </a:rPr>
              <a:t>Webserver und Datenbankserver (</a:t>
            </a:r>
            <a:r>
              <a:rPr lang="de-DE" dirty="0" err="1">
                <a:sym typeface="Wingdings" panose="05000000000000000000" pitchFamily="2" charset="2"/>
              </a:rPr>
              <a:t>nginx</a:t>
            </a:r>
            <a:r>
              <a:rPr lang="de-DE" dirty="0">
                <a:sym typeface="Wingdings" panose="05000000000000000000" pitchFamily="2" charset="2"/>
              </a:rPr>
              <a:t> und </a:t>
            </a:r>
            <a:r>
              <a:rPr lang="de-DE" dirty="0" err="1">
                <a:sym typeface="Wingdings" panose="05000000000000000000" pitchFamily="2" charset="2"/>
              </a:rPr>
              <a:t>MariaDB</a:t>
            </a:r>
            <a:r>
              <a:rPr lang="de-DE" dirty="0">
                <a:sym typeface="Wingdings" panose="05000000000000000000" pitchFamily="2" charset="2"/>
              </a:rPr>
              <a:t>)</a:t>
            </a:r>
          </a:p>
          <a:p>
            <a:pPr lvl="1">
              <a:lnSpc>
                <a:spcPct val="130000"/>
              </a:lnSpc>
            </a:pPr>
            <a:r>
              <a:rPr lang="de-DE" dirty="0">
                <a:sym typeface="Wingdings" panose="05000000000000000000" pitchFamily="2" charset="2"/>
              </a:rPr>
              <a:t>Datenbankserver und Datenbankclient (MySQL und phpMyAdmin)</a:t>
            </a:r>
          </a:p>
          <a:p>
            <a:pPr lvl="1">
              <a:lnSpc>
                <a:spcPct val="130000"/>
              </a:lnSpc>
            </a:pPr>
            <a:r>
              <a:rPr lang="de-DE" dirty="0">
                <a:sym typeface="Wingdings" panose="05000000000000000000" pitchFamily="2" charset="2"/>
              </a:rPr>
              <a:t>Datensammler, Datenbankserver und Auswertungssoftware (z.B. Telegraf, </a:t>
            </a:r>
            <a:r>
              <a:rPr lang="de-DE" dirty="0" err="1">
                <a:sym typeface="Wingdings" panose="05000000000000000000" pitchFamily="2" charset="2"/>
              </a:rPr>
              <a:t>InfluxDB</a:t>
            </a:r>
            <a:r>
              <a:rPr lang="de-DE" dirty="0">
                <a:sym typeface="Wingdings" panose="05000000000000000000" pitchFamily="2" charset="2"/>
              </a:rPr>
              <a:t> und </a:t>
            </a:r>
            <a:r>
              <a:rPr lang="de-DE" dirty="0" err="1">
                <a:sym typeface="Wingdings" panose="05000000000000000000" pitchFamily="2" charset="2"/>
              </a:rPr>
              <a:t>Grafana</a:t>
            </a:r>
            <a:r>
              <a:rPr lang="de-DE" dirty="0">
                <a:sym typeface="Wingdings" panose="05000000000000000000" pitchFamily="2" charset="2"/>
              </a:rPr>
              <a:t>)</a:t>
            </a:r>
          </a:p>
          <a:p>
            <a:pPr>
              <a:lnSpc>
                <a:spcPct val="130000"/>
              </a:lnSpc>
            </a:pPr>
            <a:r>
              <a:rPr lang="de-DE" dirty="0">
                <a:sym typeface="Wingdings" panose="05000000000000000000" pitchFamily="2" charset="2"/>
              </a:rPr>
              <a:t>Ein Möglichkeit, Multicontainer-Applikationen zu bauen, ist die "Verlinkung" der Container (die Images müssen das unterstützen, siehe die jeweilige Beschreibung). Dazu wird der Container der die Ressourcen eines anderen Containers nutzen will mit der Option </a:t>
            </a:r>
            <a:r>
              <a:rPr lang="de-DE" b="1" dirty="0">
                <a:sym typeface="Wingdings" panose="05000000000000000000" pitchFamily="2" charset="2"/>
              </a:rPr>
              <a:t>--link </a:t>
            </a:r>
            <a:r>
              <a:rPr lang="de-DE" dirty="0">
                <a:sym typeface="Wingdings" panose="05000000000000000000" pitchFamily="2" charset="2"/>
              </a:rPr>
              <a:t>aufgerufen. Siehe Beispiel auf der nächsten Folie!</a:t>
            </a:r>
          </a:p>
        </p:txBody>
      </p:sp>
      <p:pic>
        <p:nvPicPr>
          <p:cNvPr id="13" name="Grafik 12">
            <a:extLst>
              <a:ext uri="{FF2B5EF4-FFF2-40B4-BE49-F238E27FC236}">
                <a16:creationId xmlns:a16="http://schemas.microsoft.com/office/drawing/2014/main" id="{727D6EC6-146E-45DC-AF9A-86B17428C07C}"/>
              </a:ext>
            </a:extLst>
          </p:cNvPr>
          <p:cNvPicPr>
            <a:picLocks noChangeAspect="1"/>
          </p:cNvPicPr>
          <p:nvPr/>
        </p:nvPicPr>
        <p:blipFill>
          <a:blip r:embed="rId2"/>
          <a:stretch>
            <a:fillRect/>
          </a:stretch>
        </p:blipFill>
        <p:spPr>
          <a:xfrm>
            <a:off x="7783569" y="1028701"/>
            <a:ext cx="4186556" cy="4092212"/>
          </a:xfrm>
          <a:prstGeom prst="rect">
            <a:avLst/>
          </a:prstGeom>
        </p:spPr>
      </p:pic>
    </p:spTree>
    <p:extLst>
      <p:ext uri="{BB962C8B-B14F-4D97-AF65-F5344CB8AC3E}">
        <p14:creationId xmlns:p14="http://schemas.microsoft.com/office/powerpoint/2010/main" val="34312683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4F7248-0639-462E-B161-88C74F90186E}"/>
              </a:ext>
            </a:extLst>
          </p:cNvPr>
          <p:cNvSpPr>
            <a:spLocks noGrp="1"/>
          </p:cNvSpPr>
          <p:nvPr>
            <p:ph type="title"/>
          </p:nvPr>
        </p:nvSpPr>
        <p:spPr>
          <a:xfrm>
            <a:off x="838201" y="104319"/>
            <a:ext cx="10515600" cy="1325563"/>
          </a:xfrm>
        </p:spPr>
        <p:txBody>
          <a:bodyPr>
            <a:normAutofit/>
          </a:bodyPr>
          <a:lstStyle/>
          <a:p>
            <a:r>
              <a:rPr lang="de-DE" sz="3200" dirty="0"/>
              <a:t>Beispiel</a:t>
            </a:r>
            <a:r>
              <a:rPr lang="de-DE" sz="3200"/>
              <a:t>: Multicontainer-App mit phpMyAdmin und MySQL</a:t>
            </a:r>
            <a:endParaRPr lang="de-DE" sz="3200" dirty="0"/>
          </a:p>
        </p:txBody>
      </p:sp>
      <p:sp>
        <p:nvSpPr>
          <p:cNvPr id="3" name="Inhaltsplatzhalter 2">
            <a:extLst>
              <a:ext uri="{FF2B5EF4-FFF2-40B4-BE49-F238E27FC236}">
                <a16:creationId xmlns:a16="http://schemas.microsoft.com/office/drawing/2014/main" id="{32BA5CB3-5577-4759-8CA4-B9C29731C20E}"/>
              </a:ext>
            </a:extLst>
          </p:cNvPr>
          <p:cNvSpPr>
            <a:spLocks noGrp="1"/>
          </p:cNvSpPr>
          <p:nvPr>
            <p:ph idx="1"/>
          </p:nvPr>
        </p:nvSpPr>
        <p:spPr>
          <a:xfrm>
            <a:off x="838199" y="1237129"/>
            <a:ext cx="11145253" cy="5569308"/>
          </a:xfrm>
        </p:spPr>
        <p:txBody>
          <a:bodyPr>
            <a:normAutofit lnSpcReduction="10000"/>
          </a:bodyPr>
          <a:lstStyle/>
          <a:p>
            <a:pPr>
              <a:lnSpc>
                <a:spcPct val="100000"/>
              </a:lnSpc>
            </a:pPr>
            <a:r>
              <a:rPr lang="de-DE" sz="2000" dirty="0"/>
              <a:t>Wir starten zunächst eine MySQL-Instanz und vergeben einen Namen für den Container und setzen das Passwort:</a:t>
            </a:r>
            <a:br>
              <a:rPr lang="de-DE" sz="2000" dirty="0"/>
            </a:br>
            <a:r>
              <a:rPr lang="en-US" sz="1600" b="1" dirty="0">
                <a:highlight>
                  <a:srgbClr val="C0C0C0"/>
                </a:highlight>
                <a:latin typeface="Courier New" panose="02070309020205020404" pitchFamily="49" charset="0"/>
                <a:cs typeface="Courier New" panose="02070309020205020404" pitchFamily="49" charset="0"/>
              </a:rPr>
              <a:t>docker run --name </a:t>
            </a:r>
            <a:r>
              <a:rPr lang="en-US" sz="1600" b="1" dirty="0" err="1">
                <a:highlight>
                  <a:srgbClr val="C0C0C0"/>
                </a:highlight>
                <a:latin typeface="Courier New" panose="02070309020205020404" pitchFamily="49" charset="0"/>
                <a:cs typeface="Courier New" panose="02070309020205020404" pitchFamily="49" charset="0"/>
              </a:rPr>
              <a:t>SQLdb</a:t>
            </a:r>
            <a:r>
              <a:rPr lang="en-US" sz="1600" b="1" dirty="0">
                <a:highlight>
                  <a:srgbClr val="C0C0C0"/>
                </a:highlight>
                <a:latin typeface="Courier New" panose="02070309020205020404" pitchFamily="49" charset="0"/>
                <a:cs typeface="Courier New" panose="02070309020205020404" pitchFamily="49" charset="0"/>
              </a:rPr>
              <a:t> -d micky65/</a:t>
            </a:r>
            <a:r>
              <a:rPr lang="en-US" sz="1600" b="1" dirty="0" err="1">
                <a:highlight>
                  <a:srgbClr val="C0C0C0"/>
                </a:highlight>
                <a:latin typeface="Courier New" panose="02070309020205020404" pitchFamily="49" charset="0"/>
                <a:cs typeface="Courier New" panose="02070309020205020404" pitchFamily="49" charset="0"/>
              </a:rPr>
              <a:t>mysql-world:latest</a:t>
            </a:r>
            <a:endParaRPr lang="en-US" sz="1600" b="1" dirty="0">
              <a:highlight>
                <a:srgbClr val="C0C0C0"/>
              </a:highlight>
              <a:latin typeface="Courier New" panose="02070309020205020404" pitchFamily="49" charset="0"/>
              <a:cs typeface="Courier New" panose="02070309020205020404" pitchFamily="49" charset="0"/>
            </a:endParaRPr>
          </a:p>
          <a:p>
            <a:pPr>
              <a:lnSpc>
                <a:spcPct val="100000"/>
              </a:lnSpc>
            </a:pPr>
            <a:r>
              <a:rPr lang="de-DE" sz="2000" dirty="0">
                <a:sym typeface="Wingdings" panose="05000000000000000000" pitchFamily="2" charset="2"/>
              </a:rPr>
              <a:t>Der Container </a:t>
            </a:r>
            <a:r>
              <a:rPr lang="de-DE" sz="2000" b="1" dirty="0" err="1">
                <a:sym typeface="Wingdings" panose="05000000000000000000" pitchFamily="2" charset="2"/>
              </a:rPr>
              <a:t>SQLdb</a:t>
            </a:r>
            <a:r>
              <a:rPr lang="de-DE" sz="2000" dirty="0">
                <a:sym typeface="Wingdings" panose="05000000000000000000" pitchFamily="2" charset="2"/>
              </a:rPr>
              <a:t> läuft im Hintergrund und ist nicht übers Netzwerk erreichbar! </a:t>
            </a:r>
            <a:br>
              <a:rPr lang="de-DE" sz="2000" dirty="0">
                <a:sym typeface="Wingdings" panose="05000000000000000000" pitchFamily="2" charset="2"/>
              </a:rPr>
            </a:br>
            <a:r>
              <a:rPr lang="de-DE" sz="2000" dirty="0">
                <a:sym typeface="Wingdings" panose="05000000000000000000" pitchFamily="2" charset="2"/>
              </a:rPr>
              <a:t>Falls das doch gewünscht ist: </a:t>
            </a:r>
            <a:r>
              <a:rPr lang="en-US" sz="1200" b="1" dirty="0">
                <a:highlight>
                  <a:srgbClr val="C0C0C0"/>
                </a:highlight>
                <a:latin typeface="Courier New" panose="02070309020205020404" pitchFamily="49" charset="0"/>
                <a:cs typeface="Courier New" panose="02070309020205020404" pitchFamily="49" charset="0"/>
              </a:rPr>
              <a:t>docker run --name </a:t>
            </a:r>
            <a:r>
              <a:rPr lang="en-US" sz="1200" b="1" dirty="0" err="1">
                <a:highlight>
                  <a:srgbClr val="C0C0C0"/>
                </a:highlight>
                <a:latin typeface="Courier New" panose="02070309020205020404" pitchFamily="49" charset="0"/>
                <a:cs typeface="Courier New" panose="02070309020205020404" pitchFamily="49" charset="0"/>
              </a:rPr>
              <a:t>SQLdb</a:t>
            </a:r>
            <a:r>
              <a:rPr lang="en-US" sz="1200" b="1" dirty="0">
                <a:highlight>
                  <a:srgbClr val="C0C0C0"/>
                </a:highlight>
                <a:latin typeface="Courier New" panose="02070309020205020404" pitchFamily="49" charset="0"/>
                <a:cs typeface="Courier New" panose="02070309020205020404" pitchFamily="49" charset="0"/>
              </a:rPr>
              <a:t> -d  -p:3306:3306  micky65/</a:t>
            </a:r>
            <a:r>
              <a:rPr lang="en-US" sz="1200" b="1" dirty="0" err="1">
                <a:highlight>
                  <a:srgbClr val="C0C0C0"/>
                </a:highlight>
                <a:latin typeface="Courier New" panose="02070309020205020404" pitchFamily="49" charset="0"/>
                <a:cs typeface="Courier New" panose="02070309020205020404" pitchFamily="49" charset="0"/>
              </a:rPr>
              <a:t>mysql-world:latest</a:t>
            </a:r>
            <a:endParaRPr lang="de-DE" sz="2000" b="1" dirty="0">
              <a:sym typeface="Wingdings" panose="05000000000000000000" pitchFamily="2" charset="2"/>
            </a:endParaRPr>
          </a:p>
          <a:p>
            <a:pPr>
              <a:lnSpc>
                <a:spcPct val="100000"/>
              </a:lnSpc>
            </a:pPr>
            <a:r>
              <a:rPr lang="de-DE" sz="2000" dirty="0">
                <a:sym typeface="Wingdings" panose="05000000000000000000" pitchFamily="2" charset="2"/>
              </a:rPr>
              <a:t>Nun starten wir ein phpMyAdmin-Image und verlinken die Variable </a:t>
            </a:r>
            <a:r>
              <a:rPr lang="de-DE" sz="2000" b="1" dirty="0" err="1">
                <a:sym typeface="Wingdings" panose="05000000000000000000" pitchFamily="2" charset="2"/>
              </a:rPr>
              <a:t>db</a:t>
            </a:r>
            <a:r>
              <a:rPr lang="de-DE" sz="2000" dirty="0">
                <a:sym typeface="Wingdings" panose="05000000000000000000" pitchFamily="2" charset="2"/>
              </a:rPr>
              <a:t> mit der</a:t>
            </a:r>
            <a:br>
              <a:rPr lang="de-DE" sz="2000" dirty="0">
                <a:sym typeface="Wingdings" panose="05000000000000000000" pitchFamily="2" charset="2"/>
              </a:rPr>
            </a:br>
            <a:r>
              <a:rPr lang="de-DE" sz="1700" b="1" dirty="0">
                <a:highlight>
                  <a:srgbClr val="C0C0C0"/>
                </a:highlight>
                <a:latin typeface="Courier New" panose="02070309020205020404" pitchFamily="49" charset="0"/>
                <a:cs typeface="Courier New" panose="02070309020205020404" pitchFamily="49" charset="0"/>
                <a:sym typeface="Wingdings" panose="05000000000000000000" pitchFamily="2" charset="2"/>
              </a:rPr>
              <a:t>-- link </a:t>
            </a:r>
            <a:r>
              <a:rPr lang="de-DE" sz="2000" dirty="0">
                <a:sym typeface="Wingdings" panose="05000000000000000000" pitchFamily="2" charset="2"/>
              </a:rPr>
              <a:t>Option mit dem Container </a:t>
            </a:r>
            <a:r>
              <a:rPr lang="de-DE" sz="2000" b="1" dirty="0" err="1">
                <a:sym typeface="Wingdings" panose="05000000000000000000" pitchFamily="2" charset="2"/>
              </a:rPr>
              <a:t>SQLdb</a:t>
            </a:r>
            <a:r>
              <a:rPr lang="de-DE" sz="2000" b="1" dirty="0">
                <a:sym typeface="Wingdings" panose="05000000000000000000" pitchFamily="2" charset="2"/>
              </a:rPr>
              <a:t> </a:t>
            </a:r>
            <a:r>
              <a:rPr lang="de-DE" sz="1400" dirty="0">
                <a:sym typeface="Wingdings" panose="05000000000000000000" pitchFamily="2" charset="2"/>
              </a:rPr>
              <a:t>(siehe auch: </a:t>
            </a:r>
            <a:r>
              <a:rPr lang="de-DE" sz="1400" dirty="0">
                <a:sym typeface="Wingdings" panose="05000000000000000000" pitchFamily="2" charset="2"/>
                <a:hlinkClick r:id="rId2"/>
              </a:rPr>
              <a:t>https://hub.docker.com/r/phpmyadmin/phpmyadmin</a:t>
            </a:r>
            <a:r>
              <a:rPr lang="de-DE" sz="1400" dirty="0">
                <a:sym typeface="Wingdings" panose="05000000000000000000" pitchFamily="2" charset="2"/>
              </a:rPr>
              <a:t>)</a:t>
            </a:r>
            <a:br>
              <a:rPr lang="de-DE" sz="1400" dirty="0">
                <a:sym typeface="Wingdings" panose="05000000000000000000" pitchFamily="2" charset="2"/>
              </a:rPr>
            </a:br>
            <a:r>
              <a:rPr lang="en-US" sz="1600" b="1" dirty="0">
                <a:highlight>
                  <a:srgbClr val="C0C0C0"/>
                </a:highlight>
                <a:latin typeface="Courier New" panose="02070309020205020404" pitchFamily="49" charset="0"/>
                <a:cs typeface="Courier New" panose="02070309020205020404" pitchFamily="49" charset="0"/>
              </a:rPr>
              <a:t>docker run --name </a:t>
            </a:r>
            <a:r>
              <a:rPr lang="en-US" sz="1600" b="1" dirty="0" err="1">
                <a:highlight>
                  <a:srgbClr val="C0C0C0"/>
                </a:highlight>
                <a:latin typeface="Courier New" panose="02070309020205020404" pitchFamily="49" charset="0"/>
                <a:cs typeface="Courier New" panose="02070309020205020404" pitchFamily="49" charset="0"/>
              </a:rPr>
              <a:t>phpmyadmin</a:t>
            </a:r>
            <a:r>
              <a:rPr lang="en-US" sz="1600" b="1" dirty="0">
                <a:highlight>
                  <a:srgbClr val="C0C0C0"/>
                </a:highlight>
                <a:latin typeface="Courier New" panose="02070309020205020404" pitchFamily="49" charset="0"/>
                <a:cs typeface="Courier New" panose="02070309020205020404" pitchFamily="49" charset="0"/>
              </a:rPr>
              <a:t> -d –-link </a:t>
            </a:r>
            <a:r>
              <a:rPr lang="en-US" sz="1600" b="1" dirty="0" err="1">
                <a:highlight>
                  <a:srgbClr val="C0C0C0"/>
                </a:highlight>
                <a:latin typeface="Courier New" panose="02070309020205020404" pitchFamily="49" charset="0"/>
                <a:cs typeface="Courier New" panose="02070309020205020404" pitchFamily="49" charset="0"/>
              </a:rPr>
              <a:t>SQLdb:db</a:t>
            </a:r>
            <a:r>
              <a:rPr lang="en-US" sz="1600" b="1" dirty="0">
                <a:highlight>
                  <a:srgbClr val="C0C0C0"/>
                </a:highlight>
                <a:latin typeface="Courier New" panose="02070309020205020404" pitchFamily="49" charset="0"/>
                <a:cs typeface="Courier New" panose="02070309020205020404" pitchFamily="49" charset="0"/>
              </a:rPr>
              <a:t> –p 8888:80 </a:t>
            </a:r>
            <a:r>
              <a:rPr lang="en-US" sz="1600" b="1" dirty="0" err="1">
                <a:highlight>
                  <a:srgbClr val="C0C0C0"/>
                </a:highlight>
                <a:latin typeface="Courier New" panose="02070309020205020404" pitchFamily="49" charset="0"/>
                <a:cs typeface="Courier New" panose="02070309020205020404" pitchFamily="49" charset="0"/>
              </a:rPr>
              <a:t>phpmyadmin</a:t>
            </a:r>
            <a:r>
              <a:rPr lang="en-US" sz="1600" b="1" dirty="0">
                <a:highlight>
                  <a:srgbClr val="C0C0C0"/>
                </a:highlight>
                <a:latin typeface="Courier New" panose="02070309020205020404" pitchFamily="49" charset="0"/>
                <a:cs typeface="Courier New" panose="02070309020205020404" pitchFamily="49" charset="0"/>
              </a:rPr>
              <a:t>/</a:t>
            </a:r>
            <a:r>
              <a:rPr lang="en-US" sz="1600" b="1" dirty="0" err="1">
                <a:highlight>
                  <a:srgbClr val="C0C0C0"/>
                </a:highlight>
                <a:latin typeface="Courier New" panose="02070309020205020404" pitchFamily="49" charset="0"/>
                <a:cs typeface="Courier New" panose="02070309020205020404" pitchFamily="49" charset="0"/>
              </a:rPr>
              <a:t>phpmyadmin</a:t>
            </a:r>
            <a:r>
              <a:rPr lang="en-US" sz="1600" b="1" dirty="0">
                <a:highlight>
                  <a:srgbClr val="C0C0C0"/>
                </a:highlight>
                <a:latin typeface="Courier New" panose="02070309020205020404" pitchFamily="49" charset="0"/>
                <a:cs typeface="Courier New" panose="02070309020205020404" pitchFamily="49" charset="0"/>
              </a:rPr>
              <a:t> </a:t>
            </a:r>
          </a:p>
          <a:p>
            <a:pPr>
              <a:lnSpc>
                <a:spcPct val="100000"/>
              </a:lnSpc>
            </a:pPr>
            <a:r>
              <a:rPr lang="de-DE" sz="2000" dirty="0">
                <a:sym typeface="Wingdings" panose="05000000000000000000" pitchFamily="2" charset="2"/>
              </a:rPr>
              <a:t>Eine Kontrolle der beiden Container mit </a:t>
            </a:r>
            <a:r>
              <a:rPr lang="de-DE" sz="2000" b="1" dirty="0" err="1">
                <a:sym typeface="Wingdings" panose="05000000000000000000" pitchFamily="2" charset="2"/>
              </a:rPr>
              <a:t>docker</a:t>
            </a:r>
            <a:r>
              <a:rPr lang="de-DE" sz="2000" b="1" dirty="0">
                <a:sym typeface="Wingdings" panose="05000000000000000000" pitchFamily="2" charset="2"/>
              </a:rPr>
              <a:t> ps </a:t>
            </a:r>
            <a:r>
              <a:rPr lang="de-DE" sz="2000" dirty="0">
                <a:sym typeface="Wingdings" panose="05000000000000000000" pitchFamily="2" charset="2"/>
              </a:rPr>
              <a:t>ergibt:</a:t>
            </a:r>
            <a:br>
              <a:rPr lang="de-DE" sz="2000" dirty="0">
                <a:sym typeface="Wingdings" panose="05000000000000000000" pitchFamily="2" charset="2"/>
              </a:rPr>
            </a:br>
            <a:br>
              <a:rPr lang="de-DE" sz="2000" dirty="0">
                <a:sym typeface="Wingdings" panose="05000000000000000000" pitchFamily="2" charset="2"/>
              </a:rPr>
            </a:br>
            <a:endParaRPr lang="en-US" sz="2000" b="1" dirty="0">
              <a:highlight>
                <a:srgbClr val="C0C0C0"/>
              </a:highlight>
              <a:latin typeface="Courier New" panose="02070309020205020404" pitchFamily="49" charset="0"/>
              <a:cs typeface="Courier New" panose="02070309020205020404" pitchFamily="49" charset="0"/>
            </a:endParaRPr>
          </a:p>
          <a:p>
            <a:pPr>
              <a:lnSpc>
                <a:spcPct val="100000"/>
              </a:lnSpc>
            </a:pPr>
            <a:r>
              <a:rPr lang="de-DE" sz="2000" dirty="0">
                <a:sym typeface="Wingdings" panose="05000000000000000000" pitchFamily="2" charset="2"/>
              </a:rPr>
              <a:t>Die Weboberfläche lässt sich anschließend mit </a:t>
            </a:r>
            <a:r>
              <a:rPr lang="de-DE" sz="2000" dirty="0">
                <a:sym typeface="Wingdings" panose="05000000000000000000" pitchFamily="2" charset="2"/>
                <a:hlinkClick r:id="rId3"/>
              </a:rPr>
              <a:t>http://host-ip:8888</a:t>
            </a:r>
            <a:r>
              <a:rPr lang="de-DE" sz="2000" dirty="0">
                <a:sym typeface="Wingdings" panose="05000000000000000000" pitchFamily="2" charset="2"/>
              </a:rPr>
              <a:t> aufrufen und man kann sich bei phpMyAdmin mit root und dem vergebenen Passwort (</a:t>
            </a:r>
            <a:r>
              <a:rPr lang="de-DE" sz="2000" b="1" dirty="0"/>
              <a:t>geheiM123+</a:t>
            </a:r>
            <a:r>
              <a:rPr lang="de-DE" sz="2000" dirty="0"/>
              <a:t>) </a:t>
            </a:r>
            <a:r>
              <a:rPr lang="de-DE" sz="2000" dirty="0">
                <a:sym typeface="Wingdings" panose="05000000000000000000" pitchFamily="2" charset="2"/>
              </a:rPr>
              <a:t>anmelden.</a:t>
            </a:r>
          </a:p>
          <a:p>
            <a:pPr>
              <a:lnSpc>
                <a:spcPct val="100000"/>
              </a:lnSpc>
            </a:pPr>
            <a:r>
              <a:rPr lang="de-DE" sz="2000" dirty="0">
                <a:sym typeface="Wingdings" panose="05000000000000000000" pitchFamily="2" charset="2"/>
              </a:rPr>
              <a:t>Diese Art der Verlinkung ist nur eine von mehreren Möglichkeiten in Docker mehrere Container miteinander kommunizieren zu lassen. Ebenfalls üblich ist die Verbindung über ein eigenes (internes) Docker Netzwerk. Auch lässt sich der Start der beiden Container mit dem Linux-Tool </a:t>
            </a:r>
            <a:r>
              <a:rPr lang="de-DE" sz="2000" b="1" dirty="0">
                <a:sym typeface="Wingdings" panose="05000000000000000000" pitchFamily="2" charset="2"/>
              </a:rPr>
              <a:t>Docker-</a:t>
            </a:r>
            <a:r>
              <a:rPr lang="de-DE" sz="2000" b="1" dirty="0" err="1">
                <a:sym typeface="Wingdings" panose="05000000000000000000" pitchFamily="2" charset="2"/>
              </a:rPr>
              <a:t>Compose</a:t>
            </a:r>
            <a:r>
              <a:rPr lang="de-DE" sz="2000" dirty="0">
                <a:sym typeface="Wingdings" panose="05000000000000000000" pitchFamily="2" charset="2"/>
              </a:rPr>
              <a:t> automatisieren.</a:t>
            </a:r>
          </a:p>
        </p:txBody>
      </p:sp>
      <p:pic>
        <p:nvPicPr>
          <p:cNvPr id="5" name="Grafik 4">
            <a:extLst>
              <a:ext uri="{FF2B5EF4-FFF2-40B4-BE49-F238E27FC236}">
                <a16:creationId xmlns:a16="http://schemas.microsoft.com/office/drawing/2014/main" id="{E1B6AF91-93F3-451F-B719-C5F0A66A3A36}"/>
              </a:ext>
            </a:extLst>
          </p:cNvPr>
          <p:cNvPicPr>
            <a:picLocks noChangeAspect="1"/>
          </p:cNvPicPr>
          <p:nvPr/>
        </p:nvPicPr>
        <p:blipFill>
          <a:blip r:embed="rId4"/>
          <a:stretch>
            <a:fillRect/>
          </a:stretch>
        </p:blipFill>
        <p:spPr>
          <a:xfrm>
            <a:off x="104274" y="4021783"/>
            <a:ext cx="11983452" cy="603363"/>
          </a:xfrm>
          <a:prstGeom prst="rect">
            <a:avLst/>
          </a:prstGeom>
        </p:spPr>
      </p:pic>
      <p:pic>
        <p:nvPicPr>
          <p:cNvPr id="7" name="Grafik 6">
            <a:extLst>
              <a:ext uri="{FF2B5EF4-FFF2-40B4-BE49-F238E27FC236}">
                <a16:creationId xmlns:a16="http://schemas.microsoft.com/office/drawing/2014/main" id="{EB418888-C338-4AC6-9F5E-997946715E43}"/>
              </a:ext>
            </a:extLst>
          </p:cNvPr>
          <p:cNvPicPr>
            <a:picLocks noChangeAspect="1"/>
          </p:cNvPicPr>
          <p:nvPr/>
        </p:nvPicPr>
        <p:blipFill>
          <a:blip r:embed="rId5"/>
          <a:stretch>
            <a:fillRect/>
          </a:stretch>
        </p:blipFill>
        <p:spPr>
          <a:xfrm>
            <a:off x="10539351" y="1572690"/>
            <a:ext cx="1444101" cy="1643504"/>
          </a:xfrm>
          <a:prstGeom prst="rect">
            <a:avLst/>
          </a:prstGeom>
          <a:ln>
            <a:solidFill>
              <a:schemeClr val="bg1">
                <a:lumMod val="85000"/>
              </a:schemeClr>
            </a:solidFill>
          </a:ln>
        </p:spPr>
      </p:pic>
    </p:spTree>
    <p:extLst>
      <p:ext uri="{BB962C8B-B14F-4D97-AF65-F5344CB8AC3E}">
        <p14:creationId xmlns:p14="http://schemas.microsoft.com/office/powerpoint/2010/main" val="35832705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A3E96D1-EC19-4DAC-BAA2-31211BB58795}"/>
              </a:ext>
            </a:extLst>
          </p:cNvPr>
          <p:cNvSpPr>
            <a:spLocks noGrp="1"/>
          </p:cNvSpPr>
          <p:nvPr>
            <p:ph type="title"/>
          </p:nvPr>
        </p:nvSpPr>
        <p:spPr>
          <a:xfrm>
            <a:off x="410450" y="132027"/>
            <a:ext cx="9083746" cy="1325563"/>
          </a:xfrm>
        </p:spPr>
        <p:txBody>
          <a:bodyPr/>
          <a:lstStyle/>
          <a:p>
            <a:r>
              <a:rPr lang="de-DE" dirty="0"/>
              <a:t>Docker Aufbauwissen: Multicontainer-</a:t>
            </a:r>
            <a:br>
              <a:rPr lang="de-DE" dirty="0"/>
            </a:br>
            <a:r>
              <a:rPr lang="de-DE" dirty="0"/>
              <a:t>Applikationen mit </a:t>
            </a:r>
            <a:r>
              <a:rPr lang="de-DE" dirty="0" err="1">
                <a:latin typeface="Courier New" panose="02070309020205020404" pitchFamily="49" charset="0"/>
                <a:cs typeface="Courier New" panose="02070309020205020404" pitchFamily="49" charset="0"/>
              </a:rPr>
              <a:t>docker</a:t>
            </a:r>
            <a:r>
              <a:rPr lang="de-DE" dirty="0">
                <a:latin typeface="Courier New" panose="02070309020205020404" pitchFamily="49" charset="0"/>
                <a:cs typeface="Courier New" panose="02070309020205020404" pitchFamily="49" charset="0"/>
              </a:rPr>
              <a:t> </a:t>
            </a:r>
            <a:r>
              <a:rPr lang="de-DE" dirty="0" err="1">
                <a:latin typeface="Courier New" panose="02070309020205020404" pitchFamily="49" charset="0"/>
                <a:cs typeface="Courier New" panose="02070309020205020404" pitchFamily="49" charset="0"/>
              </a:rPr>
              <a:t>compose</a:t>
            </a:r>
            <a:endParaRPr lang="de-DE" dirty="0">
              <a:latin typeface="Courier New" panose="02070309020205020404" pitchFamily="49" charset="0"/>
              <a:cs typeface="Courier New" panose="02070309020205020404" pitchFamily="49" charset="0"/>
            </a:endParaRPr>
          </a:p>
        </p:txBody>
      </p:sp>
      <p:sp>
        <p:nvSpPr>
          <p:cNvPr id="3" name="Inhaltsplatzhalter 2">
            <a:extLst>
              <a:ext uri="{FF2B5EF4-FFF2-40B4-BE49-F238E27FC236}">
                <a16:creationId xmlns:a16="http://schemas.microsoft.com/office/drawing/2014/main" id="{9C79B88F-E58C-4FFE-B318-13220B99B302}"/>
              </a:ext>
            </a:extLst>
          </p:cNvPr>
          <p:cNvSpPr>
            <a:spLocks noGrp="1"/>
          </p:cNvSpPr>
          <p:nvPr>
            <p:ph idx="1"/>
          </p:nvPr>
        </p:nvSpPr>
        <p:spPr>
          <a:xfrm>
            <a:off x="529441" y="1633482"/>
            <a:ext cx="7705380" cy="4857555"/>
          </a:xfrm>
        </p:spPr>
        <p:txBody>
          <a:bodyPr>
            <a:normAutofit fontScale="77500" lnSpcReduction="20000"/>
          </a:bodyPr>
          <a:lstStyle/>
          <a:p>
            <a:r>
              <a:rPr lang="de-DE" dirty="0"/>
              <a:t>Mit </a:t>
            </a:r>
            <a:r>
              <a:rPr lang="de-DE" sz="2200" b="1" dirty="0" err="1">
                <a:highlight>
                  <a:srgbClr val="C0C0C0"/>
                </a:highlight>
                <a:latin typeface="Courier New" panose="02070309020205020404" pitchFamily="49" charset="0"/>
                <a:cs typeface="Courier New" panose="02070309020205020404" pitchFamily="49" charset="0"/>
              </a:rPr>
              <a:t>docker</a:t>
            </a:r>
            <a:r>
              <a:rPr lang="de-DE" sz="2200" b="1" dirty="0">
                <a:highlight>
                  <a:srgbClr val="C0C0C0"/>
                </a:highlight>
                <a:latin typeface="Courier New" panose="02070309020205020404" pitchFamily="49" charset="0"/>
                <a:cs typeface="Courier New" panose="02070309020205020404" pitchFamily="49" charset="0"/>
              </a:rPr>
              <a:t> </a:t>
            </a:r>
            <a:r>
              <a:rPr lang="de-DE" sz="2200" b="1" dirty="0" err="1">
                <a:highlight>
                  <a:srgbClr val="C0C0C0"/>
                </a:highlight>
                <a:latin typeface="Courier New" panose="02070309020205020404" pitchFamily="49" charset="0"/>
                <a:cs typeface="Courier New" panose="02070309020205020404" pitchFamily="49" charset="0"/>
              </a:rPr>
              <a:t>compose</a:t>
            </a:r>
            <a:r>
              <a:rPr lang="de-DE" dirty="0"/>
              <a:t> und einer </a:t>
            </a:r>
            <a:r>
              <a:rPr lang="de-DE" b="1" dirty="0" err="1"/>
              <a:t>docker-compose.yml</a:t>
            </a:r>
            <a:r>
              <a:rPr lang="de-DE" b="1" dirty="0"/>
              <a:t> </a:t>
            </a:r>
            <a:r>
              <a:rPr lang="de-DE" dirty="0"/>
              <a:t>Datei kann man (auch mehrere) Container starten und zu einer Applikation verbinden</a:t>
            </a:r>
          </a:p>
          <a:p>
            <a:r>
              <a:rPr lang="de-DE" sz="2200" b="1" dirty="0" err="1">
                <a:highlight>
                  <a:srgbClr val="C0C0C0"/>
                </a:highlight>
                <a:latin typeface="Courier New" panose="02070309020205020404" pitchFamily="49" charset="0"/>
                <a:cs typeface="Courier New" panose="02070309020205020404" pitchFamily="49" charset="0"/>
              </a:rPr>
              <a:t>docker</a:t>
            </a:r>
            <a:r>
              <a:rPr lang="de-DE" sz="2200" b="1" dirty="0">
                <a:highlight>
                  <a:srgbClr val="C0C0C0"/>
                </a:highlight>
                <a:latin typeface="Courier New" panose="02070309020205020404" pitchFamily="49" charset="0"/>
                <a:cs typeface="Courier New" panose="02070309020205020404" pitchFamily="49" charset="0"/>
              </a:rPr>
              <a:t> </a:t>
            </a:r>
            <a:r>
              <a:rPr lang="de-DE" sz="2200" b="1" dirty="0" err="1">
                <a:highlight>
                  <a:srgbClr val="C0C0C0"/>
                </a:highlight>
                <a:latin typeface="Courier New" panose="02070309020205020404" pitchFamily="49" charset="0"/>
                <a:cs typeface="Courier New" panose="02070309020205020404" pitchFamily="49" charset="0"/>
              </a:rPr>
              <a:t>compose</a:t>
            </a:r>
            <a:r>
              <a:rPr lang="de-DE" dirty="0"/>
              <a:t> ist also eine bessere (!) Alternative zum Starten der Einzelcontainer mit </a:t>
            </a:r>
            <a:r>
              <a:rPr lang="de-DE" sz="2200" b="1" dirty="0" err="1">
                <a:highlight>
                  <a:srgbClr val="C0C0C0"/>
                </a:highlight>
                <a:latin typeface="Courier New" panose="02070309020205020404" pitchFamily="49" charset="0"/>
                <a:cs typeface="Courier New" panose="02070309020205020404" pitchFamily="49" charset="0"/>
              </a:rPr>
              <a:t>docker</a:t>
            </a:r>
            <a:r>
              <a:rPr lang="de-DE" sz="2200" b="1" dirty="0">
                <a:highlight>
                  <a:srgbClr val="C0C0C0"/>
                </a:highlight>
                <a:latin typeface="Courier New" panose="02070309020205020404" pitchFamily="49" charset="0"/>
                <a:cs typeface="Courier New" panose="02070309020205020404" pitchFamily="49" charset="0"/>
              </a:rPr>
              <a:t> </a:t>
            </a:r>
            <a:r>
              <a:rPr lang="de-DE" sz="2200" b="1" dirty="0" err="1">
                <a:highlight>
                  <a:srgbClr val="C0C0C0"/>
                </a:highlight>
                <a:latin typeface="Courier New" panose="02070309020205020404" pitchFamily="49" charset="0"/>
                <a:cs typeface="Courier New" panose="02070309020205020404" pitchFamily="49" charset="0"/>
              </a:rPr>
              <a:t>run</a:t>
            </a:r>
            <a:r>
              <a:rPr lang="de-DE" sz="2200" b="1" dirty="0">
                <a:highlight>
                  <a:srgbClr val="C0C0C0"/>
                </a:highlight>
                <a:latin typeface="Courier New" panose="02070309020205020404" pitchFamily="49" charset="0"/>
                <a:cs typeface="Courier New" panose="02070309020205020404" pitchFamily="49" charset="0"/>
              </a:rPr>
              <a:t>…</a:t>
            </a:r>
          </a:p>
          <a:p>
            <a:r>
              <a:rPr lang="de-DE" dirty="0"/>
              <a:t>In der </a:t>
            </a:r>
            <a:r>
              <a:rPr lang="de-DE" b="1" dirty="0" err="1"/>
              <a:t>docker</a:t>
            </a:r>
            <a:r>
              <a:rPr lang="de-DE" b="1" dirty="0"/>
              <a:t>-</a:t>
            </a:r>
            <a:r>
              <a:rPr lang="de-DE" b="1" dirty="0" err="1"/>
              <a:t>compose.yml</a:t>
            </a:r>
            <a:r>
              <a:rPr lang="de-DE" dirty="0"/>
              <a:t>-Datei (in leerem Ordner ablegen) werden mit einer speziellen Syntax alle beteiligten Images, </a:t>
            </a:r>
            <a:r>
              <a:rPr lang="de-DE" dirty="0" err="1"/>
              <a:t>Volumes</a:t>
            </a:r>
            <a:r>
              <a:rPr lang="de-DE" dirty="0"/>
              <a:t>, Netzwerkverbindungen, Ports etc. festgelegt</a:t>
            </a:r>
          </a:p>
          <a:p>
            <a:r>
              <a:rPr lang="de-DE" dirty="0"/>
              <a:t>Start des Gesamtsystems (</a:t>
            </a:r>
            <a:r>
              <a:rPr lang="de-DE" dirty="0" err="1"/>
              <a:t>detached</a:t>
            </a:r>
            <a:r>
              <a:rPr lang="de-DE" dirty="0"/>
              <a:t>) mit </a:t>
            </a:r>
            <a:br>
              <a:rPr lang="de-DE" dirty="0"/>
            </a:br>
            <a:r>
              <a:rPr lang="de-DE" sz="2200" b="1" dirty="0" err="1">
                <a:highlight>
                  <a:srgbClr val="C0C0C0"/>
                </a:highlight>
                <a:latin typeface="Courier New" panose="02070309020205020404" pitchFamily="49" charset="0"/>
                <a:cs typeface="Courier New" panose="02070309020205020404" pitchFamily="49" charset="0"/>
              </a:rPr>
              <a:t>docker</a:t>
            </a:r>
            <a:r>
              <a:rPr lang="de-DE" sz="2200" b="1" dirty="0">
                <a:highlight>
                  <a:srgbClr val="C0C0C0"/>
                </a:highlight>
                <a:latin typeface="Courier New" panose="02070309020205020404" pitchFamily="49" charset="0"/>
                <a:cs typeface="Courier New" panose="02070309020205020404" pitchFamily="49" charset="0"/>
              </a:rPr>
              <a:t> </a:t>
            </a:r>
            <a:r>
              <a:rPr lang="de-DE" sz="2200" b="1" dirty="0" err="1">
                <a:highlight>
                  <a:srgbClr val="C0C0C0"/>
                </a:highlight>
                <a:latin typeface="Courier New" panose="02070309020205020404" pitchFamily="49" charset="0"/>
                <a:cs typeface="Courier New" panose="02070309020205020404" pitchFamily="49" charset="0"/>
              </a:rPr>
              <a:t>compose</a:t>
            </a:r>
            <a:r>
              <a:rPr lang="de-DE" sz="2200" b="1" dirty="0">
                <a:highlight>
                  <a:srgbClr val="C0C0C0"/>
                </a:highlight>
                <a:latin typeface="Courier New" panose="02070309020205020404" pitchFamily="49" charset="0"/>
                <a:cs typeface="Courier New" panose="02070309020205020404" pitchFamily="49" charset="0"/>
              </a:rPr>
              <a:t> </a:t>
            </a:r>
            <a:r>
              <a:rPr lang="de-DE" sz="2200" b="1" dirty="0" err="1">
                <a:highlight>
                  <a:srgbClr val="C0C0C0"/>
                </a:highlight>
                <a:latin typeface="Courier New" panose="02070309020205020404" pitchFamily="49" charset="0"/>
                <a:cs typeface="Courier New" panose="02070309020205020404" pitchFamily="49" charset="0"/>
              </a:rPr>
              <a:t>up</a:t>
            </a:r>
            <a:r>
              <a:rPr lang="de-DE" sz="2200" b="1" dirty="0">
                <a:highlight>
                  <a:srgbClr val="C0C0C0"/>
                </a:highlight>
                <a:latin typeface="Courier New" panose="02070309020205020404" pitchFamily="49" charset="0"/>
                <a:cs typeface="Courier New" panose="02070309020205020404" pitchFamily="49" charset="0"/>
              </a:rPr>
              <a:t> –d</a:t>
            </a:r>
          </a:p>
          <a:p>
            <a:r>
              <a:rPr lang="de-DE" dirty="0"/>
              <a:t>Beenden und löschen der Container der gesamten Applikation mit </a:t>
            </a:r>
            <a:r>
              <a:rPr lang="de-DE" sz="2200" b="1" dirty="0" err="1">
                <a:highlight>
                  <a:srgbClr val="C0C0C0"/>
                </a:highlight>
                <a:latin typeface="Courier New" panose="02070309020205020404" pitchFamily="49" charset="0"/>
                <a:cs typeface="Courier New" panose="02070309020205020404" pitchFamily="49" charset="0"/>
              </a:rPr>
              <a:t>docker</a:t>
            </a:r>
            <a:r>
              <a:rPr lang="de-DE" sz="2200" b="1" dirty="0">
                <a:highlight>
                  <a:srgbClr val="C0C0C0"/>
                </a:highlight>
                <a:latin typeface="Courier New" panose="02070309020205020404" pitchFamily="49" charset="0"/>
                <a:cs typeface="Courier New" panose="02070309020205020404" pitchFamily="49" charset="0"/>
              </a:rPr>
              <a:t> </a:t>
            </a:r>
            <a:r>
              <a:rPr lang="de-DE" sz="2200" b="1" dirty="0" err="1">
                <a:highlight>
                  <a:srgbClr val="C0C0C0"/>
                </a:highlight>
                <a:latin typeface="Courier New" panose="02070309020205020404" pitchFamily="49" charset="0"/>
                <a:cs typeface="Courier New" panose="02070309020205020404" pitchFamily="49" charset="0"/>
              </a:rPr>
              <a:t>compose</a:t>
            </a:r>
            <a:r>
              <a:rPr lang="de-DE" sz="2200" b="1" dirty="0">
                <a:highlight>
                  <a:srgbClr val="C0C0C0"/>
                </a:highlight>
                <a:latin typeface="Courier New" panose="02070309020205020404" pitchFamily="49" charset="0"/>
                <a:cs typeface="Courier New" panose="02070309020205020404" pitchFamily="49" charset="0"/>
              </a:rPr>
              <a:t> down </a:t>
            </a:r>
          </a:p>
          <a:p>
            <a:r>
              <a:rPr lang="de-DE" sz="2600" dirty="0"/>
              <a:t>Container stoppen und wieder starten mit </a:t>
            </a:r>
            <a:r>
              <a:rPr lang="de-DE" sz="2600" b="1" dirty="0" err="1">
                <a:highlight>
                  <a:srgbClr val="C0C0C0"/>
                </a:highlight>
                <a:latin typeface="Courier New" panose="02070309020205020404" pitchFamily="49" charset="0"/>
                <a:cs typeface="Courier New" panose="02070309020205020404" pitchFamily="49" charset="0"/>
              </a:rPr>
              <a:t>docker</a:t>
            </a:r>
            <a:r>
              <a:rPr lang="de-DE" sz="2600" b="1" dirty="0">
                <a:highlight>
                  <a:srgbClr val="C0C0C0"/>
                </a:highlight>
                <a:latin typeface="Courier New" panose="02070309020205020404" pitchFamily="49" charset="0"/>
                <a:cs typeface="Courier New" panose="02070309020205020404" pitchFamily="49" charset="0"/>
              </a:rPr>
              <a:t> </a:t>
            </a:r>
            <a:r>
              <a:rPr lang="de-DE" sz="2600" b="1" dirty="0" err="1">
                <a:highlight>
                  <a:srgbClr val="C0C0C0"/>
                </a:highlight>
                <a:latin typeface="Courier New" panose="02070309020205020404" pitchFamily="49" charset="0"/>
                <a:cs typeface="Courier New" panose="02070309020205020404" pitchFamily="49" charset="0"/>
              </a:rPr>
              <a:t>compose</a:t>
            </a:r>
            <a:r>
              <a:rPr lang="de-DE" sz="2600" b="1" dirty="0">
                <a:highlight>
                  <a:srgbClr val="C0C0C0"/>
                </a:highlight>
                <a:latin typeface="Courier New" panose="02070309020205020404" pitchFamily="49" charset="0"/>
                <a:cs typeface="Courier New" panose="02070309020205020404" pitchFamily="49" charset="0"/>
              </a:rPr>
              <a:t> </a:t>
            </a:r>
            <a:r>
              <a:rPr lang="de-DE" sz="2600" b="1" dirty="0" err="1">
                <a:highlight>
                  <a:srgbClr val="C0C0C0"/>
                </a:highlight>
                <a:latin typeface="Courier New" panose="02070309020205020404" pitchFamily="49" charset="0"/>
                <a:cs typeface="Courier New" panose="02070309020205020404" pitchFamily="49" charset="0"/>
              </a:rPr>
              <a:t>stop</a:t>
            </a:r>
            <a:r>
              <a:rPr lang="de-DE" sz="2600" dirty="0"/>
              <a:t> bzw. </a:t>
            </a:r>
            <a:r>
              <a:rPr lang="de-DE" sz="2600" b="1" dirty="0" err="1">
                <a:highlight>
                  <a:srgbClr val="C0C0C0"/>
                </a:highlight>
                <a:latin typeface="Courier New" panose="02070309020205020404" pitchFamily="49" charset="0"/>
                <a:cs typeface="Courier New" panose="02070309020205020404" pitchFamily="49" charset="0"/>
              </a:rPr>
              <a:t>docker</a:t>
            </a:r>
            <a:r>
              <a:rPr lang="de-DE" sz="2600" b="1" dirty="0">
                <a:highlight>
                  <a:srgbClr val="C0C0C0"/>
                </a:highlight>
                <a:latin typeface="Courier New" panose="02070309020205020404" pitchFamily="49" charset="0"/>
                <a:cs typeface="Courier New" panose="02070309020205020404" pitchFamily="49" charset="0"/>
              </a:rPr>
              <a:t> </a:t>
            </a:r>
            <a:r>
              <a:rPr lang="de-DE" sz="2600" b="1" dirty="0" err="1">
                <a:highlight>
                  <a:srgbClr val="C0C0C0"/>
                </a:highlight>
                <a:latin typeface="Courier New" panose="02070309020205020404" pitchFamily="49" charset="0"/>
                <a:cs typeface="Courier New" panose="02070309020205020404" pitchFamily="49" charset="0"/>
              </a:rPr>
              <a:t>compose</a:t>
            </a:r>
            <a:r>
              <a:rPr lang="de-DE" sz="2600" b="1" dirty="0">
                <a:highlight>
                  <a:srgbClr val="C0C0C0"/>
                </a:highlight>
                <a:latin typeface="Courier New" panose="02070309020205020404" pitchFamily="49" charset="0"/>
                <a:cs typeface="Courier New" panose="02070309020205020404" pitchFamily="49" charset="0"/>
              </a:rPr>
              <a:t> </a:t>
            </a:r>
            <a:r>
              <a:rPr lang="de-DE" sz="2600" b="1" dirty="0" err="1">
                <a:highlight>
                  <a:srgbClr val="C0C0C0"/>
                </a:highlight>
                <a:latin typeface="Courier New" panose="02070309020205020404" pitchFamily="49" charset="0"/>
                <a:cs typeface="Courier New" panose="02070309020205020404" pitchFamily="49" charset="0"/>
              </a:rPr>
              <a:t>start</a:t>
            </a:r>
            <a:r>
              <a:rPr lang="de-DE" sz="2600" b="1" dirty="0">
                <a:highlight>
                  <a:srgbClr val="C0C0C0"/>
                </a:highlight>
                <a:latin typeface="Courier New" panose="02070309020205020404" pitchFamily="49" charset="0"/>
                <a:cs typeface="Courier New" panose="02070309020205020404" pitchFamily="49" charset="0"/>
              </a:rPr>
              <a:t> </a:t>
            </a:r>
          </a:p>
          <a:p>
            <a:r>
              <a:rPr lang="de-DE" dirty="0"/>
              <a:t>Log-Dateien kann man mit </a:t>
            </a:r>
            <a:r>
              <a:rPr lang="de-DE" sz="2600" b="1" dirty="0" err="1">
                <a:highlight>
                  <a:srgbClr val="C0C0C0"/>
                </a:highlight>
                <a:latin typeface="Courier New" panose="02070309020205020404" pitchFamily="49" charset="0"/>
                <a:cs typeface="Courier New" panose="02070309020205020404" pitchFamily="49" charset="0"/>
              </a:rPr>
              <a:t>docker</a:t>
            </a:r>
            <a:r>
              <a:rPr lang="de-DE" sz="2600" b="1" dirty="0">
                <a:highlight>
                  <a:srgbClr val="C0C0C0"/>
                </a:highlight>
                <a:latin typeface="Courier New" panose="02070309020205020404" pitchFamily="49" charset="0"/>
                <a:cs typeface="Courier New" panose="02070309020205020404" pitchFamily="49" charset="0"/>
              </a:rPr>
              <a:t> </a:t>
            </a:r>
            <a:r>
              <a:rPr lang="de-DE" sz="2600" b="1" dirty="0" err="1">
                <a:highlight>
                  <a:srgbClr val="C0C0C0"/>
                </a:highlight>
                <a:latin typeface="Courier New" panose="02070309020205020404" pitchFamily="49" charset="0"/>
                <a:cs typeface="Courier New" panose="02070309020205020404" pitchFamily="49" charset="0"/>
              </a:rPr>
              <a:t>compose</a:t>
            </a:r>
            <a:r>
              <a:rPr lang="de-DE" sz="2600" b="1" dirty="0">
                <a:highlight>
                  <a:srgbClr val="C0C0C0"/>
                </a:highlight>
                <a:latin typeface="Courier New" panose="02070309020205020404" pitchFamily="49" charset="0"/>
                <a:cs typeface="Courier New" panose="02070309020205020404" pitchFamily="49" charset="0"/>
              </a:rPr>
              <a:t> log </a:t>
            </a:r>
            <a:r>
              <a:rPr lang="de-DE" dirty="0"/>
              <a:t>anzeigen lassen (Echtzeitanzeige </a:t>
            </a:r>
            <a:r>
              <a:rPr lang="de-DE" sz="2800" b="1" dirty="0" err="1">
                <a:highlight>
                  <a:srgbClr val="C0C0C0"/>
                </a:highlight>
                <a:latin typeface="Courier New" panose="02070309020205020404" pitchFamily="49" charset="0"/>
                <a:cs typeface="Courier New" panose="02070309020205020404" pitchFamily="49" charset="0"/>
              </a:rPr>
              <a:t>docker</a:t>
            </a:r>
            <a:r>
              <a:rPr lang="de-DE" sz="2800" b="1" dirty="0">
                <a:highlight>
                  <a:srgbClr val="C0C0C0"/>
                </a:highlight>
                <a:latin typeface="Courier New" panose="02070309020205020404" pitchFamily="49" charset="0"/>
                <a:cs typeface="Courier New" panose="02070309020205020404" pitchFamily="49" charset="0"/>
              </a:rPr>
              <a:t> </a:t>
            </a:r>
            <a:r>
              <a:rPr lang="de-DE" sz="2800" b="1" dirty="0" err="1">
                <a:highlight>
                  <a:srgbClr val="C0C0C0"/>
                </a:highlight>
                <a:latin typeface="Courier New" panose="02070309020205020404" pitchFamily="49" charset="0"/>
                <a:cs typeface="Courier New" panose="02070309020205020404" pitchFamily="49" charset="0"/>
              </a:rPr>
              <a:t>compose</a:t>
            </a:r>
            <a:r>
              <a:rPr lang="de-DE" sz="2800" b="1" dirty="0">
                <a:highlight>
                  <a:srgbClr val="C0C0C0"/>
                </a:highlight>
                <a:latin typeface="Courier New" panose="02070309020205020404" pitchFamily="49" charset="0"/>
                <a:cs typeface="Courier New" panose="02070309020205020404" pitchFamily="49" charset="0"/>
              </a:rPr>
              <a:t> log –f</a:t>
            </a:r>
            <a:r>
              <a:rPr lang="de-DE" dirty="0"/>
              <a:t>) </a:t>
            </a:r>
          </a:p>
        </p:txBody>
      </p:sp>
      <p:sp>
        <p:nvSpPr>
          <p:cNvPr id="4" name="Textfeld 3">
            <a:extLst>
              <a:ext uri="{FF2B5EF4-FFF2-40B4-BE49-F238E27FC236}">
                <a16:creationId xmlns:a16="http://schemas.microsoft.com/office/drawing/2014/main" id="{E4310DB6-E431-4773-9001-35C8164AEE5E}"/>
              </a:ext>
            </a:extLst>
          </p:cNvPr>
          <p:cNvSpPr txBox="1"/>
          <p:nvPr/>
        </p:nvSpPr>
        <p:spPr>
          <a:xfrm>
            <a:off x="8303712" y="1633482"/>
            <a:ext cx="3789123" cy="4339650"/>
          </a:xfrm>
          <a:prstGeom prst="rect">
            <a:avLst/>
          </a:prstGeom>
          <a:noFill/>
          <a:ln>
            <a:solidFill>
              <a:schemeClr val="bg2">
                <a:lumMod val="75000"/>
              </a:schemeClr>
            </a:solidFill>
          </a:ln>
        </p:spPr>
        <p:txBody>
          <a:bodyPr wrap="square" rtlCol="0">
            <a:spAutoFit/>
          </a:bodyPr>
          <a:lstStyle/>
          <a:p>
            <a:r>
              <a:rPr lang="de-DE" sz="1200" dirty="0" err="1">
                <a:latin typeface="Courier New" panose="02070309020205020404" pitchFamily="49" charset="0"/>
                <a:cs typeface="Courier New" panose="02070309020205020404" pitchFamily="49" charset="0"/>
              </a:rPr>
              <a:t>version</a:t>
            </a:r>
            <a:r>
              <a:rPr lang="de-DE" sz="1200" dirty="0">
                <a:latin typeface="Courier New" panose="02070309020205020404" pitchFamily="49" charset="0"/>
                <a:cs typeface="Courier New" panose="02070309020205020404" pitchFamily="49" charset="0"/>
              </a:rPr>
              <a:t>: '3'</a:t>
            </a:r>
          </a:p>
          <a:p>
            <a:r>
              <a:rPr lang="de-DE" sz="1200" dirty="0" err="1">
                <a:latin typeface="Courier New" panose="02070309020205020404" pitchFamily="49" charset="0"/>
                <a:cs typeface="Courier New" panose="02070309020205020404" pitchFamily="49" charset="0"/>
              </a:rPr>
              <a:t>services</a:t>
            </a:r>
            <a:r>
              <a:rPr lang="de-DE" sz="1200" dirty="0">
                <a:latin typeface="Courier New" panose="02070309020205020404" pitchFamily="49" charset="0"/>
                <a:cs typeface="Courier New" panose="02070309020205020404" pitchFamily="49" charset="0"/>
              </a:rPr>
              <a:t>:</a:t>
            </a:r>
          </a:p>
          <a:p>
            <a:r>
              <a:rPr lang="de-DE" sz="1200" dirty="0">
                <a:latin typeface="Courier New" panose="02070309020205020404" pitchFamily="49" charset="0"/>
                <a:cs typeface="Courier New" panose="02070309020205020404" pitchFamily="49" charset="0"/>
              </a:rPr>
              <a:t> # </a:t>
            </a:r>
            <a:r>
              <a:rPr lang="de-DE" sz="1200" dirty="0" err="1">
                <a:latin typeface="Courier New" panose="02070309020205020404" pitchFamily="49" charset="0"/>
                <a:cs typeface="Courier New" panose="02070309020205020404" pitchFamily="49" charset="0"/>
              </a:rPr>
              <a:t>mySQL</a:t>
            </a:r>
            <a:r>
              <a:rPr lang="de-DE" sz="1200" dirty="0">
                <a:latin typeface="Courier New" panose="02070309020205020404" pitchFamily="49" charset="0"/>
                <a:cs typeface="Courier New" panose="02070309020205020404" pitchFamily="49" charset="0"/>
              </a:rPr>
              <a:t>-Database</a:t>
            </a:r>
          </a:p>
          <a:p>
            <a:r>
              <a:rPr lang="de-DE" sz="1200" dirty="0">
                <a:latin typeface="Courier New" panose="02070309020205020404" pitchFamily="49" charset="0"/>
                <a:cs typeface="Courier New" panose="02070309020205020404" pitchFamily="49" charset="0"/>
              </a:rPr>
              <a:t>  </a:t>
            </a:r>
            <a:r>
              <a:rPr lang="de-DE" sz="1200" dirty="0" err="1">
                <a:latin typeface="Courier New" panose="02070309020205020404" pitchFamily="49" charset="0"/>
                <a:cs typeface="Courier New" panose="02070309020205020404" pitchFamily="49" charset="0"/>
              </a:rPr>
              <a:t>db</a:t>
            </a:r>
            <a:r>
              <a:rPr lang="de-DE" sz="1200" dirty="0">
                <a:latin typeface="Courier New" panose="02070309020205020404" pitchFamily="49" charset="0"/>
                <a:cs typeface="Courier New" panose="02070309020205020404" pitchFamily="49" charset="0"/>
              </a:rPr>
              <a:t>:</a:t>
            </a:r>
          </a:p>
          <a:p>
            <a:r>
              <a:rPr lang="de-DE" sz="1200" dirty="0">
                <a:latin typeface="Courier New" panose="02070309020205020404" pitchFamily="49" charset="0"/>
                <a:cs typeface="Courier New" panose="02070309020205020404" pitchFamily="49" charset="0"/>
              </a:rPr>
              <a:t>    </a:t>
            </a:r>
            <a:r>
              <a:rPr lang="de-DE" sz="1200" dirty="0" err="1">
                <a:latin typeface="Courier New" panose="02070309020205020404" pitchFamily="49" charset="0"/>
                <a:cs typeface="Courier New" panose="02070309020205020404" pitchFamily="49" charset="0"/>
              </a:rPr>
              <a:t>image</a:t>
            </a:r>
            <a:r>
              <a:rPr lang="de-DE" sz="1200" dirty="0">
                <a:latin typeface="Courier New" panose="02070309020205020404" pitchFamily="49" charset="0"/>
                <a:cs typeface="Courier New" panose="02070309020205020404" pitchFamily="49" charset="0"/>
              </a:rPr>
              <a:t>: </a:t>
            </a:r>
            <a:r>
              <a:rPr lang="de-DE" sz="1200" dirty="0" err="1">
                <a:latin typeface="Courier New" panose="02070309020205020404" pitchFamily="49" charset="0"/>
                <a:cs typeface="Courier New" panose="02070309020205020404" pitchFamily="49" charset="0"/>
              </a:rPr>
              <a:t>mysql:latest</a:t>
            </a:r>
            <a:endParaRPr lang="de-DE" sz="1200" dirty="0">
              <a:latin typeface="Courier New" panose="02070309020205020404" pitchFamily="49" charset="0"/>
              <a:cs typeface="Courier New" panose="02070309020205020404" pitchFamily="49" charset="0"/>
            </a:endParaRPr>
          </a:p>
          <a:p>
            <a:r>
              <a:rPr lang="de-DE" sz="1200" dirty="0">
                <a:latin typeface="Courier New" panose="02070309020205020404" pitchFamily="49" charset="0"/>
                <a:cs typeface="Courier New" panose="02070309020205020404" pitchFamily="49" charset="0"/>
              </a:rPr>
              <a:t>    </a:t>
            </a:r>
            <a:r>
              <a:rPr lang="de-DE" sz="1200" dirty="0" err="1">
                <a:latin typeface="Courier New" panose="02070309020205020404" pitchFamily="49" charset="0"/>
                <a:cs typeface="Courier New" panose="02070309020205020404" pitchFamily="49" charset="0"/>
              </a:rPr>
              <a:t>volumes</a:t>
            </a:r>
            <a:r>
              <a:rPr lang="de-DE" sz="1200" dirty="0">
                <a:latin typeface="Courier New" panose="02070309020205020404" pitchFamily="49" charset="0"/>
                <a:cs typeface="Courier New" panose="02070309020205020404" pitchFamily="49" charset="0"/>
              </a:rPr>
              <a:t>:</a:t>
            </a:r>
          </a:p>
          <a:p>
            <a:r>
              <a:rPr lang="de-DE" sz="1200" dirty="0">
                <a:latin typeface="Courier New" panose="02070309020205020404" pitchFamily="49" charset="0"/>
                <a:cs typeface="Courier New" panose="02070309020205020404" pitchFamily="49" charset="0"/>
              </a:rPr>
              <a:t>      - </a:t>
            </a:r>
            <a:r>
              <a:rPr lang="de-DE" sz="1200" dirty="0" err="1">
                <a:latin typeface="Courier New" panose="02070309020205020404" pitchFamily="49" charset="0"/>
                <a:cs typeface="Courier New" panose="02070309020205020404" pitchFamily="49" charset="0"/>
              </a:rPr>
              <a:t>db_data</a:t>
            </a:r>
            <a:r>
              <a:rPr lang="de-DE" sz="1200" dirty="0">
                <a:latin typeface="Courier New" panose="02070309020205020404" pitchFamily="49" charset="0"/>
                <a:cs typeface="Courier New" panose="02070309020205020404" pitchFamily="49" charset="0"/>
              </a:rPr>
              <a:t>:/</a:t>
            </a:r>
            <a:r>
              <a:rPr lang="de-DE" sz="1200" dirty="0" err="1">
                <a:latin typeface="Courier New" panose="02070309020205020404" pitchFamily="49" charset="0"/>
                <a:cs typeface="Courier New" panose="02070309020205020404" pitchFamily="49" charset="0"/>
              </a:rPr>
              <a:t>var</a:t>
            </a:r>
            <a:r>
              <a:rPr lang="de-DE" sz="1200" dirty="0">
                <a:latin typeface="Courier New" panose="02070309020205020404" pitchFamily="49" charset="0"/>
                <a:cs typeface="Courier New" panose="02070309020205020404" pitchFamily="49" charset="0"/>
              </a:rPr>
              <a:t>/</a:t>
            </a:r>
            <a:r>
              <a:rPr lang="de-DE" sz="1200" dirty="0" err="1">
                <a:latin typeface="Courier New" panose="02070309020205020404" pitchFamily="49" charset="0"/>
                <a:cs typeface="Courier New" panose="02070309020205020404" pitchFamily="49" charset="0"/>
              </a:rPr>
              <a:t>lib</a:t>
            </a:r>
            <a:r>
              <a:rPr lang="de-DE" sz="1200" dirty="0">
                <a:latin typeface="Courier New" panose="02070309020205020404" pitchFamily="49" charset="0"/>
                <a:cs typeface="Courier New" panose="02070309020205020404" pitchFamily="49" charset="0"/>
              </a:rPr>
              <a:t>/</a:t>
            </a:r>
            <a:r>
              <a:rPr lang="de-DE" sz="1200" dirty="0" err="1">
                <a:latin typeface="Courier New" panose="02070309020205020404" pitchFamily="49" charset="0"/>
                <a:cs typeface="Courier New" panose="02070309020205020404" pitchFamily="49" charset="0"/>
              </a:rPr>
              <a:t>mysql</a:t>
            </a:r>
            <a:endParaRPr lang="de-DE" sz="1200" dirty="0">
              <a:latin typeface="Courier New" panose="02070309020205020404" pitchFamily="49" charset="0"/>
              <a:cs typeface="Courier New" panose="02070309020205020404" pitchFamily="49" charset="0"/>
            </a:endParaRPr>
          </a:p>
          <a:p>
            <a:r>
              <a:rPr lang="de-DE" sz="1200" dirty="0">
                <a:latin typeface="Courier New" panose="02070309020205020404" pitchFamily="49" charset="0"/>
                <a:cs typeface="Courier New" panose="02070309020205020404" pitchFamily="49" charset="0"/>
              </a:rPr>
              <a:t>    </a:t>
            </a:r>
            <a:r>
              <a:rPr lang="de-DE" sz="1200" dirty="0" err="1">
                <a:latin typeface="Courier New" panose="02070309020205020404" pitchFamily="49" charset="0"/>
                <a:cs typeface="Courier New" panose="02070309020205020404" pitchFamily="49" charset="0"/>
              </a:rPr>
              <a:t>restart</a:t>
            </a:r>
            <a:r>
              <a:rPr lang="de-DE" sz="1200" dirty="0">
                <a:latin typeface="Courier New" panose="02070309020205020404" pitchFamily="49" charset="0"/>
                <a:cs typeface="Courier New" panose="02070309020205020404" pitchFamily="49" charset="0"/>
              </a:rPr>
              <a:t>: </a:t>
            </a:r>
            <a:r>
              <a:rPr lang="de-DE" sz="1200" dirty="0" err="1">
                <a:latin typeface="Courier New" panose="02070309020205020404" pitchFamily="49" charset="0"/>
                <a:cs typeface="Courier New" panose="02070309020205020404" pitchFamily="49" charset="0"/>
              </a:rPr>
              <a:t>always</a:t>
            </a:r>
            <a:endParaRPr lang="de-DE" sz="1200" dirty="0">
              <a:latin typeface="Courier New" panose="02070309020205020404" pitchFamily="49" charset="0"/>
              <a:cs typeface="Courier New" panose="02070309020205020404" pitchFamily="49" charset="0"/>
            </a:endParaRPr>
          </a:p>
          <a:p>
            <a:r>
              <a:rPr lang="de-DE" sz="1200" dirty="0">
                <a:latin typeface="Courier New" panose="02070309020205020404" pitchFamily="49" charset="0"/>
                <a:cs typeface="Courier New" panose="02070309020205020404" pitchFamily="49" charset="0"/>
              </a:rPr>
              <a:t>    </a:t>
            </a:r>
            <a:r>
              <a:rPr lang="de-DE" sz="1200" dirty="0" err="1">
                <a:latin typeface="Courier New" panose="02070309020205020404" pitchFamily="49" charset="0"/>
                <a:cs typeface="Courier New" panose="02070309020205020404" pitchFamily="49" charset="0"/>
              </a:rPr>
              <a:t>environment</a:t>
            </a:r>
            <a:r>
              <a:rPr lang="de-DE" sz="1200" dirty="0">
                <a:latin typeface="Courier New" panose="02070309020205020404" pitchFamily="49" charset="0"/>
                <a:cs typeface="Courier New" panose="02070309020205020404" pitchFamily="49" charset="0"/>
              </a:rPr>
              <a:t>:</a:t>
            </a:r>
          </a:p>
          <a:p>
            <a:r>
              <a:rPr lang="de-DE" sz="1200" dirty="0">
                <a:latin typeface="Courier New" panose="02070309020205020404" pitchFamily="49" charset="0"/>
                <a:cs typeface="Courier New" panose="02070309020205020404" pitchFamily="49" charset="0"/>
              </a:rPr>
              <a:t>      MYSQL_ROOT_PASSWORD: </a:t>
            </a:r>
            <a:r>
              <a:rPr lang="de-DE" sz="1200" dirty="0" err="1">
                <a:latin typeface="Courier New" panose="02070309020205020404" pitchFamily="49" charset="0"/>
                <a:cs typeface="Courier New" panose="02070309020205020404" pitchFamily="49" charset="0"/>
              </a:rPr>
              <a:t>topSecret</a:t>
            </a:r>
            <a:endParaRPr lang="de-DE" sz="1200" dirty="0">
              <a:latin typeface="Courier New" panose="02070309020205020404" pitchFamily="49" charset="0"/>
              <a:cs typeface="Courier New" panose="02070309020205020404" pitchFamily="49" charset="0"/>
            </a:endParaRPr>
          </a:p>
          <a:p>
            <a:r>
              <a:rPr lang="de-DE" sz="1200" dirty="0">
                <a:latin typeface="Courier New" panose="02070309020205020404" pitchFamily="49" charset="0"/>
                <a:cs typeface="Courier New" panose="02070309020205020404" pitchFamily="49" charset="0"/>
              </a:rPr>
              <a:t> # </a:t>
            </a:r>
            <a:r>
              <a:rPr lang="de-DE" sz="1200" dirty="0" err="1">
                <a:latin typeface="Courier New" panose="02070309020205020404" pitchFamily="49" charset="0"/>
                <a:cs typeface="Courier New" panose="02070309020205020404" pitchFamily="49" charset="0"/>
              </a:rPr>
              <a:t>phpmyadmin</a:t>
            </a:r>
            <a:endParaRPr lang="de-DE" sz="1200" dirty="0">
              <a:latin typeface="Courier New" panose="02070309020205020404" pitchFamily="49" charset="0"/>
              <a:cs typeface="Courier New" panose="02070309020205020404" pitchFamily="49" charset="0"/>
            </a:endParaRPr>
          </a:p>
          <a:p>
            <a:r>
              <a:rPr lang="de-DE" sz="1200" dirty="0">
                <a:latin typeface="Courier New" panose="02070309020205020404" pitchFamily="49" charset="0"/>
                <a:cs typeface="Courier New" panose="02070309020205020404" pitchFamily="49" charset="0"/>
              </a:rPr>
              <a:t>  </a:t>
            </a:r>
            <a:r>
              <a:rPr lang="de-DE" sz="1200" dirty="0" err="1">
                <a:latin typeface="Courier New" panose="02070309020205020404" pitchFamily="49" charset="0"/>
                <a:cs typeface="Courier New" panose="02070309020205020404" pitchFamily="49" charset="0"/>
              </a:rPr>
              <a:t>phpmyadmin</a:t>
            </a:r>
            <a:r>
              <a:rPr lang="de-DE" sz="1200" dirty="0">
                <a:latin typeface="Courier New" panose="02070309020205020404" pitchFamily="49" charset="0"/>
                <a:cs typeface="Courier New" panose="02070309020205020404" pitchFamily="49" charset="0"/>
              </a:rPr>
              <a:t>:</a:t>
            </a:r>
          </a:p>
          <a:p>
            <a:r>
              <a:rPr lang="de-DE" sz="1200" dirty="0">
                <a:latin typeface="Courier New" panose="02070309020205020404" pitchFamily="49" charset="0"/>
                <a:cs typeface="Courier New" panose="02070309020205020404" pitchFamily="49" charset="0"/>
              </a:rPr>
              <a:t>    </a:t>
            </a:r>
            <a:r>
              <a:rPr lang="de-DE" sz="1200" dirty="0" err="1">
                <a:latin typeface="Courier New" panose="02070309020205020404" pitchFamily="49" charset="0"/>
                <a:cs typeface="Courier New" panose="02070309020205020404" pitchFamily="49" charset="0"/>
              </a:rPr>
              <a:t>depends_on</a:t>
            </a:r>
            <a:r>
              <a:rPr lang="de-DE" sz="1200" dirty="0">
                <a:latin typeface="Courier New" panose="02070309020205020404" pitchFamily="49" charset="0"/>
                <a:cs typeface="Courier New" panose="02070309020205020404" pitchFamily="49" charset="0"/>
              </a:rPr>
              <a:t>:</a:t>
            </a:r>
          </a:p>
          <a:p>
            <a:r>
              <a:rPr lang="de-DE" sz="1200" dirty="0">
                <a:latin typeface="Courier New" panose="02070309020205020404" pitchFamily="49" charset="0"/>
                <a:cs typeface="Courier New" panose="02070309020205020404" pitchFamily="49" charset="0"/>
              </a:rPr>
              <a:t>      - </a:t>
            </a:r>
            <a:r>
              <a:rPr lang="de-DE" sz="1200" dirty="0" err="1">
                <a:latin typeface="Courier New" panose="02070309020205020404" pitchFamily="49" charset="0"/>
                <a:cs typeface="Courier New" panose="02070309020205020404" pitchFamily="49" charset="0"/>
              </a:rPr>
              <a:t>db</a:t>
            </a:r>
            <a:endParaRPr lang="de-DE" sz="1200" dirty="0">
              <a:latin typeface="Courier New" panose="02070309020205020404" pitchFamily="49" charset="0"/>
              <a:cs typeface="Courier New" panose="02070309020205020404" pitchFamily="49" charset="0"/>
            </a:endParaRPr>
          </a:p>
          <a:p>
            <a:r>
              <a:rPr lang="de-DE" sz="1200" dirty="0">
                <a:latin typeface="Courier New" panose="02070309020205020404" pitchFamily="49" charset="0"/>
                <a:cs typeface="Courier New" panose="02070309020205020404" pitchFamily="49" charset="0"/>
              </a:rPr>
              <a:t>    </a:t>
            </a:r>
            <a:r>
              <a:rPr lang="de-DE" sz="1200" dirty="0" err="1">
                <a:latin typeface="Courier New" panose="02070309020205020404" pitchFamily="49" charset="0"/>
                <a:cs typeface="Courier New" panose="02070309020205020404" pitchFamily="49" charset="0"/>
              </a:rPr>
              <a:t>image</a:t>
            </a:r>
            <a:r>
              <a:rPr lang="de-DE" sz="1200" dirty="0">
                <a:latin typeface="Courier New" panose="02070309020205020404" pitchFamily="49" charset="0"/>
                <a:cs typeface="Courier New" panose="02070309020205020404" pitchFamily="49" charset="0"/>
              </a:rPr>
              <a:t>: </a:t>
            </a:r>
            <a:r>
              <a:rPr lang="de-DE" sz="1200" dirty="0" err="1">
                <a:latin typeface="Courier New" panose="02070309020205020404" pitchFamily="49" charset="0"/>
                <a:cs typeface="Courier New" panose="02070309020205020404" pitchFamily="49" charset="0"/>
              </a:rPr>
              <a:t>phpmyadmin</a:t>
            </a:r>
            <a:r>
              <a:rPr lang="de-DE" sz="1200" dirty="0">
                <a:latin typeface="Courier New" panose="02070309020205020404" pitchFamily="49" charset="0"/>
                <a:cs typeface="Courier New" panose="02070309020205020404" pitchFamily="49" charset="0"/>
              </a:rPr>
              <a:t>/</a:t>
            </a:r>
            <a:r>
              <a:rPr lang="de-DE" sz="1200" dirty="0" err="1">
                <a:latin typeface="Courier New" panose="02070309020205020404" pitchFamily="49" charset="0"/>
                <a:cs typeface="Courier New" panose="02070309020205020404" pitchFamily="49" charset="0"/>
              </a:rPr>
              <a:t>phpmyadmin</a:t>
            </a:r>
            <a:endParaRPr lang="de-DE" sz="1200" dirty="0">
              <a:latin typeface="Courier New" panose="02070309020205020404" pitchFamily="49" charset="0"/>
              <a:cs typeface="Courier New" panose="02070309020205020404" pitchFamily="49" charset="0"/>
            </a:endParaRPr>
          </a:p>
          <a:p>
            <a:r>
              <a:rPr lang="de-DE" sz="1200" dirty="0">
                <a:latin typeface="Courier New" panose="02070309020205020404" pitchFamily="49" charset="0"/>
                <a:cs typeface="Courier New" panose="02070309020205020404" pitchFamily="49" charset="0"/>
              </a:rPr>
              <a:t>    </a:t>
            </a:r>
            <a:r>
              <a:rPr lang="de-DE" sz="1200" dirty="0" err="1">
                <a:latin typeface="Courier New" panose="02070309020205020404" pitchFamily="49" charset="0"/>
                <a:cs typeface="Courier New" panose="02070309020205020404" pitchFamily="49" charset="0"/>
              </a:rPr>
              <a:t>restart</a:t>
            </a:r>
            <a:r>
              <a:rPr lang="de-DE" sz="1200" dirty="0">
                <a:latin typeface="Courier New" panose="02070309020205020404" pitchFamily="49" charset="0"/>
                <a:cs typeface="Courier New" panose="02070309020205020404" pitchFamily="49" charset="0"/>
              </a:rPr>
              <a:t>: </a:t>
            </a:r>
            <a:r>
              <a:rPr lang="de-DE" sz="1200" dirty="0" err="1">
                <a:latin typeface="Courier New" panose="02070309020205020404" pitchFamily="49" charset="0"/>
                <a:cs typeface="Courier New" panose="02070309020205020404" pitchFamily="49" charset="0"/>
              </a:rPr>
              <a:t>always</a:t>
            </a:r>
            <a:endParaRPr lang="de-DE" sz="1200" dirty="0">
              <a:latin typeface="Courier New" panose="02070309020205020404" pitchFamily="49" charset="0"/>
              <a:cs typeface="Courier New" panose="02070309020205020404" pitchFamily="49" charset="0"/>
            </a:endParaRPr>
          </a:p>
          <a:p>
            <a:r>
              <a:rPr lang="de-DE" sz="1200" dirty="0">
                <a:latin typeface="Courier New" panose="02070309020205020404" pitchFamily="49" charset="0"/>
                <a:cs typeface="Courier New" panose="02070309020205020404" pitchFamily="49" charset="0"/>
              </a:rPr>
              <a:t>    </a:t>
            </a:r>
            <a:r>
              <a:rPr lang="de-DE" sz="1200" dirty="0" err="1">
                <a:latin typeface="Courier New" panose="02070309020205020404" pitchFamily="49" charset="0"/>
                <a:cs typeface="Courier New" panose="02070309020205020404" pitchFamily="49" charset="0"/>
              </a:rPr>
              <a:t>ports</a:t>
            </a:r>
            <a:r>
              <a:rPr lang="de-DE" sz="1200" dirty="0">
                <a:latin typeface="Courier New" panose="02070309020205020404" pitchFamily="49" charset="0"/>
                <a:cs typeface="Courier New" panose="02070309020205020404" pitchFamily="49" charset="0"/>
              </a:rPr>
              <a:t>:</a:t>
            </a:r>
          </a:p>
          <a:p>
            <a:r>
              <a:rPr lang="de-DE" sz="1200" dirty="0">
                <a:latin typeface="Courier New" panose="02070309020205020404" pitchFamily="49" charset="0"/>
                <a:cs typeface="Courier New" panose="02070309020205020404" pitchFamily="49" charset="0"/>
              </a:rPr>
              <a:t>      - '8088:80'</a:t>
            </a:r>
          </a:p>
          <a:p>
            <a:r>
              <a:rPr lang="de-DE" sz="1200" dirty="0">
                <a:latin typeface="Courier New" panose="02070309020205020404" pitchFamily="49" charset="0"/>
                <a:cs typeface="Courier New" panose="02070309020205020404" pitchFamily="49" charset="0"/>
              </a:rPr>
              <a:t>    </a:t>
            </a:r>
            <a:r>
              <a:rPr lang="de-DE" sz="1200" dirty="0" err="1">
                <a:latin typeface="Courier New" panose="02070309020205020404" pitchFamily="49" charset="0"/>
                <a:cs typeface="Courier New" panose="02070309020205020404" pitchFamily="49" charset="0"/>
              </a:rPr>
              <a:t>environment</a:t>
            </a:r>
            <a:r>
              <a:rPr lang="de-DE" sz="1200" dirty="0">
                <a:latin typeface="Courier New" panose="02070309020205020404" pitchFamily="49" charset="0"/>
                <a:cs typeface="Courier New" panose="02070309020205020404" pitchFamily="49" charset="0"/>
              </a:rPr>
              <a:t>:</a:t>
            </a:r>
          </a:p>
          <a:p>
            <a:r>
              <a:rPr lang="de-DE" sz="1200" dirty="0">
                <a:latin typeface="Courier New" panose="02070309020205020404" pitchFamily="49" charset="0"/>
                <a:cs typeface="Courier New" panose="02070309020205020404" pitchFamily="49" charset="0"/>
              </a:rPr>
              <a:t>      PMA_HOST: </a:t>
            </a:r>
            <a:r>
              <a:rPr lang="de-DE" sz="1200" dirty="0" err="1">
                <a:latin typeface="Courier New" panose="02070309020205020404" pitchFamily="49" charset="0"/>
                <a:cs typeface="Courier New" panose="02070309020205020404" pitchFamily="49" charset="0"/>
              </a:rPr>
              <a:t>db</a:t>
            </a:r>
            <a:endParaRPr lang="de-DE" sz="1200" dirty="0">
              <a:latin typeface="Courier New" panose="02070309020205020404" pitchFamily="49" charset="0"/>
              <a:cs typeface="Courier New" panose="02070309020205020404" pitchFamily="49" charset="0"/>
            </a:endParaRPr>
          </a:p>
          <a:p>
            <a:r>
              <a:rPr lang="de-DE" sz="1200" dirty="0">
                <a:latin typeface="Courier New" panose="02070309020205020404" pitchFamily="49" charset="0"/>
                <a:cs typeface="Courier New" panose="02070309020205020404" pitchFamily="49" charset="0"/>
              </a:rPr>
              <a:t>      MYSQL_ROOT_PASSWORD: </a:t>
            </a:r>
            <a:r>
              <a:rPr lang="de-DE" sz="1200" dirty="0" err="1">
                <a:latin typeface="Courier New" panose="02070309020205020404" pitchFamily="49" charset="0"/>
                <a:cs typeface="Courier New" panose="02070309020205020404" pitchFamily="49" charset="0"/>
              </a:rPr>
              <a:t>topSecret</a:t>
            </a:r>
            <a:r>
              <a:rPr lang="de-DE" sz="1200" dirty="0">
                <a:latin typeface="Courier New" panose="02070309020205020404" pitchFamily="49" charset="0"/>
                <a:cs typeface="Courier New" panose="02070309020205020404" pitchFamily="49" charset="0"/>
              </a:rPr>
              <a:t> </a:t>
            </a:r>
          </a:p>
          <a:p>
            <a:r>
              <a:rPr lang="de-DE" sz="1200" dirty="0" err="1">
                <a:latin typeface="Courier New" panose="02070309020205020404" pitchFamily="49" charset="0"/>
                <a:cs typeface="Courier New" panose="02070309020205020404" pitchFamily="49" charset="0"/>
              </a:rPr>
              <a:t>volumes</a:t>
            </a:r>
            <a:r>
              <a:rPr lang="de-DE" sz="1200" dirty="0">
                <a:latin typeface="Courier New" panose="02070309020205020404" pitchFamily="49" charset="0"/>
                <a:cs typeface="Courier New" panose="02070309020205020404" pitchFamily="49" charset="0"/>
              </a:rPr>
              <a:t>:</a:t>
            </a:r>
          </a:p>
          <a:p>
            <a:r>
              <a:rPr lang="de-DE" sz="1200" dirty="0">
                <a:latin typeface="Courier New" panose="02070309020205020404" pitchFamily="49" charset="0"/>
                <a:cs typeface="Courier New" panose="02070309020205020404" pitchFamily="49" charset="0"/>
              </a:rPr>
              <a:t>  </a:t>
            </a:r>
            <a:r>
              <a:rPr lang="de-DE" sz="1200" dirty="0" err="1">
                <a:latin typeface="Courier New" panose="02070309020205020404" pitchFamily="49" charset="0"/>
                <a:cs typeface="Courier New" panose="02070309020205020404" pitchFamily="49" charset="0"/>
              </a:rPr>
              <a:t>db_data</a:t>
            </a:r>
            <a:r>
              <a:rPr lang="de-DE" sz="1200" dirty="0">
                <a:latin typeface="Courier New" panose="02070309020205020404" pitchFamily="49" charset="0"/>
                <a:cs typeface="Courier New" panose="02070309020205020404" pitchFamily="49" charset="0"/>
              </a:rPr>
              <a:t>:</a:t>
            </a:r>
          </a:p>
        </p:txBody>
      </p:sp>
      <p:sp>
        <p:nvSpPr>
          <p:cNvPr id="5" name="Textfeld 4">
            <a:extLst>
              <a:ext uri="{FF2B5EF4-FFF2-40B4-BE49-F238E27FC236}">
                <a16:creationId xmlns:a16="http://schemas.microsoft.com/office/drawing/2014/main" id="{F90C86C7-C5B8-4945-B601-ADDF7E28E107}"/>
              </a:ext>
            </a:extLst>
          </p:cNvPr>
          <p:cNvSpPr txBox="1"/>
          <p:nvPr/>
        </p:nvSpPr>
        <p:spPr>
          <a:xfrm>
            <a:off x="8234821" y="5944541"/>
            <a:ext cx="2794348" cy="646331"/>
          </a:xfrm>
          <a:prstGeom prst="rect">
            <a:avLst/>
          </a:prstGeom>
          <a:noFill/>
        </p:spPr>
        <p:txBody>
          <a:bodyPr wrap="square" rtlCol="0">
            <a:spAutoFit/>
          </a:bodyPr>
          <a:lstStyle/>
          <a:p>
            <a:r>
              <a:rPr lang="de-DE" sz="1200" dirty="0"/>
              <a:t>Applikation </a:t>
            </a:r>
            <a:r>
              <a:rPr lang="de-DE" sz="1200" dirty="0" err="1"/>
              <a:t>mySQL</a:t>
            </a:r>
            <a:r>
              <a:rPr lang="de-DE" sz="1200" dirty="0"/>
              <a:t> mit </a:t>
            </a:r>
            <a:r>
              <a:rPr lang="de-DE" sz="1200" dirty="0" err="1"/>
              <a:t>PHPMyAdmin</a:t>
            </a:r>
            <a:r>
              <a:rPr lang="de-DE" sz="1200" dirty="0"/>
              <a:t> </a:t>
            </a:r>
          </a:p>
          <a:p>
            <a:r>
              <a:rPr lang="de-DE" sz="1200" dirty="0"/>
              <a:t>-Als </a:t>
            </a:r>
            <a:r>
              <a:rPr lang="de-DE" sz="1200" b="1" dirty="0" err="1"/>
              <a:t>docker-compose.yml</a:t>
            </a:r>
            <a:r>
              <a:rPr lang="de-DE" sz="1200" b="1" dirty="0"/>
              <a:t> </a:t>
            </a:r>
            <a:r>
              <a:rPr lang="de-DE" sz="1200" dirty="0"/>
              <a:t>speichern </a:t>
            </a:r>
          </a:p>
          <a:p>
            <a:r>
              <a:rPr lang="de-DE" sz="1200" dirty="0"/>
              <a:t>-Starten mit </a:t>
            </a:r>
            <a:r>
              <a:rPr lang="de-DE" sz="1200" b="1" dirty="0" err="1"/>
              <a:t>docker</a:t>
            </a:r>
            <a:r>
              <a:rPr lang="de-DE" sz="1200" b="1" dirty="0"/>
              <a:t> </a:t>
            </a:r>
            <a:r>
              <a:rPr lang="de-DE" sz="1200" b="1" dirty="0" err="1"/>
              <a:t>compose</a:t>
            </a:r>
            <a:r>
              <a:rPr lang="de-DE" sz="1200" b="1" dirty="0"/>
              <a:t> </a:t>
            </a:r>
            <a:r>
              <a:rPr lang="de-DE" sz="1200" b="1" dirty="0" err="1"/>
              <a:t>up</a:t>
            </a:r>
            <a:r>
              <a:rPr lang="de-DE" sz="1200" b="1" dirty="0"/>
              <a:t> -d </a:t>
            </a:r>
          </a:p>
        </p:txBody>
      </p:sp>
    </p:spTree>
    <p:extLst>
      <p:ext uri="{BB962C8B-B14F-4D97-AF65-F5344CB8AC3E}">
        <p14:creationId xmlns:p14="http://schemas.microsoft.com/office/powerpoint/2010/main" val="25366382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877669-FB8F-4F0F-97AD-B16774C7A43F}"/>
              </a:ext>
            </a:extLst>
          </p:cNvPr>
          <p:cNvSpPr>
            <a:spLocks noGrp="1"/>
          </p:cNvSpPr>
          <p:nvPr>
            <p:ph type="title"/>
          </p:nvPr>
        </p:nvSpPr>
        <p:spPr/>
        <p:txBody>
          <a:bodyPr/>
          <a:lstStyle/>
          <a:p>
            <a:r>
              <a:rPr lang="de-DE" dirty="0"/>
              <a:t>Beispiel: </a:t>
            </a:r>
            <a:r>
              <a:rPr lang="de-DE" i="1" dirty="0" err="1"/>
              <a:t>docker-compose.yml</a:t>
            </a:r>
            <a:r>
              <a:rPr lang="de-DE" i="1" dirty="0"/>
              <a:t> </a:t>
            </a:r>
            <a:r>
              <a:rPr lang="de-DE" dirty="0"/>
              <a:t>für</a:t>
            </a:r>
          </a:p>
        </p:txBody>
      </p:sp>
      <p:sp>
        <p:nvSpPr>
          <p:cNvPr id="3" name="Inhaltsplatzhalter 2">
            <a:extLst>
              <a:ext uri="{FF2B5EF4-FFF2-40B4-BE49-F238E27FC236}">
                <a16:creationId xmlns:a16="http://schemas.microsoft.com/office/drawing/2014/main" id="{1B27F076-6CBC-4B8C-9952-89CE808FA9AD}"/>
              </a:ext>
            </a:extLst>
          </p:cNvPr>
          <p:cNvSpPr>
            <a:spLocks noGrp="1"/>
          </p:cNvSpPr>
          <p:nvPr>
            <p:ph idx="1"/>
          </p:nvPr>
        </p:nvSpPr>
        <p:spPr>
          <a:xfrm>
            <a:off x="614597" y="1292772"/>
            <a:ext cx="6468955" cy="5565228"/>
          </a:xfrm>
        </p:spPr>
        <p:txBody>
          <a:bodyPr>
            <a:normAutofit/>
          </a:bodyPr>
          <a:lstStyle/>
          <a:p>
            <a:endParaRPr lang="de-DE" dirty="0"/>
          </a:p>
          <a:p>
            <a:r>
              <a:rPr lang="de-DE" dirty="0"/>
              <a:t>Datei in leeren Ordner z.B. "</a:t>
            </a:r>
            <a:r>
              <a:rPr lang="de-DE" dirty="0" err="1"/>
              <a:t>myPihole</a:t>
            </a:r>
            <a:r>
              <a:rPr lang="de-DE" dirty="0"/>
              <a:t>"</a:t>
            </a:r>
            <a:br>
              <a:rPr lang="de-DE" dirty="0"/>
            </a:br>
            <a:r>
              <a:rPr lang="de-DE" dirty="0"/>
              <a:t>erstellen als </a:t>
            </a:r>
            <a:r>
              <a:rPr lang="de-DE" b="1" dirty="0" err="1"/>
              <a:t>docker-compose.yml</a:t>
            </a:r>
            <a:endParaRPr lang="de-DE" b="1" dirty="0"/>
          </a:p>
          <a:p>
            <a:r>
              <a:rPr lang="de-DE" dirty="0"/>
              <a:t>Ggf. WEBPASSWORD anpassen</a:t>
            </a:r>
          </a:p>
          <a:p>
            <a:r>
              <a:rPr lang="de-DE" dirty="0"/>
              <a:t>In den Ordner wechseln und mit</a:t>
            </a:r>
            <a:br>
              <a:rPr lang="de-DE" dirty="0"/>
            </a:br>
            <a:r>
              <a:rPr lang="de-DE" sz="2400" b="1" dirty="0" err="1">
                <a:highlight>
                  <a:srgbClr val="C0C0C0"/>
                </a:highlight>
                <a:latin typeface="Courier New" panose="02070309020205020404" pitchFamily="49" charset="0"/>
                <a:cs typeface="Courier New" panose="02070309020205020404" pitchFamily="49" charset="0"/>
              </a:rPr>
              <a:t>docker</a:t>
            </a:r>
            <a:r>
              <a:rPr lang="de-DE" sz="2400" b="1" dirty="0">
                <a:highlight>
                  <a:srgbClr val="C0C0C0"/>
                </a:highlight>
                <a:latin typeface="Courier New" panose="02070309020205020404" pitchFamily="49" charset="0"/>
                <a:cs typeface="Courier New" panose="02070309020205020404" pitchFamily="49" charset="0"/>
              </a:rPr>
              <a:t> </a:t>
            </a:r>
            <a:r>
              <a:rPr lang="de-DE" sz="2400" b="1" dirty="0" err="1">
                <a:highlight>
                  <a:srgbClr val="C0C0C0"/>
                </a:highlight>
                <a:latin typeface="Courier New" panose="02070309020205020404" pitchFamily="49" charset="0"/>
                <a:cs typeface="Courier New" panose="02070309020205020404" pitchFamily="49" charset="0"/>
              </a:rPr>
              <a:t>compose</a:t>
            </a:r>
            <a:r>
              <a:rPr lang="de-DE" sz="2400" b="1" dirty="0">
                <a:highlight>
                  <a:srgbClr val="C0C0C0"/>
                </a:highlight>
                <a:latin typeface="Courier New" panose="02070309020205020404" pitchFamily="49" charset="0"/>
                <a:cs typeface="Courier New" panose="02070309020205020404" pitchFamily="49" charset="0"/>
              </a:rPr>
              <a:t> </a:t>
            </a:r>
            <a:r>
              <a:rPr lang="de-DE" sz="2400" b="1" dirty="0" err="1">
                <a:highlight>
                  <a:srgbClr val="C0C0C0"/>
                </a:highlight>
                <a:latin typeface="Courier New" panose="02070309020205020404" pitchFamily="49" charset="0"/>
                <a:cs typeface="Courier New" panose="02070309020205020404" pitchFamily="49" charset="0"/>
              </a:rPr>
              <a:t>up</a:t>
            </a:r>
            <a:r>
              <a:rPr lang="de-DE" sz="2400" b="1" dirty="0">
                <a:highlight>
                  <a:srgbClr val="C0C0C0"/>
                </a:highlight>
                <a:latin typeface="Courier New" panose="02070309020205020404" pitchFamily="49" charset="0"/>
                <a:cs typeface="Courier New" panose="02070309020205020404" pitchFamily="49" charset="0"/>
              </a:rPr>
              <a:t> –d</a:t>
            </a:r>
            <a:br>
              <a:rPr lang="de-DE" sz="2400" b="1" dirty="0">
                <a:highlight>
                  <a:srgbClr val="C0C0C0"/>
                </a:highlight>
                <a:latin typeface="Courier New" panose="02070309020205020404" pitchFamily="49" charset="0"/>
                <a:cs typeface="Courier New" panose="02070309020205020404" pitchFamily="49" charset="0"/>
              </a:rPr>
            </a:br>
            <a:r>
              <a:rPr lang="de-DE" dirty="0"/>
              <a:t>den Pi-hole-Container starten</a:t>
            </a:r>
            <a:endParaRPr lang="en-US" dirty="0"/>
          </a:p>
          <a:p>
            <a:r>
              <a:rPr lang="en-US" dirty="0"/>
              <a:t>Das Pi-hole-</a:t>
            </a:r>
            <a:r>
              <a:rPr lang="en-US" dirty="0" err="1"/>
              <a:t>Webinterface</a:t>
            </a:r>
            <a:r>
              <a:rPr lang="en-US" dirty="0"/>
              <a:t> </a:t>
            </a:r>
            <a:r>
              <a:rPr lang="en-US" dirty="0" err="1"/>
              <a:t>ist</a:t>
            </a:r>
            <a:r>
              <a:rPr lang="en-US" dirty="0"/>
              <a:t> </a:t>
            </a:r>
            <a:r>
              <a:rPr lang="en-US" dirty="0" err="1"/>
              <a:t>anschließend</a:t>
            </a:r>
            <a:r>
              <a:rPr lang="en-US" dirty="0"/>
              <a:t> </a:t>
            </a:r>
            <a:r>
              <a:rPr lang="en-US" dirty="0" err="1"/>
              <a:t>unter</a:t>
            </a:r>
            <a:r>
              <a:rPr lang="en-US" dirty="0"/>
              <a:t> </a:t>
            </a:r>
            <a:br>
              <a:rPr lang="en-US" dirty="0"/>
            </a:br>
            <a:r>
              <a:rPr lang="en-US" b="1" dirty="0"/>
              <a:t>http://&lt;host-ip&gt;:8081/admin </a:t>
            </a:r>
            <a:r>
              <a:rPr lang="en-US" dirty="0" err="1"/>
              <a:t>erreichbar</a:t>
            </a:r>
            <a:endParaRPr lang="en-US" dirty="0"/>
          </a:p>
          <a:p>
            <a:r>
              <a:rPr lang="en-US" dirty="0"/>
              <a:t>Docker-Compose-Tutorial </a:t>
            </a:r>
            <a:r>
              <a:rPr lang="en-US" dirty="0" err="1"/>
              <a:t>siehe</a:t>
            </a:r>
            <a:r>
              <a:rPr lang="en-US" dirty="0"/>
              <a:t> Links</a:t>
            </a:r>
          </a:p>
          <a:p>
            <a:endParaRPr lang="de-DE" dirty="0"/>
          </a:p>
        </p:txBody>
      </p:sp>
      <p:pic>
        <p:nvPicPr>
          <p:cNvPr id="5" name="Grafik 4">
            <a:extLst>
              <a:ext uri="{FF2B5EF4-FFF2-40B4-BE49-F238E27FC236}">
                <a16:creationId xmlns:a16="http://schemas.microsoft.com/office/drawing/2014/main" id="{2D591E4A-CDBA-40FC-89E6-454D4C5270F9}"/>
              </a:ext>
            </a:extLst>
          </p:cNvPr>
          <p:cNvPicPr>
            <a:picLocks noChangeAspect="1"/>
          </p:cNvPicPr>
          <p:nvPr/>
        </p:nvPicPr>
        <p:blipFill>
          <a:blip r:embed="rId2"/>
          <a:stretch>
            <a:fillRect/>
          </a:stretch>
        </p:blipFill>
        <p:spPr>
          <a:xfrm>
            <a:off x="8541271" y="140447"/>
            <a:ext cx="824296" cy="1282239"/>
          </a:xfrm>
          <a:prstGeom prst="rect">
            <a:avLst/>
          </a:prstGeom>
        </p:spPr>
      </p:pic>
      <p:sp>
        <p:nvSpPr>
          <p:cNvPr id="6" name="Inhaltsplatzhalter 2">
            <a:extLst>
              <a:ext uri="{FF2B5EF4-FFF2-40B4-BE49-F238E27FC236}">
                <a16:creationId xmlns:a16="http://schemas.microsoft.com/office/drawing/2014/main" id="{3288BC51-2DEE-46EA-B849-838EC4ADB763}"/>
              </a:ext>
            </a:extLst>
          </p:cNvPr>
          <p:cNvSpPr txBox="1">
            <a:spLocks/>
          </p:cNvSpPr>
          <p:nvPr/>
        </p:nvSpPr>
        <p:spPr>
          <a:xfrm>
            <a:off x="6774873" y="1585356"/>
            <a:ext cx="5417127" cy="4613077"/>
          </a:xfrm>
          <a:prstGeom prst="rect">
            <a:avLst/>
          </a:prstGeom>
          <a:ln>
            <a:solidFill>
              <a:schemeClr val="bg1">
                <a:lumMod val="75000"/>
              </a:schemeClr>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buFont typeface="Arial" panose="020B0604020202020204" pitchFamily="34" charset="0"/>
              <a:buNone/>
            </a:pPr>
            <a:r>
              <a:rPr lang="de-DE" sz="1200" dirty="0" err="1">
                <a:latin typeface="Courier New" panose="02070309020205020404" pitchFamily="49" charset="0"/>
                <a:cs typeface="Courier New" panose="02070309020205020404" pitchFamily="49" charset="0"/>
              </a:rPr>
              <a:t>version</a:t>
            </a:r>
            <a:r>
              <a:rPr lang="de-DE" sz="1200" dirty="0">
                <a:latin typeface="Courier New" panose="02070309020205020404" pitchFamily="49" charset="0"/>
                <a:cs typeface="Courier New" panose="02070309020205020404" pitchFamily="49" charset="0"/>
              </a:rPr>
              <a:t>: "3"</a:t>
            </a:r>
          </a:p>
          <a:p>
            <a:pPr marL="0" indent="0">
              <a:lnSpc>
                <a:spcPct val="100000"/>
              </a:lnSpc>
              <a:spcBef>
                <a:spcPts val="600"/>
              </a:spcBef>
              <a:buFont typeface="Arial" panose="020B0604020202020204" pitchFamily="34" charset="0"/>
              <a:buNone/>
            </a:pPr>
            <a:r>
              <a:rPr lang="de-DE" sz="1100" dirty="0">
                <a:latin typeface="Courier New" panose="02070309020205020404" pitchFamily="49" charset="0"/>
                <a:cs typeface="Courier New" panose="02070309020205020404" pitchFamily="49" charset="0"/>
              </a:rPr>
              <a:t># Mehr Infos unter https://github.com/pi-hole/docker-pi-hole/ </a:t>
            </a:r>
            <a:br>
              <a:rPr lang="de-DE" sz="1100" dirty="0">
                <a:latin typeface="Courier New" panose="02070309020205020404" pitchFamily="49" charset="0"/>
                <a:cs typeface="Courier New" panose="02070309020205020404" pitchFamily="49" charset="0"/>
              </a:rPr>
            </a:br>
            <a:r>
              <a:rPr lang="de-DE" sz="1100" dirty="0">
                <a:latin typeface="Courier New" panose="02070309020205020404" pitchFamily="49" charset="0"/>
                <a:cs typeface="Courier New" panose="02070309020205020404" pitchFamily="49" charset="0"/>
              </a:rPr>
              <a:t># und https://docs.pi-hole.net/</a:t>
            </a:r>
          </a:p>
          <a:p>
            <a:pPr marL="0" indent="0">
              <a:lnSpc>
                <a:spcPct val="100000"/>
              </a:lnSpc>
              <a:spcBef>
                <a:spcPts val="600"/>
              </a:spcBef>
              <a:buFont typeface="Arial" panose="020B0604020202020204" pitchFamily="34" charset="0"/>
              <a:buNone/>
            </a:pPr>
            <a:r>
              <a:rPr lang="de-DE" sz="1200" dirty="0" err="1">
                <a:latin typeface="Courier New" panose="02070309020205020404" pitchFamily="49" charset="0"/>
                <a:cs typeface="Courier New" panose="02070309020205020404" pitchFamily="49" charset="0"/>
              </a:rPr>
              <a:t>services</a:t>
            </a:r>
            <a:r>
              <a:rPr lang="de-DE" sz="1200" dirty="0">
                <a:latin typeface="Courier New" panose="02070309020205020404" pitchFamily="49" charset="0"/>
                <a:cs typeface="Courier New" panose="02070309020205020404" pitchFamily="49" charset="0"/>
              </a:rPr>
              <a:t>:</a:t>
            </a:r>
          </a:p>
          <a:p>
            <a:pPr marL="0" indent="0">
              <a:lnSpc>
                <a:spcPct val="100000"/>
              </a:lnSpc>
              <a:spcBef>
                <a:spcPts val="600"/>
              </a:spcBef>
              <a:buFont typeface="Arial" panose="020B0604020202020204" pitchFamily="34" charset="0"/>
              <a:buNone/>
            </a:pPr>
            <a:r>
              <a:rPr lang="de-DE" sz="1200" dirty="0">
                <a:latin typeface="Courier New" panose="02070309020205020404" pitchFamily="49" charset="0"/>
                <a:cs typeface="Courier New" panose="02070309020205020404" pitchFamily="49" charset="0"/>
              </a:rPr>
              <a:t>  </a:t>
            </a:r>
            <a:r>
              <a:rPr lang="de-DE" sz="1200" dirty="0" err="1">
                <a:latin typeface="Courier New" panose="02070309020205020404" pitchFamily="49" charset="0"/>
                <a:cs typeface="Courier New" panose="02070309020205020404" pitchFamily="49" charset="0"/>
              </a:rPr>
              <a:t>pihole</a:t>
            </a:r>
            <a:r>
              <a:rPr lang="de-DE" sz="1200" dirty="0">
                <a:latin typeface="Courier New" panose="02070309020205020404" pitchFamily="49" charset="0"/>
                <a:cs typeface="Courier New" panose="02070309020205020404" pitchFamily="49" charset="0"/>
              </a:rPr>
              <a:t>:</a:t>
            </a:r>
          </a:p>
          <a:p>
            <a:pPr marL="0" indent="0">
              <a:lnSpc>
                <a:spcPct val="100000"/>
              </a:lnSpc>
              <a:spcBef>
                <a:spcPts val="600"/>
              </a:spcBef>
              <a:buFont typeface="Arial" panose="020B0604020202020204" pitchFamily="34" charset="0"/>
              <a:buNone/>
            </a:pPr>
            <a:r>
              <a:rPr lang="de-DE" sz="1200" dirty="0">
                <a:latin typeface="Courier New" panose="02070309020205020404" pitchFamily="49" charset="0"/>
                <a:cs typeface="Courier New" panose="02070309020205020404" pitchFamily="49" charset="0"/>
              </a:rPr>
              <a:t>    </a:t>
            </a:r>
            <a:r>
              <a:rPr lang="de-DE" sz="1200" dirty="0" err="1">
                <a:latin typeface="Courier New" panose="02070309020205020404" pitchFamily="49" charset="0"/>
                <a:cs typeface="Courier New" panose="02070309020205020404" pitchFamily="49" charset="0"/>
              </a:rPr>
              <a:t>container_name</a:t>
            </a:r>
            <a:r>
              <a:rPr lang="de-DE" sz="1200" dirty="0">
                <a:latin typeface="Courier New" panose="02070309020205020404" pitchFamily="49" charset="0"/>
                <a:cs typeface="Courier New" panose="02070309020205020404" pitchFamily="49" charset="0"/>
              </a:rPr>
              <a:t>: </a:t>
            </a:r>
            <a:r>
              <a:rPr lang="de-DE" sz="1200" dirty="0" err="1">
                <a:latin typeface="Courier New" panose="02070309020205020404" pitchFamily="49" charset="0"/>
                <a:cs typeface="Courier New" panose="02070309020205020404" pitchFamily="49" charset="0"/>
              </a:rPr>
              <a:t>mypihole</a:t>
            </a:r>
            <a:endParaRPr lang="de-DE" sz="1200" dirty="0">
              <a:latin typeface="Courier New" panose="02070309020205020404" pitchFamily="49" charset="0"/>
              <a:cs typeface="Courier New" panose="02070309020205020404" pitchFamily="49" charset="0"/>
            </a:endParaRPr>
          </a:p>
          <a:p>
            <a:pPr marL="0" indent="0">
              <a:lnSpc>
                <a:spcPct val="100000"/>
              </a:lnSpc>
              <a:spcBef>
                <a:spcPts val="600"/>
              </a:spcBef>
              <a:buFont typeface="Arial" panose="020B0604020202020204" pitchFamily="34" charset="0"/>
              <a:buNone/>
            </a:pPr>
            <a:r>
              <a:rPr lang="de-DE" sz="1200" dirty="0">
                <a:latin typeface="Courier New" panose="02070309020205020404" pitchFamily="49" charset="0"/>
                <a:cs typeface="Courier New" panose="02070309020205020404" pitchFamily="49" charset="0"/>
              </a:rPr>
              <a:t>    </a:t>
            </a:r>
            <a:r>
              <a:rPr lang="de-DE" sz="1200" dirty="0" err="1">
                <a:latin typeface="Courier New" panose="02070309020205020404" pitchFamily="49" charset="0"/>
                <a:cs typeface="Courier New" panose="02070309020205020404" pitchFamily="49" charset="0"/>
              </a:rPr>
              <a:t>image</a:t>
            </a:r>
            <a:r>
              <a:rPr lang="de-DE" sz="1200" dirty="0">
                <a:latin typeface="Courier New" panose="02070309020205020404" pitchFamily="49" charset="0"/>
                <a:cs typeface="Courier New" panose="02070309020205020404" pitchFamily="49" charset="0"/>
              </a:rPr>
              <a:t>: </a:t>
            </a:r>
            <a:r>
              <a:rPr lang="de-DE" sz="1200" dirty="0" err="1">
                <a:latin typeface="Courier New" panose="02070309020205020404" pitchFamily="49" charset="0"/>
                <a:cs typeface="Courier New" panose="02070309020205020404" pitchFamily="49" charset="0"/>
              </a:rPr>
              <a:t>pihole</a:t>
            </a:r>
            <a:r>
              <a:rPr lang="de-DE" sz="1200" dirty="0">
                <a:latin typeface="Courier New" panose="02070309020205020404" pitchFamily="49" charset="0"/>
                <a:cs typeface="Courier New" panose="02070309020205020404" pitchFamily="49" charset="0"/>
              </a:rPr>
              <a:t>/</a:t>
            </a:r>
            <a:r>
              <a:rPr lang="de-DE" sz="1200" dirty="0" err="1">
                <a:latin typeface="Courier New" panose="02070309020205020404" pitchFamily="49" charset="0"/>
                <a:cs typeface="Courier New" panose="02070309020205020404" pitchFamily="49" charset="0"/>
              </a:rPr>
              <a:t>pihole:latest</a:t>
            </a:r>
            <a:endParaRPr lang="de-DE" sz="1200" dirty="0">
              <a:latin typeface="Courier New" panose="02070309020205020404" pitchFamily="49" charset="0"/>
              <a:cs typeface="Courier New" panose="02070309020205020404" pitchFamily="49" charset="0"/>
            </a:endParaRPr>
          </a:p>
          <a:p>
            <a:pPr marL="0" indent="0">
              <a:lnSpc>
                <a:spcPct val="100000"/>
              </a:lnSpc>
              <a:spcBef>
                <a:spcPts val="600"/>
              </a:spcBef>
              <a:buFont typeface="Arial" panose="020B0604020202020204" pitchFamily="34" charset="0"/>
              <a:buNone/>
            </a:pPr>
            <a:r>
              <a:rPr lang="de-DE" sz="1200" dirty="0">
                <a:latin typeface="Courier New" panose="02070309020205020404" pitchFamily="49" charset="0"/>
                <a:cs typeface="Courier New" panose="02070309020205020404" pitchFamily="49" charset="0"/>
              </a:rPr>
              <a:t>    </a:t>
            </a:r>
            <a:r>
              <a:rPr lang="de-DE" sz="1200" dirty="0" err="1">
                <a:latin typeface="Courier New" panose="02070309020205020404" pitchFamily="49" charset="0"/>
                <a:cs typeface="Courier New" panose="02070309020205020404" pitchFamily="49" charset="0"/>
              </a:rPr>
              <a:t>ports</a:t>
            </a:r>
            <a:r>
              <a:rPr lang="de-DE" sz="1200" dirty="0">
                <a:latin typeface="Courier New" panose="02070309020205020404" pitchFamily="49" charset="0"/>
                <a:cs typeface="Courier New" panose="02070309020205020404" pitchFamily="49" charset="0"/>
              </a:rPr>
              <a:t>:</a:t>
            </a:r>
          </a:p>
          <a:p>
            <a:pPr marL="0" indent="0">
              <a:lnSpc>
                <a:spcPct val="100000"/>
              </a:lnSpc>
              <a:spcBef>
                <a:spcPts val="600"/>
              </a:spcBef>
              <a:buFont typeface="Arial" panose="020B0604020202020204" pitchFamily="34" charset="0"/>
              <a:buNone/>
            </a:pPr>
            <a:r>
              <a:rPr lang="de-DE" sz="1200" dirty="0">
                <a:latin typeface="Courier New" panose="02070309020205020404" pitchFamily="49" charset="0"/>
                <a:cs typeface="Courier New" panose="02070309020205020404" pitchFamily="49" charset="0"/>
              </a:rPr>
              <a:t>      - "53:53/</a:t>
            </a:r>
            <a:r>
              <a:rPr lang="de-DE" sz="1200" dirty="0" err="1">
                <a:latin typeface="Courier New" panose="02070309020205020404" pitchFamily="49" charset="0"/>
                <a:cs typeface="Courier New" panose="02070309020205020404" pitchFamily="49" charset="0"/>
              </a:rPr>
              <a:t>tcp</a:t>
            </a:r>
            <a:r>
              <a:rPr lang="de-DE" sz="1200" dirty="0">
                <a:latin typeface="Courier New" panose="02070309020205020404" pitchFamily="49" charset="0"/>
                <a:cs typeface="Courier New" panose="02070309020205020404" pitchFamily="49" charset="0"/>
              </a:rPr>
              <a:t>"</a:t>
            </a:r>
          </a:p>
          <a:p>
            <a:pPr marL="0" indent="0">
              <a:lnSpc>
                <a:spcPct val="100000"/>
              </a:lnSpc>
              <a:spcBef>
                <a:spcPts val="600"/>
              </a:spcBef>
              <a:buFont typeface="Arial" panose="020B0604020202020204" pitchFamily="34" charset="0"/>
              <a:buNone/>
            </a:pPr>
            <a:r>
              <a:rPr lang="de-DE" sz="1200" dirty="0">
                <a:latin typeface="Courier New" panose="02070309020205020404" pitchFamily="49" charset="0"/>
                <a:cs typeface="Courier New" panose="02070309020205020404" pitchFamily="49" charset="0"/>
              </a:rPr>
              <a:t>      - "53:53/</a:t>
            </a:r>
            <a:r>
              <a:rPr lang="de-DE" sz="1200" dirty="0" err="1">
                <a:latin typeface="Courier New" panose="02070309020205020404" pitchFamily="49" charset="0"/>
                <a:cs typeface="Courier New" panose="02070309020205020404" pitchFamily="49" charset="0"/>
              </a:rPr>
              <a:t>udp</a:t>
            </a:r>
            <a:r>
              <a:rPr lang="de-DE" sz="1200" dirty="0">
                <a:latin typeface="Courier New" panose="02070309020205020404" pitchFamily="49" charset="0"/>
                <a:cs typeface="Courier New" panose="02070309020205020404" pitchFamily="49" charset="0"/>
              </a:rPr>
              <a:t>"</a:t>
            </a:r>
          </a:p>
          <a:p>
            <a:pPr marL="0" indent="0">
              <a:lnSpc>
                <a:spcPct val="100000"/>
              </a:lnSpc>
              <a:spcBef>
                <a:spcPts val="600"/>
              </a:spcBef>
              <a:buFont typeface="Arial" panose="020B0604020202020204" pitchFamily="34" charset="0"/>
              <a:buNone/>
            </a:pPr>
            <a:r>
              <a:rPr lang="de-DE" sz="1200" dirty="0">
                <a:latin typeface="Courier New" panose="02070309020205020404" pitchFamily="49" charset="0"/>
                <a:cs typeface="Courier New" panose="02070309020205020404" pitchFamily="49" charset="0"/>
              </a:rPr>
              <a:t>      - "8081:80/</a:t>
            </a:r>
            <a:r>
              <a:rPr lang="de-DE" sz="1200" dirty="0" err="1">
                <a:latin typeface="Courier New" panose="02070309020205020404" pitchFamily="49" charset="0"/>
                <a:cs typeface="Courier New" panose="02070309020205020404" pitchFamily="49" charset="0"/>
              </a:rPr>
              <a:t>tcp</a:t>
            </a:r>
            <a:r>
              <a:rPr lang="de-DE" sz="1200" dirty="0">
                <a:latin typeface="Courier New" panose="02070309020205020404" pitchFamily="49" charset="0"/>
                <a:cs typeface="Courier New" panose="02070309020205020404" pitchFamily="49" charset="0"/>
              </a:rPr>
              <a:t>"</a:t>
            </a:r>
          </a:p>
          <a:p>
            <a:pPr marL="0" indent="0">
              <a:lnSpc>
                <a:spcPct val="100000"/>
              </a:lnSpc>
              <a:spcBef>
                <a:spcPts val="600"/>
              </a:spcBef>
              <a:buFont typeface="Arial" panose="020B0604020202020204" pitchFamily="34" charset="0"/>
              <a:buNone/>
            </a:pPr>
            <a:r>
              <a:rPr lang="de-DE" sz="1200" dirty="0">
                <a:latin typeface="Courier New" panose="02070309020205020404" pitchFamily="49" charset="0"/>
                <a:cs typeface="Courier New" panose="02070309020205020404" pitchFamily="49" charset="0"/>
              </a:rPr>
              <a:t>    </a:t>
            </a:r>
            <a:r>
              <a:rPr lang="de-DE" sz="1200" dirty="0" err="1">
                <a:latin typeface="Courier New" panose="02070309020205020404" pitchFamily="49" charset="0"/>
                <a:cs typeface="Courier New" panose="02070309020205020404" pitchFamily="49" charset="0"/>
              </a:rPr>
              <a:t>environment</a:t>
            </a:r>
            <a:r>
              <a:rPr lang="de-DE" sz="1200" dirty="0">
                <a:latin typeface="Courier New" panose="02070309020205020404" pitchFamily="49" charset="0"/>
                <a:cs typeface="Courier New" panose="02070309020205020404" pitchFamily="49" charset="0"/>
              </a:rPr>
              <a:t>:</a:t>
            </a:r>
          </a:p>
          <a:p>
            <a:pPr marL="0" indent="0">
              <a:lnSpc>
                <a:spcPct val="100000"/>
              </a:lnSpc>
              <a:spcBef>
                <a:spcPts val="600"/>
              </a:spcBef>
              <a:buFont typeface="Arial" panose="020B0604020202020204" pitchFamily="34" charset="0"/>
              <a:buNone/>
            </a:pPr>
            <a:r>
              <a:rPr lang="de-DE" sz="1200" dirty="0">
                <a:latin typeface="Courier New" panose="02070309020205020404" pitchFamily="49" charset="0"/>
                <a:cs typeface="Courier New" panose="02070309020205020404" pitchFamily="49" charset="0"/>
              </a:rPr>
              <a:t>      TZ: 'Europe/Berlin'</a:t>
            </a:r>
          </a:p>
          <a:p>
            <a:pPr marL="0" indent="0">
              <a:lnSpc>
                <a:spcPct val="100000"/>
              </a:lnSpc>
              <a:spcBef>
                <a:spcPts val="600"/>
              </a:spcBef>
              <a:buFont typeface="Arial" panose="020B0604020202020204" pitchFamily="34" charset="0"/>
              <a:buNone/>
            </a:pPr>
            <a:r>
              <a:rPr lang="de-DE" sz="1200" dirty="0">
                <a:latin typeface="Courier New" panose="02070309020205020404" pitchFamily="49" charset="0"/>
                <a:cs typeface="Courier New" panose="02070309020205020404" pitchFamily="49" charset="0"/>
              </a:rPr>
              <a:t>      WEBPASSWORD: 'topsecret123'</a:t>
            </a:r>
          </a:p>
          <a:p>
            <a:pPr marL="0" indent="0">
              <a:lnSpc>
                <a:spcPct val="100000"/>
              </a:lnSpc>
              <a:spcBef>
                <a:spcPts val="600"/>
              </a:spcBef>
              <a:buFont typeface="Arial" panose="020B0604020202020204" pitchFamily="34" charset="0"/>
              <a:buNone/>
            </a:pPr>
            <a:r>
              <a:rPr lang="de-DE" sz="1200" dirty="0">
                <a:latin typeface="Courier New" panose="02070309020205020404" pitchFamily="49" charset="0"/>
                <a:cs typeface="Courier New" panose="02070309020205020404" pitchFamily="49" charset="0"/>
              </a:rPr>
              <a:t>    </a:t>
            </a:r>
            <a:r>
              <a:rPr lang="de-DE" sz="1200" dirty="0" err="1">
                <a:latin typeface="Courier New" panose="02070309020205020404" pitchFamily="49" charset="0"/>
                <a:cs typeface="Courier New" panose="02070309020205020404" pitchFamily="49" charset="0"/>
              </a:rPr>
              <a:t>volumes</a:t>
            </a:r>
            <a:r>
              <a:rPr lang="de-DE" sz="1200" dirty="0">
                <a:latin typeface="Courier New" panose="02070309020205020404" pitchFamily="49" charset="0"/>
                <a:cs typeface="Courier New" panose="02070309020205020404" pitchFamily="49" charset="0"/>
              </a:rPr>
              <a:t>:</a:t>
            </a:r>
          </a:p>
          <a:p>
            <a:pPr marL="0" indent="0">
              <a:lnSpc>
                <a:spcPct val="100000"/>
              </a:lnSpc>
              <a:spcBef>
                <a:spcPts val="600"/>
              </a:spcBef>
              <a:buFont typeface="Arial" panose="020B0604020202020204" pitchFamily="34" charset="0"/>
              <a:buNone/>
            </a:pPr>
            <a:r>
              <a:rPr lang="de-DE" sz="1200" dirty="0">
                <a:latin typeface="Courier New" panose="02070309020205020404" pitchFamily="49" charset="0"/>
                <a:cs typeface="Courier New" panose="02070309020205020404" pitchFamily="49" charset="0"/>
              </a:rPr>
              <a:t>      - './</a:t>
            </a:r>
            <a:r>
              <a:rPr lang="de-DE" sz="1200" dirty="0" err="1">
                <a:latin typeface="Courier New" panose="02070309020205020404" pitchFamily="49" charset="0"/>
                <a:cs typeface="Courier New" panose="02070309020205020404" pitchFamily="49" charset="0"/>
              </a:rPr>
              <a:t>etc-pihole</a:t>
            </a:r>
            <a:r>
              <a:rPr lang="de-DE" sz="1200" dirty="0">
                <a:latin typeface="Courier New" panose="02070309020205020404" pitchFamily="49" charset="0"/>
                <a:cs typeface="Courier New" panose="02070309020205020404" pitchFamily="49" charset="0"/>
              </a:rPr>
              <a:t>:/</a:t>
            </a:r>
            <a:r>
              <a:rPr lang="de-DE" sz="1200" dirty="0" err="1">
                <a:latin typeface="Courier New" panose="02070309020205020404" pitchFamily="49" charset="0"/>
                <a:cs typeface="Courier New" panose="02070309020205020404" pitchFamily="49" charset="0"/>
              </a:rPr>
              <a:t>etc</a:t>
            </a:r>
            <a:r>
              <a:rPr lang="de-DE" sz="1200" dirty="0">
                <a:latin typeface="Courier New" panose="02070309020205020404" pitchFamily="49" charset="0"/>
                <a:cs typeface="Courier New" panose="02070309020205020404" pitchFamily="49" charset="0"/>
              </a:rPr>
              <a:t>/</a:t>
            </a:r>
            <a:r>
              <a:rPr lang="de-DE" sz="1200" dirty="0" err="1">
                <a:latin typeface="Courier New" panose="02070309020205020404" pitchFamily="49" charset="0"/>
                <a:cs typeface="Courier New" panose="02070309020205020404" pitchFamily="49" charset="0"/>
              </a:rPr>
              <a:t>pihole</a:t>
            </a:r>
            <a:r>
              <a:rPr lang="de-DE" sz="1200" dirty="0">
                <a:latin typeface="Courier New" panose="02070309020205020404" pitchFamily="49" charset="0"/>
                <a:cs typeface="Courier New" panose="02070309020205020404" pitchFamily="49" charset="0"/>
              </a:rPr>
              <a:t>'</a:t>
            </a:r>
          </a:p>
          <a:p>
            <a:pPr marL="0" indent="0">
              <a:lnSpc>
                <a:spcPct val="100000"/>
              </a:lnSpc>
              <a:spcBef>
                <a:spcPts val="600"/>
              </a:spcBef>
              <a:buFont typeface="Arial" panose="020B0604020202020204" pitchFamily="34" charset="0"/>
              <a:buNone/>
            </a:pPr>
            <a:r>
              <a:rPr lang="de-DE" sz="1200" dirty="0">
                <a:latin typeface="Courier New" panose="02070309020205020404" pitchFamily="49" charset="0"/>
                <a:cs typeface="Courier New" panose="02070309020205020404" pitchFamily="49" charset="0"/>
              </a:rPr>
              <a:t>      - './</a:t>
            </a:r>
            <a:r>
              <a:rPr lang="de-DE" sz="1200" dirty="0" err="1">
                <a:latin typeface="Courier New" panose="02070309020205020404" pitchFamily="49" charset="0"/>
                <a:cs typeface="Courier New" panose="02070309020205020404" pitchFamily="49" charset="0"/>
              </a:rPr>
              <a:t>etc-dnsmasq.d</a:t>
            </a:r>
            <a:r>
              <a:rPr lang="de-DE" sz="1200" dirty="0">
                <a:latin typeface="Courier New" panose="02070309020205020404" pitchFamily="49" charset="0"/>
                <a:cs typeface="Courier New" panose="02070309020205020404" pitchFamily="49" charset="0"/>
              </a:rPr>
              <a:t>:/</a:t>
            </a:r>
            <a:r>
              <a:rPr lang="de-DE" sz="1200" dirty="0" err="1">
                <a:latin typeface="Courier New" panose="02070309020205020404" pitchFamily="49" charset="0"/>
                <a:cs typeface="Courier New" panose="02070309020205020404" pitchFamily="49" charset="0"/>
              </a:rPr>
              <a:t>etc</a:t>
            </a:r>
            <a:r>
              <a:rPr lang="de-DE" sz="1200" dirty="0">
                <a:latin typeface="Courier New" panose="02070309020205020404" pitchFamily="49" charset="0"/>
                <a:cs typeface="Courier New" panose="02070309020205020404" pitchFamily="49" charset="0"/>
              </a:rPr>
              <a:t>/</a:t>
            </a:r>
            <a:r>
              <a:rPr lang="de-DE" sz="1200" dirty="0" err="1">
                <a:latin typeface="Courier New" panose="02070309020205020404" pitchFamily="49" charset="0"/>
                <a:cs typeface="Courier New" panose="02070309020205020404" pitchFamily="49" charset="0"/>
              </a:rPr>
              <a:t>dnsmasq.d</a:t>
            </a:r>
            <a:r>
              <a:rPr lang="de-DE" sz="1200" dirty="0">
                <a:latin typeface="Courier New" panose="02070309020205020404" pitchFamily="49" charset="0"/>
                <a:cs typeface="Courier New" panose="02070309020205020404" pitchFamily="49" charset="0"/>
              </a:rPr>
              <a:t>'    </a:t>
            </a:r>
          </a:p>
          <a:p>
            <a:pPr marL="0" indent="0">
              <a:lnSpc>
                <a:spcPct val="100000"/>
              </a:lnSpc>
              <a:spcBef>
                <a:spcPts val="600"/>
              </a:spcBef>
              <a:buFont typeface="Arial" panose="020B0604020202020204" pitchFamily="34" charset="0"/>
              <a:buNone/>
            </a:pPr>
            <a:r>
              <a:rPr lang="de-DE" sz="1200" dirty="0">
                <a:latin typeface="Courier New" panose="02070309020205020404" pitchFamily="49" charset="0"/>
                <a:cs typeface="Courier New" panose="02070309020205020404" pitchFamily="49" charset="0"/>
              </a:rPr>
              <a:t>    </a:t>
            </a:r>
            <a:r>
              <a:rPr lang="de-DE" sz="1200" dirty="0" err="1">
                <a:latin typeface="Courier New" panose="02070309020205020404" pitchFamily="49" charset="0"/>
                <a:cs typeface="Courier New" panose="02070309020205020404" pitchFamily="49" charset="0"/>
              </a:rPr>
              <a:t>restart</a:t>
            </a:r>
            <a:r>
              <a:rPr lang="de-DE" sz="1200" dirty="0">
                <a:latin typeface="Courier New" panose="02070309020205020404" pitchFamily="49" charset="0"/>
                <a:cs typeface="Courier New" panose="02070309020205020404" pitchFamily="49" charset="0"/>
              </a:rPr>
              <a:t>: </a:t>
            </a:r>
            <a:r>
              <a:rPr lang="de-DE" sz="1200" dirty="0" err="1">
                <a:latin typeface="Courier New" panose="02070309020205020404" pitchFamily="49" charset="0"/>
                <a:cs typeface="Courier New" panose="02070309020205020404" pitchFamily="49" charset="0"/>
              </a:rPr>
              <a:t>unless-stopped</a:t>
            </a:r>
            <a:endParaRPr lang="de-DE" sz="1200" dirty="0">
              <a:latin typeface="Courier New" panose="02070309020205020404" pitchFamily="49" charset="0"/>
              <a:cs typeface="Courier New" panose="02070309020205020404" pitchFamily="49" charset="0"/>
            </a:endParaRPr>
          </a:p>
        </p:txBody>
      </p:sp>
      <p:sp>
        <p:nvSpPr>
          <p:cNvPr id="7" name="Textfeld 6">
            <a:extLst>
              <a:ext uri="{FF2B5EF4-FFF2-40B4-BE49-F238E27FC236}">
                <a16:creationId xmlns:a16="http://schemas.microsoft.com/office/drawing/2014/main" id="{A83C5A0C-69D8-45E3-9970-2859E9834EF4}"/>
              </a:ext>
            </a:extLst>
          </p:cNvPr>
          <p:cNvSpPr txBox="1"/>
          <p:nvPr/>
        </p:nvSpPr>
        <p:spPr>
          <a:xfrm>
            <a:off x="6702738" y="6223165"/>
            <a:ext cx="3165418" cy="276999"/>
          </a:xfrm>
          <a:prstGeom prst="rect">
            <a:avLst/>
          </a:prstGeom>
          <a:noFill/>
        </p:spPr>
        <p:txBody>
          <a:bodyPr wrap="none" rtlCol="0">
            <a:spAutoFit/>
          </a:bodyPr>
          <a:lstStyle/>
          <a:p>
            <a:r>
              <a:rPr lang="de-DE" sz="1200" dirty="0" err="1"/>
              <a:t>docker-compose.yml</a:t>
            </a:r>
            <a:r>
              <a:rPr lang="de-DE" sz="1200" dirty="0"/>
              <a:t> für einen </a:t>
            </a:r>
            <a:r>
              <a:rPr lang="de-DE" sz="1200" dirty="0" err="1"/>
              <a:t>Pihole</a:t>
            </a:r>
            <a:r>
              <a:rPr lang="de-DE" sz="1200" dirty="0"/>
              <a:t>-Container</a:t>
            </a:r>
          </a:p>
        </p:txBody>
      </p:sp>
    </p:spTree>
    <p:extLst>
      <p:ext uri="{BB962C8B-B14F-4D97-AF65-F5344CB8AC3E}">
        <p14:creationId xmlns:p14="http://schemas.microsoft.com/office/powerpoint/2010/main" val="477340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F0A585-6561-BE2B-DB9C-4295E04F7B7F}"/>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BC9C65E3-A5D7-8FE0-C6E4-D65A2C084F9C}"/>
              </a:ext>
            </a:extLst>
          </p:cNvPr>
          <p:cNvSpPr>
            <a:spLocks noGrp="1"/>
          </p:cNvSpPr>
          <p:nvPr>
            <p:ph type="title"/>
          </p:nvPr>
        </p:nvSpPr>
        <p:spPr>
          <a:xfrm>
            <a:off x="591312" y="78200"/>
            <a:ext cx="10695432" cy="1325563"/>
          </a:xfrm>
        </p:spPr>
        <p:txBody>
          <a:bodyPr>
            <a:normAutofit/>
          </a:bodyPr>
          <a:lstStyle/>
          <a:p>
            <a:r>
              <a:rPr lang="de-DE" sz="4000" dirty="0"/>
              <a:t>Beispiel: </a:t>
            </a:r>
            <a:r>
              <a:rPr lang="de-DE" sz="4000" i="1" dirty="0" err="1"/>
              <a:t>docker-compose.yml</a:t>
            </a:r>
            <a:r>
              <a:rPr lang="de-DE" sz="4000" i="1" dirty="0"/>
              <a:t> </a:t>
            </a:r>
            <a:r>
              <a:rPr lang="de-DE" sz="4000" dirty="0"/>
              <a:t>für WordPress</a:t>
            </a:r>
          </a:p>
        </p:txBody>
      </p:sp>
      <p:sp>
        <p:nvSpPr>
          <p:cNvPr id="3" name="Inhaltsplatzhalter 2">
            <a:extLst>
              <a:ext uri="{FF2B5EF4-FFF2-40B4-BE49-F238E27FC236}">
                <a16:creationId xmlns:a16="http://schemas.microsoft.com/office/drawing/2014/main" id="{EC49ED39-B498-3D48-1422-245B22E2503B}"/>
              </a:ext>
            </a:extLst>
          </p:cNvPr>
          <p:cNvSpPr>
            <a:spLocks noGrp="1"/>
          </p:cNvSpPr>
          <p:nvPr>
            <p:ph idx="1"/>
          </p:nvPr>
        </p:nvSpPr>
        <p:spPr>
          <a:xfrm>
            <a:off x="713231" y="1292771"/>
            <a:ext cx="6893073" cy="5630963"/>
          </a:xfrm>
        </p:spPr>
        <p:txBody>
          <a:bodyPr>
            <a:normAutofit/>
          </a:bodyPr>
          <a:lstStyle/>
          <a:p>
            <a:r>
              <a:rPr lang="de-DE" dirty="0"/>
              <a:t>Datei in leeren Ordner z.B. "</a:t>
            </a:r>
            <a:r>
              <a:rPr lang="de-DE" dirty="0" err="1"/>
              <a:t>myWP</a:t>
            </a:r>
            <a:r>
              <a:rPr lang="de-DE" dirty="0"/>
              <a:t>"</a:t>
            </a:r>
            <a:br>
              <a:rPr lang="de-DE" dirty="0"/>
            </a:br>
            <a:r>
              <a:rPr lang="de-DE" dirty="0"/>
              <a:t>erstellen als </a:t>
            </a:r>
            <a:r>
              <a:rPr lang="de-DE" b="1" dirty="0" err="1"/>
              <a:t>docker-compose.yml</a:t>
            </a:r>
            <a:endParaRPr lang="de-DE" b="1" dirty="0"/>
          </a:p>
          <a:p>
            <a:r>
              <a:rPr lang="de-DE" dirty="0"/>
              <a:t>In den Ordner wechseln und mit</a:t>
            </a:r>
            <a:br>
              <a:rPr lang="de-DE" dirty="0"/>
            </a:br>
            <a:r>
              <a:rPr lang="de-DE" sz="2400" b="1" dirty="0" err="1">
                <a:highlight>
                  <a:srgbClr val="C0C0C0"/>
                </a:highlight>
                <a:latin typeface="Courier New" panose="02070309020205020404" pitchFamily="49" charset="0"/>
                <a:cs typeface="Courier New" panose="02070309020205020404" pitchFamily="49" charset="0"/>
              </a:rPr>
              <a:t>docker</a:t>
            </a:r>
            <a:r>
              <a:rPr lang="de-DE" sz="2400" b="1" dirty="0">
                <a:highlight>
                  <a:srgbClr val="C0C0C0"/>
                </a:highlight>
                <a:latin typeface="Courier New" panose="02070309020205020404" pitchFamily="49" charset="0"/>
                <a:cs typeface="Courier New" panose="02070309020205020404" pitchFamily="49" charset="0"/>
              </a:rPr>
              <a:t> </a:t>
            </a:r>
            <a:r>
              <a:rPr lang="de-DE" sz="2400" b="1" dirty="0" err="1">
                <a:highlight>
                  <a:srgbClr val="C0C0C0"/>
                </a:highlight>
                <a:latin typeface="Courier New" panose="02070309020205020404" pitchFamily="49" charset="0"/>
                <a:cs typeface="Courier New" panose="02070309020205020404" pitchFamily="49" charset="0"/>
              </a:rPr>
              <a:t>compose</a:t>
            </a:r>
            <a:r>
              <a:rPr lang="de-DE" sz="2400" b="1" dirty="0">
                <a:highlight>
                  <a:srgbClr val="C0C0C0"/>
                </a:highlight>
                <a:latin typeface="Courier New" panose="02070309020205020404" pitchFamily="49" charset="0"/>
                <a:cs typeface="Courier New" panose="02070309020205020404" pitchFamily="49" charset="0"/>
              </a:rPr>
              <a:t> </a:t>
            </a:r>
            <a:r>
              <a:rPr lang="de-DE" sz="2400" b="1" dirty="0" err="1">
                <a:highlight>
                  <a:srgbClr val="C0C0C0"/>
                </a:highlight>
                <a:latin typeface="Courier New" panose="02070309020205020404" pitchFamily="49" charset="0"/>
                <a:cs typeface="Courier New" panose="02070309020205020404" pitchFamily="49" charset="0"/>
              </a:rPr>
              <a:t>up</a:t>
            </a:r>
            <a:r>
              <a:rPr lang="de-DE" sz="2400" b="1" dirty="0">
                <a:highlight>
                  <a:srgbClr val="C0C0C0"/>
                </a:highlight>
                <a:latin typeface="Courier New" panose="02070309020205020404" pitchFamily="49" charset="0"/>
                <a:cs typeface="Courier New" panose="02070309020205020404" pitchFamily="49" charset="0"/>
              </a:rPr>
              <a:t> –d</a:t>
            </a:r>
            <a:br>
              <a:rPr lang="de-DE" sz="2400" b="1" dirty="0">
                <a:highlight>
                  <a:srgbClr val="C0C0C0"/>
                </a:highlight>
                <a:latin typeface="Courier New" panose="02070309020205020404" pitchFamily="49" charset="0"/>
                <a:cs typeface="Courier New" panose="02070309020205020404" pitchFamily="49" charset="0"/>
              </a:rPr>
            </a:br>
            <a:r>
              <a:rPr lang="de-DE" dirty="0"/>
              <a:t>den WordPress-Container starten</a:t>
            </a:r>
            <a:endParaRPr lang="en-US" dirty="0"/>
          </a:p>
          <a:p>
            <a:r>
              <a:rPr lang="en-US" dirty="0"/>
              <a:t>Die WordPress-</a:t>
            </a:r>
            <a:r>
              <a:rPr lang="en-US" dirty="0" err="1"/>
              <a:t>Instanz</a:t>
            </a:r>
            <a:r>
              <a:rPr lang="en-US" dirty="0"/>
              <a:t> </a:t>
            </a:r>
            <a:r>
              <a:rPr lang="en-US" dirty="0" err="1"/>
              <a:t>ist</a:t>
            </a:r>
            <a:r>
              <a:rPr lang="en-US" dirty="0"/>
              <a:t> </a:t>
            </a:r>
            <a:r>
              <a:rPr lang="en-US" dirty="0" err="1"/>
              <a:t>dann</a:t>
            </a:r>
            <a:r>
              <a:rPr lang="en-US" dirty="0"/>
              <a:t> </a:t>
            </a:r>
            <a:r>
              <a:rPr lang="en-US" dirty="0" err="1"/>
              <a:t>unter</a:t>
            </a:r>
            <a:r>
              <a:rPr lang="en-US" dirty="0"/>
              <a:t> </a:t>
            </a:r>
            <a:br>
              <a:rPr lang="en-US" dirty="0"/>
            </a:br>
            <a:r>
              <a:rPr lang="en-US" b="1" dirty="0"/>
              <a:t>http://&lt;host-ip&gt;:8080 </a:t>
            </a:r>
            <a:r>
              <a:rPr lang="en-US" dirty="0" err="1"/>
              <a:t>erreichbar</a:t>
            </a:r>
            <a:r>
              <a:rPr lang="en-US" dirty="0"/>
              <a:t> (</a:t>
            </a:r>
            <a:r>
              <a:rPr lang="en-US" dirty="0" err="1"/>
              <a:t>ist</a:t>
            </a:r>
            <a:r>
              <a:rPr lang="en-US" dirty="0"/>
              <a:t> in</a:t>
            </a:r>
            <a:br>
              <a:rPr lang="en-US" dirty="0"/>
            </a:br>
            <a:r>
              <a:rPr lang="en-US" dirty="0"/>
              <a:t>der docker-</a:t>
            </a:r>
            <a:r>
              <a:rPr lang="en-US" dirty="0" err="1"/>
              <a:t>compose.yml</a:t>
            </a:r>
            <a:r>
              <a:rPr lang="en-US" dirty="0"/>
              <a:t> </a:t>
            </a:r>
            <a:r>
              <a:rPr lang="en-US" dirty="0" err="1"/>
              <a:t>anpassbar</a:t>
            </a:r>
            <a:r>
              <a:rPr lang="en-US" dirty="0"/>
              <a:t>, </a:t>
            </a:r>
            <a:r>
              <a:rPr lang="en-US" dirty="0" err="1"/>
              <a:t>normalerweise</a:t>
            </a:r>
            <a:r>
              <a:rPr lang="en-US" dirty="0"/>
              <a:t> Port </a:t>
            </a:r>
            <a:r>
              <a:rPr lang="en-US" b="1" dirty="0"/>
              <a:t>80</a:t>
            </a:r>
            <a:r>
              <a:rPr lang="en-US" dirty="0"/>
              <a:t> </a:t>
            </a:r>
            <a:r>
              <a:rPr lang="en-US" dirty="0" err="1"/>
              <a:t>statt</a:t>
            </a:r>
            <a:r>
              <a:rPr lang="en-US" dirty="0"/>
              <a:t> </a:t>
            </a:r>
            <a:r>
              <a:rPr lang="en-US" b="1" dirty="0"/>
              <a:t>8080</a:t>
            </a:r>
            <a:r>
              <a:rPr lang="en-US" dirty="0"/>
              <a:t>)</a:t>
            </a:r>
          </a:p>
          <a:p>
            <a:r>
              <a:rPr lang="en-US" dirty="0"/>
              <a:t>Der Admin-</a:t>
            </a:r>
            <a:r>
              <a:rPr lang="en-US" dirty="0" err="1"/>
              <a:t>Bereich</a:t>
            </a:r>
            <a:r>
              <a:rPr lang="en-US" dirty="0"/>
              <a:t> von WP </a:t>
            </a:r>
            <a:r>
              <a:rPr lang="en-US" dirty="0" err="1"/>
              <a:t>ist</a:t>
            </a:r>
            <a:r>
              <a:rPr lang="en-US" dirty="0"/>
              <a:t> </a:t>
            </a:r>
            <a:r>
              <a:rPr lang="en-US" dirty="0" err="1"/>
              <a:t>unter</a:t>
            </a:r>
            <a:r>
              <a:rPr lang="en-US" dirty="0"/>
              <a:t> </a:t>
            </a:r>
            <a:r>
              <a:rPr lang="en-US" b="1" dirty="0"/>
              <a:t>http://&lt;host-ip&gt;:8080/wp-admin </a:t>
            </a:r>
            <a:r>
              <a:rPr lang="en-US" dirty="0" err="1"/>
              <a:t>erreichbar</a:t>
            </a:r>
            <a:endParaRPr lang="en-US" dirty="0"/>
          </a:p>
          <a:p>
            <a:r>
              <a:rPr lang="en-US" dirty="0" err="1"/>
              <a:t>Sämtliche</a:t>
            </a:r>
            <a:r>
              <a:rPr lang="en-US" dirty="0"/>
              <a:t> </a:t>
            </a:r>
            <a:r>
              <a:rPr lang="en-US" dirty="0" err="1"/>
              <a:t>Daten</a:t>
            </a:r>
            <a:r>
              <a:rPr lang="en-US" dirty="0"/>
              <a:t> </a:t>
            </a:r>
            <a:r>
              <a:rPr lang="en-US" dirty="0" err="1"/>
              <a:t>sind</a:t>
            </a:r>
            <a:r>
              <a:rPr lang="en-US" dirty="0"/>
              <a:t> container-</a:t>
            </a:r>
            <a:r>
              <a:rPr lang="en-US" dirty="0" err="1"/>
              <a:t>unabhängig</a:t>
            </a:r>
            <a:r>
              <a:rPr lang="en-US" dirty="0"/>
              <a:t> in den Volumes auf dem Host </a:t>
            </a:r>
            <a:r>
              <a:rPr lang="en-US" dirty="0" err="1"/>
              <a:t>abgelegt</a:t>
            </a:r>
            <a:r>
              <a:rPr lang="en-US" dirty="0"/>
              <a:t>.</a:t>
            </a:r>
          </a:p>
          <a:p>
            <a:endParaRPr lang="en-US" dirty="0"/>
          </a:p>
          <a:p>
            <a:endParaRPr lang="de-DE" dirty="0"/>
          </a:p>
        </p:txBody>
      </p:sp>
      <p:sp>
        <p:nvSpPr>
          <p:cNvPr id="6" name="Inhaltsplatzhalter 2">
            <a:extLst>
              <a:ext uri="{FF2B5EF4-FFF2-40B4-BE49-F238E27FC236}">
                <a16:creationId xmlns:a16="http://schemas.microsoft.com/office/drawing/2014/main" id="{ED82602D-EDC0-1039-5806-73E199FFA17B}"/>
              </a:ext>
            </a:extLst>
          </p:cNvPr>
          <p:cNvSpPr txBox="1">
            <a:spLocks/>
          </p:cNvSpPr>
          <p:nvPr/>
        </p:nvSpPr>
        <p:spPr>
          <a:xfrm>
            <a:off x="7655073" y="1292771"/>
            <a:ext cx="4456176" cy="5365108"/>
          </a:xfrm>
          <a:prstGeom prst="rect">
            <a:avLst/>
          </a:prstGeom>
          <a:ln>
            <a:solidFill>
              <a:schemeClr val="bg1">
                <a:lumMod val="75000"/>
              </a:schemeClr>
            </a:solidFill>
          </a:ln>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0"/>
              </a:spcBef>
              <a:buFont typeface="Arial" panose="020B0604020202020204" pitchFamily="34" charset="0"/>
              <a:buNone/>
            </a:pPr>
            <a:r>
              <a:rPr lang="de-DE" sz="1200" b="1" dirty="0" err="1">
                <a:latin typeface="Courier New" panose="02070309020205020404" pitchFamily="49" charset="0"/>
                <a:cs typeface="Courier New" panose="02070309020205020404" pitchFamily="49" charset="0"/>
              </a:rPr>
              <a:t>version</a:t>
            </a:r>
            <a:r>
              <a:rPr lang="de-DE" sz="1200" b="1" dirty="0">
                <a:latin typeface="Courier New" panose="02070309020205020404" pitchFamily="49" charset="0"/>
                <a:cs typeface="Courier New" panose="02070309020205020404" pitchFamily="49" charset="0"/>
              </a:rPr>
              <a:t>: '3.1'</a:t>
            </a:r>
          </a:p>
          <a:p>
            <a:pPr marL="0" indent="0">
              <a:lnSpc>
                <a:spcPct val="120000"/>
              </a:lnSpc>
              <a:spcBef>
                <a:spcPts val="0"/>
              </a:spcBef>
              <a:buFont typeface="Arial" panose="020B0604020202020204" pitchFamily="34" charset="0"/>
              <a:buNone/>
            </a:pPr>
            <a:r>
              <a:rPr lang="de-DE" sz="1200" b="1" dirty="0">
                <a:latin typeface="Courier New" panose="02070309020205020404" pitchFamily="49" charset="0"/>
                <a:cs typeface="Courier New" panose="02070309020205020404" pitchFamily="49" charset="0"/>
              </a:rPr>
              <a:t># Infos unter https://hub.docker.com/_/mysql</a:t>
            </a:r>
          </a:p>
          <a:p>
            <a:pPr marL="0" indent="0">
              <a:lnSpc>
                <a:spcPct val="120000"/>
              </a:lnSpc>
              <a:spcBef>
                <a:spcPts val="0"/>
              </a:spcBef>
              <a:buFont typeface="Arial" panose="020B0604020202020204" pitchFamily="34" charset="0"/>
              <a:buNone/>
            </a:pPr>
            <a:r>
              <a:rPr lang="de-DE" sz="1200" b="1" dirty="0" err="1">
                <a:latin typeface="Courier New" panose="02070309020205020404" pitchFamily="49" charset="0"/>
                <a:cs typeface="Courier New" panose="02070309020205020404" pitchFamily="49" charset="0"/>
              </a:rPr>
              <a:t>services</a:t>
            </a:r>
            <a:r>
              <a:rPr lang="de-DE" sz="1200" b="1" dirty="0">
                <a:latin typeface="Courier New" panose="02070309020205020404" pitchFamily="49" charset="0"/>
                <a:cs typeface="Courier New" panose="02070309020205020404" pitchFamily="49" charset="0"/>
              </a:rPr>
              <a:t>:</a:t>
            </a:r>
          </a:p>
          <a:p>
            <a:pPr marL="0" indent="0">
              <a:lnSpc>
                <a:spcPct val="120000"/>
              </a:lnSpc>
              <a:spcBef>
                <a:spcPts val="0"/>
              </a:spcBef>
              <a:buFont typeface="Arial" panose="020B0604020202020204" pitchFamily="34" charset="0"/>
              <a:buNone/>
            </a:pPr>
            <a:r>
              <a:rPr lang="de-DE" sz="1200" b="1" dirty="0">
                <a:latin typeface="Courier New" panose="02070309020205020404" pitchFamily="49" charset="0"/>
                <a:cs typeface="Courier New" panose="02070309020205020404" pitchFamily="49" charset="0"/>
              </a:rPr>
              <a:t>  </a:t>
            </a:r>
            <a:r>
              <a:rPr lang="de-DE" sz="1200" b="1" dirty="0" err="1">
                <a:latin typeface="Courier New" panose="02070309020205020404" pitchFamily="49" charset="0"/>
                <a:cs typeface="Courier New" panose="02070309020205020404" pitchFamily="49" charset="0"/>
              </a:rPr>
              <a:t>wordpress</a:t>
            </a:r>
            <a:r>
              <a:rPr lang="de-DE" sz="1200" b="1" dirty="0">
                <a:latin typeface="Courier New" panose="02070309020205020404" pitchFamily="49" charset="0"/>
                <a:cs typeface="Courier New" panose="02070309020205020404" pitchFamily="49" charset="0"/>
              </a:rPr>
              <a:t>:</a:t>
            </a:r>
          </a:p>
          <a:p>
            <a:pPr marL="0" indent="0">
              <a:lnSpc>
                <a:spcPct val="120000"/>
              </a:lnSpc>
              <a:spcBef>
                <a:spcPts val="0"/>
              </a:spcBef>
              <a:buFont typeface="Arial" panose="020B0604020202020204" pitchFamily="34" charset="0"/>
              <a:buNone/>
            </a:pPr>
            <a:r>
              <a:rPr lang="de-DE" sz="1200" b="1" dirty="0">
                <a:latin typeface="Courier New" panose="02070309020205020404" pitchFamily="49" charset="0"/>
                <a:cs typeface="Courier New" panose="02070309020205020404" pitchFamily="49" charset="0"/>
              </a:rPr>
              <a:t>    </a:t>
            </a:r>
            <a:r>
              <a:rPr lang="de-DE" sz="1200" b="1" dirty="0" err="1">
                <a:latin typeface="Courier New" panose="02070309020205020404" pitchFamily="49" charset="0"/>
                <a:cs typeface="Courier New" panose="02070309020205020404" pitchFamily="49" charset="0"/>
              </a:rPr>
              <a:t>image</a:t>
            </a:r>
            <a:r>
              <a:rPr lang="de-DE" sz="1200" b="1" dirty="0">
                <a:latin typeface="Courier New" panose="02070309020205020404" pitchFamily="49" charset="0"/>
                <a:cs typeface="Courier New" panose="02070309020205020404" pitchFamily="49" charset="0"/>
              </a:rPr>
              <a:t>: </a:t>
            </a:r>
            <a:r>
              <a:rPr lang="de-DE" sz="1200" b="1" dirty="0" err="1">
                <a:latin typeface="Courier New" panose="02070309020205020404" pitchFamily="49" charset="0"/>
                <a:cs typeface="Courier New" panose="02070309020205020404" pitchFamily="49" charset="0"/>
              </a:rPr>
              <a:t>wordpress</a:t>
            </a:r>
            <a:endParaRPr lang="de-DE" sz="1200" b="1" dirty="0">
              <a:latin typeface="Courier New" panose="02070309020205020404" pitchFamily="49" charset="0"/>
              <a:cs typeface="Courier New" panose="02070309020205020404" pitchFamily="49" charset="0"/>
            </a:endParaRPr>
          </a:p>
          <a:p>
            <a:pPr marL="0" indent="0">
              <a:lnSpc>
                <a:spcPct val="120000"/>
              </a:lnSpc>
              <a:spcBef>
                <a:spcPts val="0"/>
              </a:spcBef>
              <a:buFont typeface="Arial" panose="020B0604020202020204" pitchFamily="34" charset="0"/>
              <a:buNone/>
            </a:pPr>
            <a:r>
              <a:rPr lang="de-DE" sz="1200" b="1" dirty="0">
                <a:latin typeface="Courier New" panose="02070309020205020404" pitchFamily="49" charset="0"/>
                <a:cs typeface="Courier New" panose="02070309020205020404" pitchFamily="49" charset="0"/>
              </a:rPr>
              <a:t>    </a:t>
            </a:r>
            <a:r>
              <a:rPr lang="de-DE" sz="1200" b="1" dirty="0" err="1">
                <a:latin typeface="Courier New" panose="02070309020205020404" pitchFamily="49" charset="0"/>
                <a:cs typeface="Courier New" panose="02070309020205020404" pitchFamily="49" charset="0"/>
              </a:rPr>
              <a:t>restart</a:t>
            </a:r>
            <a:r>
              <a:rPr lang="de-DE" sz="1200" b="1" dirty="0">
                <a:latin typeface="Courier New" panose="02070309020205020404" pitchFamily="49" charset="0"/>
                <a:cs typeface="Courier New" panose="02070309020205020404" pitchFamily="49" charset="0"/>
              </a:rPr>
              <a:t>: </a:t>
            </a:r>
            <a:r>
              <a:rPr lang="de-DE" sz="1200" b="1" dirty="0" err="1">
                <a:latin typeface="Courier New" panose="02070309020205020404" pitchFamily="49" charset="0"/>
                <a:cs typeface="Courier New" panose="02070309020205020404" pitchFamily="49" charset="0"/>
              </a:rPr>
              <a:t>unless-stopped</a:t>
            </a:r>
            <a:endParaRPr lang="de-DE" sz="1200" b="1" dirty="0">
              <a:latin typeface="Courier New" panose="02070309020205020404" pitchFamily="49" charset="0"/>
              <a:cs typeface="Courier New" panose="02070309020205020404" pitchFamily="49" charset="0"/>
            </a:endParaRPr>
          </a:p>
          <a:p>
            <a:pPr marL="0" indent="0">
              <a:lnSpc>
                <a:spcPct val="120000"/>
              </a:lnSpc>
              <a:spcBef>
                <a:spcPts val="0"/>
              </a:spcBef>
              <a:buFont typeface="Arial" panose="020B0604020202020204" pitchFamily="34" charset="0"/>
              <a:buNone/>
            </a:pPr>
            <a:r>
              <a:rPr lang="de-DE" sz="1200" b="1" dirty="0">
                <a:latin typeface="Courier New" panose="02070309020205020404" pitchFamily="49" charset="0"/>
                <a:cs typeface="Courier New" panose="02070309020205020404" pitchFamily="49" charset="0"/>
              </a:rPr>
              <a:t>    </a:t>
            </a:r>
            <a:r>
              <a:rPr lang="de-DE" sz="1200" b="1" dirty="0" err="1">
                <a:latin typeface="Courier New" panose="02070309020205020404" pitchFamily="49" charset="0"/>
                <a:cs typeface="Courier New" panose="02070309020205020404" pitchFamily="49" charset="0"/>
              </a:rPr>
              <a:t>ports</a:t>
            </a:r>
            <a:r>
              <a:rPr lang="de-DE" sz="1200" b="1" dirty="0">
                <a:latin typeface="Courier New" panose="02070309020205020404" pitchFamily="49" charset="0"/>
                <a:cs typeface="Courier New" panose="02070309020205020404" pitchFamily="49" charset="0"/>
              </a:rPr>
              <a:t>:</a:t>
            </a:r>
          </a:p>
          <a:p>
            <a:pPr marL="0" indent="0">
              <a:lnSpc>
                <a:spcPct val="120000"/>
              </a:lnSpc>
              <a:spcBef>
                <a:spcPts val="0"/>
              </a:spcBef>
              <a:buFont typeface="Arial" panose="020B0604020202020204" pitchFamily="34" charset="0"/>
              <a:buNone/>
            </a:pPr>
            <a:r>
              <a:rPr lang="de-DE" sz="1200" b="1" dirty="0">
                <a:latin typeface="Courier New" panose="02070309020205020404" pitchFamily="49" charset="0"/>
                <a:cs typeface="Courier New" panose="02070309020205020404" pitchFamily="49" charset="0"/>
              </a:rPr>
              <a:t>      - 8080:80</a:t>
            </a:r>
          </a:p>
          <a:p>
            <a:pPr marL="0" indent="0">
              <a:lnSpc>
                <a:spcPct val="120000"/>
              </a:lnSpc>
              <a:spcBef>
                <a:spcPts val="0"/>
              </a:spcBef>
              <a:buFont typeface="Arial" panose="020B0604020202020204" pitchFamily="34" charset="0"/>
              <a:buNone/>
            </a:pPr>
            <a:r>
              <a:rPr lang="de-DE" sz="1200" b="1" dirty="0">
                <a:latin typeface="Courier New" panose="02070309020205020404" pitchFamily="49" charset="0"/>
                <a:cs typeface="Courier New" panose="02070309020205020404" pitchFamily="49" charset="0"/>
              </a:rPr>
              <a:t>    </a:t>
            </a:r>
            <a:r>
              <a:rPr lang="de-DE" sz="1200" b="1" dirty="0" err="1">
                <a:latin typeface="Courier New" panose="02070309020205020404" pitchFamily="49" charset="0"/>
                <a:cs typeface="Courier New" panose="02070309020205020404" pitchFamily="49" charset="0"/>
              </a:rPr>
              <a:t>environment</a:t>
            </a:r>
            <a:r>
              <a:rPr lang="de-DE" sz="1200" b="1" dirty="0">
                <a:latin typeface="Courier New" panose="02070309020205020404" pitchFamily="49" charset="0"/>
                <a:cs typeface="Courier New" panose="02070309020205020404" pitchFamily="49" charset="0"/>
              </a:rPr>
              <a:t>:</a:t>
            </a:r>
          </a:p>
          <a:p>
            <a:pPr marL="0" indent="0">
              <a:lnSpc>
                <a:spcPct val="120000"/>
              </a:lnSpc>
              <a:spcBef>
                <a:spcPts val="0"/>
              </a:spcBef>
              <a:buFont typeface="Arial" panose="020B0604020202020204" pitchFamily="34" charset="0"/>
              <a:buNone/>
            </a:pPr>
            <a:r>
              <a:rPr lang="de-DE" sz="1200" b="1" dirty="0">
                <a:latin typeface="Courier New" panose="02070309020205020404" pitchFamily="49" charset="0"/>
                <a:cs typeface="Courier New" panose="02070309020205020404" pitchFamily="49" charset="0"/>
              </a:rPr>
              <a:t>      WORDPRESS_DB_HOST: </a:t>
            </a:r>
            <a:r>
              <a:rPr lang="de-DE" sz="1200" b="1" dirty="0" err="1">
                <a:latin typeface="Courier New" panose="02070309020205020404" pitchFamily="49" charset="0"/>
                <a:cs typeface="Courier New" panose="02070309020205020404" pitchFamily="49" charset="0"/>
              </a:rPr>
              <a:t>db</a:t>
            </a:r>
            <a:endParaRPr lang="de-DE" sz="1200" b="1" dirty="0">
              <a:latin typeface="Courier New" panose="02070309020205020404" pitchFamily="49" charset="0"/>
              <a:cs typeface="Courier New" panose="02070309020205020404" pitchFamily="49" charset="0"/>
            </a:endParaRPr>
          </a:p>
          <a:p>
            <a:pPr marL="0" indent="0">
              <a:lnSpc>
                <a:spcPct val="120000"/>
              </a:lnSpc>
              <a:spcBef>
                <a:spcPts val="0"/>
              </a:spcBef>
              <a:buFont typeface="Arial" panose="020B0604020202020204" pitchFamily="34" charset="0"/>
              <a:buNone/>
            </a:pPr>
            <a:r>
              <a:rPr lang="de-DE" sz="1200" b="1" dirty="0">
                <a:latin typeface="Courier New" panose="02070309020205020404" pitchFamily="49" charset="0"/>
                <a:cs typeface="Courier New" panose="02070309020205020404" pitchFamily="49" charset="0"/>
              </a:rPr>
              <a:t>      WORDPRESS_DB_USER: </a:t>
            </a:r>
            <a:r>
              <a:rPr lang="de-DE" sz="1200" b="1" dirty="0" err="1">
                <a:latin typeface="Courier New" panose="02070309020205020404" pitchFamily="49" charset="0"/>
                <a:cs typeface="Courier New" panose="02070309020205020404" pitchFamily="49" charset="0"/>
              </a:rPr>
              <a:t>exampleuser</a:t>
            </a:r>
            <a:endParaRPr lang="de-DE" sz="1200" b="1" dirty="0">
              <a:latin typeface="Courier New" panose="02070309020205020404" pitchFamily="49" charset="0"/>
              <a:cs typeface="Courier New" panose="02070309020205020404" pitchFamily="49" charset="0"/>
            </a:endParaRPr>
          </a:p>
          <a:p>
            <a:pPr marL="0" indent="0">
              <a:lnSpc>
                <a:spcPct val="120000"/>
              </a:lnSpc>
              <a:spcBef>
                <a:spcPts val="0"/>
              </a:spcBef>
              <a:buFont typeface="Arial" panose="020B0604020202020204" pitchFamily="34" charset="0"/>
              <a:buNone/>
            </a:pPr>
            <a:r>
              <a:rPr lang="de-DE" sz="1200" b="1" dirty="0">
                <a:latin typeface="Courier New" panose="02070309020205020404" pitchFamily="49" charset="0"/>
                <a:cs typeface="Courier New" panose="02070309020205020404" pitchFamily="49" charset="0"/>
              </a:rPr>
              <a:t>      WORDPRESS_DB_PASSWORD: </a:t>
            </a:r>
            <a:r>
              <a:rPr lang="de-DE" sz="1200" b="1" dirty="0" err="1">
                <a:latin typeface="Courier New" panose="02070309020205020404" pitchFamily="49" charset="0"/>
                <a:cs typeface="Courier New" panose="02070309020205020404" pitchFamily="49" charset="0"/>
              </a:rPr>
              <a:t>examplepass</a:t>
            </a:r>
            <a:endParaRPr lang="de-DE" sz="1200" b="1" dirty="0">
              <a:latin typeface="Courier New" panose="02070309020205020404" pitchFamily="49" charset="0"/>
              <a:cs typeface="Courier New" panose="02070309020205020404" pitchFamily="49" charset="0"/>
            </a:endParaRPr>
          </a:p>
          <a:p>
            <a:pPr marL="0" indent="0">
              <a:lnSpc>
                <a:spcPct val="120000"/>
              </a:lnSpc>
              <a:spcBef>
                <a:spcPts val="0"/>
              </a:spcBef>
              <a:buFont typeface="Arial" panose="020B0604020202020204" pitchFamily="34" charset="0"/>
              <a:buNone/>
            </a:pPr>
            <a:r>
              <a:rPr lang="de-DE" sz="1200" b="1" dirty="0">
                <a:latin typeface="Courier New" panose="02070309020205020404" pitchFamily="49" charset="0"/>
                <a:cs typeface="Courier New" panose="02070309020205020404" pitchFamily="49" charset="0"/>
              </a:rPr>
              <a:t>      WORDPRESS_DB_NAME: </a:t>
            </a:r>
            <a:r>
              <a:rPr lang="de-DE" sz="1200" b="1" dirty="0" err="1">
                <a:latin typeface="Courier New" panose="02070309020205020404" pitchFamily="49" charset="0"/>
                <a:cs typeface="Courier New" panose="02070309020205020404" pitchFamily="49" charset="0"/>
              </a:rPr>
              <a:t>exampledb</a:t>
            </a:r>
            <a:endParaRPr lang="de-DE" sz="1200" b="1" dirty="0">
              <a:latin typeface="Courier New" panose="02070309020205020404" pitchFamily="49" charset="0"/>
              <a:cs typeface="Courier New" panose="02070309020205020404" pitchFamily="49" charset="0"/>
            </a:endParaRPr>
          </a:p>
          <a:p>
            <a:pPr marL="0" indent="0">
              <a:lnSpc>
                <a:spcPct val="120000"/>
              </a:lnSpc>
              <a:spcBef>
                <a:spcPts val="0"/>
              </a:spcBef>
              <a:buFont typeface="Arial" panose="020B0604020202020204" pitchFamily="34" charset="0"/>
              <a:buNone/>
            </a:pPr>
            <a:r>
              <a:rPr lang="de-DE" sz="1200" b="1" dirty="0">
                <a:latin typeface="Courier New" panose="02070309020205020404" pitchFamily="49" charset="0"/>
                <a:cs typeface="Courier New" panose="02070309020205020404" pitchFamily="49" charset="0"/>
              </a:rPr>
              <a:t>    </a:t>
            </a:r>
            <a:r>
              <a:rPr lang="de-DE" sz="1200" b="1" dirty="0" err="1">
                <a:latin typeface="Courier New" panose="02070309020205020404" pitchFamily="49" charset="0"/>
                <a:cs typeface="Courier New" panose="02070309020205020404" pitchFamily="49" charset="0"/>
              </a:rPr>
              <a:t>volumes</a:t>
            </a:r>
            <a:r>
              <a:rPr lang="de-DE" sz="1200" b="1" dirty="0">
                <a:latin typeface="Courier New" panose="02070309020205020404" pitchFamily="49" charset="0"/>
                <a:cs typeface="Courier New" panose="02070309020205020404" pitchFamily="49" charset="0"/>
              </a:rPr>
              <a:t>:</a:t>
            </a:r>
          </a:p>
          <a:p>
            <a:pPr marL="0" indent="0">
              <a:lnSpc>
                <a:spcPct val="120000"/>
              </a:lnSpc>
              <a:spcBef>
                <a:spcPts val="0"/>
              </a:spcBef>
              <a:buFont typeface="Arial" panose="020B0604020202020204" pitchFamily="34" charset="0"/>
              <a:buNone/>
            </a:pPr>
            <a:r>
              <a:rPr lang="de-DE" sz="1200" b="1" dirty="0">
                <a:latin typeface="Courier New" panose="02070309020205020404" pitchFamily="49" charset="0"/>
                <a:cs typeface="Courier New" panose="02070309020205020404" pitchFamily="49" charset="0"/>
              </a:rPr>
              <a:t>      - </a:t>
            </a:r>
            <a:r>
              <a:rPr lang="de-DE" sz="1200" b="1" dirty="0" err="1">
                <a:latin typeface="Courier New" panose="02070309020205020404" pitchFamily="49" charset="0"/>
                <a:cs typeface="Courier New" panose="02070309020205020404" pitchFamily="49" charset="0"/>
              </a:rPr>
              <a:t>wordpress</a:t>
            </a:r>
            <a:r>
              <a:rPr lang="de-DE" sz="1200" b="1" dirty="0">
                <a:latin typeface="Courier New" panose="02070309020205020404" pitchFamily="49" charset="0"/>
                <a:cs typeface="Courier New" panose="02070309020205020404" pitchFamily="49" charset="0"/>
              </a:rPr>
              <a:t>:/</a:t>
            </a:r>
            <a:r>
              <a:rPr lang="de-DE" sz="1200" b="1" dirty="0" err="1">
                <a:latin typeface="Courier New" panose="02070309020205020404" pitchFamily="49" charset="0"/>
                <a:cs typeface="Courier New" panose="02070309020205020404" pitchFamily="49" charset="0"/>
              </a:rPr>
              <a:t>var</a:t>
            </a:r>
            <a:r>
              <a:rPr lang="de-DE" sz="1200" b="1" dirty="0">
                <a:latin typeface="Courier New" panose="02070309020205020404" pitchFamily="49" charset="0"/>
                <a:cs typeface="Courier New" panose="02070309020205020404" pitchFamily="49" charset="0"/>
              </a:rPr>
              <a:t>/</a:t>
            </a:r>
            <a:r>
              <a:rPr lang="de-DE" sz="1200" b="1" dirty="0" err="1">
                <a:latin typeface="Courier New" panose="02070309020205020404" pitchFamily="49" charset="0"/>
                <a:cs typeface="Courier New" panose="02070309020205020404" pitchFamily="49" charset="0"/>
              </a:rPr>
              <a:t>www</a:t>
            </a:r>
            <a:r>
              <a:rPr lang="de-DE" sz="1200" b="1" dirty="0">
                <a:latin typeface="Courier New" panose="02070309020205020404" pitchFamily="49" charset="0"/>
                <a:cs typeface="Courier New" panose="02070309020205020404" pitchFamily="49" charset="0"/>
              </a:rPr>
              <a:t>/</a:t>
            </a:r>
            <a:r>
              <a:rPr lang="de-DE" sz="1200" b="1" dirty="0" err="1">
                <a:latin typeface="Courier New" panose="02070309020205020404" pitchFamily="49" charset="0"/>
                <a:cs typeface="Courier New" panose="02070309020205020404" pitchFamily="49" charset="0"/>
              </a:rPr>
              <a:t>html</a:t>
            </a:r>
            <a:endParaRPr lang="de-DE" sz="1200" b="1" dirty="0">
              <a:latin typeface="Courier New" panose="02070309020205020404" pitchFamily="49" charset="0"/>
              <a:cs typeface="Courier New" panose="02070309020205020404" pitchFamily="49" charset="0"/>
            </a:endParaRPr>
          </a:p>
          <a:p>
            <a:pPr marL="0" indent="0">
              <a:lnSpc>
                <a:spcPct val="120000"/>
              </a:lnSpc>
              <a:spcBef>
                <a:spcPts val="0"/>
              </a:spcBef>
              <a:buFont typeface="Arial" panose="020B0604020202020204" pitchFamily="34" charset="0"/>
              <a:buNone/>
            </a:pPr>
            <a:r>
              <a:rPr lang="de-DE" sz="1200" b="1" dirty="0">
                <a:latin typeface="Courier New" panose="02070309020205020404" pitchFamily="49" charset="0"/>
                <a:cs typeface="Courier New" panose="02070309020205020404" pitchFamily="49" charset="0"/>
              </a:rPr>
              <a:t>  </a:t>
            </a:r>
            <a:r>
              <a:rPr lang="de-DE" sz="1200" b="1" dirty="0" err="1">
                <a:latin typeface="Courier New" panose="02070309020205020404" pitchFamily="49" charset="0"/>
                <a:cs typeface="Courier New" panose="02070309020205020404" pitchFamily="49" charset="0"/>
              </a:rPr>
              <a:t>db</a:t>
            </a:r>
            <a:r>
              <a:rPr lang="de-DE" sz="1200" b="1" dirty="0">
                <a:latin typeface="Courier New" panose="02070309020205020404" pitchFamily="49" charset="0"/>
                <a:cs typeface="Courier New" panose="02070309020205020404" pitchFamily="49" charset="0"/>
              </a:rPr>
              <a:t>:</a:t>
            </a:r>
          </a:p>
          <a:p>
            <a:pPr marL="0" indent="0">
              <a:lnSpc>
                <a:spcPct val="120000"/>
              </a:lnSpc>
              <a:spcBef>
                <a:spcPts val="0"/>
              </a:spcBef>
              <a:buFont typeface="Arial" panose="020B0604020202020204" pitchFamily="34" charset="0"/>
              <a:buNone/>
            </a:pPr>
            <a:r>
              <a:rPr lang="de-DE" sz="1200" b="1" dirty="0">
                <a:latin typeface="Courier New" panose="02070309020205020404" pitchFamily="49" charset="0"/>
                <a:cs typeface="Courier New" panose="02070309020205020404" pitchFamily="49" charset="0"/>
              </a:rPr>
              <a:t>    </a:t>
            </a:r>
            <a:r>
              <a:rPr lang="de-DE" sz="1200" b="1" dirty="0" err="1">
                <a:latin typeface="Courier New" panose="02070309020205020404" pitchFamily="49" charset="0"/>
                <a:cs typeface="Courier New" panose="02070309020205020404" pitchFamily="49" charset="0"/>
              </a:rPr>
              <a:t>image</a:t>
            </a:r>
            <a:r>
              <a:rPr lang="de-DE" sz="1200" b="1" dirty="0">
                <a:latin typeface="Courier New" panose="02070309020205020404" pitchFamily="49" charset="0"/>
                <a:cs typeface="Courier New" panose="02070309020205020404" pitchFamily="49" charset="0"/>
              </a:rPr>
              <a:t>: mysql:8.0</a:t>
            </a:r>
          </a:p>
          <a:p>
            <a:pPr marL="0" indent="0">
              <a:lnSpc>
                <a:spcPct val="120000"/>
              </a:lnSpc>
              <a:spcBef>
                <a:spcPts val="0"/>
              </a:spcBef>
              <a:buFont typeface="Arial" panose="020B0604020202020204" pitchFamily="34" charset="0"/>
              <a:buNone/>
            </a:pPr>
            <a:r>
              <a:rPr lang="de-DE" sz="1200" b="1" dirty="0">
                <a:latin typeface="Courier New" panose="02070309020205020404" pitchFamily="49" charset="0"/>
                <a:cs typeface="Courier New" panose="02070309020205020404" pitchFamily="49" charset="0"/>
              </a:rPr>
              <a:t>    </a:t>
            </a:r>
            <a:r>
              <a:rPr lang="de-DE" sz="1200" b="1" dirty="0" err="1">
                <a:latin typeface="Courier New" panose="02070309020205020404" pitchFamily="49" charset="0"/>
                <a:cs typeface="Courier New" panose="02070309020205020404" pitchFamily="49" charset="0"/>
              </a:rPr>
              <a:t>restart</a:t>
            </a:r>
            <a:r>
              <a:rPr lang="de-DE" sz="1200" b="1" dirty="0">
                <a:latin typeface="Courier New" panose="02070309020205020404" pitchFamily="49" charset="0"/>
                <a:cs typeface="Courier New" panose="02070309020205020404" pitchFamily="49" charset="0"/>
              </a:rPr>
              <a:t>: </a:t>
            </a:r>
            <a:r>
              <a:rPr lang="de-DE" sz="1200" b="1" dirty="0" err="1">
                <a:latin typeface="Courier New" panose="02070309020205020404" pitchFamily="49" charset="0"/>
                <a:cs typeface="Courier New" panose="02070309020205020404" pitchFamily="49" charset="0"/>
              </a:rPr>
              <a:t>unless-stopped</a:t>
            </a:r>
            <a:endParaRPr lang="de-DE" sz="1200" b="1" dirty="0">
              <a:latin typeface="Courier New" panose="02070309020205020404" pitchFamily="49" charset="0"/>
              <a:cs typeface="Courier New" panose="02070309020205020404" pitchFamily="49" charset="0"/>
            </a:endParaRPr>
          </a:p>
          <a:p>
            <a:pPr marL="0" indent="0">
              <a:lnSpc>
                <a:spcPct val="120000"/>
              </a:lnSpc>
              <a:spcBef>
                <a:spcPts val="0"/>
              </a:spcBef>
              <a:buFont typeface="Arial" panose="020B0604020202020204" pitchFamily="34" charset="0"/>
              <a:buNone/>
            </a:pPr>
            <a:r>
              <a:rPr lang="de-DE" sz="1200" b="1" dirty="0">
                <a:latin typeface="Courier New" panose="02070309020205020404" pitchFamily="49" charset="0"/>
                <a:cs typeface="Courier New" panose="02070309020205020404" pitchFamily="49" charset="0"/>
              </a:rPr>
              <a:t>    </a:t>
            </a:r>
            <a:r>
              <a:rPr lang="de-DE" sz="1200" b="1" dirty="0" err="1">
                <a:latin typeface="Courier New" panose="02070309020205020404" pitchFamily="49" charset="0"/>
                <a:cs typeface="Courier New" panose="02070309020205020404" pitchFamily="49" charset="0"/>
              </a:rPr>
              <a:t>environment</a:t>
            </a:r>
            <a:r>
              <a:rPr lang="de-DE" sz="1200" b="1" dirty="0">
                <a:latin typeface="Courier New" panose="02070309020205020404" pitchFamily="49" charset="0"/>
                <a:cs typeface="Courier New" panose="02070309020205020404" pitchFamily="49" charset="0"/>
              </a:rPr>
              <a:t>:</a:t>
            </a:r>
          </a:p>
          <a:p>
            <a:pPr marL="0" indent="0">
              <a:lnSpc>
                <a:spcPct val="120000"/>
              </a:lnSpc>
              <a:spcBef>
                <a:spcPts val="0"/>
              </a:spcBef>
              <a:buFont typeface="Arial" panose="020B0604020202020204" pitchFamily="34" charset="0"/>
              <a:buNone/>
            </a:pPr>
            <a:r>
              <a:rPr lang="de-DE" sz="1200" b="1" dirty="0">
                <a:latin typeface="Courier New" panose="02070309020205020404" pitchFamily="49" charset="0"/>
                <a:cs typeface="Courier New" panose="02070309020205020404" pitchFamily="49" charset="0"/>
              </a:rPr>
              <a:t>      MYSQL_DATABASE: </a:t>
            </a:r>
            <a:r>
              <a:rPr lang="de-DE" sz="1200" b="1" dirty="0" err="1">
                <a:latin typeface="Courier New" panose="02070309020205020404" pitchFamily="49" charset="0"/>
                <a:cs typeface="Courier New" panose="02070309020205020404" pitchFamily="49" charset="0"/>
              </a:rPr>
              <a:t>exampledb</a:t>
            </a:r>
            <a:endParaRPr lang="de-DE" sz="1200" b="1" dirty="0">
              <a:latin typeface="Courier New" panose="02070309020205020404" pitchFamily="49" charset="0"/>
              <a:cs typeface="Courier New" panose="02070309020205020404" pitchFamily="49" charset="0"/>
            </a:endParaRPr>
          </a:p>
          <a:p>
            <a:pPr marL="0" indent="0">
              <a:lnSpc>
                <a:spcPct val="120000"/>
              </a:lnSpc>
              <a:spcBef>
                <a:spcPts val="0"/>
              </a:spcBef>
              <a:buFont typeface="Arial" panose="020B0604020202020204" pitchFamily="34" charset="0"/>
              <a:buNone/>
            </a:pPr>
            <a:r>
              <a:rPr lang="de-DE" sz="1200" b="1" dirty="0">
                <a:latin typeface="Courier New" panose="02070309020205020404" pitchFamily="49" charset="0"/>
                <a:cs typeface="Courier New" panose="02070309020205020404" pitchFamily="49" charset="0"/>
              </a:rPr>
              <a:t>      MYSQL_USER: </a:t>
            </a:r>
            <a:r>
              <a:rPr lang="de-DE" sz="1200" b="1" dirty="0" err="1">
                <a:latin typeface="Courier New" panose="02070309020205020404" pitchFamily="49" charset="0"/>
                <a:cs typeface="Courier New" panose="02070309020205020404" pitchFamily="49" charset="0"/>
              </a:rPr>
              <a:t>exampleuser</a:t>
            </a:r>
            <a:endParaRPr lang="de-DE" sz="1200" b="1" dirty="0">
              <a:latin typeface="Courier New" panose="02070309020205020404" pitchFamily="49" charset="0"/>
              <a:cs typeface="Courier New" panose="02070309020205020404" pitchFamily="49" charset="0"/>
            </a:endParaRPr>
          </a:p>
          <a:p>
            <a:pPr marL="0" indent="0">
              <a:lnSpc>
                <a:spcPct val="120000"/>
              </a:lnSpc>
              <a:spcBef>
                <a:spcPts val="0"/>
              </a:spcBef>
              <a:buFont typeface="Arial" panose="020B0604020202020204" pitchFamily="34" charset="0"/>
              <a:buNone/>
            </a:pPr>
            <a:r>
              <a:rPr lang="de-DE" sz="1200" b="1" dirty="0">
                <a:latin typeface="Courier New" panose="02070309020205020404" pitchFamily="49" charset="0"/>
                <a:cs typeface="Courier New" panose="02070309020205020404" pitchFamily="49" charset="0"/>
              </a:rPr>
              <a:t>      MYSQL_PASSWORD: </a:t>
            </a:r>
            <a:r>
              <a:rPr lang="de-DE" sz="1200" b="1" dirty="0" err="1">
                <a:latin typeface="Courier New" panose="02070309020205020404" pitchFamily="49" charset="0"/>
                <a:cs typeface="Courier New" panose="02070309020205020404" pitchFamily="49" charset="0"/>
              </a:rPr>
              <a:t>examplepass</a:t>
            </a:r>
            <a:endParaRPr lang="de-DE" sz="1200" b="1" dirty="0">
              <a:latin typeface="Courier New" panose="02070309020205020404" pitchFamily="49" charset="0"/>
              <a:cs typeface="Courier New" panose="02070309020205020404" pitchFamily="49" charset="0"/>
            </a:endParaRPr>
          </a:p>
          <a:p>
            <a:pPr marL="0" indent="0">
              <a:lnSpc>
                <a:spcPct val="120000"/>
              </a:lnSpc>
              <a:spcBef>
                <a:spcPts val="0"/>
              </a:spcBef>
              <a:buFont typeface="Arial" panose="020B0604020202020204" pitchFamily="34" charset="0"/>
              <a:buNone/>
            </a:pPr>
            <a:r>
              <a:rPr lang="de-DE" sz="1200" b="1" dirty="0">
                <a:latin typeface="Courier New" panose="02070309020205020404" pitchFamily="49" charset="0"/>
                <a:cs typeface="Courier New" panose="02070309020205020404" pitchFamily="49" charset="0"/>
              </a:rPr>
              <a:t>      MYSQL_ROOT_PASSWORD: secretpass1234</a:t>
            </a:r>
          </a:p>
          <a:p>
            <a:pPr marL="0" indent="0">
              <a:lnSpc>
                <a:spcPct val="120000"/>
              </a:lnSpc>
              <a:spcBef>
                <a:spcPts val="0"/>
              </a:spcBef>
              <a:buFont typeface="Arial" panose="020B0604020202020204" pitchFamily="34" charset="0"/>
              <a:buNone/>
            </a:pPr>
            <a:r>
              <a:rPr lang="de-DE" sz="1200" b="1" dirty="0">
                <a:latin typeface="Courier New" panose="02070309020205020404" pitchFamily="49" charset="0"/>
                <a:cs typeface="Courier New" panose="02070309020205020404" pitchFamily="49" charset="0"/>
              </a:rPr>
              <a:t>    </a:t>
            </a:r>
            <a:r>
              <a:rPr lang="de-DE" sz="1200" b="1" dirty="0" err="1">
                <a:latin typeface="Courier New" panose="02070309020205020404" pitchFamily="49" charset="0"/>
                <a:cs typeface="Courier New" panose="02070309020205020404" pitchFamily="49" charset="0"/>
              </a:rPr>
              <a:t>volumes</a:t>
            </a:r>
            <a:r>
              <a:rPr lang="de-DE" sz="1200" b="1" dirty="0">
                <a:latin typeface="Courier New" panose="02070309020205020404" pitchFamily="49" charset="0"/>
                <a:cs typeface="Courier New" panose="02070309020205020404" pitchFamily="49" charset="0"/>
              </a:rPr>
              <a:t>:</a:t>
            </a:r>
          </a:p>
          <a:p>
            <a:pPr marL="0" indent="0">
              <a:lnSpc>
                <a:spcPct val="120000"/>
              </a:lnSpc>
              <a:spcBef>
                <a:spcPts val="0"/>
              </a:spcBef>
              <a:buFont typeface="Arial" panose="020B0604020202020204" pitchFamily="34" charset="0"/>
              <a:buNone/>
            </a:pPr>
            <a:r>
              <a:rPr lang="de-DE" sz="1200" b="1" dirty="0">
                <a:latin typeface="Courier New" panose="02070309020205020404" pitchFamily="49" charset="0"/>
                <a:cs typeface="Courier New" panose="02070309020205020404" pitchFamily="49" charset="0"/>
              </a:rPr>
              <a:t>      - </a:t>
            </a:r>
            <a:r>
              <a:rPr lang="de-DE" sz="1200" b="1" dirty="0" err="1">
                <a:latin typeface="Courier New" panose="02070309020205020404" pitchFamily="49" charset="0"/>
                <a:cs typeface="Courier New" panose="02070309020205020404" pitchFamily="49" charset="0"/>
              </a:rPr>
              <a:t>db</a:t>
            </a:r>
            <a:r>
              <a:rPr lang="de-DE" sz="1200" b="1" dirty="0">
                <a:latin typeface="Courier New" panose="02070309020205020404" pitchFamily="49" charset="0"/>
                <a:cs typeface="Courier New" panose="02070309020205020404" pitchFamily="49" charset="0"/>
              </a:rPr>
              <a:t>:/</a:t>
            </a:r>
            <a:r>
              <a:rPr lang="de-DE" sz="1200" b="1" dirty="0" err="1">
                <a:latin typeface="Courier New" panose="02070309020205020404" pitchFamily="49" charset="0"/>
                <a:cs typeface="Courier New" panose="02070309020205020404" pitchFamily="49" charset="0"/>
              </a:rPr>
              <a:t>var</a:t>
            </a:r>
            <a:r>
              <a:rPr lang="de-DE" sz="1200" b="1" dirty="0">
                <a:latin typeface="Courier New" panose="02070309020205020404" pitchFamily="49" charset="0"/>
                <a:cs typeface="Courier New" panose="02070309020205020404" pitchFamily="49" charset="0"/>
              </a:rPr>
              <a:t>/</a:t>
            </a:r>
            <a:r>
              <a:rPr lang="de-DE" sz="1200" b="1" dirty="0" err="1">
                <a:latin typeface="Courier New" panose="02070309020205020404" pitchFamily="49" charset="0"/>
                <a:cs typeface="Courier New" panose="02070309020205020404" pitchFamily="49" charset="0"/>
              </a:rPr>
              <a:t>lib</a:t>
            </a:r>
            <a:r>
              <a:rPr lang="de-DE" sz="1200" b="1" dirty="0">
                <a:latin typeface="Courier New" panose="02070309020205020404" pitchFamily="49" charset="0"/>
                <a:cs typeface="Courier New" panose="02070309020205020404" pitchFamily="49" charset="0"/>
              </a:rPr>
              <a:t>/</a:t>
            </a:r>
            <a:r>
              <a:rPr lang="de-DE" sz="1200" b="1" dirty="0" err="1">
                <a:latin typeface="Courier New" panose="02070309020205020404" pitchFamily="49" charset="0"/>
                <a:cs typeface="Courier New" panose="02070309020205020404" pitchFamily="49" charset="0"/>
              </a:rPr>
              <a:t>mysql</a:t>
            </a:r>
            <a:endParaRPr lang="de-DE" sz="1200" b="1" dirty="0">
              <a:latin typeface="Courier New" panose="02070309020205020404" pitchFamily="49" charset="0"/>
              <a:cs typeface="Courier New" panose="02070309020205020404" pitchFamily="49" charset="0"/>
            </a:endParaRPr>
          </a:p>
          <a:p>
            <a:pPr marL="0" indent="0">
              <a:lnSpc>
                <a:spcPct val="120000"/>
              </a:lnSpc>
              <a:spcBef>
                <a:spcPts val="0"/>
              </a:spcBef>
              <a:buFont typeface="Arial" panose="020B0604020202020204" pitchFamily="34" charset="0"/>
              <a:buNone/>
            </a:pPr>
            <a:r>
              <a:rPr lang="de-DE" sz="1200" b="1" dirty="0" err="1">
                <a:latin typeface="Courier New" panose="02070309020205020404" pitchFamily="49" charset="0"/>
                <a:cs typeface="Courier New" panose="02070309020205020404" pitchFamily="49" charset="0"/>
              </a:rPr>
              <a:t>volumes</a:t>
            </a:r>
            <a:r>
              <a:rPr lang="de-DE" sz="1200" b="1" dirty="0">
                <a:latin typeface="Courier New" panose="02070309020205020404" pitchFamily="49" charset="0"/>
                <a:cs typeface="Courier New" panose="02070309020205020404" pitchFamily="49" charset="0"/>
              </a:rPr>
              <a:t>:</a:t>
            </a:r>
          </a:p>
          <a:p>
            <a:pPr marL="0" indent="0">
              <a:lnSpc>
                <a:spcPct val="120000"/>
              </a:lnSpc>
              <a:spcBef>
                <a:spcPts val="0"/>
              </a:spcBef>
              <a:buFont typeface="Arial" panose="020B0604020202020204" pitchFamily="34" charset="0"/>
              <a:buNone/>
            </a:pPr>
            <a:r>
              <a:rPr lang="de-DE" sz="1200" b="1" dirty="0">
                <a:latin typeface="Courier New" panose="02070309020205020404" pitchFamily="49" charset="0"/>
                <a:cs typeface="Courier New" panose="02070309020205020404" pitchFamily="49" charset="0"/>
              </a:rPr>
              <a:t>  </a:t>
            </a:r>
            <a:r>
              <a:rPr lang="de-DE" sz="1200" b="1" dirty="0" err="1">
                <a:latin typeface="Courier New" panose="02070309020205020404" pitchFamily="49" charset="0"/>
                <a:cs typeface="Courier New" panose="02070309020205020404" pitchFamily="49" charset="0"/>
              </a:rPr>
              <a:t>wordpress</a:t>
            </a:r>
            <a:r>
              <a:rPr lang="de-DE" sz="1200" b="1" dirty="0">
                <a:latin typeface="Courier New" panose="02070309020205020404" pitchFamily="49" charset="0"/>
                <a:cs typeface="Courier New" panose="02070309020205020404" pitchFamily="49" charset="0"/>
              </a:rPr>
              <a:t>:</a:t>
            </a:r>
          </a:p>
          <a:p>
            <a:pPr marL="0" indent="0">
              <a:lnSpc>
                <a:spcPct val="120000"/>
              </a:lnSpc>
              <a:spcBef>
                <a:spcPts val="0"/>
              </a:spcBef>
              <a:buFont typeface="Arial" panose="020B0604020202020204" pitchFamily="34" charset="0"/>
              <a:buNone/>
            </a:pPr>
            <a:r>
              <a:rPr lang="de-DE" sz="1200" b="1" dirty="0">
                <a:latin typeface="Courier New" panose="02070309020205020404" pitchFamily="49" charset="0"/>
                <a:cs typeface="Courier New" panose="02070309020205020404" pitchFamily="49" charset="0"/>
              </a:rPr>
              <a:t>  </a:t>
            </a:r>
            <a:r>
              <a:rPr lang="de-DE" sz="1200" b="1" dirty="0" err="1">
                <a:latin typeface="Courier New" panose="02070309020205020404" pitchFamily="49" charset="0"/>
                <a:cs typeface="Courier New" panose="02070309020205020404" pitchFamily="49" charset="0"/>
              </a:rPr>
              <a:t>db</a:t>
            </a:r>
            <a:r>
              <a:rPr lang="de-DE" sz="1200" b="1" dirty="0">
                <a:latin typeface="Courier New" panose="02070309020205020404" pitchFamily="49" charset="0"/>
                <a:cs typeface="Courier New" panose="02070309020205020404" pitchFamily="49" charset="0"/>
              </a:rPr>
              <a:t>:</a:t>
            </a:r>
          </a:p>
        </p:txBody>
      </p:sp>
      <p:sp>
        <p:nvSpPr>
          <p:cNvPr id="7" name="Textfeld 6">
            <a:extLst>
              <a:ext uri="{FF2B5EF4-FFF2-40B4-BE49-F238E27FC236}">
                <a16:creationId xmlns:a16="http://schemas.microsoft.com/office/drawing/2014/main" id="{70F5BFB8-B10C-E7B2-CC0F-D7415FC5E3FB}"/>
              </a:ext>
            </a:extLst>
          </p:cNvPr>
          <p:cNvSpPr txBox="1"/>
          <p:nvPr/>
        </p:nvSpPr>
        <p:spPr>
          <a:xfrm>
            <a:off x="7606305" y="6579679"/>
            <a:ext cx="3188117" cy="276999"/>
          </a:xfrm>
          <a:prstGeom prst="rect">
            <a:avLst/>
          </a:prstGeom>
          <a:noFill/>
        </p:spPr>
        <p:txBody>
          <a:bodyPr wrap="none" rtlCol="0">
            <a:spAutoFit/>
          </a:bodyPr>
          <a:lstStyle/>
          <a:p>
            <a:r>
              <a:rPr lang="de-DE" sz="1200" dirty="0" err="1"/>
              <a:t>docker-compose.yml</a:t>
            </a:r>
            <a:r>
              <a:rPr lang="de-DE" sz="1200" dirty="0"/>
              <a:t> für eine WordPress Instanz</a:t>
            </a:r>
          </a:p>
        </p:txBody>
      </p:sp>
      <p:pic>
        <p:nvPicPr>
          <p:cNvPr id="14" name="Grafik 13">
            <a:extLst>
              <a:ext uri="{FF2B5EF4-FFF2-40B4-BE49-F238E27FC236}">
                <a16:creationId xmlns:a16="http://schemas.microsoft.com/office/drawing/2014/main" id="{6E6CEB1F-FB84-1C29-923E-E04A1E8D8DD3}"/>
              </a:ext>
            </a:extLst>
          </p:cNvPr>
          <p:cNvPicPr>
            <a:picLocks noChangeAspect="1"/>
          </p:cNvPicPr>
          <p:nvPr/>
        </p:nvPicPr>
        <p:blipFill>
          <a:blip r:embed="rId2"/>
          <a:stretch>
            <a:fillRect/>
          </a:stretch>
        </p:blipFill>
        <p:spPr>
          <a:xfrm>
            <a:off x="9729216" y="323508"/>
            <a:ext cx="969264" cy="969264"/>
          </a:xfrm>
          <a:prstGeom prst="rect">
            <a:avLst/>
          </a:prstGeom>
        </p:spPr>
      </p:pic>
    </p:spTree>
    <p:extLst>
      <p:ext uri="{BB962C8B-B14F-4D97-AF65-F5344CB8AC3E}">
        <p14:creationId xmlns:p14="http://schemas.microsoft.com/office/powerpoint/2010/main" val="18056550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A19F8D-EEEB-0FEA-132E-E711C0A1DA77}"/>
              </a:ext>
            </a:extLst>
          </p:cNvPr>
          <p:cNvSpPr>
            <a:spLocks noGrp="1"/>
          </p:cNvSpPr>
          <p:nvPr>
            <p:ph type="title"/>
          </p:nvPr>
        </p:nvSpPr>
        <p:spPr/>
        <p:txBody>
          <a:bodyPr/>
          <a:lstStyle/>
          <a:p>
            <a:r>
              <a:rPr lang="de-DE" dirty="0"/>
              <a:t>Eigene </a:t>
            </a:r>
            <a:r>
              <a:rPr lang="de-DE" dirty="0" err="1"/>
              <a:t>docker-compose.yml</a:t>
            </a:r>
            <a:r>
              <a:rPr lang="de-DE" dirty="0"/>
              <a:t> erstellen</a:t>
            </a:r>
          </a:p>
        </p:txBody>
      </p:sp>
      <p:sp>
        <p:nvSpPr>
          <p:cNvPr id="3" name="Inhaltsplatzhalter 2">
            <a:extLst>
              <a:ext uri="{FF2B5EF4-FFF2-40B4-BE49-F238E27FC236}">
                <a16:creationId xmlns:a16="http://schemas.microsoft.com/office/drawing/2014/main" id="{302A7452-EE2B-99DB-70A2-933D36E4790C}"/>
              </a:ext>
            </a:extLst>
          </p:cNvPr>
          <p:cNvSpPr>
            <a:spLocks noGrp="1"/>
          </p:cNvSpPr>
          <p:nvPr>
            <p:ph idx="1"/>
          </p:nvPr>
        </p:nvSpPr>
        <p:spPr>
          <a:xfrm>
            <a:off x="838200" y="1236690"/>
            <a:ext cx="10515600" cy="5421190"/>
          </a:xfrm>
        </p:spPr>
        <p:txBody>
          <a:bodyPr/>
          <a:lstStyle/>
          <a:p>
            <a:r>
              <a:rPr lang="de-DE" dirty="0"/>
              <a:t>Leeren Basisordner in Home erstellen und </a:t>
            </a:r>
            <a:r>
              <a:rPr lang="de-DE" b="1" dirty="0" err="1"/>
              <a:t>docker-compose.yml</a:t>
            </a:r>
            <a:r>
              <a:rPr lang="de-DE" b="1" dirty="0"/>
              <a:t> </a:t>
            </a:r>
            <a:r>
              <a:rPr lang="de-DE" dirty="0"/>
              <a:t>(anderer Name ist auch möglich) editieren.</a:t>
            </a:r>
          </a:p>
          <a:p>
            <a:r>
              <a:rPr lang="de-DE" dirty="0"/>
              <a:t>Erste Zeile beschreibt die </a:t>
            </a:r>
            <a:r>
              <a:rPr lang="de-DE" b="1" dirty="0" err="1"/>
              <a:t>version</a:t>
            </a:r>
            <a:r>
              <a:rPr lang="de-DE" b="1" dirty="0"/>
              <a:t>: </a:t>
            </a:r>
            <a:r>
              <a:rPr lang="de-DE" dirty="0"/>
              <a:t>der </a:t>
            </a:r>
            <a:r>
              <a:rPr lang="de-DE" dirty="0" err="1"/>
              <a:t>compose</a:t>
            </a:r>
            <a:r>
              <a:rPr lang="de-DE"/>
              <a:t>-Sprachdefinition </a:t>
            </a:r>
            <a:r>
              <a:rPr lang="de-DE" dirty="0"/>
              <a:t>(V3.8 und V2.4 sind die neuesten Definitionen), siehe auch  </a:t>
            </a:r>
          </a:p>
          <a:p>
            <a:r>
              <a:rPr lang="de-DE" dirty="0"/>
              <a:t>Danach folgt </a:t>
            </a:r>
            <a:r>
              <a:rPr lang="de-DE" b="1" dirty="0" err="1"/>
              <a:t>services</a:t>
            </a:r>
            <a:r>
              <a:rPr lang="de-DE" b="1" dirty="0"/>
              <a:t>:</a:t>
            </a:r>
            <a:r>
              <a:rPr lang="de-DE" dirty="0"/>
              <a:t> , am Ende der Datei eventuell noch </a:t>
            </a:r>
            <a:r>
              <a:rPr lang="de-DE" b="1" dirty="0" err="1"/>
              <a:t>volumes</a:t>
            </a:r>
            <a:r>
              <a:rPr lang="de-DE" b="1" dirty="0"/>
              <a:t>:</a:t>
            </a:r>
            <a:r>
              <a:rPr lang="de-DE" dirty="0"/>
              <a:t> (für alle Services zugängliche </a:t>
            </a:r>
            <a:r>
              <a:rPr lang="de-DE" dirty="0" err="1"/>
              <a:t>Volumes</a:t>
            </a:r>
            <a:r>
              <a:rPr lang="de-DE" dirty="0"/>
              <a:t>), alle weiteren Einstellungen sind darunter eingezogen.</a:t>
            </a:r>
          </a:p>
          <a:p>
            <a:r>
              <a:rPr lang="de-DE" dirty="0"/>
              <a:t>Einzüge in der .</a:t>
            </a:r>
            <a:r>
              <a:rPr lang="de-DE" dirty="0" err="1"/>
              <a:t>yml</a:t>
            </a:r>
            <a:r>
              <a:rPr lang="de-DE" dirty="0"/>
              <a:t>-Datei sind immer jeweils 2 Leerzeichen!</a:t>
            </a:r>
          </a:p>
          <a:p>
            <a:endParaRPr lang="de-DE" dirty="0"/>
          </a:p>
        </p:txBody>
      </p:sp>
    </p:spTree>
    <p:extLst>
      <p:ext uri="{BB962C8B-B14F-4D97-AF65-F5344CB8AC3E}">
        <p14:creationId xmlns:p14="http://schemas.microsoft.com/office/powerpoint/2010/main" val="22277722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0B9B14-3627-83E8-D98C-37D94E9AF1DB}"/>
              </a:ext>
            </a:extLst>
          </p:cNvPr>
          <p:cNvSpPr>
            <a:spLocks noGrp="1"/>
          </p:cNvSpPr>
          <p:nvPr>
            <p:ph type="title"/>
          </p:nvPr>
        </p:nvSpPr>
        <p:spPr>
          <a:xfrm>
            <a:off x="838200" y="0"/>
            <a:ext cx="10515600" cy="1325563"/>
          </a:xfrm>
        </p:spPr>
        <p:txBody>
          <a:bodyPr/>
          <a:lstStyle/>
          <a:p>
            <a:r>
              <a:rPr lang="de-DE" dirty="0"/>
              <a:t>Nicht so einfach: </a:t>
            </a:r>
            <a:br>
              <a:rPr lang="de-DE" dirty="0"/>
            </a:br>
            <a:r>
              <a:rPr lang="de-DE" dirty="0"/>
              <a:t>Update von Docker-Containern</a:t>
            </a:r>
          </a:p>
        </p:txBody>
      </p:sp>
      <p:sp>
        <p:nvSpPr>
          <p:cNvPr id="3" name="Inhaltsplatzhalter 2">
            <a:extLst>
              <a:ext uri="{FF2B5EF4-FFF2-40B4-BE49-F238E27FC236}">
                <a16:creationId xmlns:a16="http://schemas.microsoft.com/office/drawing/2014/main" id="{7E4E6113-9FC8-CA1D-4C5C-551A86483281}"/>
              </a:ext>
            </a:extLst>
          </p:cNvPr>
          <p:cNvSpPr>
            <a:spLocks noGrp="1"/>
          </p:cNvSpPr>
          <p:nvPr>
            <p:ph idx="1"/>
          </p:nvPr>
        </p:nvSpPr>
        <p:spPr>
          <a:xfrm>
            <a:off x="838200" y="1325563"/>
            <a:ext cx="11013374" cy="5532437"/>
          </a:xfrm>
        </p:spPr>
        <p:txBody>
          <a:bodyPr>
            <a:normAutofit fontScale="70000" lnSpcReduction="20000"/>
          </a:bodyPr>
          <a:lstStyle/>
          <a:p>
            <a:r>
              <a:rPr lang="de-DE" dirty="0"/>
              <a:t>Der klassische Weg ist:</a:t>
            </a:r>
          </a:p>
          <a:p>
            <a:pPr lvl="1"/>
            <a:r>
              <a:rPr lang="de-DE" dirty="0"/>
              <a:t>Konfiguration des Containers sichern (falls das notwendig ist oder die Konfiguration nicht ohnehin in externem Volume gespeichert ist)</a:t>
            </a:r>
          </a:p>
          <a:p>
            <a:pPr lvl="1"/>
            <a:r>
              <a:rPr lang="de-DE" dirty="0"/>
              <a:t>Container beenden/stoppen</a:t>
            </a:r>
          </a:p>
          <a:p>
            <a:pPr lvl="1"/>
            <a:r>
              <a:rPr lang="de-DE" dirty="0"/>
              <a:t>Aktuelles Image "pullen" (</a:t>
            </a:r>
            <a:r>
              <a:rPr lang="de-DE" sz="2100" b="1" dirty="0" err="1">
                <a:latin typeface="Courier New" panose="02070309020205020404" pitchFamily="49" charset="0"/>
                <a:cs typeface="Courier New" panose="02070309020205020404" pitchFamily="49" charset="0"/>
              </a:rPr>
              <a:t>docker</a:t>
            </a:r>
            <a:r>
              <a:rPr lang="de-DE" sz="2100" b="1" dirty="0">
                <a:latin typeface="Courier New" panose="02070309020205020404" pitchFamily="49" charset="0"/>
                <a:cs typeface="Courier New" panose="02070309020205020404" pitchFamily="49" charset="0"/>
              </a:rPr>
              <a:t> pull </a:t>
            </a:r>
            <a:r>
              <a:rPr lang="de-DE" dirty="0"/>
              <a:t>…)</a:t>
            </a:r>
          </a:p>
          <a:p>
            <a:pPr lvl="1"/>
            <a:r>
              <a:rPr lang="de-DE" dirty="0"/>
              <a:t>Neuen Container erstellen (</a:t>
            </a:r>
            <a:r>
              <a:rPr lang="de-DE" sz="2000" b="1" dirty="0" err="1">
                <a:latin typeface="Courier New" panose="02070309020205020404" pitchFamily="49" charset="0"/>
                <a:cs typeface="Courier New" panose="02070309020205020404" pitchFamily="49" charset="0"/>
              </a:rPr>
              <a:t>docker</a:t>
            </a:r>
            <a:r>
              <a:rPr lang="de-DE" sz="2000" b="1" dirty="0">
                <a:latin typeface="Courier New" panose="02070309020205020404" pitchFamily="49" charset="0"/>
                <a:cs typeface="Courier New" panose="02070309020205020404" pitchFamily="49" charset="0"/>
              </a:rPr>
              <a:t> </a:t>
            </a:r>
            <a:r>
              <a:rPr lang="de-DE" sz="2000" b="1" dirty="0" err="1">
                <a:latin typeface="Courier New" panose="02070309020205020404" pitchFamily="49" charset="0"/>
                <a:cs typeface="Courier New" panose="02070309020205020404" pitchFamily="49" charset="0"/>
              </a:rPr>
              <a:t>run</a:t>
            </a:r>
            <a:r>
              <a:rPr lang="de-DE" dirty="0"/>
              <a:t>…)</a:t>
            </a:r>
          </a:p>
          <a:p>
            <a:pPr lvl="1"/>
            <a:r>
              <a:rPr lang="de-DE" dirty="0"/>
              <a:t>Konfiguration einspielen (falls notwendig)</a:t>
            </a:r>
          </a:p>
          <a:p>
            <a:pPr lvl="1"/>
            <a:r>
              <a:rPr lang="de-DE" dirty="0"/>
              <a:t>Alten Container löschen</a:t>
            </a:r>
          </a:p>
          <a:p>
            <a:r>
              <a:rPr lang="de-DE" dirty="0"/>
              <a:t>Andere Möglichkeit</a:t>
            </a:r>
          </a:p>
          <a:p>
            <a:pPr lvl="1"/>
            <a:r>
              <a:rPr lang="de-DE" dirty="0"/>
              <a:t>Z.B. </a:t>
            </a:r>
            <a:r>
              <a:rPr lang="en-US" sz="2000" b="1" dirty="0">
                <a:latin typeface="Courier New" panose="02070309020205020404" pitchFamily="49" charset="0"/>
                <a:cs typeface="Courier New" panose="02070309020205020404" pitchFamily="49" charset="0"/>
              </a:rPr>
              <a:t>docker exec -it &lt;container&gt; bash </a:t>
            </a:r>
            <a:r>
              <a:rPr lang="en-US" dirty="0" err="1"/>
              <a:t>eine</a:t>
            </a:r>
            <a:r>
              <a:rPr lang="en-US" dirty="0"/>
              <a:t> Shell </a:t>
            </a:r>
            <a:r>
              <a:rPr lang="en-US" dirty="0" err="1"/>
              <a:t>im</a:t>
            </a:r>
            <a:r>
              <a:rPr lang="en-US" dirty="0"/>
              <a:t> Container </a:t>
            </a:r>
            <a:r>
              <a:rPr lang="en-US" dirty="0" err="1"/>
              <a:t>öffnen</a:t>
            </a:r>
            <a:endParaRPr lang="en-US" dirty="0"/>
          </a:p>
          <a:p>
            <a:pPr lvl="1"/>
            <a:r>
              <a:rPr lang="en-US" dirty="0" err="1"/>
              <a:t>Mit</a:t>
            </a:r>
            <a:r>
              <a:rPr lang="en-US" dirty="0"/>
              <a:t> </a:t>
            </a:r>
            <a:r>
              <a:rPr lang="en-US" sz="2000" b="1" dirty="0">
                <a:latin typeface="Courier New" panose="02070309020205020404" pitchFamily="49" charset="0"/>
                <a:cs typeface="Courier New" panose="02070309020205020404" pitchFamily="49" charset="0"/>
              </a:rPr>
              <a:t>apt update &amp;&amp; apt upgrade </a:t>
            </a:r>
            <a:r>
              <a:rPr lang="en-US" dirty="0"/>
              <a:t>auf den </a:t>
            </a:r>
            <a:r>
              <a:rPr lang="en-US" dirty="0" err="1"/>
              <a:t>neuesten</a:t>
            </a:r>
            <a:r>
              <a:rPr lang="en-US" dirty="0"/>
              <a:t> Stand </a:t>
            </a:r>
            <a:r>
              <a:rPr lang="en-US" dirty="0" err="1"/>
              <a:t>bringen</a:t>
            </a:r>
            <a:endParaRPr lang="en-US" dirty="0"/>
          </a:p>
          <a:p>
            <a:pPr lvl="1"/>
            <a:r>
              <a:rPr lang="en-US" dirty="0" err="1"/>
              <a:t>Nachteile</a:t>
            </a:r>
            <a:r>
              <a:rPr lang="en-US" dirty="0"/>
              <a:t>: Image </a:t>
            </a:r>
            <a:r>
              <a:rPr lang="en-US" dirty="0" err="1"/>
              <a:t>bleibt</a:t>
            </a:r>
            <a:r>
              <a:rPr lang="en-US" dirty="0"/>
              <a:t> auf dem </a:t>
            </a:r>
            <a:r>
              <a:rPr lang="en-US" dirty="0" err="1"/>
              <a:t>alten</a:t>
            </a:r>
            <a:r>
              <a:rPr lang="en-US" dirty="0"/>
              <a:t> Stand / </a:t>
            </a:r>
            <a:r>
              <a:rPr lang="en-US" dirty="0" err="1"/>
              <a:t>Unübersichtlich</a:t>
            </a:r>
            <a:endParaRPr lang="en-US" dirty="0"/>
          </a:p>
          <a:p>
            <a:r>
              <a:rPr lang="en-US" dirty="0" err="1"/>
              <a:t>Mittels</a:t>
            </a:r>
            <a:r>
              <a:rPr lang="en-US" dirty="0"/>
              <a:t> docker-compose</a:t>
            </a:r>
          </a:p>
          <a:p>
            <a:pPr lvl="1"/>
            <a:r>
              <a:rPr lang="en-US" sz="2300" b="1" dirty="0">
                <a:latin typeface="Courier New" panose="02070309020205020404" pitchFamily="49" charset="0"/>
                <a:cs typeface="Courier New" panose="02070309020205020404" pitchFamily="49" charset="0"/>
              </a:rPr>
              <a:t>docker compose down</a:t>
            </a:r>
            <a:r>
              <a:rPr lang="en-US" sz="1600" b="1" dirty="0">
                <a:latin typeface="Courier New" panose="02070309020205020404" pitchFamily="49" charset="0"/>
                <a:cs typeface="Courier New" panose="02070309020205020404" pitchFamily="49" charset="0"/>
              </a:rPr>
              <a:t> 	</a:t>
            </a:r>
            <a:r>
              <a:rPr lang="en-US" dirty="0"/>
              <a:t>(</a:t>
            </a:r>
            <a:r>
              <a:rPr lang="en-US" dirty="0" err="1"/>
              <a:t>Aktuelle</a:t>
            </a:r>
            <a:r>
              <a:rPr lang="en-US" dirty="0"/>
              <a:t>(n) Container </a:t>
            </a:r>
            <a:r>
              <a:rPr lang="en-US" dirty="0" err="1"/>
              <a:t>beenden</a:t>
            </a:r>
            <a:r>
              <a:rPr lang="en-US" dirty="0"/>
              <a:t> und </a:t>
            </a:r>
            <a:r>
              <a:rPr lang="en-US" dirty="0" err="1"/>
              <a:t>löschen</a:t>
            </a:r>
            <a:r>
              <a:rPr lang="en-US" dirty="0"/>
              <a:t>)</a:t>
            </a:r>
          </a:p>
          <a:p>
            <a:pPr lvl="1"/>
            <a:r>
              <a:rPr lang="en-US" sz="2300" b="1" dirty="0">
                <a:latin typeface="Courier New" panose="02070309020205020404" pitchFamily="49" charset="0"/>
                <a:cs typeface="Courier New" panose="02070309020205020404" pitchFamily="49" charset="0"/>
              </a:rPr>
              <a:t>docker compose pull 	</a:t>
            </a:r>
            <a:r>
              <a:rPr lang="en-US" dirty="0"/>
              <a:t>(Image(s) </a:t>
            </a:r>
            <a:r>
              <a:rPr lang="en-US" dirty="0" err="1"/>
              <a:t>aktualisieren</a:t>
            </a:r>
            <a:r>
              <a:rPr lang="en-US" dirty="0"/>
              <a:t>)</a:t>
            </a:r>
          </a:p>
          <a:p>
            <a:pPr lvl="1"/>
            <a:r>
              <a:rPr lang="en-US" sz="2300" b="1" dirty="0">
                <a:latin typeface="Courier New" panose="02070309020205020404" pitchFamily="49" charset="0"/>
                <a:cs typeface="Courier New" panose="02070309020205020404" pitchFamily="49" charset="0"/>
              </a:rPr>
              <a:t>docker compose up  	</a:t>
            </a:r>
            <a:r>
              <a:rPr lang="en-US" dirty="0"/>
              <a:t>(Container neu </a:t>
            </a:r>
            <a:r>
              <a:rPr lang="en-US" dirty="0" err="1"/>
              <a:t>erstellen</a:t>
            </a:r>
            <a:r>
              <a:rPr lang="en-US" dirty="0"/>
              <a:t> und </a:t>
            </a:r>
            <a:r>
              <a:rPr lang="en-US" dirty="0" err="1"/>
              <a:t>starten</a:t>
            </a:r>
            <a:r>
              <a:rPr lang="en-US" dirty="0"/>
              <a:t>)</a:t>
            </a:r>
          </a:p>
          <a:p>
            <a:r>
              <a:rPr lang="en-US" dirty="0"/>
              <a:t>Bester Weg </a:t>
            </a:r>
          </a:p>
          <a:p>
            <a:pPr lvl="1"/>
            <a:r>
              <a:rPr lang="en-US" dirty="0" err="1"/>
              <a:t>Mit</a:t>
            </a:r>
            <a:r>
              <a:rPr lang="en-US" dirty="0"/>
              <a:t> </a:t>
            </a:r>
            <a:r>
              <a:rPr lang="en-US" b="1" dirty="0"/>
              <a:t>watchtower</a:t>
            </a:r>
            <a:r>
              <a:rPr lang="en-US" dirty="0"/>
              <a:t> (</a:t>
            </a:r>
            <a:r>
              <a:rPr lang="en-US" dirty="0" err="1"/>
              <a:t>ist</a:t>
            </a:r>
            <a:r>
              <a:rPr lang="en-US" dirty="0"/>
              <a:t> </a:t>
            </a:r>
            <a:r>
              <a:rPr lang="en-US" dirty="0" err="1"/>
              <a:t>selbst</a:t>
            </a:r>
            <a:r>
              <a:rPr lang="en-US" dirty="0"/>
              <a:t> </a:t>
            </a:r>
            <a:r>
              <a:rPr lang="en-US" dirty="0" err="1"/>
              <a:t>ein</a:t>
            </a:r>
            <a:r>
              <a:rPr lang="en-US" dirty="0"/>
              <a:t> Container)</a:t>
            </a:r>
          </a:p>
          <a:p>
            <a:pPr lvl="1"/>
            <a:r>
              <a:rPr lang="en-US" dirty="0" err="1"/>
              <a:t>Stoppt</a:t>
            </a:r>
            <a:r>
              <a:rPr lang="en-US" dirty="0"/>
              <a:t> </a:t>
            </a:r>
            <a:r>
              <a:rPr lang="en-US" dirty="0" err="1"/>
              <a:t>regelmäßig</a:t>
            </a:r>
            <a:r>
              <a:rPr lang="en-US" dirty="0"/>
              <a:t> alle Container, </a:t>
            </a:r>
            <a:r>
              <a:rPr lang="en-US" dirty="0" err="1"/>
              <a:t>pultl</a:t>
            </a:r>
            <a:r>
              <a:rPr lang="en-US" dirty="0"/>
              <a:t> die </a:t>
            </a:r>
            <a:r>
              <a:rPr lang="en-US" dirty="0" err="1"/>
              <a:t>neuesten</a:t>
            </a:r>
            <a:r>
              <a:rPr lang="en-US" dirty="0"/>
              <a:t> </a:t>
            </a:r>
            <a:r>
              <a:rPr lang="en-US" dirty="0" err="1"/>
              <a:t>Versionen</a:t>
            </a:r>
            <a:r>
              <a:rPr lang="en-US" dirty="0"/>
              <a:t> und </a:t>
            </a:r>
            <a:r>
              <a:rPr lang="en-US" dirty="0" err="1"/>
              <a:t>startet</a:t>
            </a:r>
            <a:r>
              <a:rPr lang="en-US" dirty="0"/>
              <a:t> </a:t>
            </a:r>
            <a:r>
              <a:rPr lang="en-US" dirty="0" err="1"/>
              <a:t>sie</a:t>
            </a:r>
            <a:r>
              <a:rPr lang="en-US" dirty="0"/>
              <a:t> </a:t>
            </a:r>
            <a:r>
              <a:rPr lang="en-US" dirty="0" err="1"/>
              <a:t>wieder</a:t>
            </a:r>
            <a:endParaRPr lang="en-US" dirty="0"/>
          </a:p>
          <a:p>
            <a:pPr lvl="1"/>
            <a:r>
              <a:rPr lang="en-US" dirty="0" err="1"/>
              <a:t>Siehe</a:t>
            </a:r>
            <a:r>
              <a:rPr lang="en-US" dirty="0"/>
              <a:t> </a:t>
            </a:r>
            <a:r>
              <a:rPr lang="en-US" dirty="0" err="1"/>
              <a:t>nachfolgende</a:t>
            </a:r>
            <a:r>
              <a:rPr lang="en-US" dirty="0"/>
              <a:t> Folie in </a:t>
            </a:r>
            <a:r>
              <a:rPr lang="en-US" dirty="0" err="1"/>
              <a:t>dieser</a:t>
            </a:r>
            <a:r>
              <a:rPr lang="en-US" dirty="0"/>
              <a:t> </a:t>
            </a:r>
            <a:r>
              <a:rPr lang="en-US" dirty="0" err="1"/>
              <a:t>Präsentation</a:t>
            </a:r>
            <a:r>
              <a:rPr lang="en-US" dirty="0"/>
              <a:t> und </a:t>
            </a:r>
            <a:r>
              <a:rPr lang="en-US" dirty="0">
                <a:hlinkClick r:id="rId2"/>
              </a:rPr>
              <a:t>https://containrrr.dev/watchtower/</a:t>
            </a:r>
            <a:r>
              <a:rPr lang="en-US" dirty="0"/>
              <a:t> </a:t>
            </a:r>
          </a:p>
        </p:txBody>
      </p:sp>
    </p:spTree>
    <p:extLst>
      <p:ext uri="{BB962C8B-B14F-4D97-AF65-F5344CB8AC3E}">
        <p14:creationId xmlns:p14="http://schemas.microsoft.com/office/powerpoint/2010/main" val="29930729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ACA342A-AC6C-1B39-C5BE-06BE29F5BDB0}"/>
              </a:ext>
            </a:extLst>
          </p:cNvPr>
          <p:cNvSpPr>
            <a:spLocks noGrp="1"/>
          </p:cNvSpPr>
          <p:nvPr>
            <p:ph type="title"/>
          </p:nvPr>
        </p:nvSpPr>
        <p:spPr>
          <a:xfrm>
            <a:off x="232756" y="0"/>
            <a:ext cx="11604568" cy="1325563"/>
          </a:xfrm>
        </p:spPr>
        <p:txBody>
          <a:bodyPr/>
          <a:lstStyle/>
          <a:p>
            <a:r>
              <a:rPr lang="de-DE" dirty="0"/>
              <a:t>Container automatisch updaten mit </a:t>
            </a:r>
            <a:r>
              <a:rPr lang="de-DE" dirty="0" err="1"/>
              <a:t>Watchtower</a:t>
            </a:r>
            <a:endParaRPr lang="de-DE" dirty="0"/>
          </a:p>
        </p:txBody>
      </p:sp>
      <p:sp>
        <p:nvSpPr>
          <p:cNvPr id="3" name="Inhaltsplatzhalter 2">
            <a:extLst>
              <a:ext uri="{FF2B5EF4-FFF2-40B4-BE49-F238E27FC236}">
                <a16:creationId xmlns:a16="http://schemas.microsoft.com/office/drawing/2014/main" id="{5737E0E0-C777-4ACD-BEB3-59B1CA9BAD32}"/>
              </a:ext>
            </a:extLst>
          </p:cNvPr>
          <p:cNvSpPr>
            <a:spLocks noGrp="1"/>
          </p:cNvSpPr>
          <p:nvPr>
            <p:ph idx="1"/>
          </p:nvPr>
        </p:nvSpPr>
        <p:spPr>
          <a:xfrm>
            <a:off x="232756" y="1255222"/>
            <a:ext cx="11959244" cy="5602778"/>
          </a:xfrm>
        </p:spPr>
        <p:txBody>
          <a:bodyPr>
            <a:normAutofit fontScale="92500" lnSpcReduction="10000"/>
          </a:bodyPr>
          <a:lstStyle/>
          <a:p>
            <a:r>
              <a:rPr lang="de-DE" dirty="0"/>
              <a:t>Dokumentation unter </a:t>
            </a:r>
            <a:r>
              <a:rPr lang="de-DE" dirty="0">
                <a:hlinkClick r:id="rId2"/>
              </a:rPr>
              <a:t>https://containrrr.dev/watchtower/</a:t>
            </a:r>
            <a:endParaRPr lang="de-DE" dirty="0"/>
          </a:p>
          <a:p>
            <a:r>
              <a:rPr lang="de-DE" dirty="0"/>
              <a:t>Einmaliges Update aller laufenden Container mit </a:t>
            </a:r>
            <a:r>
              <a:rPr lang="de-DE" dirty="0" err="1"/>
              <a:t>Watchtower</a:t>
            </a:r>
            <a:r>
              <a:rPr lang="de-DE" dirty="0"/>
              <a:t>:</a:t>
            </a:r>
            <a:br>
              <a:rPr lang="de-DE" dirty="0"/>
            </a:br>
            <a:r>
              <a:rPr lang="de-DE" sz="2000" b="1" dirty="0" err="1">
                <a:highlight>
                  <a:srgbClr val="C0C0C0"/>
                </a:highlight>
                <a:latin typeface="Courier New" panose="02070309020205020404" pitchFamily="49" charset="0"/>
                <a:cs typeface="Courier New" panose="02070309020205020404" pitchFamily="49" charset="0"/>
              </a:rPr>
              <a:t>docker</a:t>
            </a:r>
            <a:r>
              <a:rPr lang="de-DE" sz="2000" b="1" dirty="0">
                <a:highlight>
                  <a:srgbClr val="C0C0C0"/>
                </a:highlight>
                <a:latin typeface="Courier New" panose="02070309020205020404" pitchFamily="49" charset="0"/>
                <a:cs typeface="Courier New" panose="02070309020205020404" pitchFamily="49" charset="0"/>
              </a:rPr>
              <a:t> </a:t>
            </a:r>
            <a:r>
              <a:rPr lang="de-DE" sz="2000" b="1" dirty="0" err="1">
                <a:highlight>
                  <a:srgbClr val="C0C0C0"/>
                </a:highlight>
                <a:latin typeface="Courier New" panose="02070309020205020404" pitchFamily="49" charset="0"/>
                <a:cs typeface="Courier New" panose="02070309020205020404" pitchFamily="49" charset="0"/>
              </a:rPr>
              <a:t>run</a:t>
            </a:r>
            <a:r>
              <a:rPr lang="de-DE" sz="2000" b="1" dirty="0">
                <a:highlight>
                  <a:srgbClr val="C0C0C0"/>
                </a:highlight>
                <a:latin typeface="Courier New" panose="02070309020205020404" pitchFamily="49" charset="0"/>
                <a:cs typeface="Courier New" panose="02070309020205020404" pitchFamily="49" charset="0"/>
              </a:rPr>
              <a:t> –</a:t>
            </a:r>
            <a:r>
              <a:rPr lang="de-DE" sz="2000" b="1" dirty="0" err="1">
                <a:highlight>
                  <a:srgbClr val="C0C0C0"/>
                </a:highlight>
                <a:latin typeface="Courier New" panose="02070309020205020404" pitchFamily="49" charset="0"/>
                <a:cs typeface="Courier New" panose="02070309020205020404" pitchFamily="49" charset="0"/>
              </a:rPr>
              <a:t>rm</a:t>
            </a:r>
            <a:r>
              <a:rPr lang="de-DE" sz="2000" b="1" dirty="0">
                <a:highlight>
                  <a:srgbClr val="C0C0C0"/>
                </a:highlight>
                <a:latin typeface="Courier New" panose="02070309020205020404" pitchFamily="49" charset="0"/>
                <a:cs typeface="Courier New" panose="02070309020205020404" pitchFamily="49" charset="0"/>
              </a:rPr>
              <a:t> –v /</a:t>
            </a:r>
            <a:r>
              <a:rPr lang="de-DE" sz="2000" b="1" dirty="0" err="1">
                <a:highlight>
                  <a:srgbClr val="C0C0C0"/>
                </a:highlight>
                <a:latin typeface="Courier New" panose="02070309020205020404" pitchFamily="49" charset="0"/>
                <a:cs typeface="Courier New" panose="02070309020205020404" pitchFamily="49" charset="0"/>
              </a:rPr>
              <a:t>var</a:t>
            </a:r>
            <a:r>
              <a:rPr lang="de-DE" sz="2000" b="1" dirty="0">
                <a:highlight>
                  <a:srgbClr val="C0C0C0"/>
                </a:highlight>
                <a:latin typeface="Courier New" panose="02070309020205020404" pitchFamily="49" charset="0"/>
                <a:cs typeface="Courier New" panose="02070309020205020404" pitchFamily="49" charset="0"/>
              </a:rPr>
              <a:t>/</a:t>
            </a:r>
            <a:r>
              <a:rPr lang="de-DE" sz="2000" b="1" dirty="0" err="1">
                <a:highlight>
                  <a:srgbClr val="C0C0C0"/>
                </a:highlight>
                <a:latin typeface="Courier New" panose="02070309020205020404" pitchFamily="49" charset="0"/>
                <a:cs typeface="Courier New" panose="02070309020205020404" pitchFamily="49" charset="0"/>
              </a:rPr>
              <a:t>run</a:t>
            </a:r>
            <a:r>
              <a:rPr lang="de-DE" sz="2000" b="1" dirty="0">
                <a:highlight>
                  <a:srgbClr val="C0C0C0"/>
                </a:highlight>
                <a:latin typeface="Courier New" panose="02070309020205020404" pitchFamily="49" charset="0"/>
                <a:cs typeface="Courier New" panose="02070309020205020404" pitchFamily="49" charset="0"/>
              </a:rPr>
              <a:t>/</a:t>
            </a:r>
            <a:r>
              <a:rPr lang="de-DE" sz="2000" b="1" dirty="0" err="1">
                <a:highlight>
                  <a:srgbClr val="C0C0C0"/>
                </a:highlight>
                <a:latin typeface="Courier New" panose="02070309020205020404" pitchFamily="49" charset="0"/>
                <a:cs typeface="Courier New" panose="02070309020205020404" pitchFamily="49" charset="0"/>
              </a:rPr>
              <a:t>docker.sock</a:t>
            </a:r>
            <a:r>
              <a:rPr lang="de-DE" sz="2000" b="1" dirty="0">
                <a:highlight>
                  <a:srgbClr val="C0C0C0"/>
                </a:highlight>
                <a:latin typeface="Courier New" panose="02070309020205020404" pitchFamily="49" charset="0"/>
                <a:cs typeface="Courier New" panose="02070309020205020404" pitchFamily="49" charset="0"/>
              </a:rPr>
              <a:t>:/</a:t>
            </a:r>
            <a:r>
              <a:rPr lang="de-DE" sz="2000" b="1" dirty="0" err="1">
                <a:highlight>
                  <a:srgbClr val="C0C0C0"/>
                </a:highlight>
                <a:latin typeface="Courier New" panose="02070309020205020404" pitchFamily="49" charset="0"/>
                <a:cs typeface="Courier New" panose="02070309020205020404" pitchFamily="49" charset="0"/>
              </a:rPr>
              <a:t>var</a:t>
            </a:r>
            <a:r>
              <a:rPr lang="de-DE" sz="2000" b="1" dirty="0">
                <a:highlight>
                  <a:srgbClr val="C0C0C0"/>
                </a:highlight>
                <a:latin typeface="Courier New" panose="02070309020205020404" pitchFamily="49" charset="0"/>
                <a:cs typeface="Courier New" panose="02070309020205020404" pitchFamily="49" charset="0"/>
              </a:rPr>
              <a:t>/</a:t>
            </a:r>
            <a:r>
              <a:rPr lang="de-DE" sz="2000" b="1" dirty="0" err="1">
                <a:highlight>
                  <a:srgbClr val="C0C0C0"/>
                </a:highlight>
                <a:latin typeface="Courier New" panose="02070309020205020404" pitchFamily="49" charset="0"/>
                <a:cs typeface="Courier New" panose="02070309020205020404" pitchFamily="49" charset="0"/>
              </a:rPr>
              <a:t>run</a:t>
            </a:r>
            <a:r>
              <a:rPr lang="de-DE" sz="2000" b="1" dirty="0">
                <a:highlight>
                  <a:srgbClr val="C0C0C0"/>
                </a:highlight>
                <a:latin typeface="Courier New" panose="02070309020205020404" pitchFamily="49" charset="0"/>
                <a:cs typeface="Courier New" panose="02070309020205020404" pitchFamily="49" charset="0"/>
              </a:rPr>
              <a:t>/</a:t>
            </a:r>
            <a:r>
              <a:rPr lang="de-DE" sz="2000" b="1" dirty="0" err="1">
                <a:highlight>
                  <a:srgbClr val="C0C0C0"/>
                </a:highlight>
                <a:latin typeface="Courier New" panose="02070309020205020404" pitchFamily="49" charset="0"/>
                <a:cs typeface="Courier New" panose="02070309020205020404" pitchFamily="49" charset="0"/>
              </a:rPr>
              <a:t>docker.sock</a:t>
            </a:r>
            <a:r>
              <a:rPr lang="de-DE" sz="2000" b="1" dirty="0">
                <a:highlight>
                  <a:srgbClr val="C0C0C0"/>
                </a:highlight>
                <a:latin typeface="Courier New" panose="02070309020205020404" pitchFamily="49" charset="0"/>
                <a:cs typeface="Courier New" panose="02070309020205020404" pitchFamily="49" charset="0"/>
              </a:rPr>
              <a:t> </a:t>
            </a:r>
            <a:r>
              <a:rPr lang="de-DE" sz="2000" b="1" dirty="0" err="1">
                <a:highlight>
                  <a:srgbClr val="C0C0C0"/>
                </a:highlight>
                <a:latin typeface="Courier New" panose="02070309020205020404" pitchFamily="49" charset="0"/>
                <a:cs typeface="Courier New" panose="02070309020205020404" pitchFamily="49" charset="0"/>
              </a:rPr>
              <a:t>containerrr</a:t>
            </a:r>
            <a:r>
              <a:rPr lang="de-DE" sz="2000" b="1" dirty="0">
                <a:highlight>
                  <a:srgbClr val="C0C0C0"/>
                </a:highlight>
                <a:latin typeface="Courier New" panose="02070309020205020404" pitchFamily="49" charset="0"/>
                <a:cs typeface="Courier New" panose="02070309020205020404" pitchFamily="49" charset="0"/>
              </a:rPr>
              <a:t>/</a:t>
            </a:r>
            <a:r>
              <a:rPr lang="de-DE" sz="2000" b="1" dirty="0" err="1">
                <a:highlight>
                  <a:srgbClr val="C0C0C0"/>
                </a:highlight>
                <a:latin typeface="Courier New" panose="02070309020205020404" pitchFamily="49" charset="0"/>
                <a:cs typeface="Courier New" panose="02070309020205020404" pitchFamily="49" charset="0"/>
              </a:rPr>
              <a:t>watchtower</a:t>
            </a:r>
            <a:r>
              <a:rPr lang="de-DE" sz="2000" b="1" dirty="0">
                <a:highlight>
                  <a:srgbClr val="C0C0C0"/>
                </a:highlight>
                <a:latin typeface="Courier New" panose="02070309020205020404" pitchFamily="49" charset="0"/>
                <a:cs typeface="Courier New" panose="02070309020205020404" pitchFamily="49" charset="0"/>
              </a:rPr>
              <a:t> -–</a:t>
            </a:r>
            <a:r>
              <a:rPr lang="de-DE" sz="2000" b="1" dirty="0" err="1">
                <a:highlight>
                  <a:srgbClr val="C0C0C0"/>
                </a:highlight>
                <a:latin typeface="Courier New" panose="02070309020205020404" pitchFamily="49" charset="0"/>
                <a:cs typeface="Courier New" panose="02070309020205020404" pitchFamily="49" charset="0"/>
              </a:rPr>
              <a:t>run-once</a:t>
            </a:r>
            <a:endParaRPr lang="de-DE" sz="2000" b="1" dirty="0">
              <a:highlight>
                <a:srgbClr val="C0C0C0"/>
              </a:highlight>
              <a:latin typeface="Courier New" panose="02070309020205020404" pitchFamily="49" charset="0"/>
              <a:cs typeface="Courier New" panose="02070309020205020404" pitchFamily="49" charset="0"/>
            </a:endParaRPr>
          </a:p>
          <a:p>
            <a:r>
              <a:rPr lang="de-DE" dirty="0"/>
              <a:t>Optional kann auch der/die Namen der zu überwachenden Container angegeben werden (nicht die Namen der Images!)</a:t>
            </a:r>
          </a:p>
          <a:p>
            <a:r>
              <a:rPr lang="de-DE" dirty="0" err="1"/>
              <a:t>Watchtower</a:t>
            </a:r>
            <a:r>
              <a:rPr lang="de-DE" dirty="0"/>
              <a:t> als Dienst starten und die Container </a:t>
            </a:r>
            <a:r>
              <a:rPr lang="de-DE" dirty="0" err="1"/>
              <a:t>myWP</a:t>
            </a:r>
            <a:r>
              <a:rPr lang="de-DE" dirty="0"/>
              <a:t> und DB stündlich (alle 3600s) überprüfen:</a:t>
            </a:r>
            <a:br>
              <a:rPr lang="de-DE" dirty="0"/>
            </a:br>
            <a:r>
              <a:rPr kumimoji="0" lang="de-DE" sz="1800" b="1" i="0" u="none" strike="noStrike" kern="1200" cap="none" spc="0" normalizeH="0" baseline="0" noProof="0" dirty="0" err="1">
                <a:ln>
                  <a:noFill/>
                </a:ln>
                <a:solidFill>
                  <a:prstClr val="black"/>
                </a:solidFill>
                <a:effectLst/>
                <a:highlight>
                  <a:srgbClr val="C0C0C0"/>
                </a:highlight>
                <a:uLnTx/>
                <a:uFillTx/>
                <a:latin typeface="Courier New" panose="02070309020205020404" pitchFamily="49" charset="0"/>
                <a:ea typeface="+mn-ea"/>
                <a:cs typeface="Courier New" panose="02070309020205020404" pitchFamily="49" charset="0"/>
              </a:rPr>
              <a:t>docker</a:t>
            </a:r>
            <a:r>
              <a:rPr kumimoji="0" lang="de-DE" sz="1800" b="1" i="0" u="none" strike="noStrike" kern="1200" cap="none" spc="0" normalizeH="0" baseline="0" noProof="0" dirty="0">
                <a:ln>
                  <a:noFill/>
                </a:ln>
                <a:solidFill>
                  <a:prstClr val="black"/>
                </a:solidFill>
                <a:effectLst/>
                <a:highlight>
                  <a:srgbClr val="C0C0C0"/>
                </a:highlight>
                <a:uLnTx/>
                <a:uFillTx/>
                <a:latin typeface="Courier New" panose="02070309020205020404" pitchFamily="49" charset="0"/>
                <a:ea typeface="+mn-ea"/>
                <a:cs typeface="Courier New" panose="02070309020205020404" pitchFamily="49" charset="0"/>
              </a:rPr>
              <a:t> </a:t>
            </a:r>
            <a:r>
              <a:rPr kumimoji="0" lang="de-DE" sz="1800" b="1" i="0" u="none" strike="noStrike" kern="1200" cap="none" spc="0" normalizeH="0" baseline="0" noProof="0" dirty="0" err="1">
                <a:ln>
                  <a:noFill/>
                </a:ln>
                <a:solidFill>
                  <a:prstClr val="black"/>
                </a:solidFill>
                <a:effectLst/>
                <a:highlight>
                  <a:srgbClr val="C0C0C0"/>
                </a:highlight>
                <a:uLnTx/>
                <a:uFillTx/>
                <a:latin typeface="Courier New" panose="02070309020205020404" pitchFamily="49" charset="0"/>
                <a:ea typeface="+mn-ea"/>
                <a:cs typeface="Courier New" panose="02070309020205020404" pitchFamily="49" charset="0"/>
              </a:rPr>
              <a:t>run</a:t>
            </a:r>
            <a:r>
              <a:rPr kumimoji="0" lang="de-DE" sz="1800" b="1" i="0" u="none" strike="noStrike" kern="1200" cap="none" spc="0" normalizeH="0" baseline="0" noProof="0" dirty="0">
                <a:ln>
                  <a:noFill/>
                </a:ln>
                <a:solidFill>
                  <a:prstClr val="black"/>
                </a:solidFill>
                <a:effectLst/>
                <a:highlight>
                  <a:srgbClr val="C0C0C0"/>
                </a:highlight>
                <a:uLnTx/>
                <a:uFillTx/>
                <a:latin typeface="Courier New" panose="02070309020205020404" pitchFamily="49" charset="0"/>
                <a:ea typeface="+mn-ea"/>
                <a:cs typeface="Courier New" panose="02070309020205020404" pitchFamily="49" charset="0"/>
              </a:rPr>
              <a:t> -d --name </a:t>
            </a:r>
            <a:r>
              <a:rPr kumimoji="0" lang="de-DE" sz="1800" b="1" i="0" u="none" strike="noStrike" kern="1200" cap="none" spc="0" normalizeH="0" baseline="0" noProof="0" dirty="0" err="1">
                <a:ln>
                  <a:noFill/>
                </a:ln>
                <a:solidFill>
                  <a:prstClr val="black"/>
                </a:solidFill>
                <a:effectLst/>
                <a:highlight>
                  <a:srgbClr val="C0C0C0"/>
                </a:highlight>
                <a:uLnTx/>
                <a:uFillTx/>
                <a:latin typeface="Courier New" panose="02070309020205020404" pitchFamily="49" charset="0"/>
                <a:ea typeface="+mn-ea"/>
                <a:cs typeface="Courier New" panose="02070309020205020404" pitchFamily="49" charset="0"/>
              </a:rPr>
              <a:t>watchtower</a:t>
            </a:r>
            <a:r>
              <a:rPr kumimoji="0" lang="de-DE" sz="1800" b="1" i="0" u="none" strike="noStrike" kern="1200" cap="none" spc="0" normalizeH="0" baseline="0" noProof="0" dirty="0">
                <a:ln>
                  <a:noFill/>
                </a:ln>
                <a:solidFill>
                  <a:prstClr val="black"/>
                </a:solidFill>
                <a:effectLst/>
                <a:highlight>
                  <a:srgbClr val="C0C0C0"/>
                </a:highlight>
                <a:uLnTx/>
                <a:uFillTx/>
                <a:latin typeface="Courier New" panose="02070309020205020404" pitchFamily="49" charset="0"/>
                <a:ea typeface="+mn-ea"/>
                <a:cs typeface="Courier New" panose="02070309020205020404" pitchFamily="49" charset="0"/>
              </a:rPr>
              <a:t> -v /</a:t>
            </a:r>
            <a:r>
              <a:rPr kumimoji="0" lang="de-DE" sz="1800" b="1" i="0" u="none" strike="noStrike" kern="1200" cap="none" spc="0" normalizeH="0" baseline="0" noProof="0" dirty="0" err="1">
                <a:ln>
                  <a:noFill/>
                </a:ln>
                <a:solidFill>
                  <a:prstClr val="black"/>
                </a:solidFill>
                <a:effectLst/>
                <a:highlight>
                  <a:srgbClr val="C0C0C0"/>
                </a:highlight>
                <a:uLnTx/>
                <a:uFillTx/>
                <a:latin typeface="Courier New" panose="02070309020205020404" pitchFamily="49" charset="0"/>
                <a:ea typeface="+mn-ea"/>
                <a:cs typeface="Courier New" panose="02070309020205020404" pitchFamily="49" charset="0"/>
              </a:rPr>
              <a:t>var</a:t>
            </a:r>
            <a:r>
              <a:rPr kumimoji="0" lang="de-DE" sz="1800" b="1" i="0" u="none" strike="noStrike" kern="1200" cap="none" spc="0" normalizeH="0" baseline="0" noProof="0" dirty="0">
                <a:ln>
                  <a:noFill/>
                </a:ln>
                <a:solidFill>
                  <a:prstClr val="black"/>
                </a:solidFill>
                <a:effectLst/>
                <a:highlight>
                  <a:srgbClr val="C0C0C0"/>
                </a:highlight>
                <a:uLnTx/>
                <a:uFillTx/>
                <a:latin typeface="Courier New" panose="02070309020205020404" pitchFamily="49" charset="0"/>
                <a:ea typeface="+mn-ea"/>
                <a:cs typeface="Courier New" panose="02070309020205020404" pitchFamily="49" charset="0"/>
              </a:rPr>
              <a:t>/</a:t>
            </a:r>
            <a:r>
              <a:rPr kumimoji="0" lang="de-DE" sz="1800" b="1" i="0" u="none" strike="noStrike" kern="1200" cap="none" spc="0" normalizeH="0" baseline="0" noProof="0" dirty="0" err="1">
                <a:ln>
                  <a:noFill/>
                </a:ln>
                <a:solidFill>
                  <a:prstClr val="black"/>
                </a:solidFill>
                <a:effectLst/>
                <a:highlight>
                  <a:srgbClr val="C0C0C0"/>
                </a:highlight>
                <a:uLnTx/>
                <a:uFillTx/>
                <a:latin typeface="Courier New" panose="02070309020205020404" pitchFamily="49" charset="0"/>
                <a:ea typeface="+mn-ea"/>
                <a:cs typeface="Courier New" panose="02070309020205020404" pitchFamily="49" charset="0"/>
              </a:rPr>
              <a:t>run</a:t>
            </a:r>
            <a:r>
              <a:rPr kumimoji="0" lang="de-DE" sz="1800" b="1" i="0" u="none" strike="noStrike" kern="1200" cap="none" spc="0" normalizeH="0" baseline="0" noProof="0" dirty="0">
                <a:ln>
                  <a:noFill/>
                </a:ln>
                <a:solidFill>
                  <a:prstClr val="black"/>
                </a:solidFill>
                <a:effectLst/>
                <a:highlight>
                  <a:srgbClr val="C0C0C0"/>
                </a:highlight>
                <a:uLnTx/>
                <a:uFillTx/>
                <a:latin typeface="Courier New" panose="02070309020205020404" pitchFamily="49" charset="0"/>
                <a:ea typeface="+mn-ea"/>
                <a:cs typeface="Courier New" panose="02070309020205020404" pitchFamily="49" charset="0"/>
              </a:rPr>
              <a:t>/</a:t>
            </a:r>
            <a:r>
              <a:rPr kumimoji="0" lang="de-DE" sz="1800" b="1" i="0" u="none" strike="noStrike" kern="1200" cap="none" spc="0" normalizeH="0" baseline="0" noProof="0" dirty="0" err="1">
                <a:ln>
                  <a:noFill/>
                </a:ln>
                <a:solidFill>
                  <a:prstClr val="black"/>
                </a:solidFill>
                <a:effectLst/>
                <a:highlight>
                  <a:srgbClr val="C0C0C0"/>
                </a:highlight>
                <a:uLnTx/>
                <a:uFillTx/>
                <a:latin typeface="Courier New" panose="02070309020205020404" pitchFamily="49" charset="0"/>
                <a:ea typeface="+mn-ea"/>
                <a:cs typeface="Courier New" panose="02070309020205020404" pitchFamily="49" charset="0"/>
              </a:rPr>
              <a:t>docker.sock</a:t>
            </a:r>
            <a:r>
              <a:rPr kumimoji="0" lang="de-DE" sz="1800" b="1" i="0" u="none" strike="noStrike" kern="1200" cap="none" spc="0" normalizeH="0" baseline="0" noProof="0" dirty="0">
                <a:ln>
                  <a:noFill/>
                </a:ln>
                <a:solidFill>
                  <a:prstClr val="black"/>
                </a:solidFill>
                <a:effectLst/>
                <a:highlight>
                  <a:srgbClr val="C0C0C0"/>
                </a:highlight>
                <a:uLnTx/>
                <a:uFillTx/>
                <a:latin typeface="Courier New" panose="02070309020205020404" pitchFamily="49" charset="0"/>
                <a:ea typeface="+mn-ea"/>
                <a:cs typeface="Courier New" panose="02070309020205020404" pitchFamily="49" charset="0"/>
              </a:rPr>
              <a:t>:/</a:t>
            </a:r>
            <a:r>
              <a:rPr kumimoji="0" lang="de-DE" sz="1800" b="1" i="0" u="none" strike="noStrike" kern="1200" cap="none" spc="0" normalizeH="0" baseline="0" noProof="0" dirty="0" err="1">
                <a:ln>
                  <a:noFill/>
                </a:ln>
                <a:solidFill>
                  <a:prstClr val="black"/>
                </a:solidFill>
                <a:effectLst/>
                <a:highlight>
                  <a:srgbClr val="C0C0C0"/>
                </a:highlight>
                <a:uLnTx/>
                <a:uFillTx/>
                <a:latin typeface="Courier New" panose="02070309020205020404" pitchFamily="49" charset="0"/>
                <a:ea typeface="+mn-ea"/>
                <a:cs typeface="Courier New" panose="02070309020205020404" pitchFamily="49" charset="0"/>
              </a:rPr>
              <a:t>var</a:t>
            </a:r>
            <a:r>
              <a:rPr kumimoji="0" lang="de-DE" sz="1800" b="1" i="0" u="none" strike="noStrike" kern="1200" cap="none" spc="0" normalizeH="0" baseline="0" noProof="0" dirty="0">
                <a:ln>
                  <a:noFill/>
                </a:ln>
                <a:solidFill>
                  <a:prstClr val="black"/>
                </a:solidFill>
                <a:effectLst/>
                <a:highlight>
                  <a:srgbClr val="C0C0C0"/>
                </a:highlight>
                <a:uLnTx/>
                <a:uFillTx/>
                <a:latin typeface="Courier New" panose="02070309020205020404" pitchFamily="49" charset="0"/>
                <a:ea typeface="+mn-ea"/>
                <a:cs typeface="Courier New" panose="02070309020205020404" pitchFamily="49" charset="0"/>
              </a:rPr>
              <a:t>/</a:t>
            </a:r>
            <a:r>
              <a:rPr kumimoji="0" lang="de-DE" sz="1800" b="1" i="0" u="none" strike="noStrike" kern="1200" cap="none" spc="0" normalizeH="0" baseline="0" noProof="0" dirty="0" err="1">
                <a:ln>
                  <a:noFill/>
                </a:ln>
                <a:solidFill>
                  <a:prstClr val="black"/>
                </a:solidFill>
                <a:effectLst/>
                <a:highlight>
                  <a:srgbClr val="C0C0C0"/>
                </a:highlight>
                <a:uLnTx/>
                <a:uFillTx/>
                <a:latin typeface="Courier New" panose="02070309020205020404" pitchFamily="49" charset="0"/>
                <a:ea typeface="+mn-ea"/>
                <a:cs typeface="Courier New" panose="02070309020205020404" pitchFamily="49" charset="0"/>
              </a:rPr>
              <a:t>run</a:t>
            </a:r>
            <a:r>
              <a:rPr kumimoji="0" lang="de-DE" sz="1800" b="1" i="0" u="none" strike="noStrike" kern="1200" cap="none" spc="0" normalizeH="0" baseline="0" noProof="0" dirty="0">
                <a:ln>
                  <a:noFill/>
                </a:ln>
                <a:solidFill>
                  <a:prstClr val="black"/>
                </a:solidFill>
                <a:effectLst/>
                <a:highlight>
                  <a:srgbClr val="C0C0C0"/>
                </a:highlight>
                <a:uLnTx/>
                <a:uFillTx/>
                <a:latin typeface="Courier New" panose="02070309020205020404" pitchFamily="49" charset="0"/>
                <a:ea typeface="+mn-ea"/>
                <a:cs typeface="Courier New" panose="02070309020205020404" pitchFamily="49" charset="0"/>
              </a:rPr>
              <a:t>/</a:t>
            </a:r>
            <a:r>
              <a:rPr kumimoji="0" lang="de-DE" sz="1800" b="1" i="0" u="none" strike="noStrike" kern="1200" cap="none" spc="0" normalizeH="0" baseline="0" noProof="0" dirty="0" err="1">
                <a:ln>
                  <a:noFill/>
                </a:ln>
                <a:solidFill>
                  <a:prstClr val="black"/>
                </a:solidFill>
                <a:effectLst/>
                <a:highlight>
                  <a:srgbClr val="C0C0C0"/>
                </a:highlight>
                <a:uLnTx/>
                <a:uFillTx/>
                <a:latin typeface="Courier New" panose="02070309020205020404" pitchFamily="49" charset="0"/>
                <a:ea typeface="+mn-ea"/>
                <a:cs typeface="Courier New" panose="02070309020205020404" pitchFamily="49" charset="0"/>
              </a:rPr>
              <a:t>docker.sock</a:t>
            </a:r>
            <a:r>
              <a:rPr kumimoji="0" lang="de-DE" sz="1800" b="1" i="0" u="none" strike="noStrike" kern="1200" cap="none" spc="0" normalizeH="0" baseline="0" noProof="0" dirty="0">
                <a:ln>
                  <a:noFill/>
                </a:ln>
                <a:solidFill>
                  <a:prstClr val="black"/>
                </a:solidFill>
                <a:effectLst/>
                <a:highlight>
                  <a:srgbClr val="C0C0C0"/>
                </a:highlight>
                <a:uLnTx/>
                <a:uFillTx/>
                <a:latin typeface="Courier New" panose="02070309020205020404" pitchFamily="49" charset="0"/>
                <a:ea typeface="+mn-ea"/>
                <a:cs typeface="Courier New" panose="02070309020205020404" pitchFamily="49" charset="0"/>
              </a:rPr>
              <a:t> </a:t>
            </a:r>
            <a:r>
              <a:rPr kumimoji="0" lang="de-DE" sz="1800" b="1" i="0" u="none" strike="noStrike" kern="1200" cap="none" spc="0" normalizeH="0" baseline="0" noProof="0" dirty="0" err="1">
                <a:ln>
                  <a:noFill/>
                </a:ln>
                <a:solidFill>
                  <a:prstClr val="black"/>
                </a:solidFill>
                <a:effectLst/>
                <a:highlight>
                  <a:srgbClr val="C0C0C0"/>
                </a:highlight>
                <a:uLnTx/>
                <a:uFillTx/>
                <a:latin typeface="Courier New" panose="02070309020205020404" pitchFamily="49" charset="0"/>
                <a:ea typeface="+mn-ea"/>
                <a:cs typeface="Courier New" panose="02070309020205020404" pitchFamily="49" charset="0"/>
              </a:rPr>
              <a:t>containrrr</a:t>
            </a:r>
            <a:r>
              <a:rPr kumimoji="0" lang="de-DE" sz="1800" b="1" i="0" u="none" strike="noStrike" kern="1200" cap="none" spc="0" normalizeH="0" baseline="0" noProof="0" dirty="0">
                <a:ln>
                  <a:noFill/>
                </a:ln>
                <a:solidFill>
                  <a:prstClr val="black"/>
                </a:solidFill>
                <a:effectLst/>
                <a:highlight>
                  <a:srgbClr val="C0C0C0"/>
                </a:highlight>
                <a:uLnTx/>
                <a:uFillTx/>
                <a:latin typeface="Courier New" panose="02070309020205020404" pitchFamily="49" charset="0"/>
                <a:ea typeface="+mn-ea"/>
                <a:cs typeface="Courier New" panose="02070309020205020404" pitchFamily="49" charset="0"/>
              </a:rPr>
              <a:t>/</a:t>
            </a:r>
            <a:r>
              <a:rPr kumimoji="0" lang="de-DE" sz="1800" b="1" i="0" u="none" strike="noStrike" kern="1200" cap="none" spc="0" normalizeH="0" baseline="0" noProof="0" dirty="0" err="1">
                <a:ln>
                  <a:noFill/>
                </a:ln>
                <a:solidFill>
                  <a:prstClr val="black"/>
                </a:solidFill>
                <a:effectLst/>
                <a:highlight>
                  <a:srgbClr val="C0C0C0"/>
                </a:highlight>
                <a:uLnTx/>
                <a:uFillTx/>
                <a:latin typeface="Courier New" panose="02070309020205020404" pitchFamily="49" charset="0"/>
                <a:ea typeface="+mn-ea"/>
                <a:cs typeface="Courier New" panose="02070309020205020404" pitchFamily="49" charset="0"/>
              </a:rPr>
              <a:t>watchtower</a:t>
            </a:r>
            <a:r>
              <a:rPr kumimoji="0" lang="de-DE" sz="1800" b="1" i="0" u="none" strike="noStrike" kern="1200" cap="none" spc="0" normalizeH="0" baseline="0" noProof="0" dirty="0">
                <a:ln>
                  <a:noFill/>
                </a:ln>
                <a:solidFill>
                  <a:prstClr val="black"/>
                </a:solidFill>
                <a:effectLst/>
                <a:highlight>
                  <a:srgbClr val="C0C0C0"/>
                </a:highlight>
                <a:uLnTx/>
                <a:uFillTx/>
                <a:latin typeface="Courier New" panose="02070309020205020404" pitchFamily="49" charset="0"/>
                <a:ea typeface="+mn-ea"/>
                <a:cs typeface="Courier New" panose="02070309020205020404" pitchFamily="49" charset="0"/>
              </a:rPr>
              <a:t> </a:t>
            </a:r>
            <a:r>
              <a:rPr kumimoji="0" lang="de-DE" sz="1800" b="1" i="0" u="none" strike="noStrike" kern="1200" cap="none" spc="0" normalizeH="0" baseline="0" noProof="0" dirty="0" err="1">
                <a:ln>
                  <a:noFill/>
                </a:ln>
                <a:solidFill>
                  <a:prstClr val="black"/>
                </a:solidFill>
                <a:effectLst/>
                <a:highlight>
                  <a:srgbClr val="C0C0C0"/>
                </a:highlight>
                <a:uLnTx/>
                <a:uFillTx/>
                <a:latin typeface="Courier New" panose="02070309020205020404" pitchFamily="49" charset="0"/>
                <a:ea typeface="+mn-ea"/>
                <a:cs typeface="Courier New" panose="02070309020205020404" pitchFamily="49" charset="0"/>
              </a:rPr>
              <a:t>myWP</a:t>
            </a:r>
            <a:r>
              <a:rPr kumimoji="0" lang="de-DE" sz="1800" b="1" i="0" u="none" strike="noStrike" kern="1200" cap="none" spc="0" normalizeH="0" baseline="0" noProof="0" dirty="0">
                <a:ln>
                  <a:noFill/>
                </a:ln>
                <a:solidFill>
                  <a:prstClr val="black"/>
                </a:solidFill>
                <a:effectLst/>
                <a:highlight>
                  <a:srgbClr val="C0C0C0"/>
                </a:highlight>
                <a:uLnTx/>
                <a:uFillTx/>
                <a:latin typeface="Courier New" panose="02070309020205020404" pitchFamily="49" charset="0"/>
                <a:ea typeface="+mn-ea"/>
                <a:cs typeface="Courier New" panose="02070309020205020404" pitchFamily="49" charset="0"/>
              </a:rPr>
              <a:t> DB --</a:t>
            </a:r>
            <a:r>
              <a:rPr kumimoji="0" lang="de-DE" sz="1800" b="1" i="0" u="none" strike="noStrike" kern="1200" cap="none" spc="0" normalizeH="0" baseline="0" noProof="0" dirty="0" err="1">
                <a:ln>
                  <a:noFill/>
                </a:ln>
                <a:solidFill>
                  <a:prstClr val="black"/>
                </a:solidFill>
                <a:effectLst/>
                <a:highlight>
                  <a:srgbClr val="C0C0C0"/>
                </a:highlight>
                <a:uLnTx/>
                <a:uFillTx/>
                <a:latin typeface="Courier New" panose="02070309020205020404" pitchFamily="49" charset="0"/>
                <a:ea typeface="+mn-ea"/>
                <a:cs typeface="Courier New" panose="02070309020205020404" pitchFamily="49" charset="0"/>
              </a:rPr>
              <a:t>interval</a:t>
            </a:r>
            <a:r>
              <a:rPr kumimoji="0" lang="de-DE" sz="1800" b="1" i="0" u="none" strike="noStrike" kern="1200" cap="none" spc="0" normalizeH="0" baseline="0" noProof="0" dirty="0">
                <a:ln>
                  <a:noFill/>
                </a:ln>
                <a:solidFill>
                  <a:prstClr val="black"/>
                </a:solidFill>
                <a:effectLst/>
                <a:highlight>
                  <a:srgbClr val="C0C0C0"/>
                </a:highlight>
                <a:uLnTx/>
                <a:uFillTx/>
                <a:latin typeface="Courier New" panose="02070309020205020404" pitchFamily="49" charset="0"/>
                <a:ea typeface="+mn-ea"/>
                <a:cs typeface="Courier New" panose="02070309020205020404" pitchFamily="49" charset="0"/>
              </a:rPr>
              <a:t> 3600</a:t>
            </a:r>
          </a:p>
          <a:p>
            <a:r>
              <a:rPr lang="de-DE" dirty="0"/>
              <a:t>Weitere Optionen:</a:t>
            </a:r>
          </a:p>
          <a:p>
            <a:pPr lvl="1"/>
            <a:r>
              <a:rPr lang="de-DE" sz="2200" b="1" dirty="0">
                <a:latin typeface="Courier New" panose="02070309020205020404" pitchFamily="49" charset="0"/>
                <a:cs typeface="Courier New" panose="02070309020205020404" pitchFamily="49" charset="0"/>
              </a:rPr>
              <a:t>--</a:t>
            </a:r>
            <a:r>
              <a:rPr lang="de-DE" sz="2200" b="1" dirty="0" err="1">
                <a:latin typeface="Courier New" panose="02070309020205020404" pitchFamily="49" charset="0"/>
                <a:cs typeface="Courier New" panose="02070309020205020404" pitchFamily="49" charset="0"/>
              </a:rPr>
              <a:t>cleanup</a:t>
            </a:r>
            <a:r>
              <a:rPr lang="de-DE" sz="2200" b="1" dirty="0">
                <a:latin typeface="Courier New" panose="02070309020205020404" pitchFamily="49" charset="0"/>
                <a:cs typeface="Courier New" panose="02070309020205020404" pitchFamily="49" charset="0"/>
              </a:rPr>
              <a:t>  </a:t>
            </a:r>
            <a:r>
              <a:rPr lang="de-DE" dirty="0"/>
              <a:t>		(nach Update alte Images löschen)</a:t>
            </a:r>
          </a:p>
          <a:p>
            <a:pPr lvl="1"/>
            <a:r>
              <a:rPr lang="de-DE" sz="2200" b="1" dirty="0">
                <a:latin typeface="Courier New" panose="02070309020205020404" pitchFamily="49" charset="0"/>
                <a:cs typeface="Courier New" panose="02070309020205020404" pitchFamily="49" charset="0"/>
              </a:rPr>
              <a:t>--</a:t>
            </a:r>
            <a:r>
              <a:rPr lang="de-DE" sz="2200" b="1" dirty="0" err="1">
                <a:latin typeface="Courier New" panose="02070309020205020404" pitchFamily="49" charset="0"/>
                <a:cs typeface="Courier New" panose="02070309020205020404" pitchFamily="49" charset="0"/>
              </a:rPr>
              <a:t>include-stopped</a:t>
            </a:r>
            <a:r>
              <a:rPr lang="de-DE" sz="2200" b="1" dirty="0">
                <a:latin typeface="Courier New" panose="02070309020205020404" pitchFamily="49" charset="0"/>
                <a:cs typeface="Courier New" panose="02070309020205020404" pitchFamily="49" charset="0"/>
              </a:rPr>
              <a:t> </a:t>
            </a:r>
            <a:r>
              <a:rPr lang="de-DE" dirty="0"/>
              <a:t>	(auch nicht laufende Container updaten)</a:t>
            </a:r>
          </a:p>
          <a:p>
            <a:pPr lvl="1"/>
            <a:r>
              <a:rPr lang="de-DE" sz="2200" b="1" dirty="0">
                <a:latin typeface="Courier New" panose="02070309020205020404" pitchFamily="49" charset="0"/>
                <a:cs typeface="Courier New" panose="02070309020205020404" pitchFamily="49" charset="0"/>
              </a:rPr>
              <a:t>--monitor-</a:t>
            </a:r>
            <a:r>
              <a:rPr lang="de-DE" sz="2200" b="1" dirty="0" err="1">
                <a:latin typeface="Courier New" panose="02070309020205020404" pitchFamily="49" charset="0"/>
                <a:cs typeface="Courier New" panose="02070309020205020404" pitchFamily="49" charset="0"/>
              </a:rPr>
              <a:t>only</a:t>
            </a:r>
            <a:r>
              <a:rPr lang="de-DE" sz="2200" b="1" dirty="0">
                <a:latin typeface="Courier New" panose="02070309020205020404" pitchFamily="49" charset="0"/>
                <a:cs typeface="Courier New" panose="02070309020205020404" pitchFamily="49" charset="0"/>
              </a:rPr>
              <a:t> </a:t>
            </a:r>
            <a:r>
              <a:rPr lang="de-DE" dirty="0"/>
              <a:t>(macht nur einen "dry-run", schickt Benachrichtigungen, updatet aber nicht)</a:t>
            </a:r>
          </a:p>
          <a:p>
            <a:r>
              <a:rPr lang="de-DE" dirty="0"/>
              <a:t>Benachrichtigungen (</a:t>
            </a:r>
            <a:r>
              <a:rPr lang="de-DE" dirty="0" err="1"/>
              <a:t>Discord</a:t>
            </a:r>
            <a:r>
              <a:rPr lang="de-DE" dirty="0"/>
              <a:t>, Email, Slack, </a:t>
            </a:r>
            <a:r>
              <a:rPr lang="de-DE" dirty="0" err="1"/>
              <a:t>shoutrrr</a:t>
            </a:r>
            <a:r>
              <a:rPr lang="de-DE" dirty="0"/>
              <a:t>) sind ebenfalls konfigurierbar, siehe </a:t>
            </a:r>
            <a:r>
              <a:rPr lang="de-DE" dirty="0" err="1"/>
              <a:t>Watchtower</a:t>
            </a:r>
            <a:r>
              <a:rPr lang="de-DE" dirty="0"/>
              <a:t>-Website! </a:t>
            </a:r>
          </a:p>
        </p:txBody>
      </p:sp>
      <p:pic>
        <p:nvPicPr>
          <p:cNvPr id="5" name="Grafik 4">
            <a:extLst>
              <a:ext uri="{FF2B5EF4-FFF2-40B4-BE49-F238E27FC236}">
                <a16:creationId xmlns:a16="http://schemas.microsoft.com/office/drawing/2014/main" id="{7AD8A0A4-1ABA-FF61-1F5C-5D617F7B3225}"/>
              </a:ext>
            </a:extLst>
          </p:cNvPr>
          <p:cNvPicPr>
            <a:picLocks noChangeAspect="1"/>
          </p:cNvPicPr>
          <p:nvPr/>
        </p:nvPicPr>
        <p:blipFill>
          <a:blip r:embed="rId3"/>
          <a:stretch>
            <a:fillRect/>
          </a:stretch>
        </p:blipFill>
        <p:spPr>
          <a:xfrm>
            <a:off x="9867019" y="1180407"/>
            <a:ext cx="1363475" cy="1370676"/>
          </a:xfrm>
          <a:prstGeom prst="rect">
            <a:avLst/>
          </a:prstGeom>
        </p:spPr>
      </p:pic>
    </p:spTree>
    <p:extLst>
      <p:ext uri="{BB962C8B-B14F-4D97-AF65-F5344CB8AC3E}">
        <p14:creationId xmlns:p14="http://schemas.microsoft.com/office/powerpoint/2010/main" val="4217287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26B210-F2E9-4694-9BF0-B9959EC5151C}"/>
              </a:ext>
            </a:extLst>
          </p:cNvPr>
          <p:cNvSpPr>
            <a:spLocks noGrp="1"/>
          </p:cNvSpPr>
          <p:nvPr>
            <p:ph type="title"/>
          </p:nvPr>
        </p:nvSpPr>
        <p:spPr/>
        <p:txBody>
          <a:bodyPr>
            <a:normAutofit/>
          </a:bodyPr>
          <a:lstStyle/>
          <a:p>
            <a:r>
              <a:rPr lang="de-DE" dirty="0"/>
              <a:t>Docker Aufbauwissen: Wie erstellt man eigene Docker-Images? Mit einem </a:t>
            </a:r>
            <a:r>
              <a:rPr lang="de-DE" dirty="0" err="1"/>
              <a:t>Dockerfile</a:t>
            </a:r>
            <a:r>
              <a:rPr lang="de-DE" dirty="0"/>
              <a:t>!</a:t>
            </a:r>
          </a:p>
        </p:txBody>
      </p:sp>
      <p:sp>
        <p:nvSpPr>
          <p:cNvPr id="3" name="Inhaltsplatzhalter 2">
            <a:extLst>
              <a:ext uri="{FF2B5EF4-FFF2-40B4-BE49-F238E27FC236}">
                <a16:creationId xmlns:a16="http://schemas.microsoft.com/office/drawing/2014/main" id="{3CE981C8-BD10-4040-995A-44A6CA2F6F24}"/>
              </a:ext>
            </a:extLst>
          </p:cNvPr>
          <p:cNvSpPr>
            <a:spLocks noGrp="1"/>
          </p:cNvSpPr>
          <p:nvPr>
            <p:ph idx="1"/>
          </p:nvPr>
        </p:nvSpPr>
        <p:spPr>
          <a:xfrm>
            <a:off x="838200" y="1656920"/>
            <a:ext cx="5910072" cy="5201080"/>
          </a:xfrm>
        </p:spPr>
        <p:txBody>
          <a:bodyPr>
            <a:normAutofit fontScale="92500" lnSpcReduction="20000"/>
          </a:bodyPr>
          <a:lstStyle/>
          <a:p>
            <a:r>
              <a:rPr lang="de-DE" dirty="0"/>
              <a:t>Das "Bauen" eines eigenen Images geschieht mit dem Befehl </a:t>
            </a:r>
            <a:r>
              <a:rPr lang="de-DE" sz="1900" b="1" dirty="0" err="1">
                <a:highlight>
                  <a:srgbClr val="C0C0C0"/>
                </a:highlight>
                <a:latin typeface="Courier New" panose="02070309020205020404" pitchFamily="49" charset="0"/>
                <a:cs typeface="Courier New" panose="02070309020205020404" pitchFamily="49" charset="0"/>
              </a:rPr>
              <a:t>docker</a:t>
            </a:r>
            <a:r>
              <a:rPr lang="de-DE" sz="1900" b="1" dirty="0">
                <a:highlight>
                  <a:srgbClr val="C0C0C0"/>
                </a:highlight>
                <a:latin typeface="Courier New" panose="02070309020205020404" pitchFamily="49" charset="0"/>
                <a:cs typeface="Courier New" panose="02070309020205020404" pitchFamily="49" charset="0"/>
              </a:rPr>
              <a:t> </a:t>
            </a:r>
            <a:r>
              <a:rPr lang="de-DE" sz="1900" b="1" dirty="0" err="1">
                <a:highlight>
                  <a:srgbClr val="C0C0C0"/>
                </a:highlight>
                <a:latin typeface="Courier New" panose="02070309020205020404" pitchFamily="49" charset="0"/>
                <a:cs typeface="Courier New" panose="02070309020205020404" pitchFamily="49" charset="0"/>
              </a:rPr>
              <a:t>build</a:t>
            </a:r>
            <a:r>
              <a:rPr lang="de-DE" sz="1900" b="1" dirty="0">
                <a:highlight>
                  <a:srgbClr val="C0C0C0"/>
                </a:highlight>
                <a:latin typeface="Courier New" panose="02070309020205020404" pitchFamily="49" charset="0"/>
                <a:cs typeface="Courier New" panose="02070309020205020404" pitchFamily="49" charset="0"/>
              </a:rPr>
              <a:t> .</a:t>
            </a:r>
            <a:endParaRPr lang="de-DE" sz="2400" b="1" dirty="0">
              <a:highlight>
                <a:srgbClr val="C0C0C0"/>
              </a:highlight>
              <a:latin typeface="Courier New" panose="02070309020205020404" pitchFamily="49" charset="0"/>
              <a:cs typeface="Courier New" panose="02070309020205020404" pitchFamily="49" charset="0"/>
            </a:endParaRPr>
          </a:p>
          <a:p>
            <a:r>
              <a:rPr lang="de-DE" dirty="0"/>
              <a:t>Dieser Befehl wird in einem extra dafür angelegten Verzeichnis ausgeführt, in dem sich mindestens eine Datei namens </a:t>
            </a:r>
            <a:r>
              <a:rPr lang="de-DE" sz="2000" b="1" dirty="0" err="1">
                <a:highlight>
                  <a:srgbClr val="C0C0C0"/>
                </a:highlight>
                <a:latin typeface="Courier New" panose="02070309020205020404" pitchFamily="49" charset="0"/>
                <a:cs typeface="Courier New" panose="02070309020205020404" pitchFamily="49" charset="0"/>
              </a:rPr>
              <a:t>Dockerfile</a:t>
            </a:r>
            <a:r>
              <a:rPr lang="de-DE" dirty="0"/>
              <a:t> befindet.</a:t>
            </a:r>
          </a:p>
          <a:p>
            <a:r>
              <a:rPr lang="de-DE" dirty="0"/>
              <a:t>Im </a:t>
            </a:r>
            <a:r>
              <a:rPr lang="de-DE" sz="2000" b="1" dirty="0" err="1">
                <a:highlight>
                  <a:srgbClr val="C0C0C0"/>
                </a:highlight>
                <a:latin typeface="Courier New" panose="02070309020205020404" pitchFamily="49" charset="0"/>
                <a:cs typeface="Courier New" panose="02070309020205020404" pitchFamily="49" charset="0"/>
              </a:rPr>
              <a:t>Dockerfile</a:t>
            </a:r>
            <a:r>
              <a:rPr lang="de-DE" dirty="0"/>
              <a:t> wird festgelegt, auf welchem Image das zu Erstellende Image basiert und welche Änderungen enthalten sein sollen.</a:t>
            </a:r>
          </a:p>
          <a:p>
            <a:r>
              <a:rPr lang="de-DE" dirty="0"/>
              <a:t>Es wird dort quasi festgelegt, welche Installationsschritte man sonst manuell durchführt, um die Applikation(en) zu installieren.</a:t>
            </a:r>
          </a:p>
          <a:p>
            <a:r>
              <a:rPr lang="de-DE" dirty="0"/>
              <a:t>Anschließend startet man das eigene Image mit </a:t>
            </a:r>
            <a:r>
              <a:rPr lang="de-DE" sz="2100" b="1" dirty="0" err="1">
                <a:highlight>
                  <a:srgbClr val="C0C0C0"/>
                </a:highlight>
                <a:latin typeface="Courier New" panose="02070309020205020404" pitchFamily="49" charset="0"/>
                <a:cs typeface="Courier New" panose="02070309020205020404" pitchFamily="49" charset="0"/>
              </a:rPr>
              <a:t>docker</a:t>
            </a:r>
            <a:r>
              <a:rPr lang="de-DE" sz="2100" b="1" dirty="0">
                <a:highlight>
                  <a:srgbClr val="C0C0C0"/>
                </a:highlight>
                <a:latin typeface="Courier New" panose="02070309020205020404" pitchFamily="49" charset="0"/>
                <a:cs typeface="Courier New" panose="02070309020205020404" pitchFamily="49" charset="0"/>
              </a:rPr>
              <a:t> </a:t>
            </a:r>
            <a:r>
              <a:rPr lang="de-DE" sz="2100" b="1" dirty="0" err="1">
                <a:highlight>
                  <a:srgbClr val="C0C0C0"/>
                </a:highlight>
                <a:latin typeface="Courier New" panose="02070309020205020404" pitchFamily="49" charset="0"/>
                <a:cs typeface="Courier New" panose="02070309020205020404" pitchFamily="49" charset="0"/>
              </a:rPr>
              <a:t>run</a:t>
            </a:r>
            <a:endParaRPr lang="de-DE" sz="2100" b="1" dirty="0">
              <a:highlight>
                <a:srgbClr val="C0C0C0"/>
              </a:highlight>
              <a:latin typeface="Courier New" panose="02070309020205020404" pitchFamily="49" charset="0"/>
              <a:cs typeface="Courier New" panose="02070309020205020404" pitchFamily="49" charset="0"/>
            </a:endParaRPr>
          </a:p>
        </p:txBody>
      </p:sp>
      <p:sp>
        <p:nvSpPr>
          <p:cNvPr id="4" name="Textfeld 3">
            <a:extLst>
              <a:ext uri="{FF2B5EF4-FFF2-40B4-BE49-F238E27FC236}">
                <a16:creationId xmlns:a16="http://schemas.microsoft.com/office/drawing/2014/main" id="{188A690F-5C06-4313-845A-B3BEE8E30DF3}"/>
              </a:ext>
            </a:extLst>
          </p:cNvPr>
          <p:cNvSpPr txBox="1"/>
          <p:nvPr/>
        </p:nvSpPr>
        <p:spPr>
          <a:xfrm>
            <a:off x="6839712" y="2657124"/>
            <a:ext cx="3334512" cy="1200329"/>
          </a:xfrm>
          <a:prstGeom prst="rect">
            <a:avLst/>
          </a:prstGeom>
          <a:noFill/>
          <a:ln>
            <a:solidFill>
              <a:schemeClr val="bg1">
                <a:lumMod val="75000"/>
              </a:schemeClr>
            </a:solidFill>
          </a:ln>
        </p:spPr>
        <p:txBody>
          <a:bodyPr wrap="square" rtlCol="0">
            <a:spAutoFit/>
          </a:bodyPr>
          <a:lstStyle/>
          <a:p>
            <a:r>
              <a:rPr lang="en-US" dirty="0"/>
              <a:t>FROM </a:t>
            </a:r>
            <a:r>
              <a:rPr lang="en-US" dirty="0" err="1"/>
              <a:t>ubuntu:latest</a:t>
            </a:r>
            <a:endParaRPr lang="en-US" dirty="0"/>
          </a:p>
          <a:p>
            <a:endParaRPr lang="en-US" dirty="0"/>
          </a:p>
          <a:p>
            <a:r>
              <a:rPr lang="en-US" dirty="0"/>
              <a:t>RUN apt-get update &amp;&amp; \</a:t>
            </a:r>
          </a:p>
          <a:p>
            <a:r>
              <a:rPr lang="en-US" dirty="0"/>
              <a:t>    apt-get -y install </a:t>
            </a:r>
            <a:r>
              <a:rPr lang="en-US" dirty="0" err="1"/>
              <a:t>gcc</a:t>
            </a:r>
            <a:r>
              <a:rPr lang="en-US" dirty="0"/>
              <a:t> nano</a:t>
            </a:r>
          </a:p>
        </p:txBody>
      </p:sp>
      <p:sp>
        <p:nvSpPr>
          <p:cNvPr id="5" name="Textfeld 4">
            <a:extLst>
              <a:ext uri="{FF2B5EF4-FFF2-40B4-BE49-F238E27FC236}">
                <a16:creationId xmlns:a16="http://schemas.microsoft.com/office/drawing/2014/main" id="{140E91F9-6E98-416B-A7EB-DC6648DF77DB}"/>
              </a:ext>
            </a:extLst>
          </p:cNvPr>
          <p:cNvSpPr txBox="1"/>
          <p:nvPr/>
        </p:nvSpPr>
        <p:spPr>
          <a:xfrm>
            <a:off x="6748272" y="3817550"/>
            <a:ext cx="5358133" cy="1600438"/>
          </a:xfrm>
          <a:prstGeom prst="rect">
            <a:avLst/>
          </a:prstGeom>
          <a:noFill/>
        </p:spPr>
        <p:txBody>
          <a:bodyPr wrap="square" rtlCol="0">
            <a:spAutoFit/>
          </a:bodyPr>
          <a:lstStyle/>
          <a:p>
            <a:r>
              <a:rPr lang="de-DE" sz="1100" i="1" dirty="0" err="1"/>
              <a:t>Dockerfile</a:t>
            </a:r>
            <a:r>
              <a:rPr lang="de-DE" sz="1100" i="1" dirty="0"/>
              <a:t> für einen Ubuntu Container mit </a:t>
            </a:r>
            <a:r>
              <a:rPr lang="de-DE" sz="1100" i="1" dirty="0" err="1"/>
              <a:t>gcc</a:t>
            </a:r>
            <a:r>
              <a:rPr lang="de-DE" sz="1100" i="1" dirty="0"/>
              <a:t>-Compiler und nano-Editor</a:t>
            </a:r>
          </a:p>
          <a:p>
            <a:endParaRPr lang="de-DE" sz="1400" dirty="0"/>
          </a:p>
          <a:p>
            <a:r>
              <a:rPr lang="de-DE" sz="1400" dirty="0"/>
              <a:t>Docker Image basierend auf Ubuntu mit </a:t>
            </a:r>
            <a:r>
              <a:rPr lang="de-DE" sz="1400" dirty="0" err="1"/>
              <a:t>gcc</a:t>
            </a:r>
            <a:r>
              <a:rPr lang="de-DE" sz="1400" dirty="0"/>
              <a:t>-Compiler  und </a:t>
            </a:r>
            <a:r>
              <a:rPr lang="de-DE" sz="1400" dirty="0" err="1"/>
              <a:t>pico</a:t>
            </a:r>
            <a:r>
              <a:rPr lang="de-DE" sz="1400" dirty="0"/>
              <a:t>-Editor</a:t>
            </a:r>
          </a:p>
          <a:p>
            <a:endParaRPr lang="de-DE" sz="1400" dirty="0"/>
          </a:p>
          <a:p>
            <a:r>
              <a:rPr lang="de-DE" sz="1400" dirty="0"/>
              <a:t>Image "bauen" mit </a:t>
            </a:r>
            <a:r>
              <a:rPr lang="de-DE" sz="1200" b="1" dirty="0" err="1">
                <a:highlight>
                  <a:srgbClr val="C0C0C0"/>
                </a:highlight>
                <a:latin typeface="Courier New" panose="02070309020205020404" pitchFamily="49" charset="0"/>
                <a:cs typeface="Courier New" panose="02070309020205020404" pitchFamily="49" charset="0"/>
              </a:rPr>
              <a:t>docker</a:t>
            </a:r>
            <a:r>
              <a:rPr lang="de-DE" sz="1200" b="1" dirty="0">
                <a:highlight>
                  <a:srgbClr val="C0C0C0"/>
                </a:highlight>
                <a:latin typeface="Courier New" panose="02070309020205020404" pitchFamily="49" charset="0"/>
                <a:cs typeface="Courier New" panose="02070309020205020404" pitchFamily="49" charset="0"/>
              </a:rPr>
              <a:t> </a:t>
            </a:r>
            <a:r>
              <a:rPr lang="de-DE" sz="1200" b="1" dirty="0" err="1">
                <a:highlight>
                  <a:srgbClr val="C0C0C0"/>
                </a:highlight>
                <a:latin typeface="Courier New" panose="02070309020205020404" pitchFamily="49" charset="0"/>
                <a:cs typeface="Courier New" panose="02070309020205020404" pitchFamily="49" charset="0"/>
              </a:rPr>
              <a:t>build</a:t>
            </a:r>
            <a:r>
              <a:rPr lang="de-DE" sz="1200" b="1" dirty="0">
                <a:highlight>
                  <a:srgbClr val="C0C0C0"/>
                </a:highlight>
                <a:latin typeface="Courier New" panose="02070309020205020404" pitchFamily="49" charset="0"/>
                <a:cs typeface="Courier New" panose="02070309020205020404" pitchFamily="49" charset="0"/>
              </a:rPr>
              <a:t> –t </a:t>
            </a:r>
            <a:r>
              <a:rPr lang="de-DE" sz="1200" b="1" dirty="0" err="1">
                <a:highlight>
                  <a:srgbClr val="C0C0C0"/>
                </a:highlight>
                <a:latin typeface="Courier New" panose="02070309020205020404" pitchFamily="49" charset="0"/>
                <a:cs typeface="Courier New" panose="02070309020205020404" pitchFamily="49" charset="0"/>
              </a:rPr>
              <a:t>mygcc:latest</a:t>
            </a:r>
            <a:endParaRPr lang="de-DE" sz="1600" b="1" dirty="0">
              <a:highlight>
                <a:srgbClr val="C0C0C0"/>
              </a:highlight>
              <a:latin typeface="Courier New" panose="02070309020205020404" pitchFamily="49" charset="0"/>
              <a:cs typeface="Courier New" panose="02070309020205020404" pitchFamily="49" charset="0"/>
            </a:endParaRPr>
          </a:p>
          <a:p>
            <a:endParaRPr lang="de-DE" sz="1400" dirty="0"/>
          </a:p>
          <a:p>
            <a:r>
              <a:rPr lang="de-DE" sz="1400" dirty="0"/>
              <a:t>Starten des Containers mit </a:t>
            </a:r>
            <a:r>
              <a:rPr lang="de-DE" sz="1200" b="1" dirty="0" err="1">
                <a:highlight>
                  <a:srgbClr val="C0C0C0"/>
                </a:highlight>
                <a:latin typeface="Courier New" panose="02070309020205020404" pitchFamily="49" charset="0"/>
                <a:cs typeface="Courier New" panose="02070309020205020404" pitchFamily="49" charset="0"/>
              </a:rPr>
              <a:t>docker</a:t>
            </a:r>
            <a:r>
              <a:rPr lang="de-DE" sz="1200" b="1" dirty="0">
                <a:highlight>
                  <a:srgbClr val="C0C0C0"/>
                </a:highlight>
                <a:latin typeface="Courier New" panose="02070309020205020404" pitchFamily="49" charset="0"/>
                <a:cs typeface="Courier New" panose="02070309020205020404" pitchFamily="49" charset="0"/>
              </a:rPr>
              <a:t> </a:t>
            </a:r>
            <a:r>
              <a:rPr lang="de-DE" sz="1200" b="1" dirty="0" err="1">
                <a:highlight>
                  <a:srgbClr val="C0C0C0"/>
                </a:highlight>
                <a:latin typeface="Courier New" panose="02070309020205020404" pitchFamily="49" charset="0"/>
                <a:cs typeface="Courier New" panose="02070309020205020404" pitchFamily="49" charset="0"/>
              </a:rPr>
              <a:t>run</a:t>
            </a:r>
            <a:r>
              <a:rPr lang="de-DE" sz="1200" b="1" dirty="0">
                <a:highlight>
                  <a:srgbClr val="C0C0C0"/>
                </a:highlight>
                <a:latin typeface="Courier New" panose="02070309020205020404" pitchFamily="49" charset="0"/>
                <a:cs typeface="Courier New" panose="02070309020205020404" pitchFamily="49" charset="0"/>
              </a:rPr>
              <a:t> –</a:t>
            </a:r>
            <a:r>
              <a:rPr lang="de-DE" sz="1200" b="1" dirty="0" err="1">
                <a:highlight>
                  <a:srgbClr val="C0C0C0"/>
                </a:highlight>
                <a:latin typeface="Courier New" panose="02070309020205020404" pitchFamily="49" charset="0"/>
                <a:cs typeface="Courier New" panose="02070309020205020404" pitchFamily="49" charset="0"/>
              </a:rPr>
              <a:t>it</a:t>
            </a:r>
            <a:r>
              <a:rPr lang="de-DE" sz="1200" b="1" dirty="0">
                <a:highlight>
                  <a:srgbClr val="C0C0C0"/>
                </a:highlight>
                <a:latin typeface="Courier New" panose="02070309020205020404" pitchFamily="49" charset="0"/>
                <a:cs typeface="Courier New" panose="02070309020205020404" pitchFamily="49" charset="0"/>
              </a:rPr>
              <a:t> </a:t>
            </a:r>
            <a:r>
              <a:rPr lang="de-DE" sz="1200" b="1" dirty="0" err="1">
                <a:highlight>
                  <a:srgbClr val="C0C0C0"/>
                </a:highlight>
                <a:latin typeface="Courier New" panose="02070309020205020404" pitchFamily="49" charset="0"/>
                <a:cs typeface="Courier New" panose="02070309020205020404" pitchFamily="49" charset="0"/>
              </a:rPr>
              <a:t>mygcc</a:t>
            </a:r>
            <a:endParaRPr lang="de-DE" sz="1200" b="1" dirty="0">
              <a:highlight>
                <a:srgbClr val="C0C0C0"/>
              </a:highlight>
              <a:latin typeface="Courier New" panose="02070309020205020404" pitchFamily="49" charset="0"/>
              <a:cs typeface="Courier New" panose="02070309020205020404" pitchFamily="49" charset="0"/>
            </a:endParaRPr>
          </a:p>
        </p:txBody>
      </p:sp>
      <p:sp>
        <p:nvSpPr>
          <p:cNvPr id="6" name="Legende: mit gebogener Linie 5">
            <a:extLst>
              <a:ext uri="{FF2B5EF4-FFF2-40B4-BE49-F238E27FC236}">
                <a16:creationId xmlns:a16="http://schemas.microsoft.com/office/drawing/2014/main" id="{CAA89595-3DEA-408A-B21F-0B2B225CB6E7}"/>
              </a:ext>
            </a:extLst>
          </p:cNvPr>
          <p:cNvSpPr/>
          <p:nvPr/>
        </p:nvSpPr>
        <p:spPr>
          <a:xfrm>
            <a:off x="9601200" y="2055875"/>
            <a:ext cx="2472846" cy="601249"/>
          </a:xfrm>
          <a:prstGeom prst="borderCallout2">
            <a:avLst>
              <a:gd name="adj1" fmla="val 18750"/>
              <a:gd name="adj2" fmla="val -8333"/>
              <a:gd name="adj3" fmla="val 18750"/>
              <a:gd name="adj4" fmla="val -16667"/>
              <a:gd name="adj5" fmla="val 125000"/>
              <a:gd name="adj6" fmla="val -5375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Basis Image laden</a:t>
            </a:r>
          </a:p>
        </p:txBody>
      </p:sp>
      <p:sp>
        <p:nvSpPr>
          <p:cNvPr id="7" name="Legende: mit gebogener Linie 6">
            <a:extLst>
              <a:ext uri="{FF2B5EF4-FFF2-40B4-BE49-F238E27FC236}">
                <a16:creationId xmlns:a16="http://schemas.microsoft.com/office/drawing/2014/main" id="{C67D79D0-7D46-4671-BE7E-A1A2838288BC}"/>
              </a:ext>
            </a:extLst>
          </p:cNvPr>
          <p:cNvSpPr/>
          <p:nvPr/>
        </p:nvSpPr>
        <p:spPr>
          <a:xfrm>
            <a:off x="9601199" y="2734062"/>
            <a:ext cx="2472845" cy="713550"/>
          </a:xfrm>
          <a:prstGeom prst="borderCallout2">
            <a:avLst>
              <a:gd name="adj1" fmla="val 18750"/>
              <a:gd name="adj2" fmla="val -8333"/>
              <a:gd name="adj3" fmla="val 18750"/>
              <a:gd name="adj4" fmla="val -16667"/>
              <a:gd name="adj5" fmla="val 83260"/>
              <a:gd name="adj6" fmla="val -44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Update,  Installation </a:t>
            </a:r>
            <a:br>
              <a:rPr lang="de-DE" dirty="0"/>
            </a:br>
            <a:r>
              <a:rPr lang="de-DE" dirty="0" err="1"/>
              <a:t>gcc</a:t>
            </a:r>
            <a:r>
              <a:rPr lang="de-DE" dirty="0"/>
              <a:t> und </a:t>
            </a:r>
            <a:r>
              <a:rPr lang="de-DE" dirty="0" err="1"/>
              <a:t>nano</a:t>
            </a:r>
            <a:endParaRPr lang="de-DE" dirty="0"/>
          </a:p>
        </p:txBody>
      </p:sp>
    </p:spTree>
    <p:extLst>
      <p:ext uri="{BB962C8B-B14F-4D97-AF65-F5344CB8AC3E}">
        <p14:creationId xmlns:p14="http://schemas.microsoft.com/office/powerpoint/2010/main" val="944825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2C9C1D8-1D7A-7867-97E6-D5F4084883C4}"/>
              </a:ext>
            </a:extLst>
          </p:cNvPr>
          <p:cNvSpPr>
            <a:spLocks noGrp="1"/>
          </p:cNvSpPr>
          <p:nvPr>
            <p:ph type="title"/>
          </p:nvPr>
        </p:nvSpPr>
        <p:spPr/>
        <p:txBody>
          <a:bodyPr/>
          <a:lstStyle/>
          <a:p>
            <a:r>
              <a:rPr lang="de-DE" dirty="0"/>
              <a:t>Zusammenfassung: Erstellung von….</a:t>
            </a:r>
          </a:p>
        </p:txBody>
      </p:sp>
      <p:sp>
        <p:nvSpPr>
          <p:cNvPr id="3" name="Inhaltsplatzhalter 2">
            <a:extLst>
              <a:ext uri="{FF2B5EF4-FFF2-40B4-BE49-F238E27FC236}">
                <a16:creationId xmlns:a16="http://schemas.microsoft.com/office/drawing/2014/main" id="{B4AA6E59-5546-1D59-E68E-8F36790575C4}"/>
              </a:ext>
            </a:extLst>
          </p:cNvPr>
          <p:cNvSpPr>
            <a:spLocks noGrp="1"/>
          </p:cNvSpPr>
          <p:nvPr>
            <p:ph idx="1"/>
          </p:nvPr>
        </p:nvSpPr>
        <p:spPr/>
        <p:txBody>
          <a:bodyPr/>
          <a:lstStyle/>
          <a:p>
            <a:r>
              <a:rPr lang="de-DE" dirty="0"/>
              <a:t>…Container-Applikation: mit </a:t>
            </a:r>
            <a:r>
              <a:rPr lang="de-DE" sz="2400" b="1" dirty="0" err="1">
                <a:highlight>
                  <a:srgbClr val="C0C0C0"/>
                </a:highlight>
                <a:latin typeface="Courier New" panose="02070309020205020404" pitchFamily="49" charset="0"/>
                <a:cs typeface="Courier New" panose="02070309020205020404" pitchFamily="49" charset="0"/>
              </a:rPr>
              <a:t>docker</a:t>
            </a:r>
            <a:r>
              <a:rPr lang="de-DE" sz="2400" b="1" dirty="0">
                <a:highlight>
                  <a:srgbClr val="C0C0C0"/>
                </a:highlight>
                <a:latin typeface="Courier New" panose="02070309020205020404" pitchFamily="49" charset="0"/>
                <a:cs typeface="Courier New" panose="02070309020205020404" pitchFamily="49" charset="0"/>
              </a:rPr>
              <a:t> </a:t>
            </a:r>
            <a:r>
              <a:rPr lang="de-DE" sz="2400" b="1" dirty="0" err="1">
                <a:highlight>
                  <a:srgbClr val="C0C0C0"/>
                </a:highlight>
                <a:latin typeface="Courier New" panose="02070309020205020404" pitchFamily="49" charset="0"/>
                <a:cs typeface="Courier New" panose="02070309020205020404" pitchFamily="49" charset="0"/>
              </a:rPr>
              <a:t>run</a:t>
            </a:r>
            <a:r>
              <a:rPr lang="de-DE" sz="2400" b="1" dirty="0">
                <a:highlight>
                  <a:srgbClr val="C0C0C0"/>
                </a:highlight>
                <a:latin typeface="Courier New" panose="02070309020205020404" pitchFamily="49" charset="0"/>
                <a:cs typeface="Courier New" panose="02070309020205020404" pitchFamily="49" charset="0"/>
              </a:rPr>
              <a:t> &lt;image-name&gt;</a:t>
            </a:r>
          </a:p>
          <a:p>
            <a:r>
              <a:rPr lang="de-DE" dirty="0"/>
              <a:t>…Multi-Container-Applikation: mit </a:t>
            </a:r>
            <a:r>
              <a:rPr lang="de-DE" sz="2400" b="1" i="1" dirty="0" err="1">
                <a:highlight>
                  <a:srgbClr val="C0C0C0"/>
                </a:highlight>
                <a:latin typeface="Courier New" panose="02070309020205020404" pitchFamily="49" charset="0"/>
                <a:cs typeface="Courier New" panose="02070309020205020404" pitchFamily="49" charset="0"/>
              </a:rPr>
              <a:t>docker</a:t>
            </a:r>
            <a:r>
              <a:rPr lang="de-DE" sz="2400" b="1" i="1" dirty="0">
                <a:highlight>
                  <a:srgbClr val="C0C0C0"/>
                </a:highlight>
                <a:latin typeface="Courier New" panose="02070309020205020404" pitchFamily="49" charset="0"/>
                <a:cs typeface="Courier New" panose="02070309020205020404" pitchFamily="49" charset="0"/>
              </a:rPr>
              <a:t> </a:t>
            </a:r>
            <a:r>
              <a:rPr lang="de-DE" sz="2400" b="1" i="1" dirty="0" err="1">
                <a:highlight>
                  <a:srgbClr val="C0C0C0"/>
                </a:highlight>
                <a:latin typeface="Courier New" panose="02070309020205020404" pitchFamily="49" charset="0"/>
                <a:cs typeface="Courier New" panose="02070309020205020404" pitchFamily="49" charset="0"/>
              </a:rPr>
              <a:t>compose</a:t>
            </a:r>
            <a:r>
              <a:rPr lang="de-DE" sz="2400" b="1" dirty="0">
                <a:highlight>
                  <a:srgbClr val="C0C0C0"/>
                </a:highlight>
                <a:latin typeface="Courier New" panose="02070309020205020404" pitchFamily="49" charset="0"/>
                <a:cs typeface="Courier New" panose="02070309020205020404" pitchFamily="49" charset="0"/>
              </a:rPr>
              <a:t> </a:t>
            </a:r>
            <a:r>
              <a:rPr lang="de-DE" sz="2400" b="1" dirty="0" err="1">
                <a:highlight>
                  <a:srgbClr val="C0C0C0"/>
                </a:highlight>
                <a:latin typeface="Courier New" panose="02070309020205020404" pitchFamily="49" charset="0"/>
                <a:cs typeface="Courier New" panose="02070309020205020404" pitchFamily="49" charset="0"/>
              </a:rPr>
              <a:t>up</a:t>
            </a:r>
            <a:r>
              <a:rPr lang="de-DE" dirty="0"/>
              <a:t> und einer </a:t>
            </a:r>
            <a:r>
              <a:rPr lang="de-DE" b="1" dirty="0" err="1"/>
              <a:t>docker-compose.yml</a:t>
            </a:r>
            <a:r>
              <a:rPr lang="de-DE" b="1" dirty="0"/>
              <a:t> </a:t>
            </a:r>
            <a:r>
              <a:rPr lang="de-DE" dirty="0"/>
              <a:t>- Datei</a:t>
            </a:r>
          </a:p>
          <a:p>
            <a:r>
              <a:rPr lang="de-DE" dirty="0"/>
              <a:t>…</a:t>
            </a:r>
            <a:r>
              <a:rPr lang="de-DE" dirty="0" err="1"/>
              <a:t>Volumes</a:t>
            </a:r>
            <a:r>
              <a:rPr lang="de-DE" dirty="0"/>
              <a:t> :</a:t>
            </a:r>
          </a:p>
          <a:p>
            <a:pPr lvl="1"/>
            <a:r>
              <a:rPr lang="de-DE" dirty="0"/>
              <a:t>Beim Erzeugen des Containers mit </a:t>
            </a:r>
            <a:r>
              <a:rPr lang="de-DE" sz="2000" b="1" dirty="0" err="1">
                <a:highlight>
                  <a:srgbClr val="C0C0C0"/>
                </a:highlight>
                <a:latin typeface="Courier New" panose="02070309020205020404" pitchFamily="49" charset="0"/>
                <a:cs typeface="Courier New" panose="02070309020205020404" pitchFamily="49" charset="0"/>
              </a:rPr>
              <a:t>docker</a:t>
            </a:r>
            <a:r>
              <a:rPr lang="de-DE" sz="2000" b="1" dirty="0">
                <a:highlight>
                  <a:srgbClr val="C0C0C0"/>
                </a:highlight>
                <a:latin typeface="Courier New" panose="02070309020205020404" pitchFamily="49" charset="0"/>
                <a:cs typeface="Courier New" panose="02070309020205020404" pitchFamily="49" charset="0"/>
              </a:rPr>
              <a:t> </a:t>
            </a:r>
            <a:r>
              <a:rPr lang="de-DE" sz="2000" b="1" dirty="0" err="1">
                <a:highlight>
                  <a:srgbClr val="C0C0C0"/>
                </a:highlight>
                <a:latin typeface="Courier New" panose="02070309020205020404" pitchFamily="49" charset="0"/>
                <a:cs typeface="Courier New" panose="02070309020205020404" pitchFamily="49" charset="0"/>
              </a:rPr>
              <a:t>run</a:t>
            </a:r>
            <a:r>
              <a:rPr lang="de-DE" sz="2000" b="1" dirty="0">
                <a:highlight>
                  <a:srgbClr val="C0C0C0"/>
                </a:highlight>
                <a:latin typeface="Courier New" panose="02070309020205020404" pitchFamily="49" charset="0"/>
                <a:cs typeface="Courier New" panose="02070309020205020404" pitchFamily="49" charset="0"/>
              </a:rPr>
              <a:t> </a:t>
            </a:r>
            <a:r>
              <a:rPr lang="de-DE" dirty="0"/>
              <a:t>und der Option </a:t>
            </a:r>
            <a:r>
              <a:rPr lang="de-DE" sz="2000" b="1" dirty="0">
                <a:highlight>
                  <a:srgbClr val="C0C0C0"/>
                </a:highlight>
                <a:latin typeface="Courier New" panose="02070309020205020404" pitchFamily="49" charset="0"/>
                <a:cs typeface="Courier New" panose="02070309020205020404" pitchFamily="49" charset="0"/>
              </a:rPr>
              <a:t>–v</a:t>
            </a:r>
          </a:p>
          <a:p>
            <a:pPr lvl="1"/>
            <a:r>
              <a:rPr lang="de-DE" dirty="0"/>
              <a:t>In einer .</a:t>
            </a:r>
            <a:r>
              <a:rPr lang="de-DE" dirty="0" err="1"/>
              <a:t>yml</a:t>
            </a:r>
            <a:r>
              <a:rPr lang="de-DE" dirty="0"/>
              <a:t>-Datei vordefinieren und mit </a:t>
            </a:r>
            <a:r>
              <a:rPr lang="de-DE" sz="2000" b="1" dirty="0" err="1">
                <a:highlight>
                  <a:srgbClr val="C0C0C0"/>
                </a:highlight>
                <a:latin typeface="Courier New" panose="02070309020205020404" pitchFamily="49" charset="0"/>
                <a:cs typeface="Courier New" panose="02070309020205020404" pitchFamily="49" charset="0"/>
              </a:rPr>
              <a:t>docker</a:t>
            </a:r>
            <a:r>
              <a:rPr lang="de-DE" sz="2000" b="1" dirty="0">
                <a:highlight>
                  <a:srgbClr val="C0C0C0"/>
                </a:highlight>
                <a:latin typeface="Courier New" panose="02070309020205020404" pitchFamily="49" charset="0"/>
                <a:cs typeface="Courier New" panose="02070309020205020404" pitchFamily="49" charset="0"/>
              </a:rPr>
              <a:t> </a:t>
            </a:r>
            <a:r>
              <a:rPr lang="de-DE" sz="2000" b="1" dirty="0" err="1">
                <a:highlight>
                  <a:srgbClr val="C0C0C0"/>
                </a:highlight>
                <a:latin typeface="Courier New" panose="02070309020205020404" pitchFamily="49" charset="0"/>
                <a:cs typeface="Courier New" panose="02070309020205020404" pitchFamily="49" charset="0"/>
              </a:rPr>
              <a:t>compose</a:t>
            </a:r>
            <a:r>
              <a:rPr lang="de-DE" sz="2000" b="1" dirty="0">
                <a:highlight>
                  <a:srgbClr val="C0C0C0"/>
                </a:highlight>
                <a:latin typeface="Courier New" panose="02070309020205020404" pitchFamily="49" charset="0"/>
                <a:cs typeface="Courier New" panose="02070309020205020404" pitchFamily="49" charset="0"/>
              </a:rPr>
              <a:t> </a:t>
            </a:r>
            <a:r>
              <a:rPr lang="de-DE" sz="2000" b="1" dirty="0" err="1">
                <a:highlight>
                  <a:srgbClr val="C0C0C0"/>
                </a:highlight>
                <a:latin typeface="Courier New" panose="02070309020205020404" pitchFamily="49" charset="0"/>
                <a:cs typeface="Courier New" panose="02070309020205020404" pitchFamily="49" charset="0"/>
              </a:rPr>
              <a:t>up</a:t>
            </a:r>
            <a:r>
              <a:rPr lang="de-DE" dirty="0"/>
              <a:t> mit dem Container zusammen erzeugen</a:t>
            </a:r>
          </a:p>
          <a:p>
            <a:r>
              <a:rPr lang="de-DE" dirty="0"/>
              <a:t>…Image:</a:t>
            </a:r>
          </a:p>
          <a:p>
            <a:pPr lvl="1"/>
            <a:r>
              <a:rPr lang="de-DE" dirty="0"/>
              <a:t>Aus einem Container: mit </a:t>
            </a:r>
            <a:r>
              <a:rPr lang="de-DE" sz="2000" b="1" dirty="0" err="1">
                <a:highlight>
                  <a:srgbClr val="C0C0C0"/>
                </a:highlight>
                <a:latin typeface="Courier New" panose="02070309020205020404" pitchFamily="49" charset="0"/>
                <a:cs typeface="Courier New" panose="02070309020205020404" pitchFamily="49" charset="0"/>
              </a:rPr>
              <a:t>docker</a:t>
            </a:r>
            <a:r>
              <a:rPr lang="de-DE" sz="2000" b="1" dirty="0">
                <a:highlight>
                  <a:srgbClr val="C0C0C0"/>
                </a:highlight>
                <a:latin typeface="Courier New" panose="02070309020205020404" pitchFamily="49" charset="0"/>
                <a:cs typeface="Courier New" panose="02070309020205020404" pitchFamily="49" charset="0"/>
              </a:rPr>
              <a:t> </a:t>
            </a:r>
            <a:r>
              <a:rPr lang="de-DE" sz="2000" b="1" dirty="0" err="1">
                <a:highlight>
                  <a:srgbClr val="C0C0C0"/>
                </a:highlight>
                <a:latin typeface="Courier New" panose="02070309020205020404" pitchFamily="49" charset="0"/>
                <a:cs typeface="Courier New" panose="02070309020205020404" pitchFamily="49" charset="0"/>
              </a:rPr>
              <a:t>commit</a:t>
            </a:r>
            <a:r>
              <a:rPr lang="de-DE" sz="2000" b="1" dirty="0">
                <a:highlight>
                  <a:srgbClr val="C0C0C0"/>
                </a:highlight>
                <a:latin typeface="Courier New" panose="02070309020205020404" pitchFamily="49" charset="0"/>
                <a:cs typeface="Courier New" panose="02070309020205020404" pitchFamily="49" charset="0"/>
              </a:rPr>
              <a:t> &lt;</a:t>
            </a:r>
            <a:r>
              <a:rPr lang="de-DE" sz="2000" b="1" dirty="0" err="1">
                <a:highlight>
                  <a:srgbClr val="C0C0C0"/>
                </a:highlight>
                <a:latin typeface="Courier New" panose="02070309020205020404" pitchFamily="49" charset="0"/>
                <a:cs typeface="Courier New" panose="02070309020205020404" pitchFamily="49" charset="0"/>
              </a:rPr>
              <a:t>container</a:t>
            </a:r>
            <a:r>
              <a:rPr lang="de-DE" sz="2000" b="1" dirty="0">
                <a:highlight>
                  <a:srgbClr val="C0C0C0"/>
                </a:highlight>
                <a:latin typeface="Courier New" panose="02070309020205020404" pitchFamily="49" charset="0"/>
                <a:cs typeface="Courier New" panose="02070309020205020404" pitchFamily="49" charset="0"/>
              </a:rPr>
              <a:t>&gt; &lt;image-name&gt;</a:t>
            </a:r>
          </a:p>
          <a:p>
            <a:pPr lvl="1"/>
            <a:r>
              <a:rPr lang="de-DE" dirty="0"/>
              <a:t>Von Grund auf: mit einem </a:t>
            </a:r>
            <a:r>
              <a:rPr lang="de-DE" sz="2000" b="1" dirty="0" err="1">
                <a:highlight>
                  <a:srgbClr val="C0C0C0"/>
                </a:highlight>
                <a:latin typeface="Courier New" panose="02070309020205020404" pitchFamily="49" charset="0"/>
                <a:cs typeface="Courier New" panose="02070309020205020404" pitchFamily="49" charset="0"/>
              </a:rPr>
              <a:t>Dockerfile</a:t>
            </a:r>
            <a:r>
              <a:rPr lang="de-DE" dirty="0"/>
              <a:t> und </a:t>
            </a:r>
            <a:r>
              <a:rPr lang="de-DE" sz="2000" b="1" dirty="0" err="1">
                <a:highlight>
                  <a:srgbClr val="C0C0C0"/>
                </a:highlight>
                <a:latin typeface="Courier New" panose="02070309020205020404" pitchFamily="49" charset="0"/>
                <a:cs typeface="Courier New" panose="02070309020205020404" pitchFamily="49" charset="0"/>
              </a:rPr>
              <a:t>docker</a:t>
            </a:r>
            <a:r>
              <a:rPr lang="de-DE" sz="2000" b="1" dirty="0">
                <a:highlight>
                  <a:srgbClr val="C0C0C0"/>
                </a:highlight>
                <a:latin typeface="Courier New" panose="02070309020205020404" pitchFamily="49" charset="0"/>
                <a:cs typeface="Courier New" panose="02070309020205020404" pitchFamily="49" charset="0"/>
              </a:rPr>
              <a:t> </a:t>
            </a:r>
            <a:r>
              <a:rPr lang="de-DE" sz="2000" b="1" dirty="0" err="1">
                <a:highlight>
                  <a:srgbClr val="C0C0C0"/>
                </a:highlight>
                <a:latin typeface="Courier New" panose="02070309020205020404" pitchFamily="49" charset="0"/>
                <a:cs typeface="Courier New" panose="02070309020205020404" pitchFamily="49" charset="0"/>
              </a:rPr>
              <a:t>build</a:t>
            </a:r>
            <a:endParaRPr lang="de-DE" sz="2000" b="1" dirty="0">
              <a:highlight>
                <a:srgbClr val="C0C0C0"/>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7169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E323AE1-6D01-4975-B820-ACDC8DF79A53}"/>
              </a:ext>
            </a:extLst>
          </p:cNvPr>
          <p:cNvSpPr>
            <a:spLocks noGrp="1"/>
          </p:cNvSpPr>
          <p:nvPr>
            <p:ph type="title"/>
          </p:nvPr>
        </p:nvSpPr>
        <p:spPr/>
        <p:txBody>
          <a:bodyPr/>
          <a:lstStyle/>
          <a:p>
            <a:r>
              <a:rPr lang="de-DE"/>
              <a:t>Eigenschaften von Applikations-Containern</a:t>
            </a:r>
          </a:p>
        </p:txBody>
      </p:sp>
      <p:sp>
        <p:nvSpPr>
          <p:cNvPr id="3" name="Inhaltsplatzhalter 2">
            <a:extLst>
              <a:ext uri="{FF2B5EF4-FFF2-40B4-BE49-F238E27FC236}">
                <a16:creationId xmlns:a16="http://schemas.microsoft.com/office/drawing/2014/main" id="{2BDAC0B1-CAA5-4EEA-8A4E-683AC79B230F}"/>
              </a:ext>
            </a:extLst>
          </p:cNvPr>
          <p:cNvSpPr>
            <a:spLocks noGrp="1"/>
          </p:cNvSpPr>
          <p:nvPr>
            <p:ph idx="1"/>
          </p:nvPr>
        </p:nvSpPr>
        <p:spPr>
          <a:xfrm>
            <a:off x="838200" y="1463040"/>
            <a:ext cx="10515600" cy="5329646"/>
          </a:xfrm>
        </p:spPr>
        <p:txBody>
          <a:bodyPr>
            <a:normAutofit/>
          </a:bodyPr>
          <a:lstStyle/>
          <a:p>
            <a:r>
              <a:rPr lang="de-DE" dirty="0"/>
              <a:t>Software muss nicht mehr installiert werden, sondern wird in einem (mehr oder minder) fertigen Container gestartet.</a:t>
            </a:r>
          </a:p>
          <a:p>
            <a:r>
              <a:rPr lang="de-DE" dirty="0"/>
              <a:t>Das Host-Betriebssystem bleibt dabei weitgehend unangetastet und schlank (man muss nur den Docker-Dienst installieren)</a:t>
            </a:r>
          </a:p>
          <a:p>
            <a:r>
              <a:rPr lang="de-DE" dirty="0"/>
              <a:t>Mehrere Container sind möglich (auch mehrere Container einer Applikation), z.B. 5 * </a:t>
            </a:r>
            <a:r>
              <a:rPr lang="de-DE" b="1" dirty="0" err="1"/>
              <a:t>nginx</a:t>
            </a:r>
            <a:r>
              <a:rPr lang="de-DE" dirty="0"/>
              <a:t> Webserver und 3 * </a:t>
            </a:r>
            <a:r>
              <a:rPr lang="de-DE" b="1" dirty="0"/>
              <a:t>MySQL</a:t>
            </a:r>
            <a:r>
              <a:rPr lang="de-DE" dirty="0"/>
              <a:t> und 2 * </a:t>
            </a:r>
            <a:r>
              <a:rPr lang="de-DE" b="1" dirty="0" err="1"/>
              <a:t>Redis</a:t>
            </a:r>
            <a:r>
              <a:rPr lang="de-DE" b="1" dirty="0"/>
              <a:t> </a:t>
            </a:r>
            <a:r>
              <a:rPr lang="de-DE" dirty="0"/>
              <a:t>DBs, und das auch in unterschiedlichen Versionen</a:t>
            </a:r>
          </a:p>
          <a:p>
            <a:r>
              <a:rPr lang="de-DE" dirty="0"/>
              <a:t>Container können untereinander über entsprechende </a:t>
            </a:r>
            <a:r>
              <a:rPr lang="de-DE" dirty="0" err="1"/>
              <a:t>Netzwerkports</a:t>
            </a:r>
            <a:r>
              <a:rPr lang="de-DE" dirty="0"/>
              <a:t>, oder durch "Verlinkung" oder virtuelle Laufwerke (Docker </a:t>
            </a:r>
            <a:r>
              <a:rPr lang="de-DE" dirty="0" err="1"/>
              <a:t>Volumes</a:t>
            </a:r>
            <a:r>
              <a:rPr lang="de-DE" dirty="0"/>
              <a:t>) miteinander kommunizieren oder Daten gemeinsam nutzen.</a:t>
            </a:r>
          </a:p>
        </p:txBody>
      </p:sp>
    </p:spTree>
    <p:extLst>
      <p:ext uri="{BB962C8B-B14F-4D97-AF65-F5344CB8AC3E}">
        <p14:creationId xmlns:p14="http://schemas.microsoft.com/office/powerpoint/2010/main" val="24260616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9E689B-9830-479F-A3C7-D457446E173D}"/>
              </a:ext>
            </a:extLst>
          </p:cNvPr>
          <p:cNvSpPr>
            <a:spLocks noGrp="1"/>
          </p:cNvSpPr>
          <p:nvPr>
            <p:ph type="title"/>
          </p:nvPr>
        </p:nvSpPr>
        <p:spPr>
          <a:xfrm>
            <a:off x="838200" y="0"/>
            <a:ext cx="10515600" cy="1325563"/>
          </a:xfrm>
        </p:spPr>
        <p:txBody>
          <a:bodyPr/>
          <a:lstStyle/>
          <a:p>
            <a:r>
              <a:rPr lang="de-DE"/>
              <a:t>Docker Links</a:t>
            </a:r>
          </a:p>
        </p:txBody>
      </p:sp>
      <p:sp>
        <p:nvSpPr>
          <p:cNvPr id="3" name="Inhaltsplatzhalter 2">
            <a:extLst>
              <a:ext uri="{FF2B5EF4-FFF2-40B4-BE49-F238E27FC236}">
                <a16:creationId xmlns:a16="http://schemas.microsoft.com/office/drawing/2014/main" id="{5033F6B0-C882-4288-A252-D473A0BE2519}"/>
              </a:ext>
            </a:extLst>
          </p:cNvPr>
          <p:cNvSpPr>
            <a:spLocks noGrp="1"/>
          </p:cNvSpPr>
          <p:nvPr>
            <p:ph idx="1"/>
          </p:nvPr>
        </p:nvSpPr>
        <p:spPr>
          <a:xfrm>
            <a:off x="838200" y="1206230"/>
            <a:ext cx="11353800" cy="5651770"/>
          </a:xfrm>
        </p:spPr>
        <p:txBody>
          <a:bodyPr>
            <a:normAutofit lnSpcReduction="10000"/>
          </a:bodyPr>
          <a:lstStyle/>
          <a:p>
            <a:r>
              <a:rPr lang="de-DE" sz="2400" dirty="0">
                <a:hlinkClick r:id="rId2"/>
              </a:rPr>
              <a:t>https://www.docker.com/products/docker-desktop</a:t>
            </a:r>
            <a:br>
              <a:rPr lang="de-DE" sz="2400" dirty="0"/>
            </a:br>
            <a:r>
              <a:rPr lang="de-DE" sz="2400" dirty="0"/>
              <a:t>Docker Desktop für Windows / Mac</a:t>
            </a:r>
          </a:p>
          <a:p>
            <a:r>
              <a:rPr lang="de-DE" sz="2400" dirty="0">
                <a:hlinkClick r:id="rId3"/>
              </a:rPr>
              <a:t>https://hub.docker.com</a:t>
            </a:r>
            <a:r>
              <a:rPr lang="de-DE" sz="2400" dirty="0"/>
              <a:t> </a:t>
            </a:r>
            <a:br>
              <a:rPr lang="de-DE" sz="2400" dirty="0"/>
            </a:br>
            <a:r>
              <a:rPr lang="de-DE" sz="2400" dirty="0"/>
              <a:t>Docker Hub</a:t>
            </a:r>
          </a:p>
          <a:p>
            <a:r>
              <a:rPr lang="de-DE" sz="2400" dirty="0">
                <a:hlinkClick r:id="rId4"/>
              </a:rPr>
              <a:t>https://podman.io/</a:t>
            </a:r>
            <a:r>
              <a:rPr lang="de-DE" sz="2400" dirty="0"/>
              <a:t> </a:t>
            </a:r>
            <a:br>
              <a:rPr lang="de-DE" sz="2400" dirty="0"/>
            </a:br>
            <a:r>
              <a:rPr lang="de-DE" sz="2400" dirty="0"/>
              <a:t>Docker Alternative, ebenfalls Free / </a:t>
            </a:r>
            <a:r>
              <a:rPr lang="de-DE" sz="2400" dirty="0" err="1"/>
              <a:t>OpenSource</a:t>
            </a:r>
            <a:r>
              <a:rPr lang="de-DE" sz="2400" dirty="0"/>
              <a:t> / Multi-Plattform</a:t>
            </a:r>
          </a:p>
          <a:p>
            <a:r>
              <a:rPr lang="de-DE" sz="2400" dirty="0">
                <a:hlinkClick r:id="rId5"/>
              </a:rPr>
              <a:t>https://kubernetes.io/de/</a:t>
            </a:r>
            <a:r>
              <a:rPr lang="de-DE" sz="2400" dirty="0"/>
              <a:t> </a:t>
            </a:r>
            <a:br>
              <a:rPr lang="de-DE" sz="2400" dirty="0"/>
            </a:br>
            <a:r>
              <a:rPr lang="de-DE" sz="2400" dirty="0" err="1"/>
              <a:t>Kubernetes</a:t>
            </a:r>
            <a:r>
              <a:rPr lang="de-DE" sz="2400" dirty="0"/>
              <a:t>: Einerseits Docker-Alternative/-Fork, aber auch Docker-</a:t>
            </a:r>
            <a:r>
              <a:rPr lang="de-DE" sz="2400" dirty="0" err="1"/>
              <a:t>AddOn</a:t>
            </a:r>
            <a:r>
              <a:rPr lang="de-DE" sz="2400" dirty="0"/>
              <a:t> zur </a:t>
            </a:r>
            <a:br>
              <a:rPr lang="de-DE" sz="2400" dirty="0"/>
            </a:br>
            <a:r>
              <a:rPr lang="de-DE" sz="2400" dirty="0"/>
              <a:t>Multi-Container-Orchestrierung / Skalierung / </a:t>
            </a:r>
            <a:r>
              <a:rPr lang="de-DE" sz="2400" dirty="0" err="1"/>
              <a:t>Clusterisierung</a:t>
            </a:r>
            <a:endParaRPr lang="de-DE" sz="2400" dirty="0"/>
          </a:p>
          <a:p>
            <a:r>
              <a:rPr lang="de-DE" sz="2400" dirty="0">
                <a:hlinkClick r:id="rId6"/>
              </a:rPr>
              <a:t>https://minikube.sigs.k8s.io/</a:t>
            </a:r>
            <a:r>
              <a:rPr lang="de-DE" sz="2400" dirty="0"/>
              <a:t> Lokale </a:t>
            </a:r>
            <a:r>
              <a:rPr lang="de-DE" sz="2400" dirty="0" err="1"/>
              <a:t>Kubernetes</a:t>
            </a:r>
            <a:r>
              <a:rPr lang="de-DE" sz="2400" dirty="0"/>
              <a:t> Umgebung zum Experimentieren</a:t>
            </a:r>
          </a:p>
          <a:p>
            <a:r>
              <a:rPr lang="de-DE" sz="2400" dirty="0"/>
              <a:t>Video-Tutorials für Docker / </a:t>
            </a:r>
            <a:r>
              <a:rPr lang="de-DE" sz="2400" dirty="0" err="1"/>
              <a:t>Dockerfile</a:t>
            </a:r>
            <a:r>
              <a:rPr lang="de-DE" sz="2400" dirty="0"/>
              <a:t> / Docker-</a:t>
            </a:r>
            <a:r>
              <a:rPr lang="de-DE" sz="2400" dirty="0" err="1"/>
              <a:t>Compose</a:t>
            </a:r>
            <a:r>
              <a:rPr lang="de-DE" sz="2400" dirty="0"/>
              <a:t>:</a:t>
            </a:r>
          </a:p>
          <a:p>
            <a:pPr lvl="1"/>
            <a:r>
              <a:rPr lang="de-DE" sz="2000" dirty="0">
                <a:hlinkClick r:id="rId7"/>
              </a:rPr>
              <a:t>https://www.youtube.com/watch?v=DESdVoKhIxY</a:t>
            </a:r>
            <a:r>
              <a:rPr lang="de-DE" sz="2000" dirty="0"/>
              <a:t> </a:t>
            </a:r>
          </a:p>
          <a:p>
            <a:pPr lvl="1"/>
            <a:r>
              <a:rPr lang="de-DE" sz="2000" dirty="0">
                <a:hlinkClick r:id="rId8"/>
              </a:rPr>
              <a:t>https://www.youtube.com/watch?v=3YP0eUHdLc8</a:t>
            </a:r>
            <a:r>
              <a:rPr lang="de-DE" sz="2000" dirty="0"/>
              <a:t> </a:t>
            </a:r>
          </a:p>
          <a:p>
            <a:pPr lvl="1"/>
            <a:r>
              <a:rPr lang="de-DE" sz="2000" dirty="0">
                <a:hlinkClick r:id="rId9"/>
              </a:rPr>
              <a:t>https://www.youtube.com/watch?v=9SmjIowDh20</a:t>
            </a:r>
            <a:r>
              <a:rPr lang="de-DE" sz="2000" dirty="0"/>
              <a:t> </a:t>
            </a:r>
          </a:p>
          <a:p>
            <a:pPr lvl="1"/>
            <a:r>
              <a:rPr lang="de-DE" sz="2000" dirty="0">
                <a:hlinkClick r:id="rId10"/>
              </a:rPr>
              <a:t>https://www.youtube.com/watch?v=MRwJq5DZlUg</a:t>
            </a:r>
            <a:r>
              <a:rPr lang="de-DE" sz="2000" dirty="0"/>
              <a:t> </a:t>
            </a:r>
          </a:p>
          <a:p>
            <a:pPr lvl="1"/>
            <a:r>
              <a:rPr lang="de-DE" sz="2000" dirty="0">
                <a:hlinkClick r:id="rId11"/>
              </a:rPr>
              <a:t>https://www.youtube.com/watch?v=Iq4IPI3s6vw</a:t>
            </a:r>
            <a:r>
              <a:rPr lang="de-DE" sz="2000" dirty="0"/>
              <a:t> </a:t>
            </a:r>
          </a:p>
        </p:txBody>
      </p:sp>
      <p:pic>
        <p:nvPicPr>
          <p:cNvPr id="4" name="Grafik 3">
            <a:extLst>
              <a:ext uri="{FF2B5EF4-FFF2-40B4-BE49-F238E27FC236}">
                <a16:creationId xmlns:a16="http://schemas.microsoft.com/office/drawing/2014/main" id="{B6D3D7BB-D815-6B19-2400-763A113615C2}"/>
              </a:ext>
            </a:extLst>
          </p:cNvPr>
          <p:cNvPicPr>
            <a:picLocks noChangeAspect="1"/>
          </p:cNvPicPr>
          <p:nvPr/>
        </p:nvPicPr>
        <p:blipFill>
          <a:blip r:embed="rId12"/>
          <a:stretch>
            <a:fillRect/>
          </a:stretch>
        </p:blipFill>
        <p:spPr>
          <a:xfrm>
            <a:off x="10909690" y="3228388"/>
            <a:ext cx="1115112" cy="1163595"/>
          </a:xfrm>
          <a:prstGeom prst="rect">
            <a:avLst/>
          </a:prstGeom>
        </p:spPr>
      </p:pic>
    </p:spTree>
    <p:extLst>
      <p:ext uri="{BB962C8B-B14F-4D97-AF65-F5344CB8AC3E}">
        <p14:creationId xmlns:p14="http://schemas.microsoft.com/office/powerpoint/2010/main" val="3938945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FE3371-FCF9-42CA-BCAD-D8305F57E32B}"/>
              </a:ext>
            </a:extLst>
          </p:cNvPr>
          <p:cNvSpPr>
            <a:spLocks noGrp="1"/>
          </p:cNvSpPr>
          <p:nvPr>
            <p:ph type="title"/>
          </p:nvPr>
        </p:nvSpPr>
        <p:spPr/>
        <p:txBody>
          <a:bodyPr/>
          <a:lstStyle/>
          <a:p>
            <a:r>
              <a:rPr lang="de-DE"/>
              <a:t>Vorteile von Docker Containern</a:t>
            </a:r>
          </a:p>
        </p:txBody>
      </p:sp>
      <p:sp>
        <p:nvSpPr>
          <p:cNvPr id="3" name="Inhaltsplatzhalter 2">
            <a:extLst>
              <a:ext uri="{FF2B5EF4-FFF2-40B4-BE49-F238E27FC236}">
                <a16:creationId xmlns:a16="http://schemas.microsoft.com/office/drawing/2014/main" id="{33FF32D4-60FB-439F-BCA8-C0165D2F7906}"/>
              </a:ext>
            </a:extLst>
          </p:cNvPr>
          <p:cNvSpPr>
            <a:spLocks noGrp="1"/>
          </p:cNvSpPr>
          <p:nvPr>
            <p:ph idx="1"/>
          </p:nvPr>
        </p:nvSpPr>
        <p:spPr>
          <a:xfrm>
            <a:off x="838200" y="1304544"/>
            <a:ext cx="11225784" cy="5413248"/>
          </a:xfrm>
        </p:spPr>
        <p:txBody>
          <a:bodyPr>
            <a:normAutofit fontScale="92500" lnSpcReduction="20000"/>
          </a:bodyPr>
          <a:lstStyle/>
          <a:p>
            <a:r>
              <a:rPr lang="de-DE" dirty="0"/>
              <a:t>Container und damit Applikationen lassen sich jederzeit pausieren, löschen, neu konfigurieren. Ideal für Systementwicklung und Testumgebungen!</a:t>
            </a:r>
          </a:p>
          <a:p>
            <a:r>
              <a:rPr lang="de-DE" dirty="0"/>
              <a:t>Ein Container enthält alles, was die Applikation benötigt (Programm, Daten, Libraries, individuelle Teile des Betriebssystems). Er lässt sich problemlos auf eine andere Maschine mit der gleichen Prozessorplattform verschieben. </a:t>
            </a:r>
          </a:p>
          <a:p>
            <a:r>
              <a:rPr lang="de-DE" dirty="0"/>
              <a:t>Ressourcen werden besser ausgenutzt, weil sich alle Docker-Container eine Hardware und ein OS teilen.</a:t>
            </a:r>
          </a:p>
          <a:p>
            <a:r>
              <a:rPr lang="de-DE" dirty="0"/>
              <a:t>Mit </a:t>
            </a:r>
            <a:r>
              <a:rPr lang="de-DE" b="1" dirty="0"/>
              <a:t>Docker-</a:t>
            </a:r>
            <a:r>
              <a:rPr lang="de-DE" b="1" dirty="0" err="1"/>
              <a:t>Swarm</a:t>
            </a:r>
            <a:r>
              <a:rPr lang="de-DE" dirty="0"/>
              <a:t> oder </a:t>
            </a:r>
            <a:r>
              <a:rPr lang="de-DE" b="1" dirty="0" err="1"/>
              <a:t>Kubernetes</a:t>
            </a:r>
            <a:r>
              <a:rPr lang="de-DE" dirty="0"/>
              <a:t> lassen sich Container auf mehreren Host-Maschinen verteilen (Clusterbildung).</a:t>
            </a:r>
          </a:p>
          <a:p>
            <a:r>
              <a:rPr lang="de-DE" dirty="0"/>
              <a:t>Container lassen sich auch problemlos in die Cloud zu einem Docker-Provider transferieren (</a:t>
            </a:r>
            <a:r>
              <a:rPr lang="de-DE" b="1" i="1" dirty="0"/>
              <a:t>CAAS</a:t>
            </a:r>
            <a:r>
              <a:rPr lang="de-DE" dirty="0"/>
              <a:t> - Container </a:t>
            </a:r>
            <a:r>
              <a:rPr lang="de-DE" dirty="0" err="1"/>
              <a:t>as</a:t>
            </a:r>
            <a:r>
              <a:rPr lang="de-DE" dirty="0"/>
              <a:t> a </a:t>
            </a:r>
            <a:r>
              <a:rPr lang="de-DE" dirty="0" err="1"/>
              <a:t>service</a:t>
            </a:r>
            <a:r>
              <a:rPr lang="de-DE" dirty="0"/>
              <a:t>), z.B.:</a:t>
            </a:r>
          </a:p>
          <a:p>
            <a:pPr lvl="1"/>
            <a:r>
              <a:rPr lang="de-DE" sz="1900" dirty="0"/>
              <a:t>Google Cloud Run </a:t>
            </a:r>
            <a:r>
              <a:rPr lang="de-DE" sz="1900" dirty="0">
                <a:hlinkClick r:id="rId2"/>
              </a:rPr>
              <a:t>https://cloud.google.com/run</a:t>
            </a:r>
            <a:r>
              <a:rPr lang="de-DE" sz="1900" dirty="0"/>
              <a:t> </a:t>
            </a:r>
          </a:p>
          <a:p>
            <a:pPr lvl="1"/>
            <a:r>
              <a:rPr lang="de-DE" sz="1900" dirty="0"/>
              <a:t>Amazon </a:t>
            </a:r>
            <a:r>
              <a:rPr lang="de-DE" sz="1900" dirty="0" err="1"/>
              <a:t>Elestic</a:t>
            </a:r>
            <a:r>
              <a:rPr lang="de-DE" sz="1900" dirty="0"/>
              <a:t> Container Service (ECS) </a:t>
            </a:r>
            <a:r>
              <a:rPr lang="de-DE" sz="1900" dirty="0">
                <a:hlinkClick r:id="rId3"/>
              </a:rPr>
              <a:t>https://aws.amazon.com/de/ecs/</a:t>
            </a:r>
            <a:r>
              <a:rPr lang="de-DE" sz="1900" dirty="0"/>
              <a:t> </a:t>
            </a:r>
          </a:p>
          <a:p>
            <a:pPr lvl="1"/>
            <a:r>
              <a:rPr lang="de-DE" sz="1900" dirty="0"/>
              <a:t>Microsoft Azure Container Service (ACS) </a:t>
            </a:r>
            <a:r>
              <a:rPr lang="de-DE" sz="1900" dirty="0">
                <a:hlinkClick r:id="rId4"/>
              </a:rPr>
              <a:t>https://azure.microsoft.com/de-de/products/container-apps/</a:t>
            </a:r>
            <a:r>
              <a:rPr lang="de-DE" sz="1900" dirty="0"/>
              <a:t> </a:t>
            </a:r>
          </a:p>
          <a:p>
            <a:pPr lvl="1"/>
            <a:r>
              <a:rPr lang="de-DE" sz="1900" dirty="0" err="1"/>
              <a:t>Hostinger</a:t>
            </a:r>
            <a:r>
              <a:rPr lang="de-DE" sz="1900" dirty="0"/>
              <a:t> </a:t>
            </a:r>
            <a:r>
              <a:rPr lang="de-DE" sz="1900" dirty="0">
                <a:hlinkClick r:id="rId5"/>
              </a:rPr>
              <a:t>https://www.hostinger.com/</a:t>
            </a:r>
            <a:r>
              <a:rPr lang="de-DE" sz="1900" dirty="0"/>
              <a:t> </a:t>
            </a:r>
          </a:p>
          <a:p>
            <a:pPr lvl="1"/>
            <a:r>
              <a:rPr lang="de-DE" sz="1900" dirty="0"/>
              <a:t>… und natürlich lassen sich Docker Container auch auf jeder anderen in der Cloud gehosteten Linux-Maschine betreiben (</a:t>
            </a:r>
            <a:r>
              <a:rPr lang="de-DE" sz="1900" dirty="0" err="1"/>
              <a:t>NetCup</a:t>
            </a:r>
            <a:r>
              <a:rPr lang="de-DE" sz="1900" dirty="0"/>
              <a:t>, </a:t>
            </a:r>
            <a:r>
              <a:rPr lang="de-DE" sz="1900" dirty="0" err="1"/>
              <a:t>Strato</a:t>
            </a:r>
            <a:r>
              <a:rPr lang="de-DE" sz="1900" dirty="0"/>
              <a:t>, Digital Ocean etc. etc.)</a:t>
            </a:r>
          </a:p>
          <a:p>
            <a:pPr lvl="1"/>
            <a:endParaRPr lang="de-DE" dirty="0"/>
          </a:p>
          <a:p>
            <a:pPr lvl="1"/>
            <a:endParaRPr lang="de-DE" dirty="0"/>
          </a:p>
          <a:p>
            <a:pPr marL="0" indent="0">
              <a:buNone/>
            </a:pPr>
            <a:endParaRPr lang="de-DE" dirty="0"/>
          </a:p>
        </p:txBody>
      </p:sp>
    </p:spTree>
    <p:extLst>
      <p:ext uri="{BB962C8B-B14F-4D97-AF65-F5344CB8AC3E}">
        <p14:creationId xmlns:p14="http://schemas.microsoft.com/office/powerpoint/2010/main" val="13275778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2DCF2EE1-9850-4A5F-982D-5AF975AD08E1}"/>
              </a:ext>
            </a:extLst>
          </p:cNvPr>
          <p:cNvPicPr>
            <a:picLocks noChangeAspect="1"/>
          </p:cNvPicPr>
          <p:nvPr/>
        </p:nvPicPr>
        <p:blipFill rotWithShape="1">
          <a:blip r:embed="rId2"/>
          <a:srcRect r="8175" b="6779"/>
          <a:stretch/>
        </p:blipFill>
        <p:spPr>
          <a:xfrm>
            <a:off x="3459046" y="4089522"/>
            <a:ext cx="5273907" cy="2768478"/>
          </a:xfrm>
          <a:prstGeom prst="rect">
            <a:avLst/>
          </a:prstGeom>
        </p:spPr>
      </p:pic>
      <p:sp>
        <p:nvSpPr>
          <p:cNvPr id="2" name="Titel 1">
            <a:extLst>
              <a:ext uri="{FF2B5EF4-FFF2-40B4-BE49-F238E27FC236}">
                <a16:creationId xmlns:a16="http://schemas.microsoft.com/office/drawing/2014/main" id="{A9F35D8F-A711-4C67-92BD-5B74E018C910}"/>
              </a:ext>
            </a:extLst>
          </p:cNvPr>
          <p:cNvSpPr>
            <a:spLocks noGrp="1"/>
          </p:cNvSpPr>
          <p:nvPr>
            <p:ph type="title"/>
          </p:nvPr>
        </p:nvSpPr>
        <p:spPr>
          <a:xfrm>
            <a:off x="417095" y="341062"/>
            <a:ext cx="10515600" cy="1325563"/>
          </a:xfrm>
        </p:spPr>
        <p:txBody>
          <a:bodyPr/>
          <a:lstStyle/>
          <a:p>
            <a:r>
              <a:rPr lang="de-DE"/>
              <a:t>Wichtige Begriffe zu Docker </a:t>
            </a:r>
          </a:p>
        </p:txBody>
      </p:sp>
      <p:sp>
        <p:nvSpPr>
          <p:cNvPr id="3" name="Inhaltsplatzhalter 2">
            <a:extLst>
              <a:ext uri="{FF2B5EF4-FFF2-40B4-BE49-F238E27FC236}">
                <a16:creationId xmlns:a16="http://schemas.microsoft.com/office/drawing/2014/main" id="{EA5D5F7A-6927-4873-A284-826C43A8C2B7}"/>
              </a:ext>
            </a:extLst>
          </p:cNvPr>
          <p:cNvSpPr>
            <a:spLocks noGrp="1"/>
          </p:cNvSpPr>
          <p:nvPr>
            <p:ph idx="1"/>
          </p:nvPr>
        </p:nvSpPr>
        <p:spPr>
          <a:xfrm>
            <a:off x="324853" y="1588169"/>
            <a:ext cx="11794695" cy="2557112"/>
          </a:xfrm>
        </p:spPr>
        <p:txBody>
          <a:bodyPr>
            <a:normAutofit fontScale="85000" lnSpcReduction="20000"/>
          </a:bodyPr>
          <a:lstStyle/>
          <a:p>
            <a:r>
              <a:rPr lang="de-DE" b="1" dirty="0"/>
              <a:t>Docker Hub </a:t>
            </a:r>
            <a:r>
              <a:rPr lang="de-DE" dirty="0">
                <a:sym typeface="Wingdings" panose="05000000000000000000" pitchFamily="2" charset="2"/>
              </a:rPr>
              <a:t> Öffentliches Verzeichnis von Docker Images (https://hub.docker.com)</a:t>
            </a:r>
          </a:p>
          <a:p>
            <a:r>
              <a:rPr lang="de-DE" b="1" dirty="0">
                <a:sym typeface="Wingdings" panose="05000000000000000000" pitchFamily="2" charset="2"/>
              </a:rPr>
              <a:t>Image</a:t>
            </a:r>
            <a:r>
              <a:rPr lang="de-DE" dirty="0">
                <a:sym typeface="Wingdings" panose="05000000000000000000" pitchFamily="2" charset="2"/>
              </a:rPr>
              <a:t>  Read Only - Kopiervorlage für später laufenden/laufende Applikationscontainer</a:t>
            </a:r>
          </a:p>
          <a:p>
            <a:r>
              <a:rPr lang="de-DE" b="1" dirty="0">
                <a:sym typeface="Wingdings" panose="05000000000000000000" pitchFamily="2" charset="2"/>
              </a:rPr>
              <a:t>Container</a:t>
            </a:r>
            <a:r>
              <a:rPr lang="de-DE" dirty="0">
                <a:sym typeface="Wingdings" panose="05000000000000000000" pitchFamily="2" charset="2"/>
              </a:rPr>
              <a:t>  Lauffähige Applikation aus einem Image erzeugt, enthält außer dem Applikations-Image die Netzwerkkonfiguration und Datenspeicher</a:t>
            </a:r>
          </a:p>
          <a:p>
            <a:r>
              <a:rPr lang="de-DE" b="1" dirty="0">
                <a:sym typeface="Wingdings" panose="05000000000000000000" pitchFamily="2" charset="2"/>
              </a:rPr>
              <a:t>Volume</a:t>
            </a:r>
            <a:r>
              <a:rPr lang="de-DE" dirty="0">
                <a:sym typeface="Wingdings" panose="05000000000000000000" pitchFamily="2" charset="2"/>
              </a:rPr>
              <a:t>  Vom Container unabhängiger Datenspeicher für einen oder mehrere Container</a:t>
            </a:r>
          </a:p>
          <a:p>
            <a:r>
              <a:rPr lang="de-DE" b="1" dirty="0" err="1">
                <a:sym typeface="Wingdings" panose="05000000000000000000" pitchFamily="2" charset="2"/>
              </a:rPr>
              <a:t>Dockerfile</a:t>
            </a:r>
            <a:r>
              <a:rPr lang="de-DE" dirty="0">
                <a:sym typeface="Wingdings" panose="05000000000000000000" pitchFamily="2" charset="2"/>
              </a:rPr>
              <a:t>  "Bauanweisung" für Docker, um ein neues Image zu erzeugen, dabei kann man sich auf ein bestehendes Image beziehen und dieses um Softwarepakete erweitern</a:t>
            </a:r>
            <a:endParaRPr lang="de-DE" dirty="0"/>
          </a:p>
        </p:txBody>
      </p:sp>
    </p:spTree>
    <p:extLst>
      <p:ext uri="{BB962C8B-B14F-4D97-AF65-F5344CB8AC3E}">
        <p14:creationId xmlns:p14="http://schemas.microsoft.com/office/powerpoint/2010/main" val="3438754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533B78-A574-4F9D-9A98-3FDD822A5202}"/>
              </a:ext>
            </a:extLst>
          </p:cNvPr>
          <p:cNvSpPr>
            <a:spLocks noGrp="1"/>
          </p:cNvSpPr>
          <p:nvPr>
            <p:ph type="title"/>
          </p:nvPr>
        </p:nvSpPr>
        <p:spPr/>
        <p:txBody>
          <a:bodyPr/>
          <a:lstStyle/>
          <a:p>
            <a:r>
              <a:rPr lang="de-DE"/>
              <a:t>Aufbau und Inhalt eines Docker-Containers</a:t>
            </a:r>
          </a:p>
        </p:txBody>
      </p:sp>
      <p:sp>
        <p:nvSpPr>
          <p:cNvPr id="4" name="Rechteck: abgerundete Ecken 3">
            <a:extLst>
              <a:ext uri="{FF2B5EF4-FFF2-40B4-BE49-F238E27FC236}">
                <a16:creationId xmlns:a16="http://schemas.microsoft.com/office/drawing/2014/main" id="{FB658C05-A51C-4660-BAFA-666E2DED8432}"/>
              </a:ext>
            </a:extLst>
          </p:cNvPr>
          <p:cNvSpPr/>
          <p:nvPr/>
        </p:nvSpPr>
        <p:spPr>
          <a:xfrm>
            <a:off x="694944" y="1690688"/>
            <a:ext cx="6864096" cy="48021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a:p>
            <a:pPr algn="ctr"/>
            <a:r>
              <a:rPr lang="de-DE" sz="3200"/>
              <a:t>Container (laufende Applikation)</a:t>
            </a:r>
            <a:endParaRPr lang="de-DE"/>
          </a:p>
        </p:txBody>
      </p:sp>
      <p:sp>
        <p:nvSpPr>
          <p:cNvPr id="5" name="Rechteck: abgerundete Ecken 4">
            <a:extLst>
              <a:ext uri="{FF2B5EF4-FFF2-40B4-BE49-F238E27FC236}">
                <a16:creationId xmlns:a16="http://schemas.microsoft.com/office/drawing/2014/main" id="{40137A40-57E0-4D91-87C4-B7FB71321C3E}"/>
              </a:ext>
            </a:extLst>
          </p:cNvPr>
          <p:cNvSpPr/>
          <p:nvPr/>
        </p:nvSpPr>
        <p:spPr>
          <a:xfrm>
            <a:off x="1798320" y="4754879"/>
            <a:ext cx="4800600" cy="130595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sz="4000"/>
              <a:t>Image (Read Only)</a:t>
            </a:r>
          </a:p>
        </p:txBody>
      </p:sp>
      <p:sp>
        <p:nvSpPr>
          <p:cNvPr id="6" name="Rechteck: abgerundete Ecken 5">
            <a:extLst>
              <a:ext uri="{FF2B5EF4-FFF2-40B4-BE49-F238E27FC236}">
                <a16:creationId xmlns:a16="http://schemas.microsoft.com/office/drawing/2014/main" id="{D63F53D9-9F8C-45B2-854A-7EEF52417136}"/>
              </a:ext>
            </a:extLst>
          </p:cNvPr>
          <p:cNvSpPr/>
          <p:nvPr/>
        </p:nvSpPr>
        <p:spPr>
          <a:xfrm>
            <a:off x="1798320" y="1911303"/>
            <a:ext cx="4800600" cy="27432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DE" sz="2800" dirty="0"/>
              <a:t>Daten und Konfiguration (Netzwerk, Speicher etc.) des Containers: nicht 100% persistent, </a:t>
            </a:r>
            <a:r>
              <a:rPr lang="de-DE" sz="2800" dirty="0">
                <a:sym typeface="Wingdings" panose="05000000000000000000" pitchFamily="2" charset="2"/>
              </a:rPr>
              <a:t>d.h. verschwinden beim Neuerzeugen des Containers</a:t>
            </a:r>
            <a:endParaRPr lang="de-DE" sz="2800" dirty="0"/>
          </a:p>
        </p:txBody>
      </p:sp>
      <p:sp>
        <p:nvSpPr>
          <p:cNvPr id="7" name="Rechteck: abgerundete Ecken 6">
            <a:extLst>
              <a:ext uri="{FF2B5EF4-FFF2-40B4-BE49-F238E27FC236}">
                <a16:creationId xmlns:a16="http://schemas.microsoft.com/office/drawing/2014/main" id="{06CD56DF-1ED6-4FD8-B066-896EF2644766}"/>
              </a:ext>
            </a:extLst>
          </p:cNvPr>
          <p:cNvSpPr/>
          <p:nvPr/>
        </p:nvSpPr>
        <p:spPr>
          <a:xfrm>
            <a:off x="8702040" y="1645920"/>
            <a:ext cx="2651760" cy="48021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a:p>
            <a:pPr algn="ctr"/>
            <a:r>
              <a:rPr lang="de-DE" sz="3200"/>
              <a:t>Volume</a:t>
            </a:r>
            <a:endParaRPr lang="de-DE"/>
          </a:p>
        </p:txBody>
      </p:sp>
      <p:sp>
        <p:nvSpPr>
          <p:cNvPr id="8" name="Rechteck: abgerundete Ecken 7">
            <a:extLst>
              <a:ext uri="{FF2B5EF4-FFF2-40B4-BE49-F238E27FC236}">
                <a16:creationId xmlns:a16="http://schemas.microsoft.com/office/drawing/2014/main" id="{CF83DEC0-C06B-4D2E-9328-43654C3E9530}"/>
              </a:ext>
            </a:extLst>
          </p:cNvPr>
          <p:cNvSpPr/>
          <p:nvPr/>
        </p:nvSpPr>
        <p:spPr>
          <a:xfrm>
            <a:off x="9101328" y="2133965"/>
            <a:ext cx="1926336" cy="351093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de-DE" sz="2000" dirty="0">
                <a:solidFill>
                  <a:schemeClr val="accent2">
                    <a:lumMod val="50000"/>
                  </a:schemeClr>
                </a:solidFill>
              </a:rPr>
              <a:t>Dauerhaft gespeicherte Daten im Dateisystem des Host, können auch von mehreren Containern genutzt werden</a:t>
            </a:r>
          </a:p>
        </p:txBody>
      </p:sp>
      <p:sp>
        <p:nvSpPr>
          <p:cNvPr id="10" name="Pfeil: nach links und rechts 9">
            <a:extLst>
              <a:ext uri="{FF2B5EF4-FFF2-40B4-BE49-F238E27FC236}">
                <a16:creationId xmlns:a16="http://schemas.microsoft.com/office/drawing/2014/main" id="{C8BF2B90-AB12-4F1E-9469-D62EE9DE11CA}"/>
              </a:ext>
            </a:extLst>
          </p:cNvPr>
          <p:cNvSpPr/>
          <p:nvPr/>
        </p:nvSpPr>
        <p:spPr>
          <a:xfrm>
            <a:off x="6797040" y="3490302"/>
            <a:ext cx="2381336" cy="983503"/>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815712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906B5E2-7DAC-4F78-B2F1-42BEF1812B67}"/>
              </a:ext>
            </a:extLst>
          </p:cNvPr>
          <p:cNvSpPr>
            <a:spLocks noGrp="1"/>
          </p:cNvSpPr>
          <p:nvPr>
            <p:ph type="title"/>
          </p:nvPr>
        </p:nvSpPr>
        <p:spPr/>
        <p:txBody>
          <a:bodyPr/>
          <a:lstStyle/>
          <a:p>
            <a:r>
              <a:rPr lang="de-DE" dirty="0"/>
              <a:t>Installation von Docker (Debian 11 /12)</a:t>
            </a:r>
          </a:p>
        </p:txBody>
      </p:sp>
      <p:sp>
        <p:nvSpPr>
          <p:cNvPr id="3" name="Inhaltsplatzhalter 2">
            <a:extLst>
              <a:ext uri="{FF2B5EF4-FFF2-40B4-BE49-F238E27FC236}">
                <a16:creationId xmlns:a16="http://schemas.microsoft.com/office/drawing/2014/main" id="{6CBC1C58-F64E-4540-9A22-22B6EE7DB8CC}"/>
              </a:ext>
            </a:extLst>
          </p:cNvPr>
          <p:cNvSpPr>
            <a:spLocks noGrp="1"/>
          </p:cNvSpPr>
          <p:nvPr>
            <p:ph idx="1"/>
          </p:nvPr>
        </p:nvSpPr>
        <p:spPr>
          <a:xfrm>
            <a:off x="838199" y="1596452"/>
            <a:ext cx="11251367" cy="5261548"/>
          </a:xfrm>
        </p:spPr>
        <p:txBody>
          <a:bodyPr>
            <a:normAutofit/>
          </a:bodyPr>
          <a:lstStyle/>
          <a:p>
            <a:r>
              <a:rPr lang="de-DE" dirty="0"/>
              <a:t>Empfohlen: Docker auf Linux installieren, nur dort läuft es als Service</a:t>
            </a:r>
          </a:p>
          <a:p>
            <a:r>
              <a:rPr lang="de-DE" dirty="0"/>
              <a:t>Best Practice: Um Docker auszuprobieren, eine VM mit Debian 12 erstellen (mit Netzwerkbrücke, damit die VM eine eigene IP hat)</a:t>
            </a:r>
          </a:p>
          <a:p>
            <a:r>
              <a:rPr lang="de-DE" dirty="0"/>
              <a:t>Basisinstallation ohne Desktop mit </a:t>
            </a:r>
            <a:r>
              <a:rPr lang="de-DE" b="1" dirty="0" err="1"/>
              <a:t>sshd</a:t>
            </a:r>
            <a:r>
              <a:rPr lang="de-DE" dirty="0"/>
              <a:t> reicht völlig aus</a:t>
            </a:r>
          </a:p>
          <a:p>
            <a:r>
              <a:rPr lang="de-DE" dirty="0"/>
              <a:t>Diese VM wird dann unser Docker-Host, auf dem wir Docker installieren.</a:t>
            </a:r>
          </a:p>
          <a:p>
            <a:r>
              <a:rPr lang="de-DE" dirty="0"/>
              <a:t>Docker-Installation unter Debian / Ubuntu u.v.a.m.:</a:t>
            </a:r>
          </a:p>
          <a:p>
            <a:pPr lvl="1"/>
            <a:r>
              <a:rPr lang="de-DE" b="1" dirty="0" err="1"/>
              <a:t>curl</a:t>
            </a:r>
            <a:r>
              <a:rPr lang="de-DE" dirty="0"/>
              <a:t> installieren (</a:t>
            </a:r>
            <a:r>
              <a:rPr lang="de-DE" b="1" dirty="0" err="1">
                <a:solidFill>
                  <a:srgbClr val="0070C0"/>
                </a:solidFill>
                <a:latin typeface="Courier New" panose="02070309020205020404" pitchFamily="49" charset="0"/>
                <a:cs typeface="Courier New" panose="02070309020205020404" pitchFamily="49" charset="0"/>
              </a:rPr>
              <a:t>sudo</a:t>
            </a:r>
            <a:r>
              <a:rPr lang="de-DE" b="1" dirty="0">
                <a:solidFill>
                  <a:srgbClr val="0070C0"/>
                </a:solidFill>
                <a:latin typeface="Courier New" panose="02070309020205020404" pitchFamily="49" charset="0"/>
                <a:cs typeface="Courier New" panose="02070309020205020404" pitchFamily="49" charset="0"/>
              </a:rPr>
              <a:t> </a:t>
            </a:r>
            <a:r>
              <a:rPr lang="de-DE" b="1" dirty="0" err="1">
                <a:solidFill>
                  <a:srgbClr val="0070C0"/>
                </a:solidFill>
                <a:latin typeface="Courier New" panose="02070309020205020404" pitchFamily="49" charset="0"/>
                <a:cs typeface="Courier New" panose="02070309020205020404" pitchFamily="49" charset="0"/>
              </a:rPr>
              <a:t>apt</a:t>
            </a:r>
            <a:r>
              <a:rPr lang="de-DE" b="1" dirty="0">
                <a:solidFill>
                  <a:srgbClr val="0070C0"/>
                </a:solidFill>
                <a:latin typeface="Courier New" panose="02070309020205020404" pitchFamily="49" charset="0"/>
                <a:cs typeface="Courier New" panose="02070309020205020404" pitchFamily="49" charset="0"/>
              </a:rPr>
              <a:t> </a:t>
            </a:r>
            <a:r>
              <a:rPr lang="de-DE" b="1" dirty="0" err="1">
                <a:solidFill>
                  <a:srgbClr val="0070C0"/>
                </a:solidFill>
                <a:latin typeface="Courier New" panose="02070309020205020404" pitchFamily="49" charset="0"/>
                <a:cs typeface="Courier New" panose="02070309020205020404" pitchFamily="49" charset="0"/>
              </a:rPr>
              <a:t>install</a:t>
            </a:r>
            <a:r>
              <a:rPr lang="de-DE" b="1" dirty="0">
                <a:solidFill>
                  <a:srgbClr val="0070C0"/>
                </a:solidFill>
                <a:latin typeface="Courier New" panose="02070309020205020404" pitchFamily="49" charset="0"/>
                <a:cs typeface="Courier New" panose="02070309020205020404" pitchFamily="49" charset="0"/>
              </a:rPr>
              <a:t> </a:t>
            </a:r>
            <a:r>
              <a:rPr lang="de-DE" b="1" dirty="0" err="1">
                <a:solidFill>
                  <a:srgbClr val="0070C0"/>
                </a:solidFill>
                <a:latin typeface="Courier New" panose="02070309020205020404" pitchFamily="49" charset="0"/>
                <a:cs typeface="Courier New" panose="02070309020205020404" pitchFamily="49" charset="0"/>
              </a:rPr>
              <a:t>curl</a:t>
            </a:r>
            <a:r>
              <a:rPr lang="de-DE" dirty="0"/>
              <a:t>)</a:t>
            </a:r>
          </a:p>
          <a:p>
            <a:pPr lvl="1"/>
            <a:r>
              <a:rPr lang="de-DE" dirty="0"/>
              <a:t>Docker installieren mit</a:t>
            </a:r>
            <a:r>
              <a:rPr lang="de-DE" sz="2800" dirty="0"/>
              <a:t> </a:t>
            </a:r>
            <a:r>
              <a:rPr lang="de-DE" b="1" dirty="0" err="1">
                <a:solidFill>
                  <a:srgbClr val="0070C0"/>
                </a:solidFill>
                <a:latin typeface="Courier New" panose="02070309020205020404" pitchFamily="49" charset="0"/>
                <a:cs typeface="Courier New" panose="02070309020205020404" pitchFamily="49" charset="0"/>
              </a:rPr>
              <a:t>sudo</a:t>
            </a:r>
            <a:r>
              <a:rPr lang="de-DE" b="1" dirty="0">
                <a:solidFill>
                  <a:srgbClr val="0070C0"/>
                </a:solidFill>
                <a:latin typeface="Courier New" panose="02070309020205020404" pitchFamily="49" charset="0"/>
                <a:cs typeface="Courier New" panose="02070309020205020404" pitchFamily="49" charset="0"/>
              </a:rPr>
              <a:t> </a:t>
            </a:r>
            <a:r>
              <a:rPr lang="de-DE" b="1" dirty="0" err="1">
                <a:solidFill>
                  <a:srgbClr val="0070C0"/>
                </a:solidFill>
                <a:latin typeface="Courier New" panose="02070309020205020404" pitchFamily="49" charset="0"/>
                <a:cs typeface="Courier New" panose="02070309020205020404" pitchFamily="49" charset="0"/>
              </a:rPr>
              <a:t>curl</a:t>
            </a:r>
            <a:r>
              <a:rPr lang="de-DE" b="1" dirty="0">
                <a:solidFill>
                  <a:srgbClr val="0070C0"/>
                </a:solidFill>
                <a:latin typeface="Courier New" panose="02070309020205020404" pitchFamily="49" charset="0"/>
                <a:cs typeface="Courier New" panose="02070309020205020404" pitchFamily="49" charset="0"/>
              </a:rPr>
              <a:t> https://get.docker.com | sh</a:t>
            </a:r>
            <a:endParaRPr lang="fr-FR" sz="1800" b="1" dirty="0">
              <a:solidFill>
                <a:srgbClr val="0070C0"/>
              </a:solidFill>
              <a:latin typeface="Courier New" panose="02070309020205020404" pitchFamily="49" charset="0"/>
              <a:cs typeface="Courier New" panose="02070309020205020404" pitchFamily="49" charset="0"/>
            </a:endParaRPr>
          </a:p>
          <a:p>
            <a:r>
              <a:rPr lang="fr-FR" dirty="0"/>
              <a:t>Die IP-Adresse des Hosts </a:t>
            </a:r>
            <a:r>
              <a:rPr lang="fr-FR" dirty="0" err="1"/>
              <a:t>lässt</a:t>
            </a:r>
            <a:r>
              <a:rPr lang="fr-FR" dirty="0"/>
              <a:t> </a:t>
            </a:r>
            <a:r>
              <a:rPr lang="fr-FR" dirty="0" err="1"/>
              <a:t>sich</a:t>
            </a:r>
            <a:r>
              <a:rPr lang="fr-FR" dirty="0"/>
              <a:t> mit </a:t>
            </a:r>
            <a:r>
              <a:rPr lang="fr-FR" sz="2600" b="1" dirty="0" err="1">
                <a:solidFill>
                  <a:schemeClr val="accent1"/>
                </a:solidFill>
                <a:latin typeface="Courier New" panose="02070309020205020404" pitchFamily="49" charset="0"/>
                <a:cs typeface="Courier New" panose="02070309020205020404" pitchFamily="49" charset="0"/>
              </a:rPr>
              <a:t>ip</a:t>
            </a:r>
            <a:r>
              <a:rPr lang="fr-FR" sz="2600" b="1" dirty="0">
                <a:solidFill>
                  <a:schemeClr val="accent1"/>
                </a:solidFill>
                <a:latin typeface="Courier New" panose="02070309020205020404" pitchFamily="49" charset="0"/>
                <a:cs typeface="Courier New" panose="02070309020205020404" pitchFamily="49" charset="0"/>
              </a:rPr>
              <a:t> a</a:t>
            </a:r>
            <a:r>
              <a:rPr lang="fr-FR" dirty="0"/>
              <a:t> </a:t>
            </a:r>
            <a:r>
              <a:rPr lang="fr-FR" dirty="0" err="1"/>
              <a:t>anzeigen</a:t>
            </a:r>
            <a:r>
              <a:rPr lang="fr-FR" dirty="0"/>
              <a:t>, </a:t>
            </a:r>
            <a:r>
              <a:rPr lang="fr-FR" dirty="0" err="1"/>
              <a:t>das</a:t>
            </a:r>
            <a:r>
              <a:rPr lang="fr-FR" dirty="0"/>
              <a:t> </a:t>
            </a:r>
            <a:r>
              <a:rPr lang="fr-FR" dirty="0" err="1"/>
              <a:t>ist</a:t>
            </a:r>
            <a:r>
              <a:rPr lang="fr-FR" dirty="0"/>
              <a:t> </a:t>
            </a:r>
            <a:r>
              <a:rPr lang="fr-FR" dirty="0" err="1"/>
              <a:t>dann</a:t>
            </a:r>
            <a:r>
              <a:rPr lang="fr-FR" dirty="0"/>
              <a:t> </a:t>
            </a:r>
            <a:r>
              <a:rPr lang="fr-FR" dirty="0" err="1"/>
              <a:t>auch</a:t>
            </a:r>
            <a:r>
              <a:rPr lang="fr-FR" dirty="0"/>
              <a:t> die IP-Adresse der </a:t>
            </a:r>
            <a:r>
              <a:rPr lang="fr-FR" dirty="0" err="1"/>
              <a:t>verschiedenen</a:t>
            </a:r>
            <a:r>
              <a:rPr lang="fr-FR" dirty="0"/>
              <a:t>, in Docker </a:t>
            </a:r>
            <a:r>
              <a:rPr lang="fr-FR" dirty="0" err="1"/>
              <a:t>laufenden</a:t>
            </a:r>
            <a:r>
              <a:rPr lang="fr-FR" dirty="0"/>
              <a:t> </a:t>
            </a:r>
            <a:r>
              <a:rPr lang="fr-FR" dirty="0" err="1"/>
              <a:t>Applikations</a:t>
            </a:r>
            <a:r>
              <a:rPr lang="fr-FR" dirty="0"/>
              <a:t>-Container.</a:t>
            </a:r>
            <a:endParaRPr lang="de-DE" dirty="0"/>
          </a:p>
        </p:txBody>
      </p:sp>
    </p:spTree>
    <p:extLst>
      <p:ext uri="{BB962C8B-B14F-4D97-AF65-F5344CB8AC3E}">
        <p14:creationId xmlns:p14="http://schemas.microsoft.com/office/powerpoint/2010/main" val="3571437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7FAF6E-8712-46AC-9C44-8B5C80907A01}"/>
              </a:ext>
            </a:extLst>
          </p:cNvPr>
          <p:cNvSpPr>
            <a:spLocks noGrp="1"/>
          </p:cNvSpPr>
          <p:nvPr>
            <p:ph type="title"/>
          </p:nvPr>
        </p:nvSpPr>
        <p:spPr/>
        <p:txBody>
          <a:bodyPr>
            <a:normAutofit/>
          </a:bodyPr>
          <a:lstStyle/>
          <a:p>
            <a:r>
              <a:rPr lang="de-DE"/>
              <a:t>Alternative; Docker ohne Installation im Browser ausprobieren: </a:t>
            </a:r>
            <a:r>
              <a:rPr lang="de-DE" i="1">
                <a:solidFill>
                  <a:schemeClr val="accent5">
                    <a:lumMod val="75000"/>
                  </a:schemeClr>
                </a:solidFill>
              </a:rPr>
              <a:t>Play </a:t>
            </a:r>
            <a:r>
              <a:rPr lang="de-DE" i="1" dirty="0" err="1">
                <a:solidFill>
                  <a:schemeClr val="accent5">
                    <a:lumMod val="75000"/>
                  </a:schemeClr>
                </a:solidFill>
              </a:rPr>
              <a:t>with</a:t>
            </a:r>
            <a:r>
              <a:rPr lang="de-DE" i="1" dirty="0">
                <a:solidFill>
                  <a:schemeClr val="accent5">
                    <a:lumMod val="75000"/>
                  </a:schemeClr>
                </a:solidFill>
              </a:rPr>
              <a:t> Docker</a:t>
            </a:r>
          </a:p>
        </p:txBody>
      </p:sp>
      <p:sp>
        <p:nvSpPr>
          <p:cNvPr id="3" name="Inhaltsplatzhalter 2">
            <a:extLst>
              <a:ext uri="{FF2B5EF4-FFF2-40B4-BE49-F238E27FC236}">
                <a16:creationId xmlns:a16="http://schemas.microsoft.com/office/drawing/2014/main" id="{B2C77142-43E7-4A71-9F73-1BC3780E63C0}"/>
              </a:ext>
            </a:extLst>
          </p:cNvPr>
          <p:cNvSpPr>
            <a:spLocks noGrp="1"/>
          </p:cNvSpPr>
          <p:nvPr>
            <p:ph idx="1"/>
          </p:nvPr>
        </p:nvSpPr>
        <p:spPr>
          <a:xfrm>
            <a:off x="838200" y="1656920"/>
            <a:ext cx="5710518" cy="4857555"/>
          </a:xfrm>
        </p:spPr>
        <p:txBody>
          <a:bodyPr/>
          <a:lstStyle/>
          <a:p>
            <a:r>
              <a:rPr lang="de-DE" dirty="0">
                <a:hlinkClick r:id="rId2"/>
              </a:rPr>
              <a:t>https://labs.play-with-docker.com</a:t>
            </a:r>
            <a:br>
              <a:rPr lang="de-DE" dirty="0"/>
            </a:br>
            <a:r>
              <a:rPr lang="de-DE" dirty="0"/>
              <a:t>(Dort Docker-Account anlegen)</a:t>
            </a:r>
          </a:p>
          <a:p>
            <a:r>
              <a:rPr lang="de-DE" dirty="0"/>
              <a:t>Kostenlose 4 Stunden Sitzung</a:t>
            </a:r>
          </a:p>
          <a:p>
            <a:r>
              <a:rPr lang="de-DE" dirty="0"/>
              <a:t>Sämtliche Beispiele aus diesem Seminar kann man auch dort nachvollziehen</a:t>
            </a:r>
          </a:p>
          <a:p>
            <a:r>
              <a:rPr lang="de-DE" dirty="0"/>
              <a:t>SSH möglich</a:t>
            </a:r>
          </a:p>
          <a:p>
            <a:r>
              <a:rPr lang="de-DE" dirty="0"/>
              <a:t>War in letzter Zeit oft überlastet</a:t>
            </a:r>
          </a:p>
        </p:txBody>
      </p:sp>
      <p:pic>
        <p:nvPicPr>
          <p:cNvPr id="5" name="Grafik 4">
            <a:extLst>
              <a:ext uri="{FF2B5EF4-FFF2-40B4-BE49-F238E27FC236}">
                <a16:creationId xmlns:a16="http://schemas.microsoft.com/office/drawing/2014/main" id="{0B2ACDF2-9A36-48C1-8523-8F7D2BF1044D}"/>
              </a:ext>
            </a:extLst>
          </p:cNvPr>
          <p:cNvPicPr>
            <a:picLocks noChangeAspect="1"/>
          </p:cNvPicPr>
          <p:nvPr/>
        </p:nvPicPr>
        <p:blipFill>
          <a:blip r:embed="rId3"/>
          <a:stretch>
            <a:fillRect/>
          </a:stretch>
        </p:blipFill>
        <p:spPr>
          <a:xfrm>
            <a:off x="6015383" y="2111188"/>
            <a:ext cx="6031458" cy="4746812"/>
          </a:xfrm>
          <a:prstGeom prst="rect">
            <a:avLst/>
          </a:prstGeom>
        </p:spPr>
      </p:pic>
    </p:spTree>
    <p:extLst>
      <p:ext uri="{BB962C8B-B14F-4D97-AF65-F5344CB8AC3E}">
        <p14:creationId xmlns:p14="http://schemas.microsoft.com/office/powerpoint/2010/main" val="1637551164"/>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5475</Words>
  <Application>Microsoft Office PowerPoint</Application>
  <PresentationFormat>Breitbild</PresentationFormat>
  <Paragraphs>437</Paragraphs>
  <Slides>40</Slides>
  <Notes>0</Notes>
  <HiddenSlides>1</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40</vt:i4>
      </vt:variant>
    </vt:vector>
  </HeadingPairs>
  <TitlesOfParts>
    <vt:vector size="46" baseType="lpstr">
      <vt:lpstr>Arial</vt:lpstr>
      <vt:lpstr>Calibri</vt:lpstr>
      <vt:lpstr>Calibri Light</vt:lpstr>
      <vt:lpstr>Courier New</vt:lpstr>
      <vt:lpstr>Wingdings</vt:lpstr>
      <vt:lpstr>Office</vt:lpstr>
      <vt:lpstr>Docker</vt:lpstr>
      <vt:lpstr>Virtuelle Maschinen mit Hypervisor (HyperV, Virtual Box, KVM, VMware) vs. Docker-Engine</vt:lpstr>
      <vt:lpstr>Was ist Docker?</vt:lpstr>
      <vt:lpstr>Eigenschaften von Applikations-Containern</vt:lpstr>
      <vt:lpstr>Vorteile von Docker Containern</vt:lpstr>
      <vt:lpstr>Wichtige Begriffe zu Docker </vt:lpstr>
      <vt:lpstr>Aufbau und Inhalt eines Docker-Containers</vt:lpstr>
      <vt:lpstr>Installation von Docker (Debian 11 /12)</vt:lpstr>
      <vt:lpstr>Alternative; Docker ohne Installation im Browser ausprobieren: Play with Docker</vt:lpstr>
      <vt:lpstr>Funktionstest von Docker (Hello World)</vt:lpstr>
      <vt:lpstr>docker run  (Image herunterladen, Container erzeugen und starten)</vt:lpstr>
      <vt:lpstr>docker run -d  (Container erzeugen und im Hintergrund starten)</vt:lpstr>
      <vt:lpstr>docker ps (Container anzeigen)</vt:lpstr>
      <vt:lpstr>Weitere Docker-Befehle  für Container und Images</vt:lpstr>
      <vt:lpstr>Der                   (https://hub.docker.com)</vt:lpstr>
      <vt:lpstr>Beispiel: Docker Container mit MySQL</vt:lpstr>
      <vt:lpstr>Beispiel: Docker Container mit MySQL und persistenten Daten (Volume)</vt:lpstr>
      <vt:lpstr>Beispiele: Linux Distributionen als Image</vt:lpstr>
      <vt:lpstr>Spaß mit Docker Images </vt:lpstr>
      <vt:lpstr>Beispiel: Plik Container (Upload Portal)</vt:lpstr>
      <vt:lpstr>Beispiel: Docker Container mit nginx Webserver und persistenten Daten</vt:lpstr>
      <vt:lpstr>Beispiel: Komplettes XAMPP im Container mit Volumes für persistente Daten</vt:lpstr>
      <vt:lpstr>Beispiel: draw.io (Diagrammeditor) Instanz</vt:lpstr>
      <vt:lpstr>Beispiel: Einfaches Standalone CryptPad</vt:lpstr>
      <vt:lpstr>Beispiel: CryptPad mit persistenten Daten</vt:lpstr>
      <vt:lpstr>Beispiel: Nextcloud</vt:lpstr>
      <vt:lpstr>Docker Befehle für Volumes</vt:lpstr>
      <vt:lpstr>Beispiel: Portainer – ein Verwaltungsserver für Docker</vt:lpstr>
      <vt:lpstr>Image Befehle für Import / Export / Docker Hub</vt:lpstr>
      <vt:lpstr>Multi-Container-Applikationen</vt:lpstr>
      <vt:lpstr>Beispiel: Multicontainer-App mit phpMyAdmin und MySQL</vt:lpstr>
      <vt:lpstr>Docker Aufbauwissen: Multicontainer- Applikationen mit docker compose</vt:lpstr>
      <vt:lpstr>Beispiel: docker-compose.yml für</vt:lpstr>
      <vt:lpstr>Beispiel: docker-compose.yml für WordPress</vt:lpstr>
      <vt:lpstr>Eigene docker-compose.yml erstellen</vt:lpstr>
      <vt:lpstr>Nicht so einfach:  Update von Docker-Containern</vt:lpstr>
      <vt:lpstr>Container automatisch updaten mit Watchtower</vt:lpstr>
      <vt:lpstr>Docker Aufbauwissen: Wie erstellt man eigene Docker-Images? Mit einem Dockerfile!</vt:lpstr>
      <vt:lpstr>Zusammenfassung: Erstellung von….</vt:lpstr>
      <vt:lpstr>Docker 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dc:title>
  <dc:creator>Michael Roth</dc:creator>
  <cp:lastModifiedBy>Michael Roth</cp:lastModifiedBy>
  <cp:revision>148</cp:revision>
  <dcterms:created xsi:type="dcterms:W3CDTF">2022-03-05T17:02:45Z</dcterms:created>
  <dcterms:modified xsi:type="dcterms:W3CDTF">2024-07-06T08:47:49Z</dcterms:modified>
</cp:coreProperties>
</file>