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5" r:id="rId5"/>
    <p:sldId id="263" r:id="rId6"/>
    <p:sldId id="260" r:id="rId7"/>
    <p:sldId id="272" r:id="rId8"/>
    <p:sldId id="267" r:id="rId9"/>
    <p:sldId id="258" r:id="rId10"/>
    <p:sldId id="264" r:id="rId11"/>
    <p:sldId id="268" r:id="rId12"/>
    <p:sldId id="269" r:id="rId13"/>
    <p:sldId id="275" r:id="rId14"/>
    <p:sldId id="262" r:id="rId15"/>
    <p:sldId id="266" r:id="rId16"/>
    <p:sldId id="273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4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7B5C0-73F8-448E-AB66-0C562E88FCBA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3AE6F4E-AB55-4C62-8D3E-5305A3E8BC04}">
      <dgm:prSet phldrT="[Text]"/>
      <dgm:spPr/>
      <dgm:t>
        <a:bodyPr/>
        <a:lstStyle/>
        <a:p>
          <a:r>
            <a:rPr lang="de-DE"/>
            <a:t>Absender </a:t>
          </a:r>
          <a:r>
            <a:rPr lang="de-DE" b="1"/>
            <a:t>A</a:t>
          </a:r>
          <a:r>
            <a:rPr lang="de-DE"/>
            <a:t> füllt die Transaktion in seiner Wallet aus (Empfänger-Adresse , Anzahl der BTC)</a:t>
          </a:r>
        </a:p>
      </dgm:t>
    </dgm:pt>
    <dgm:pt modelId="{C5F7BB91-A273-4A78-8758-8CEF598EFBC7}" type="parTrans" cxnId="{8E337A88-6218-4C1B-94E6-8602C4300628}">
      <dgm:prSet/>
      <dgm:spPr/>
      <dgm:t>
        <a:bodyPr/>
        <a:lstStyle/>
        <a:p>
          <a:endParaRPr lang="de-DE"/>
        </a:p>
      </dgm:t>
    </dgm:pt>
    <dgm:pt modelId="{F12CF348-3DAF-4C39-8B39-E7D22BCE87A2}" type="sibTrans" cxnId="{8E337A88-6218-4C1B-94E6-8602C4300628}">
      <dgm:prSet/>
      <dgm:spPr/>
      <dgm:t>
        <a:bodyPr/>
        <a:lstStyle/>
        <a:p>
          <a:endParaRPr lang="de-DE"/>
        </a:p>
      </dgm:t>
    </dgm:pt>
    <dgm:pt modelId="{14BAFD1D-039F-402C-89DD-0824341A21A1}">
      <dgm:prSet phldrT="[Text]"/>
      <dgm:spPr/>
      <dgm:t>
        <a:bodyPr/>
        <a:lstStyle/>
        <a:p>
          <a:r>
            <a:rPr lang="de-DE"/>
            <a:t>Die Wallet von </a:t>
          </a:r>
          <a:r>
            <a:rPr lang="de-DE" b="1"/>
            <a:t>A</a:t>
          </a:r>
          <a:r>
            <a:rPr lang="de-DE"/>
            <a:t> signiert die Transaktion mit dem Privaten Key von A und verbreitet sie im Bitcoin-Netzwerk</a:t>
          </a:r>
        </a:p>
      </dgm:t>
    </dgm:pt>
    <dgm:pt modelId="{3DF2A6F8-1163-4063-A29D-05946C825018}" type="parTrans" cxnId="{A4B12C0C-AB47-4CC5-A047-39AEF067E124}">
      <dgm:prSet/>
      <dgm:spPr/>
      <dgm:t>
        <a:bodyPr/>
        <a:lstStyle/>
        <a:p>
          <a:endParaRPr lang="de-DE"/>
        </a:p>
      </dgm:t>
    </dgm:pt>
    <dgm:pt modelId="{4EDA2360-6BC4-4544-ACFD-A4D4FA605CE8}" type="sibTrans" cxnId="{A4B12C0C-AB47-4CC5-A047-39AEF067E124}">
      <dgm:prSet/>
      <dgm:spPr/>
      <dgm:t>
        <a:bodyPr/>
        <a:lstStyle/>
        <a:p>
          <a:endParaRPr lang="de-DE"/>
        </a:p>
      </dgm:t>
    </dgm:pt>
    <dgm:pt modelId="{25BBF553-7D3F-4FEC-ACCF-712AF5BEB7E8}">
      <dgm:prSet phldrT="[Text]"/>
      <dgm:spPr/>
      <dgm:t>
        <a:bodyPr/>
        <a:lstStyle/>
        <a:p>
          <a:r>
            <a:rPr lang="de-DE"/>
            <a:t>Die Transaktion wird von den Nodes (u.a. mit Hilfe der Blockchain) validiert und in den Mempool kopiert</a:t>
          </a:r>
        </a:p>
      </dgm:t>
    </dgm:pt>
    <dgm:pt modelId="{A237BA2E-5290-44C6-82CA-83A2A434D331}" type="parTrans" cxnId="{C965C58B-3725-4435-B745-E7B76988CD4A}">
      <dgm:prSet/>
      <dgm:spPr/>
      <dgm:t>
        <a:bodyPr/>
        <a:lstStyle/>
        <a:p>
          <a:endParaRPr lang="de-DE"/>
        </a:p>
      </dgm:t>
    </dgm:pt>
    <dgm:pt modelId="{571F54D6-AB05-4839-94DF-082C30AE99C3}" type="sibTrans" cxnId="{C965C58B-3725-4435-B745-E7B76988CD4A}">
      <dgm:prSet/>
      <dgm:spPr/>
      <dgm:t>
        <a:bodyPr/>
        <a:lstStyle/>
        <a:p>
          <a:endParaRPr lang="de-DE"/>
        </a:p>
      </dgm:t>
    </dgm:pt>
    <dgm:pt modelId="{6499B470-7178-4A41-BB19-0416A37CE0FA}">
      <dgm:prSet phldrT="[Text]"/>
      <dgm:spPr/>
      <dgm:t>
        <a:bodyPr/>
        <a:lstStyle/>
        <a:p>
          <a:r>
            <a:rPr lang="de-DE"/>
            <a:t>Miner inkludieren die Transaktion(en) in einen neuen Block</a:t>
          </a:r>
        </a:p>
      </dgm:t>
    </dgm:pt>
    <dgm:pt modelId="{83A18423-D5AC-4FCF-8430-471446232358}" type="parTrans" cxnId="{A3F2913E-CCAA-4EDD-A533-BB09281EFEB1}">
      <dgm:prSet/>
      <dgm:spPr/>
      <dgm:t>
        <a:bodyPr/>
        <a:lstStyle/>
        <a:p>
          <a:endParaRPr lang="de-DE"/>
        </a:p>
      </dgm:t>
    </dgm:pt>
    <dgm:pt modelId="{1E76579E-C917-4E37-A204-D15DFCBC8321}" type="sibTrans" cxnId="{A3F2913E-CCAA-4EDD-A533-BB09281EFEB1}">
      <dgm:prSet/>
      <dgm:spPr/>
      <dgm:t>
        <a:bodyPr/>
        <a:lstStyle/>
        <a:p>
          <a:endParaRPr lang="de-DE"/>
        </a:p>
      </dgm:t>
    </dgm:pt>
    <dgm:pt modelId="{8DCF1ADA-7865-42B2-98CB-EBF877D50F65}">
      <dgm:prSet phldrT="[Text]"/>
      <dgm:spPr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48914"/>
                <a:satOff val="57143"/>
                <a:lumOff val="-8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de-DE" b="1" dirty="0"/>
            <a:t>Mining!</a:t>
          </a:r>
        </a:p>
        <a:p>
          <a:r>
            <a:rPr lang="de-DE" dirty="0"/>
            <a:t>Miner versuchen einen </a:t>
          </a:r>
          <a:r>
            <a:rPr lang="de-DE" dirty="0" err="1"/>
            <a:t>Nonce</a:t>
          </a:r>
          <a:r>
            <a:rPr lang="de-DE" dirty="0"/>
            <a:t> zu finden, der der derzeitigen Schwierigkeit (</a:t>
          </a:r>
          <a:r>
            <a:rPr lang="de-DE" dirty="0" err="1"/>
            <a:t>Difficulty</a:t>
          </a:r>
          <a:r>
            <a:rPr lang="de-DE" dirty="0"/>
            <a:t>) entspricht</a:t>
          </a:r>
        </a:p>
      </dgm:t>
    </dgm:pt>
    <dgm:pt modelId="{B0233C36-3608-4B2D-B27A-0FFFD53C6A41}" type="parTrans" cxnId="{AF639E42-97BC-4DBC-81BD-711F325AF983}">
      <dgm:prSet/>
      <dgm:spPr/>
      <dgm:t>
        <a:bodyPr/>
        <a:lstStyle/>
        <a:p>
          <a:endParaRPr lang="de-DE"/>
        </a:p>
      </dgm:t>
    </dgm:pt>
    <dgm:pt modelId="{8E4D531A-60C0-461B-AE35-2631FF110F7C}" type="sibTrans" cxnId="{AF639E42-97BC-4DBC-81BD-711F325AF983}">
      <dgm:prSet/>
      <dgm:spPr/>
      <dgm:t>
        <a:bodyPr/>
        <a:lstStyle/>
        <a:p>
          <a:endParaRPr lang="de-DE"/>
        </a:p>
      </dgm:t>
    </dgm:pt>
    <dgm:pt modelId="{E81304A8-1C4B-414E-AC0B-BD1F59462625}">
      <dgm:prSet/>
      <dgm:spPr/>
      <dgm:t>
        <a:bodyPr/>
        <a:lstStyle/>
        <a:p>
          <a:r>
            <a:rPr lang="de-DE" dirty="0"/>
            <a:t>Der erfolgreiche Miner verbreitet den neuen Block im Bitcoin-Netzwerk inkl. einer Transaktion von neuen Bitcoin an sich selbst</a:t>
          </a:r>
        </a:p>
      </dgm:t>
    </dgm:pt>
    <dgm:pt modelId="{6C9C5BB5-1F0D-4CB9-BEB0-C8880E526758}" type="parTrans" cxnId="{515714AE-FA8A-48C5-9FE5-2C31546C729B}">
      <dgm:prSet/>
      <dgm:spPr/>
      <dgm:t>
        <a:bodyPr/>
        <a:lstStyle/>
        <a:p>
          <a:endParaRPr lang="de-DE"/>
        </a:p>
      </dgm:t>
    </dgm:pt>
    <dgm:pt modelId="{5E7E64DC-6354-4B9D-A86E-68C15C7F2337}" type="sibTrans" cxnId="{515714AE-FA8A-48C5-9FE5-2C31546C729B}">
      <dgm:prSet/>
      <dgm:spPr/>
      <dgm:t>
        <a:bodyPr/>
        <a:lstStyle/>
        <a:p>
          <a:endParaRPr lang="de-DE"/>
        </a:p>
      </dgm:t>
    </dgm:pt>
    <dgm:pt modelId="{22019320-5CEB-4E87-BB41-39A249235617}">
      <dgm:prSet/>
      <dgm:spPr/>
      <dgm:t>
        <a:bodyPr/>
        <a:lstStyle/>
        <a:p>
          <a:r>
            <a:rPr lang="de-DE" dirty="0"/>
            <a:t>Der neue Block wird von den Nodes validiert, in die Blockchain eingefügt und an alle Clients verbreitet</a:t>
          </a:r>
        </a:p>
      </dgm:t>
    </dgm:pt>
    <dgm:pt modelId="{54D71C96-D358-403E-96E6-692A201F0CB8}" type="parTrans" cxnId="{0A5FCC80-8766-4270-BBB3-F629F36C38FD}">
      <dgm:prSet/>
      <dgm:spPr/>
      <dgm:t>
        <a:bodyPr/>
        <a:lstStyle/>
        <a:p>
          <a:endParaRPr lang="de-DE"/>
        </a:p>
      </dgm:t>
    </dgm:pt>
    <dgm:pt modelId="{32638396-59DF-40A7-BE54-BFEA273105DD}" type="sibTrans" cxnId="{0A5FCC80-8766-4270-BBB3-F629F36C38FD}">
      <dgm:prSet/>
      <dgm:spPr/>
      <dgm:t>
        <a:bodyPr/>
        <a:lstStyle/>
        <a:p>
          <a:endParaRPr lang="de-DE"/>
        </a:p>
      </dgm:t>
    </dgm:pt>
    <dgm:pt modelId="{BFB5CC64-AE42-4F08-B0B2-FE06A8223187}">
      <dgm:prSet/>
      <dgm:spPr/>
      <dgm:t>
        <a:bodyPr/>
        <a:lstStyle/>
        <a:p>
          <a:r>
            <a:rPr lang="de-DE" dirty="0"/>
            <a:t>Absender und Empfänger bekommen durch Update der Blockchain die entsprechenden Bestätigungen in der Wallet angezeigt</a:t>
          </a:r>
        </a:p>
      </dgm:t>
    </dgm:pt>
    <dgm:pt modelId="{E61EB46E-366A-42A8-A4F2-3876937803DE}" type="parTrans" cxnId="{8CC6266A-32E9-4DBA-BF4E-263F272B9B56}">
      <dgm:prSet/>
      <dgm:spPr/>
      <dgm:t>
        <a:bodyPr/>
        <a:lstStyle/>
        <a:p>
          <a:endParaRPr lang="de-DE"/>
        </a:p>
      </dgm:t>
    </dgm:pt>
    <dgm:pt modelId="{C1DA6D91-2630-434A-941B-E8C4BA8EFE80}" type="sibTrans" cxnId="{8CC6266A-32E9-4DBA-BF4E-263F272B9B56}">
      <dgm:prSet/>
      <dgm:spPr/>
      <dgm:t>
        <a:bodyPr/>
        <a:lstStyle/>
        <a:p>
          <a:endParaRPr lang="de-DE"/>
        </a:p>
      </dgm:t>
    </dgm:pt>
    <dgm:pt modelId="{FFF81FD7-042F-483F-91A5-A68B523DC524}" type="pres">
      <dgm:prSet presAssocID="{3CD7B5C0-73F8-448E-AB66-0C562E88FCBA}" presName="diagram" presStyleCnt="0">
        <dgm:presLayoutVars>
          <dgm:dir/>
          <dgm:resizeHandles val="exact"/>
        </dgm:presLayoutVars>
      </dgm:prSet>
      <dgm:spPr/>
    </dgm:pt>
    <dgm:pt modelId="{2252DBE1-9C8F-47CA-B5BC-6048D457C0DC}" type="pres">
      <dgm:prSet presAssocID="{E3AE6F4E-AB55-4C62-8D3E-5305A3E8BC04}" presName="node" presStyleLbl="node1" presStyleIdx="0" presStyleCnt="8">
        <dgm:presLayoutVars>
          <dgm:bulletEnabled val="1"/>
        </dgm:presLayoutVars>
      </dgm:prSet>
      <dgm:spPr/>
    </dgm:pt>
    <dgm:pt modelId="{E0EA9F28-3F10-4A72-8651-676DE94F3BD4}" type="pres">
      <dgm:prSet presAssocID="{F12CF348-3DAF-4C39-8B39-E7D22BCE87A2}" presName="sibTrans" presStyleLbl="sibTrans2D1" presStyleIdx="0" presStyleCnt="7"/>
      <dgm:spPr/>
    </dgm:pt>
    <dgm:pt modelId="{6838FBB9-7591-4AAD-AC10-3E5C4D03930C}" type="pres">
      <dgm:prSet presAssocID="{F12CF348-3DAF-4C39-8B39-E7D22BCE87A2}" presName="connectorText" presStyleLbl="sibTrans2D1" presStyleIdx="0" presStyleCnt="7"/>
      <dgm:spPr/>
    </dgm:pt>
    <dgm:pt modelId="{57A63448-2B8B-47FA-AD03-E2F34A2C1FD8}" type="pres">
      <dgm:prSet presAssocID="{14BAFD1D-039F-402C-89DD-0824341A21A1}" presName="node" presStyleLbl="node1" presStyleIdx="1" presStyleCnt="8">
        <dgm:presLayoutVars>
          <dgm:bulletEnabled val="1"/>
        </dgm:presLayoutVars>
      </dgm:prSet>
      <dgm:spPr/>
    </dgm:pt>
    <dgm:pt modelId="{FCF77DDE-C462-41D4-B934-435D2DBEAD6A}" type="pres">
      <dgm:prSet presAssocID="{4EDA2360-6BC4-4544-ACFD-A4D4FA605CE8}" presName="sibTrans" presStyleLbl="sibTrans2D1" presStyleIdx="1" presStyleCnt="7"/>
      <dgm:spPr/>
    </dgm:pt>
    <dgm:pt modelId="{F84D6DA1-E802-4CA2-A25F-4253122258DE}" type="pres">
      <dgm:prSet presAssocID="{4EDA2360-6BC4-4544-ACFD-A4D4FA605CE8}" presName="connectorText" presStyleLbl="sibTrans2D1" presStyleIdx="1" presStyleCnt="7"/>
      <dgm:spPr/>
    </dgm:pt>
    <dgm:pt modelId="{8B0F79A7-B050-48B0-AAB3-3E3B95BB0DBF}" type="pres">
      <dgm:prSet presAssocID="{25BBF553-7D3F-4FEC-ACCF-712AF5BEB7E8}" presName="node" presStyleLbl="node1" presStyleIdx="2" presStyleCnt="8">
        <dgm:presLayoutVars>
          <dgm:bulletEnabled val="1"/>
        </dgm:presLayoutVars>
      </dgm:prSet>
      <dgm:spPr/>
    </dgm:pt>
    <dgm:pt modelId="{DAEC89F8-D27D-4FF1-9C8B-597FFEF5F9F0}" type="pres">
      <dgm:prSet presAssocID="{571F54D6-AB05-4839-94DF-082C30AE99C3}" presName="sibTrans" presStyleLbl="sibTrans2D1" presStyleIdx="2" presStyleCnt="7"/>
      <dgm:spPr/>
    </dgm:pt>
    <dgm:pt modelId="{9372B3E3-3C2A-40E5-A8FF-02CF27907341}" type="pres">
      <dgm:prSet presAssocID="{571F54D6-AB05-4839-94DF-082C30AE99C3}" presName="connectorText" presStyleLbl="sibTrans2D1" presStyleIdx="2" presStyleCnt="7"/>
      <dgm:spPr/>
    </dgm:pt>
    <dgm:pt modelId="{21ED5FED-BD3B-483B-805F-69915BD7B7FB}" type="pres">
      <dgm:prSet presAssocID="{6499B470-7178-4A41-BB19-0416A37CE0FA}" presName="node" presStyleLbl="node1" presStyleIdx="3" presStyleCnt="8">
        <dgm:presLayoutVars>
          <dgm:bulletEnabled val="1"/>
        </dgm:presLayoutVars>
      </dgm:prSet>
      <dgm:spPr/>
    </dgm:pt>
    <dgm:pt modelId="{0B8F1201-1A77-4A87-AEBA-17FA8784F3B8}" type="pres">
      <dgm:prSet presAssocID="{1E76579E-C917-4E37-A204-D15DFCBC8321}" presName="sibTrans" presStyleLbl="sibTrans2D1" presStyleIdx="3" presStyleCnt="7"/>
      <dgm:spPr/>
    </dgm:pt>
    <dgm:pt modelId="{00722D4A-0AB7-4E52-9D71-39A4F0577406}" type="pres">
      <dgm:prSet presAssocID="{1E76579E-C917-4E37-A204-D15DFCBC8321}" presName="connectorText" presStyleLbl="sibTrans2D1" presStyleIdx="3" presStyleCnt="7"/>
      <dgm:spPr/>
    </dgm:pt>
    <dgm:pt modelId="{3B84DCA1-8570-45AC-9119-F82B73E3AA59}" type="pres">
      <dgm:prSet presAssocID="{8DCF1ADA-7865-42B2-98CB-EBF877D50F65}" presName="node" presStyleLbl="node1" presStyleIdx="4" presStyleCnt="8">
        <dgm:presLayoutVars>
          <dgm:bulletEnabled val="1"/>
        </dgm:presLayoutVars>
      </dgm:prSet>
      <dgm:spPr/>
    </dgm:pt>
    <dgm:pt modelId="{796178D2-8E9B-4445-8E91-0CF27624235B}" type="pres">
      <dgm:prSet presAssocID="{8E4D531A-60C0-461B-AE35-2631FF110F7C}" presName="sibTrans" presStyleLbl="sibTrans2D1" presStyleIdx="4" presStyleCnt="7"/>
      <dgm:spPr/>
    </dgm:pt>
    <dgm:pt modelId="{28883DEB-B249-4FBE-B2C0-8AF477987BDA}" type="pres">
      <dgm:prSet presAssocID="{8E4D531A-60C0-461B-AE35-2631FF110F7C}" presName="connectorText" presStyleLbl="sibTrans2D1" presStyleIdx="4" presStyleCnt="7"/>
      <dgm:spPr/>
    </dgm:pt>
    <dgm:pt modelId="{94DEBCF8-8D11-45CC-8C26-AE44B58C5AB1}" type="pres">
      <dgm:prSet presAssocID="{E81304A8-1C4B-414E-AC0B-BD1F59462625}" presName="node" presStyleLbl="node1" presStyleIdx="5" presStyleCnt="8">
        <dgm:presLayoutVars>
          <dgm:bulletEnabled val="1"/>
        </dgm:presLayoutVars>
      </dgm:prSet>
      <dgm:spPr/>
    </dgm:pt>
    <dgm:pt modelId="{A27DE3C3-F40F-4509-BEFE-A097BA4CABD8}" type="pres">
      <dgm:prSet presAssocID="{5E7E64DC-6354-4B9D-A86E-68C15C7F2337}" presName="sibTrans" presStyleLbl="sibTrans2D1" presStyleIdx="5" presStyleCnt="7"/>
      <dgm:spPr/>
    </dgm:pt>
    <dgm:pt modelId="{1FB58155-2420-4C5A-8304-4CA506CCCE5C}" type="pres">
      <dgm:prSet presAssocID="{5E7E64DC-6354-4B9D-A86E-68C15C7F2337}" presName="connectorText" presStyleLbl="sibTrans2D1" presStyleIdx="5" presStyleCnt="7"/>
      <dgm:spPr/>
    </dgm:pt>
    <dgm:pt modelId="{4CEEC8CB-65A4-4F51-A971-F3D0EEC44EF6}" type="pres">
      <dgm:prSet presAssocID="{22019320-5CEB-4E87-BB41-39A249235617}" presName="node" presStyleLbl="node1" presStyleIdx="6" presStyleCnt="8">
        <dgm:presLayoutVars>
          <dgm:bulletEnabled val="1"/>
        </dgm:presLayoutVars>
      </dgm:prSet>
      <dgm:spPr/>
    </dgm:pt>
    <dgm:pt modelId="{558352D9-434B-4A93-B393-DAC4A8378FA3}" type="pres">
      <dgm:prSet presAssocID="{32638396-59DF-40A7-BE54-BFEA273105DD}" presName="sibTrans" presStyleLbl="sibTrans2D1" presStyleIdx="6" presStyleCnt="7"/>
      <dgm:spPr/>
    </dgm:pt>
    <dgm:pt modelId="{6F403B63-624A-4EAF-9C46-4073068D807D}" type="pres">
      <dgm:prSet presAssocID="{32638396-59DF-40A7-BE54-BFEA273105DD}" presName="connectorText" presStyleLbl="sibTrans2D1" presStyleIdx="6" presStyleCnt="7"/>
      <dgm:spPr/>
    </dgm:pt>
    <dgm:pt modelId="{12E39C9C-1AEC-453E-AE8D-6A72BA8D4A68}" type="pres">
      <dgm:prSet presAssocID="{BFB5CC64-AE42-4F08-B0B2-FE06A8223187}" presName="node" presStyleLbl="node1" presStyleIdx="7" presStyleCnt="8">
        <dgm:presLayoutVars>
          <dgm:bulletEnabled val="1"/>
        </dgm:presLayoutVars>
      </dgm:prSet>
      <dgm:spPr/>
    </dgm:pt>
  </dgm:ptLst>
  <dgm:cxnLst>
    <dgm:cxn modelId="{3A8CA405-9AEE-45A6-AAC6-23796E4918F5}" type="presOf" srcId="{F12CF348-3DAF-4C39-8B39-E7D22BCE87A2}" destId="{E0EA9F28-3F10-4A72-8651-676DE94F3BD4}" srcOrd="0" destOrd="0" presId="urn:microsoft.com/office/officeart/2005/8/layout/process5"/>
    <dgm:cxn modelId="{F9B7FC07-DE9B-48F8-B1BE-3F5333133F49}" type="presOf" srcId="{E81304A8-1C4B-414E-AC0B-BD1F59462625}" destId="{94DEBCF8-8D11-45CC-8C26-AE44B58C5AB1}" srcOrd="0" destOrd="0" presId="urn:microsoft.com/office/officeart/2005/8/layout/process5"/>
    <dgm:cxn modelId="{50CF4408-FC93-4B9B-9396-8D80430370C5}" type="presOf" srcId="{5E7E64DC-6354-4B9D-A86E-68C15C7F2337}" destId="{A27DE3C3-F40F-4509-BEFE-A097BA4CABD8}" srcOrd="0" destOrd="0" presId="urn:microsoft.com/office/officeart/2005/8/layout/process5"/>
    <dgm:cxn modelId="{A4B12C0C-AB47-4CC5-A047-39AEF067E124}" srcId="{3CD7B5C0-73F8-448E-AB66-0C562E88FCBA}" destId="{14BAFD1D-039F-402C-89DD-0824341A21A1}" srcOrd="1" destOrd="0" parTransId="{3DF2A6F8-1163-4063-A29D-05946C825018}" sibTransId="{4EDA2360-6BC4-4544-ACFD-A4D4FA605CE8}"/>
    <dgm:cxn modelId="{BC56560D-040F-4233-BC2C-7F964CF490D9}" type="presOf" srcId="{571F54D6-AB05-4839-94DF-082C30AE99C3}" destId="{DAEC89F8-D27D-4FF1-9C8B-597FFEF5F9F0}" srcOrd="0" destOrd="0" presId="urn:microsoft.com/office/officeart/2005/8/layout/process5"/>
    <dgm:cxn modelId="{D359D415-C0CB-48D3-85E0-7F3C0A6DBDCE}" type="presOf" srcId="{8E4D531A-60C0-461B-AE35-2631FF110F7C}" destId="{28883DEB-B249-4FBE-B2C0-8AF477987BDA}" srcOrd="1" destOrd="0" presId="urn:microsoft.com/office/officeart/2005/8/layout/process5"/>
    <dgm:cxn modelId="{8645F516-9726-441E-8951-B13C70C6E0F3}" type="presOf" srcId="{25BBF553-7D3F-4FEC-ACCF-712AF5BEB7E8}" destId="{8B0F79A7-B050-48B0-AAB3-3E3B95BB0DBF}" srcOrd="0" destOrd="0" presId="urn:microsoft.com/office/officeart/2005/8/layout/process5"/>
    <dgm:cxn modelId="{D3DC1820-937B-4D29-AB76-EEF458238142}" type="presOf" srcId="{14BAFD1D-039F-402C-89DD-0824341A21A1}" destId="{57A63448-2B8B-47FA-AD03-E2F34A2C1FD8}" srcOrd="0" destOrd="0" presId="urn:microsoft.com/office/officeart/2005/8/layout/process5"/>
    <dgm:cxn modelId="{DC56AF25-4000-4901-918A-C9E3F7317639}" type="presOf" srcId="{3CD7B5C0-73F8-448E-AB66-0C562E88FCBA}" destId="{FFF81FD7-042F-483F-91A5-A68B523DC524}" srcOrd="0" destOrd="0" presId="urn:microsoft.com/office/officeart/2005/8/layout/process5"/>
    <dgm:cxn modelId="{A3F2913E-CCAA-4EDD-A533-BB09281EFEB1}" srcId="{3CD7B5C0-73F8-448E-AB66-0C562E88FCBA}" destId="{6499B470-7178-4A41-BB19-0416A37CE0FA}" srcOrd="3" destOrd="0" parTransId="{83A18423-D5AC-4FCF-8430-471446232358}" sibTransId="{1E76579E-C917-4E37-A204-D15DFCBC8321}"/>
    <dgm:cxn modelId="{AF639E42-97BC-4DBC-81BD-711F325AF983}" srcId="{3CD7B5C0-73F8-448E-AB66-0C562E88FCBA}" destId="{8DCF1ADA-7865-42B2-98CB-EBF877D50F65}" srcOrd="4" destOrd="0" parTransId="{B0233C36-3608-4B2D-B27A-0FFFD53C6A41}" sibTransId="{8E4D531A-60C0-461B-AE35-2631FF110F7C}"/>
    <dgm:cxn modelId="{8CC6266A-32E9-4DBA-BF4E-263F272B9B56}" srcId="{3CD7B5C0-73F8-448E-AB66-0C562E88FCBA}" destId="{BFB5CC64-AE42-4F08-B0B2-FE06A8223187}" srcOrd="7" destOrd="0" parTransId="{E61EB46E-366A-42A8-A4F2-3876937803DE}" sibTransId="{C1DA6D91-2630-434A-941B-E8C4BA8EFE80}"/>
    <dgm:cxn modelId="{B2A92674-72E5-4F3B-935F-DD76BC6E8822}" type="presOf" srcId="{8E4D531A-60C0-461B-AE35-2631FF110F7C}" destId="{796178D2-8E9B-4445-8E91-0CF27624235B}" srcOrd="0" destOrd="0" presId="urn:microsoft.com/office/officeart/2005/8/layout/process5"/>
    <dgm:cxn modelId="{E8192479-4769-4582-B928-8643E998824D}" type="presOf" srcId="{1E76579E-C917-4E37-A204-D15DFCBC8321}" destId="{0B8F1201-1A77-4A87-AEBA-17FA8784F3B8}" srcOrd="0" destOrd="0" presId="urn:microsoft.com/office/officeart/2005/8/layout/process5"/>
    <dgm:cxn modelId="{0A5FCC80-8766-4270-BBB3-F629F36C38FD}" srcId="{3CD7B5C0-73F8-448E-AB66-0C562E88FCBA}" destId="{22019320-5CEB-4E87-BB41-39A249235617}" srcOrd="6" destOrd="0" parTransId="{54D71C96-D358-403E-96E6-692A201F0CB8}" sibTransId="{32638396-59DF-40A7-BE54-BFEA273105DD}"/>
    <dgm:cxn modelId="{AB541188-6B38-4015-8251-B6E313A4E566}" type="presOf" srcId="{6499B470-7178-4A41-BB19-0416A37CE0FA}" destId="{21ED5FED-BD3B-483B-805F-69915BD7B7FB}" srcOrd="0" destOrd="0" presId="urn:microsoft.com/office/officeart/2005/8/layout/process5"/>
    <dgm:cxn modelId="{8E337A88-6218-4C1B-94E6-8602C4300628}" srcId="{3CD7B5C0-73F8-448E-AB66-0C562E88FCBA}" destId="{E3AE6F4E-AB55-4C62-8D3E-5305A3E8BC04}" srcOrd="0" destOrd="0" parTransId="{C5F7BB91-A273-4A78-8758-8CEF598EFBC7}" sibTransId="{F12CF348-3DAF-4C39-8B39-E7D22BCE87A2}"/>
    <dgm:cxn modelId="{C965C58B-3725-4435-B745-E7B76988CD4A}" srcId="{3CD7B5C0-73F8-448E-AB66-0C562E88FCBA}" destId="{25BBF553-7D3F-4FEC-ACCF-712AF5BEB7E8}" srcOrd="2" destOrd="0" parTransId="{A237BA2E-5290-44C6-82CA-83A2A434D331}" sibTransId="{571F54D6-AB05-4839-94DF-082C30AE99C3}"/>
    <dgm:cxn modelId="{31C9AF8E-861C-4E9C-90A2-0FD3F0AEC937}" type="presOf" srcId="{8DCF1ADA-7865-42B2-98CB-EBF877D50F65}" destId="{3B84DCA1-8570-45AC-9119-F82B73E3AA59}" srcOrd="0" destOrd="0" presId="urn:microsoft.com/office/officeart/2005/8/layout/process5"/>
    <dgm:cxn modelId="{0013EC90-91FD-4A22-B630-915BF2C4C91A}" type="presOf" srcId="{E3AE6F4E-AB55-4C62-8D3E-5305A3E8BC04}" destId="{2252DBE1-9C8F-47CA-B5BC-6048D457C0DC}" srcOrd="0" destOrd="0" presId="urn:microsoft.com/office/officeart/2005/8/layout/process5"/>
    <dgm:cxn modelId="{BBD4BC94-3EDC-4BB3-AED3-25EC88B6CA90}" type="presOf" srcId="{BFB5CC64-AE42-4F08-B0B2-FE06A8223187}" destId="{12E39C9C-1AEC-453E-AE8D-6A72BA8D4A68}" srcOrd="0" destOrd="0" presId="urn:microsoft.com/office/officeart/2005/8/layout/process5"/>
    <dgm:cxn modelId="{7F5D10A8-DB92-4649-A30B-A6E63037A978}" type="presOf" srcId="{F12CF348-3DAF-4C39-8B39-E7D22BCE87A2}" destId="{6838FBB9-7591-4AAD-AC10-3E5C4D03930C}" srcOrd="1" destOrd="0" presId="urn:microsoft.com/office/officeart/2005/8/layout/process5"/>
    <dgm:cxn modelId="{515714AE-FA8A-48C5-9FE5-2C31546C729B}" srcId="{3CD7B5C0-73F8-448E-AB66-0C562E88FCBA}" destId="{E81304A8-1C4B-414E-AC0B-BD1F59462625}" srcOrd="5" destOrd="0" parTransId="{6C9C5BB5-1F0D-4CB9-BEB0-C8880E526758}" sibTransId="{5E7E64DC-6354-4B9D-A86E-68C15C7F2337}"/>
    <dgm:cxn modelId="{9CFF8DB6-2B9F-4BE5-A654-C972666C3093}" type="presOf" srcId="{1E76579E-C917-4E37-A204-D15DFCBC8321}" destId="{00722D4A-0AB7-4E52-9D71-39A4F0577406}" srcOrd="1" destOrd="0" presId="urn:microsoft.com/office/officeart/2005/8/layout/process5"/>
    <dgm:cxn modelId="{C0354EB8-3698-423D-8532-580010E49967}" type="presOf" srcId="{22019320-5CEB-4E87-BB41-39A249235617}" destId="{4CEEC8CB-65A4-4F51-A971-F3D0EEC44EF6}" srcOrd="0" destOrd="0" presId="urn:microsoft.com/office/officeart/2005/8/layout/process5"/>
    <dgm:cxn modelId="{CFD848BD-E424-48F0-9752-3B8F80FDEE79}" type="presOf" srcId="{5E7E64DC-6354-4B9D-A86E-68C15C7F2337}" destId="{1FB58155-2420-4C5A-8304-4CA506CCCE5C}" srcOrd="1" destOrd="0" presId="urn:microsoft.com/office/officeart/2005/8/layout/process5"/>
    <dgm:cxn modelId="{9CA963C9-D461-47B9-8CC3-571743BD94A7}" type="presOf" srcId="{4EDA2360-6BC4-4544-ACFD-A4D4FA605CE8}" destId="{F84D6DA1-E802-4CA2-A25F-4253122258DE}" srcOrd="1" destOrd="0" presId="urn:microsoft.com/office/officeart/2005/8/layout/process5"/>
    <dgm:cxn modelId="{BDF215D0-E662-411D-B932-F73B532494B4}" type="presOf" srcId="{32638396-59DF-40A7-BE54-BFEA273105DD}" destId="{558352D9-434B-4A93-B393-DAC4A8378FA3}" srcOrd="0" destOrd="0" presId="urn:microsoft.com/office/officeart/2005/8/layout/process5"/>
    <dgm:cxn modelId="{DC0C95D0-2134-4C1E-9DF2-1897318EFE92}" type="presOf" srcId="{571F54D6-AB05-4839-94DF-082C30AE99C3}" destId="{9372B3E3-3C2A-40E5-A8FF-02CF27907341}" srcOrd="1" destOrd="0" presId="urn:microsoft.com/office/officeart/2005/8/layout/process5"/>
    <dgm:cxn modelId="{24629BD7-7194-4A51-85B7-5F1C32DBE210}" type="presOf" srcId="{4EDA2360-6BC4-4544-ACFD-A4D4FA605CE8}" destId="{FCF77DDE-C462-41D4-B934-435D2DBEAD6A}" srcOrd="0" destOrd="0" presId="urn:microsoft.com/office/officeart/2005/8/layout/process5"/>
    <dgm:cxn modelId="{71ED88E3-410B-478A-A24B-1117BD7ED67F}" type="presOf" srcId="{32638396-59DF-40A7-BE54-BFEA273105DD}" destId="{6F403B63-624A-4EAF-9C46-4073068D807D}" srcOrd="1" destOrd="0" presId="urn:microsoft.com/office/officeart/2005/8/layout/process5"/>
    <dgm:cxn modelId="{41A3AE80-75A2-4AF6-92DE-3678F22F52B5}" type="presParOf" srcId="{FFF81FD7-042F-483F-91A5-A68B523DC524}" destId="{2252DBE1-9C8F-47CA-B5BC-6048D457C0DC}" srcOrd="0" destOrd="0" presId="urn:microsoft.com/office/officeart/2005/8/layout/process5"/>
    <dgm:cxn modelId="{49524B88-3DE7-4F15-83BD-9F8CA7AC35A2}" type="presParOf" srcId="{FFF81FD7-042F-483F-91A5-A68B523DC524}" destId="{E0EA9F28-3F10-4A72-8651-676DE94F3BD4}" srcOrd="1" destOrd="0" presId="urn:microsoft.com/office/officeart/2005/8/layout/process5"/>
    <dgm:cxn modelId="{17E074B0-880C-4475-A764-FDC79DCFB1AD}" type="presParOf" srcId="{E0EA9F28-3F10-4A72-8651-676DE94F3BD4}" destId="{6838FBB9-7591-4AAD-AC10-3E5C4D03930C}" srcOrd="0" destOrd="0" presId="urn:microsoft.com/office/officeart/2005/8/layout/process5"/>
    <dgm:cxn modelId="{204D310D-D84E-4095-AD02-5B45E59B2D5A}" type="presParOf" srcId="{FFF81FD7-042F-483F-91A5-A68B523DC524}" destId="{57A63448-2B8B-47FA-AD03-E2F34A2C1FD8}" srcOrd="2" destOrd="0" presId="urn:microsoft.com/office/officeart/2005/8/layout/process5"/>
    <dgm:cxn modelId="{2B8179D1-ED80-48A8-BDDC-520E3E5BFCBB}" type="presParOf" srcId="{FFF81FD7-042F-483F-91A5-A68B523DC524}" destId="{FCF77DDE-C462-41D4-B934-435D2DBEAD6A}" srcOrd="3" destOrd="0" presId="urn:microsoft.com/office/officeart/2005/8/layout/process5"/>
    <dgm:cxn modelId="{76624C97-7093-42C6-BD94-5CCBAA1C706F}" type="presParOf" srcId="{FCF77DDE-C462-41D4-B934-435D2DBEAD6A}" destId="{F84D6DA1-E802-4CA2-A25F-4253122258DE}" srcOrd="0" destOrd="0" presId="urn:microsoft.com/office/officeart/2005/8/layout/process5"/>
    <dgm:cxn modelId="{87161354-829E-4FBD-9714-67E43F629382}" type="presParOf" srcId="{FFF81FD7-042F-483F-91A5-A68B523DC524}" destId="{8B0F79A7-B050-48B0-AAB3-3E3B95BB0DBF}" srcOrd="4" destOrd="0" presId="urn:microsoft.com/office/officeart/2005/8/layout/process5"/>
    <dgm:cxn modelId="{13925439-A41A-444E-8911-78E6A10DCB2B}" type="presParOf" srcId="{FFF81FD7-042F-483F-91A5-A68B523DC524}" destId="{DAEC89F8-D27D-4FF1-9C8B-597FFEF5F9F0}" srcOrd="5" destOrd="0" presId="urn:microsoft.com/office/officeart/2005/8/layout/process5"/>
    <dgm:cxn modelId="{BBFDEC10-5315-4014-AFF9-BEEE0640C3A6}" type="presParOf" srcId="{DAEC89F8-D27D-4FF1-9C8B-597FFEF5F9F0}" destId="{9372B3E3-3C2A-40E5-A8FF-02CF27907341}" srcOrd="0" destOrd="0" presId="urn:microsoft.com/office/officeart/2005/8/layout/process5"/>
    <dgm:cxn modelId="{75B02546-1CB1-49CB-A9C1-C4D2EE9360F0}" type="presParOf" srcId="{FFF81FD7-042F-483F-91A5-A68B523DC524}" destId="{21ED5FED-BD3B-483B-805F-69915BD7B7FB}" srcOrd="6" destOrd="0" presId="urn:microsoft.com/office/officeart/2005/8/layout/process5"/>
    <dgm:cxn modelId="{17E3A017-F54A-453E-9DC6-4E68DDBD6EEE}" type="presParOf" srcId="{FFF81FD7-042F-483F-91A5-A68B523DC524}" destId="{0B8F1201-1A77-4A87-AEBA-17FA8784F3B8}" srcOrd="7" destOrd="0" presId="urn:microsoft.com/office/officeart/2005/8/layout/process5"/>
    <dgm:cxn modelId="{2E49CFE7-C388-4EAB-A0C8-592D1D41869C}" type="presParOf" srcId="{0B8F1201-1A77-4A87-AEBA-17FA8784F3B8}" destId="{00722D4A-0AB7-4E52-9D71-39A4F0577406}" srcOrd="0" destOrd="0" presId="urn:microsoft.com/office/officeart/2005/8/layout/process5"/>
    <dgm:cxn modelId="{17746795-1DE2-453E-9A56-7A98E6C858DF}" type="presParOf" srcId="{FFF81FD7-042F-483F-91A5-A68B523DC524}" destId="{3B84DCA1-8570-45AC-9119-F82B73E3AA59}" srcOrd="8" destOrd="0" presId="urn:microsoft.com/office/officeart/2005/8/layout/process5"/>
    <dgm:cxn modelId="{6E71E2C3-52E5-4D68-9D9F-1E496FABD056}" type="presParOf" srcId="{FFF81FD7-042F-483F-91A5-A68B523DC524}" destId="{796178D2-8E9B-4445-8E91-0CF27624235B}" srcOrd="9" destOrd="0" presId="urn:microsoft.com/office/officeart/2005/8/layout/process5"/>
    <dgm:cxn modelId="{28622BE8-7F55-48C9-93C3-657141AF2AA1}" type="presParOf" srcId="{796178D2-8E9B-4445-8E91-0CF27624235B}" destId="{28883DEB-B249-4FBE-B2C0-8AF477987BDA}" srcOrd="0" destOrd="0" presId="urn:microsoft.com/office/officeart/2005/8/layout/process5"/>
    <dgm:cxn modelId="{566669A9-CAA1-461A-976F-C9CEB824E197}" type="presParOf" srcId="{FFF81FD7-042F-483F-91A5-A68B523DC524}" destId="{94DEBCF8-8D11-45CC-8C26-AE44B58C5AB1}" srcOrd="10" destOrd="0" presId="urn:microsoft.com/office/officeart/2005/8/layout/process5"/>
    <dgm:cxn modelId="{D8258DAE-C0D4-48C1-AFEC-559B49D6017C}" type="presParOf" srcId="{FFF81FD7-042F-483F-91A5-A68B523DC524}" destId="{A27DE3C3-F40F-4509-BEFE-A097BA4CABD8}" srcOrd="11" destOrd="0" presId="urn:microsoft.com/office/officeart/2005/8/layout/process5"/>
    <dgm:cxn modelId="{6C1D509F-D49E-4C91-B9B8-23913E83A690}" type="presParOf" srcId="{A27DE3C3-F40F-4509-BEFE-A097BA4CABD8}" destId="{1FB58155-2420-4C5A-8304-4CA506CCCE5C}" srcOrd="0" destOrd="0" presId="urn:microsoft.com/office/officeart/2005/8/layout/process5"/>
    <dgm:cxn modelId="{03F143F4-57C4-486B-AAE7-A426D45C53C2}" type="presParOf" srcId="{FFF81FD7-042F-483F-91A5-A68B523DC524}" destId="{4CEEC8CB-65A4-4F51-A971-F3D0EEC44EF6}" srcOrd="12" destOrd="0" presId="urn:microsoft.com/office/officeart/2005/8/layout/process5"/>
    <dgm:cxn modelId="{454461B6-A1E8-4B37-A208-0C484E7187E0}" type="presParOf" srcId="{FFF81FD7-042F-483F-91A5-A68B523DC524}" destId="{558352D9-434B-4A93-B393-DAC4A8378FA3}" srcOrd="13" destOrd="0" presId="urn:microsoft.com/office/officeart/2005/8/layout/process5"/>
    <dgm:cxn modelId="{39C09C37-170D-40A8-966A-F36552548ACF}" type="presParOf" srcId="{558352D9-434B-4A93-B393-DAC4A8378FA3}" destId="{6F403B63-624A-4EAF-9C46-4073068D807D}" srcOrd="0" destOrd="0" presId="urn:microsoft.com/office/officeart/2005/8/layout/process5"/>
    <dgm:cxn modelId="{C950202E-F109-49BC-861B-B62DBCBBE388}" type="presParOf" srcId="{FFF81FD7-042F-483F-91A5-A68B523DC524}" destId="{12E39C9C-1AEC-453E-AE8D-6A72BA8D4A6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2DBE1-9C8F-47CA-B5BC-6048D457C0DC}">
      <dsp:nvSpPr>
        <dsp:cNvPr id="0" name=""/>
        <dsp:cNvSpPr/>
      </dsp:nvSpPr>
      <dsp:spPr>
        <a:xfrm>
          <a:off x="4870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Absender </a:t>
          </a:r>
          <a:r>
            <a:rPr lang="de-DE" sz="1300" b="1" kern="1200"/>
            <a:t>A</a:t>
          </a:r>
          <a:r>
            <a:rPr lang="de-DE" sz="1300" kern="1200"/>
            <a:t> füllt die Transaktion in seiner Wallet aus (Empfänger-Adresse , Anzahl der BTC)</a:t>
          </a:r>
        </a:p>
      </dsp:txBody>
      <dsp:txXfrm>
        <a:off x="42290" y="750911"/>
        <a:ext cx="2054505" cy="1202767"/>
      </dsp:txXfrm>
    </dsp:sp>
    <dsp:sp modelId="{E0EA9F28-3F10-4A72-8651-676DE94F3BD4}">
      <dsp:nvSpPr>
        <dsp:cNvPr id="0" name=""/>
        <dsp:cNvSpPr/>
      </dsp:nvSpPr>
      <dsp:spPr>
        <a:xfrm>
          <a:off x="2321598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321598" y="1193871"/>
        <a:ext cx="315995" cy="316847"/>
      </dsp:txXfrm>
    </dsp:sp>
    <dsp:sp modelId="{57A63448-2B8B-47FA-AD03-E2F34A2C1FD8}">
      <dsp:nvSpPr>
        <dsp:cNvPr id="0" name=""/>
        <dsp:cNvSpPr/>
      </dsp:nvSpPr>
      <dsp:spPr>
        <a:xfrm>
          <a:off x="2985954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87228"/>
                <a:satOff val="14286"/>
                <a:lumOff val="-2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Die Wallet von </a:t>
          </a:r>
          <a:r>
            <a:rPr lang="de-DE" sz="1300" b="1" kern="1200"/>
            <a:t>A</a:t>
          </a:r>
          <a:r>
            <a:rPr lang="de-DE" sz="1300" kern="1200"/>
            <a:t> signiert die Transaktion mit dem Privaten Key von A und verbreitet sie im Bitcoin-Netzwerk</a:t>
          </a:r>
        </a:p>
      </dsp:txBody>
      <dsp:txXfrm>
        <a:off x="3023374" y="750911"/>
        <a:ext cx="2054505" cy="1202767"/>
      </dsp:txXfrm>
    </dsp:sp>
    <dsp:sp modelId="{FCF77DDE-C462-41D4-B934-435D2DBEAD6A}">
      <dsp:nvSpPr>
        <dsp:cNvPr id="0" name=""/>
        <dsp:cNvSpPr/>
      </dsp:nvSpPr>
      <dsp:spPr>
        <a:xfrm>
          <a:off x="5302682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02682" y="1193871"/>
        <a:ext cx="315995" cy="316847"/>
      </dsp:txXfrm>
    </dsp:sp>
    <dsp:sp modelId="{8B0F79A7-B050-48B0-AAB3-3E3B95BB0DBF}">
      <dsp:nvSpPr>
        <dsp:cNvPr id="0" name=""/>
        <dsp:cNvSpPr/>
      </dsp:nvSpPr>
      <dsp:spPr>
        <a:xfrm>
          <a:off x="5967038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74457"/>
                <a:satOff val="28571"/>
                <a:lumOff val="-4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Die Transaktion wird von den Nodes (u.a. mit Hilfe der Blockchain) validiert und in den Mempool kopiert</a:t>
          </a:r>
        </a:p>
      </dsp:txBody>
      <dsp:txXfrm>
        <a:off x="6004458" y="750911"/>
        <a:ext cx="2054505" cy="1202767"/>
      </dsp:txXfrm>
    </dsp:sp>
    <dsp:sp modelId="{DAEC89F8-D27D-4FF1-9C8B-597FFEF5F9F0}">
      <dsp:nvSpPr>
        <dsp:cNvPr id="0" name=""/>
        <dsp:cNvSpPr/>
      </dsp:nvSpPr>
      <dsp:spPr>
        <a:xfrm>
          <a:off x="8283766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8283766" y="1193871"/>
        <a:ext cx="315995" cy="316847"/>
      </dsp:txXfrm>
    </dsp:sp>
    <dsp:sp modelId="{21ED5FED-BD3B-483B-805F-69915BD7B7FB}">
      <dsp:nvSpPr>
        <dsp:cNvPr id="0" name=""/>
        <dsp:cNvSpPr/>
      </dsp:nvSpPr>
      <dsp:spPr>
        <a:xfrm>
          <a:off x="8948122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61685"/>
                <a:satOff val="42857"/>
                <a:lumOff val="-6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Miner inkludieren die Transaktion(en) in einen neuen Block</a:t>
          </a:r>
        </a:p>
      </dsp:txBody>
      <dsp:txXfrm>
        <a:off x="8985542" y="750911"/>
        <a:ext cx="2054505" cy="1202767"/>
      </dsp:txXfrm>
    </dsp:sp>
    <dsp:sp modelId="{0B8F1201-1A77-4A87-AEBA-17FA8784F3B8}">
      <dsp:nvSpPr>
        <dsp:cNvPr id="0" name=""/>
        <dsp:cNvSpPr/>
      </dsp:nvSpPr>
      <dsp:spPr>
        <a:xfrm rot="5400000">
          <a:off x="9787084" y="2140153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9854371" y="2178481"/>
        <a:ext cx="316847" cy="315995"/>
      </dsp:txXfrm>
    </dsp:sp>
    <dsp:sp modelId="{3B84DCA1-8570-45AC-9119-F82B73E3AA59}">
      <dsp:nvSpPr>
        <dsp:cNvPr id="0" name=""/>
        <dsp:cNvSpPr/>
      </dsp:nvSpPr>
      <dsp:spPr>
        <a:xfrm>
          <a:off x="8948122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48914"/>
                <a:satOff val="57143"/>
                <a:lumOff val="-8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/>
            <a:t>Mining!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Miner versuchen einen </a:t>
          </a:r>
          <a:r>
            <a:rPr lang="de-DE" sz="1300" kern="1200" dirty="0" err="1"/>
            <a:t>Nonce</a:t>
          </a:r>
          <a:r>
            <a:rPr lang="de-DE" sz="1300" kern="1200" dirty="0"/>
            <a:t> zu finden, der der derzeitigen Schwierigkeit (</a:t>
          </a:r>
          <a:r>
            <a:rPr lang="de-DE" sz="1300" kern="1200" dirty="0" err="1"/>
            <a:t>Difficulty</a:t>
          </a:r>
          <a:r>
            <a:rPr lang="de-DE" sz="1300" kern="1200" dirty="0"/>
            <a:t>) entspricht</a:t>
          </a:r>
        </a:p>
      </dsp:txBody>
      <dsp:txXfrm>
        <a:off x="8985542" y="2880257"/>
        <a:ext cx="2054505" cy="1202767"/>
      </dsp:txXfrm>
    </dsp:sp>
    <dsp:sp modelId="{796178D2-8E9B-4445-8E91-0CF27624235B}">
      <dsp:nvSpPr>
        <dsp:cNvPr id="0" name=""/>
        <dsp:cNvSpPr/>
      </dsp:nvSpPr>
      <dsp:spPr>
        <a:xfrm rot="10800000">
          <a:off x="8309318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8444744" y="3323217"/>
        <a:ext cx="315995" cy="316847"/>
      </dsp:txXfrm>
    </dsp:sp>
    <dsp:sp modelId="{94DEBCF8-8D11-45CC-8C26-AE44B58C5AB1}">
      <dsp:nvSpPr>
        <dsp:cNvPr id="0" name=""/>
        <dsp:cNvSpPr/>
      </dsp:nvSpPr>
      <dsp:spPr>
        <a:xfrm>
          <a:off x="5967038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936142"/>
                <a:satOff val="71429"/>
                <a:lumOff val="-10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Der erfolgreiche Miner verbreitet den neuen Block im Bitcoin-Netzwerk inkl. einer Transaktion von neuen Bitcoin an sich selbst</a:t>
          </a:r>
        </a:p>
      </dsp:txBody>
      <dsp:txXfrm>
        <a:off x="6004458" y="2880257"/>
        <a:ext cx="2054505" cy="1202767"/>
      </dsp:txXfrm>
    </dsp:sp>
    <dsp:sp modelId="{A27DE3C3-F40F-4509-BEFE-A097BA4CABD8}">
      <dsp:nvSpPr>
        <dsp:cNvPr id="0" name=""/>
        <dsp:cNvSpPr/>
      </dsp:nvSpPr>
      <dsp:spPr>
        <a:xfrm rot="10800000">
          <a:off x="5328234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5463660" y="3323217"/>
        <a:ext cx="315995" cy="316847"/>
      </dsp:txXfrm>
    </dsp:sp>
    <dsp:sp modelId="{4CEEC8CB-65A4-4F51-A971-F3D0EEC44EF6}">
      <dsp:nvSpPr>
        <dsp:cNvPr id="0" name=""/>
        <dsp:cNvSpPr/>
      </dsp:nvSpPr>
      <dsp:spPr>
        <a:xfrm>
          <a:off x="2985954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323371"/>
                <a:satOff val="85714"/>
                <a:lumOff val="-126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Der neue Block wird von den Nodes validiert, in die Blockchain eingefügt und an alle Clients verbreitet</a:t>
          </a:r>
        </a:p>
      </dsp:txBody>
      <dsp:txXfrm>
        <a:off x="3023374" y="2880257"/>
        <a:ext cx="2054505" cy="1202767"/>
      </dsp:txXfrm>
    </dsp:sp>
    <dsp:sp modelId="{558352D9-434B-4A93-B393-DAC4A8378FA3}">
      <dsp:nvSpPr>
        <dsp:cNvPr id="0" name=""/>
        <dsp:cNvSpPr/>
      </dsp:nvSpPr>
      <dsp:spPr>
        <a:xfrm rot="10800000">
          <a:off x="2347150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2482576" y="3323217"/>
        <a:ext cx="315995" cy="316847"/>
      </dsp:txXfrm>
    </dsp:sp>
    <dsp:sp modelId="{12E39C9C-1AEC-453E-AE8D-6A72BA8D4A68}">
      <dsp:nvSpPr>
        <dsp:cNvPr id="0" name=""/>
        <dsp:cNvSpPr/>
      </dsp:nvSpPr>
      <dsp:spPr>
        <a:xfrm>
          <a:off x="4870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Absender und Empfänger bekommen durch Update der Blockchain die entsprechenden Bestätigungen in der Wallet angezeigt</a:t>
          </a:r>
        </a:p>
      </dsp:txBody>
      <dsp:txXfrm>
        <a:off x="42290" y="2880257"/>
        <a:ext cx="2054505" cy="1202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64258-7222-40B4-9C42-AF98308B9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6EF860-90E4-431C-A2BE-7EC8EB96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926C3-81A9-4835-BC10-C84EA055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580DF-F6CC-4A71-824E-B93E5FA1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BF8A1-66F2-4137-904D-A4FA9478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595D-27C2-4871-9E52-A055C7A0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668D33-98F6-49EC-880F-01FC258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8DD63-54A0-4948-9A6D-395A3323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EC311-3414-4169-8839-D1EB7B93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14AAE-0959-4E48-A7BA-E2A1EF4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D8C3D-1BC6-4E50-8313-1637AE3E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8D6F3B-2C85-4332-9258-FD5E19F4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FF747-12C3-41C3-B4EB-E0DCFD92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7BC4F-E604-425C-9F5D-ED45EBF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D8FC2-60A9-4DA8-BE52-E6BACEDA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D687-576B-475A-ADD3-9B23F19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4917" cy="1058726"/>
          </a:xfrm>
        </p:spPr>
        <p:txBody>
          <a:bodyPr/>
          <a:lstStyle>
            <a:lvl1pPr>
              <a:defRPr b="1">
                <a:solidFill>
                  <a:srgbClr val="E2AC00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6DC24-3674-42CD-B902-81F6438C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22"/>
            <a:ext cx="11081656" cy="48345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0051-78CB-4C57-8F3B-0BC5F27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FB573-B7E2-4DE2-BC14-E484694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B965-4717-4E11-9506-7BC60959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Bitcoin (BTC) Kurs, Grafiken, Marktkapitalisierung | CoinMarketCap">
            <a:extLst>
              <a:ext uri="{FF2B5EF4-FFF2-40B4-BE49-F238E27FC236}">
                <a16:creationId xmlns:a16="http://schemas.microsoft.com/office/drawing/2014/main" id="{6AEC3087-BB7E-4C3C-89BF-928C13458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10283117" y="76119"/>
            <a:ext cx="1636739" cy="163673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788B1-8892-4ED2-8A81-9CB3221F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693C2-98F1-4C55-8A7B-93918A32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D6EB8-1B72-4DB1-BE96-8F0D535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60A9-4515-4B2B-900B-98C5C72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C1B-9025-44B7-9A92-766EE88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3B7DE-8BFC-4A87-97AB-AA032A04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E7101-12E5-479B-81C5-89B31519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1BE0C-EC40-4A49-A7A7-87FCAE31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11E06-6B78-4B5A-BFAE-EB765D19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84081-45B4-432C-A1F1-0103254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09657-13B4-45E6-ADEF-88C5064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D00EC-AFCA-430F-9544-B1BEBA71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5FD05F-3D16-48B3-8F9D-380A921F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12417A-299A-4347-A4FB-C68B8A8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4207A4-B4C9-4CD7-B29C-382E4AC13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195F98-68B6-4A38-B901-06385C6D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60CAA-7C8C-4AFD-9B06-E9B58827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2E0BBA-F710-4A89-BBFC-BAB72D6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5A6AE4-B770-4C4E-B7A9-40F81A81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0C72-FC09-4421-A22C-2DD49E5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B9F7A-F0DA-44A4-B86B-04BBD097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4C896-61C3-409C-8A99-5145A5EF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68174D-AE5A-405C-9276-64821455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8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7AA391-FE71-467C-99DF-13D5F0A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B0D92-DB27-4AC0-B361-D3BF3588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2B4437-0CAD-49CE-AD94-ECFDE0F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5533-96A2-4727-AE70-44016CFB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5A49B-2614-4006-A798-D9FC09F8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6AEBF2-223C-4F78-B0A0-9856712A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F7DC58-D6D4-4378-8277-43707BB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212B9-38A2-4304-8DA4-E9F28FC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0233D-BFE8-42B1-9CD3-CC583A7F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60098-71B5-49B9-A345-C79F434C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DDC50-DC46-4227-B19E-96E20AAB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280B-75E2-4F3B-BA2A-93031958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1D1FB-48E6-4ADD-8CAB-42FEC0D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47386-3B77-4CE8-B729-0A7F8ABE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9D83CD-1422-4681-8645-7B8DFE1F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0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7EA4C0-EF0F-4AB1-A8AD-A5D3697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C9591-18D2-4F7E-8D5D-9574EE38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CC46B-358F-4E51-B490-60AB4E1B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243B-382F-47E1-A467-B90F6651F013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21309-5CF2-433B-B1D4-DB153001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04100-2821-442A-B23C-4147C1B2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anzen.net/devisen/bitcoin-euro-kurs" TargetMode="External"/><Relationship Id="rId13" Type="http://schemas.openxmlformats.org/officeDocument/2006/relationships/hyperlink" Target="https://www.blockchain.com/charts/hash-rate" TargetMode="External"/><Relationship Id="rId3" Type="http://schemas.openxmlformats.org/officeDocument/2006/relationships/hyperlink" Target="https://andersbrownworth.com/blockchain/hash" TargetMode="External"/><Relationship Id="rId7" Type="http://schemas.openxmlformats.org/officeDocument/2006/relationships/hyperlink" Target="https://bitcoin.org/de/download" TargetMode="External"/><Relationship Id="rId12" Type="http://schemas.openxmlformats.org/officeDocument/2006/relationships/hyperlink" Target="https://bitnodes.io/dashboar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coin.org/bitcoin.pdf" TargetMode="External"/><Relationship Id="rId11" Type="http://schemas.openxmlformats.org/officeDocument/2006/relationships/hyperlink" Target="https://ycharts.com/indicators/bitcoin_average_transaction_fee" TargetMode="External"/><Relationship Id="rId5" Type="http://schemas.openxmlformats.org/officeDocument/2006/relationships/hyperlink" Target="https://www.bitcoin.de/de/bitcoin-whitepaper-deutsch" TargetMode="External"/><Relationship Id="rId10" Type="http://schemas.openxmlformats.org/officeDocument/2006/relationships/hyperlink" Target="https://blockstream.info/" TargetMode="External"/><Relationship Id="rId4" Type="http://schemas.openxmlformats.org/officeDocument/2006/relationships/hyperlink" Target="https://andersbrownworth.com/blockchain/public-private-keys/keys" TargetMode="External"/><Relationship Id="rId9" Type="http://schemas.openxmlformats.org/officeDocument/2006/relationships/hyperlink" Target="https://www.blockchain.com/explor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h2lh0dsEC4" TargetMode="External"/><Relationship Id="rId2" Type="http://schemas.openxmlformats.org/officeDocument/2006/relationships/hyperlink" Target="https://www.youtube.com/watch?v=_160oMzblY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hEdr4xKF08" TargetMode="External"/><Relationship Id="rId4" Type="http://schemas.openxmlformats.org/officeDocument/2006/relationships/hyperlink" Target="https://www.idnt.net/de-DE/blog/bitcoin-und-die-blockchain-technologie-einfach-erklae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fileformat.info/tool/hash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tcoin (BTC) Kurs, Grafiken, Marktkapitalisierung | CoinMarketCap">
            <a:extLst>
              <a:ext uri="{FF2B5EF4-FFF2-40B4-BE49-F238E27FC236}">
                <a16:creationId xmlns:a16="http://schemas.microsoft.com/office/drawing/2014/main" id="{ABC70911-3CF6-4446-8C6E-D2DB17FF0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F64DFC-35D8-47F4-93D0-B95812D01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sz="8800" b="1" dirty="0">
                <a:solidFill>
                  <a:srgbClr val="E694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₿</a:t>
            </a:r>
            <a:r>
              <a:rPr lang="de-DE" sz="8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itcoin</a:t>
            </a:r>
            <a:endParaRPr lang="de-DE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B36B3B-8C9A-4A9D-BE9E-2C89CCC1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 dirty="0"/>
              <a:t>Geschichte und Funktionsweise der weltweit verbreitetsten </a:t>
            </a:r>
            <a:r>
              <a:rPr lang="de-DE" dirty="0" err="1"/>
              <a:t>Cryptowährung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Michael Roth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591F-1F45-41B5-BD86-DF6AF5AE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Bitcoin-Wallets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8F90E-3F15-4CFA-8CEF-484A45B8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06"/>
            <a:ext cx="5918316" cy="54406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"Digitale Brieftasche", entweder als Desktop-Applikation, App oder Online Wallet bei einem Dienstleister (</a:t>
            </a:r>
            <a:r>
              <a:rPr lang="de-DE" dirty="0" err="1"/>
              <a:t>Coinbase</a:t>
            </a:r>
            <a:r>
              <a:rPr lang="de-DE" dirty="0"/>
              <a:t>, bitcoin.de, Kraken usw.)</a:t>
            </a:r>
          </a:p>
          <a:p>
            <a:pPr>
              <a:lnSpc>
                <a:spcPct val="110000"/>
              </a:lnSpc>
            </a:pPr>
            <a:r>
              <a:rPr lang="de-DE" dirty="0"/>
              <a:t>Beinhaltet Public und Private Keys des Eigentümers, um Transaktionen und den Adressbesitz nachzuweisen.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Wallets</a:t>
            </a:r>
            <a:r>
              <a:rPr lang="de-DE" dirty="0"/>
              <a:t> sind mit einem Passwort geschützt</a:t>
            </a:r>
            <a:r>
              <a:rPr lang="de-DE" dirty="0">
                <a:sym typeface="Wingdings" panose="05000000000000000000" pitchFamily="2" charset="2"/>
              </a:rPr>
              <a:t> d.h. kein Passwort, kein Nachweis der Transaktionen.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Die klassische "Bitcoin Core"-Wallet lädt zur sicheren Verifikation der Transaktionen die komplette Blockchain (ab 2009) herunter, z.Zt. &gt;600GB.</a:t>
            </a:r>
          </a:p>
          <a:p>
            <a:pPr>
              <a:lnSpc>
                <a:spcPct val="110000"/>
              </a:lnSpc>
            </a:pPr>
            <a:r>
              <a:rPr lang="de-DE" dirty="0"/>
              <a:t>Alternative Windows/Mac-</a:t>
            </a:r>
            <a:r>
              <a:rPr lang="de-DE" dirty="0" err="1"/>
              <a:t>Wallets</a:t>
            </a:r>
            <a:r>
              <a:rPr lang="de-DE" dirty="0"/>
              <a:t>: Electrum, Sparrow, </a:t>
            </a:r>
            <a:r>
              <a:rPr lang="de-DE" dirty="0" err="1"/>
              <a:t>Specter</a:t>
            </a:r>
            <a:r>
              <a:rPr lang="de-DE" dirty="0"/>
              <a:t>.</a:t>
            </a:r>
          </a:p>
          <a:p>
            <a:pPr>
              <a:lnSpc>
                <a:spcPct val="110000"/>
              </a:lnSpc>
            </a:pPr>
            <a:r>
              <a:rPr lang="de-DE" dirty="0"/>
              <a:t>Cold </a:t>
            </a:r>
            <a:r>
              <a:rPr lang="de-DE" dirty="0" err="1"/>
              <a:t>Wallets</a:t>
            </a:r>
            <a:r>
              <a:rPr lang="de-DE" dirty="0"/>
              <a:t> (Physische </a:t>
            </a:r>
            <a:r>
              <a:rPr lang="de-DE" dirty="0" err="1"/>
              <a:t>Wallets</a:t>
            </a:r>
            <a:r>
              <a:rPr lang="de-DE" dirty="0"/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 err="1"/>
              <a:t>Paperwallet</a:t>
            </a:r>
            <a:r>
              <a:rPr lang="de-DE" dirty="0"/>
              <a:t> / </a:t>
            </a:r>
            <a:r>
              <a:rPr lang="de-DE" dirty="0" err="1"/>
              <a:t>Brainwallet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Relativ neu sind Hardware Wallets: "Ledger Nano", </a:t>
            </a:r>
            <a:br>
              <a:rPr lang="de-DE" dirty="0"/>
            </a:br>
            <a:r>
              <a:rPr lang="de-DE" dirty="0"/>
              <a:t>"</a:t>
            </a:r>
            <a:r>
              <a:rPr lang="de-DE" dirty="0" err="1"/>
              <a:t>Bitbox</a:t>
            </a:r>
            <a:r>
              <a:rPr lang="de-DE" dirty="0"/>
              <a:t>", "</a:t>
            </a:r>
            <a:r>
              <a:rPr lang="de-DE" dirty="0" err="1"/>
              <a:t>Trezor</a:t>
            </a:r>
            <a:r>
              <a:rPr lang="de-DE" dirty="0"/>
              <a:t>"…</a:t>
            </a:r>
          </a:p>
        </p:txBody>
      </p:sp>
      <p:pic>
        <p:nvPicPr>
          <p:cNvPr id="2052" name="Picture 4" descr="Bitcoin History Part 18: The First Bitcoin Wallet">
            <a:extLst>
              <a:ext uri="{FF2B5EF4-FFF2-40B4-BE49-F238E27FC236}">
                <a16:creationId xmlns:a16="http://schemas.microsoft.com/office/drawing/2014/main" id="{73C5A90A-8704-4EE6-879D-887F8F00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07" y="1"/>
            <a:ext cx="5074690" cy="31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986641-7CB6-4AF7-B315-7238F09EA3A2}"/>
              </a:ext>
            </a:extLst>
          </p:cNvPr>
          <p:cNvSpPr txBox="1"/>
          <p:nvPr/>
        </p:nvSpPr>
        <p:spPr>
          <a:xfrm>
            <a:off x="9053649" y="2560627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Bitcoin Core</a:t>
            </a:r>
          </a:p>
        </p:txBody>
      </p:sp>
      <p:pic>
        <p:nvPicPr>
          <p:cNvPr id="2054" name="Picture 6" descr="Wie man mit Bitcoins bezahlt">
            <a:extLst>
              <a:ext uri="{FF2B5EF4-FFF2-40B4-BE49-F238E27FC236}">
                <a16:creationId xmlns:a16="http://schemas.microsoft.com/office/drawing/2014/main" id="{653BB14A-5023-4E8B-AE70-25316C9F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06" y="3105213"/>
            <a:ext cx="5074691" cy="25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65459E1-2C57-4C35-8A19-AB6A6B9FF58A}"/>
              </a:ext>
            </a:extLst>
          </p:cNvPr>
          <p:cNvSpPr txBox="1"/>
          <p:nvPr/>
        </p:nvSpPr>
        <p:spPr>
          <a:xfrm>
            <a:off x="9186126" y="5121282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Electrum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44B8B1-F1EB-04D8-A665-F3CF0E492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555" y="5743479"/>
            <a:ext cx="2236251" cy="10587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700BE03-FDEF-5244-1154-5751ED02732B}"/>
              </a:ext>
            </a:extLst>
          </p:cNvPr>
          <p:cNvSpPr txBox="1"/>
          <p:nvPr/>
        </p:nvSpPr>
        <p:spPr>
          <a:xfrm>
            <a:off x="9470756" y="6408424"/>
            <a:ext cx="1111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Ledger Nano</a:t>
            </a:r>
          </a:p>
        </p:txBody>
      </p:sp>
    </p:spTree>
    <p:extLst>
      <p:ext uri="{BB962C8B-B14F-4D97-AF65-F5344CB8AC3E}">
        <p14:creationId xmlns:p14="http://schemas.microsoft.com/office/powerpoint/2010/main" val="138843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42EFF17-9671-40D3-88DE-07353048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57" y="0"/>
            <a:ext cx="9683242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30A30D-F1EB-462F-89E9-70CD052E0665}"/>
              </a:ext>
            </a:extLst>
          </p:cNvPr>
          <p:cNvSpPr txBox="1"/>
          <p:nvPr/>
        </p:nvSpPr>
        <p:spPr>
          <a:xfrm rot="16200000">
            <a:off x="-2252944" y="2834747"/>
            <a:ext cx="6145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>
                <a:solidFill>
                  <a:schemeClr val="accent1">
                    <a:lumMod val="50000"/>
                  </a:schemeClr>
                </a:solidFill>
              </a:rPr>
              <a:t>Beispieltransaktion</a:t>
            </a:r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CAED-22AB-4CB0-AE3F-256E445E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D478-1D3A-4F77-8876-C2474FD5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2"/>
            <a:ext cx="11081656" cy="506902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Das Bitcoin-Netzwerk kann etwa 3-6 Transaktionen/s verarbeiten (max. 4000 pro Block pro 10min.)</a:t>
            </a:r>
          </a:p>
          <a:p>
            <a:r>
              <a:rPr lang="de-DE" dirty="0"/>
              <a:t>Der </a:t>
            </a:r>
            <a:r>
              <a:rPr lang="de-DE" dirty="0" err="1"/>
              <a:t>Reward</a:t>
            </a:r>
            <a:r>
              <a:rPr lang="de-DE" dirty="0"/>
              <a:t> wird im Abstand von mehreren Jahren immer wieder halbiert, die nächste Halbierung auf </a:t>
            </a:r>
            <a:r>
              <a:rPr lang="de-DE" b="1" dirty="0"/>
              <a:t>1.5625 ₿</a:t>
            </a:r>
            <a:r>
              <a:rPr lang="de-DE" dirty="0"/>
              <a:t> steht wohl 2028 bevor. Dadurch nimmt der Zuwachs an neuen BTC immer mehr ab, bis irgendwann </a:t>
            </a:r>
            <a:r>
              <a:rPr lang="de-DE" b="1" dirty="0"/>
              <a:t>maximal 21.000.000 ₿ </a:t>
            </a:r>
            <a:r>
              <a:rPr lang="de-DE" dirty="0"/>
              <a:t>vorhanden sind.</a:t>
            </a:r>
          </a:p>
          <a:p>
            <a:r>
              <a:rPr lang="de-DE" dirty="0"/>
              <a:t>Bitcoin nutzt </a:t>
            </a:r>
            <a:r>
              <a:rPr lang="de-DE" b="1" dirty="0"/>
              <a:t>sha256</a:t>
            </a:r>
            <a:r>
              <a:rPr lang="de-DE" dirty="0"/>
              <a:t> als Hash-Algorithmus und </a:t>
            </a:r>
            <a:r>
              <a:rPr lang="de-DE" b="1" dirty="0"/>
              <a:t>secp256k1</a:t>
            </a:r>
            <a:r>
              <a:rPr lang="de-DE" dirty="0"/>
              <a:t> als Public-Key-Algorithmus zum Signieren. </a:t>
            </a:r>
            <a:r>
              <a:rPr lang="de-DE" b="1" dirty="0"/>
              <a:t>secp256k1</a:t>
            </a:r>
            <a:r>
              <a:rPr lang="de-DE" dirty="0"/>
              <a:t> gilt als sehr sichere "elliptische Kurven Verschlüsselung".</a:t>
            </a:r>
          </a:p>
          <a:p>
            <a:r>
              <a:rPr lang="de-DE" dirty="0"/>
              <a:t>Es gab in der Bitcoin-Geschichte mehrere "Hard-</a:t>
            </a:r>
            <a:r>
              <a:rPr lang="de-DE" dirty="0" err="1"/>
              <a:t>Forks</a:t>
            </a:r>
            <a:r>
              <a:rPr lang="de-DE" dirty="0"/>
              <a:t>" (Absplitterungen). Dabei wurden die Regeln von Bitcoin geändert und in einer anderen (</a:t>
            </a:r>
            <a:r>
              <a:rPr lang="de-DE" dirty="0" err="1"/>
              <a:t>geforkten</a:t>
            </a:r>
            <a:r>
              <a:rPr lang="de-DE" dirty="0"/>
              <a:t>) </a:t>
            </a:r>
            <a:r>
              <a:rPr lang="de-DE" dirty="0" err="1"/>
              <a:t>Blockchain</a:t>
            </a:r>
            <a:r>
              <a:rPr lang="de-DE" dirty="0"/>
              <a:t> fortgeschrieben. Dabei entstanden jeweils neue </a:t>
            </a:r>
            <a:r>
              <a:rPr lang="de-DE" dirty="0" err="1"/>
              <a:t>Cryptowährungen</a:t>
            </a:r>
            <a:r>
              <a:rPr lang="de-DE" dirty="0"/>
              <a:t>. Erfolgreiche Beispiele sind: </a:t>
            </a:r>
            <a:r>
              <a:rPr lang="de-DE" dirty="0" err="1"/>
              <a:t>Litecoin</a:t>
            </a:r>
            <a:r>
              <a:rPr lang="de-DE" dirty="0"/>
              <a:t> (LTC), Bitcoin Cash (BCH), Bitcoin Classic (BXC), Bitcoin Gold (BTG), </a:t>
            </a:r>
            <a:r>
              <a:rPr lang="de-DE" dirty="0" err="1"/>
              <a:t>Dogecoin</a:t>
            </a:r>
            <a:r>
              <a:rPr lang="de-DE" dirty="0"/>
              <a:t> (DOGE)</a:t>
            </a:r>
          </a:p>
          <a:p>
            <a:r>
              <a:rPr lang="de-DE" dirty="0"/>
              <a:t>Man schätzt, dass durch Passwort- oder </a:t>
            </a:r>
            <a:r>
              <a:rPr lang="de-DE" dirty="0" err="1"/>
              <a:t>Walletverlust</a:t>
            </a:r>
            <a:r>
              <a:rPr lang="de-DE" dirty="0"/>
              <a:t> bislang ca. </a:t>
            </a:r>
            <a:r>
              <a:rPr lang="de-DE" b="1" dirty="0"/>
              <a:t>3.7 </a:t>
            </a:r>
            <a:r>
              <a:rPr lang="de-DE" b="1" dirty="0" err="1"/>
              <a:t>Mio</a:t>
            </a:r>
            <a:r>
              <a:rPr lang="de-DE" b="1" dirty="0"/>
              <a:t> ₿</a:t>
            </a:r>
            <a:r>
              <a:rPr lang="de-DE" dirty="0"/>
              <a:t> verloren gegangen sind.</a:t>
            </a:r>
          </a:p>
          <a:p>
            <a:r>
              <a:rPr lang="de-DE" dirty="0"/>
              <a:t>Die meisten anderen Crypto-Währungen funktionieren nach dem gleichen (oder leicht veränderten) Prinzip wie Bitcoin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74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96D1-ED6D-284B-A181-5E039A53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Aufgepasst bei der Crypto-Investition!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147E1-1240-5E41-8061-1322AA25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4228"/>
            <a:ext cx="11353801" cy="5563772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Auf keinen Fall machen:</a:t>
            </a:r>
          </a:p>
          <a:p>
            <a:pPr lvl="1"/>
            <a:r>
              <a:rPr lang="de-DE" dirty="0"/>
              <a:t>Angebote wahrnehmen, bei denen man (angeblich) an Kursschwankungen profitiert, aber selbst keine </a:t>
            </a:r>
            <a:r>
              <a:rPr lang="de-DE" dirty="0" err="1"/>
              <a:t>Coins</a:t>
            </a:r>
            <a:r>
              <a:rPr lang="de-DE" dirty="0"/>
              <a:t> bzw. Private Keys erhält. Zur Zeit oft als </a:t>
            </a:r>
            <a:r>
              <a:rPr lang="de-DE" dirty="0" err="1"/>
              <a:t>Scam</a:t>
            </a:r>
            <a:r>
              <a:rPr lang="de-DE" dirty="0"/>
              <a:t> zu finden</a:t>
            </a:r>
          </a:p>
          <a:p>
            <a:pPr lvl="1"/>
            <a:r>
              <a:rPr lang="de-DE" dirty="0"/>
              <a:t>Angebote nutzen, bei denen man </a:t>
            </a:r>
            <a:r>
              <a:rPr lang="de-DE" dirty="0" err="1"/>
              <a:t>Cryptowährungen</a:t>
            </a:r>
            <a:r>
              <a:rPr lang="de-DE" dirty="0"/>
              <a:t> kaufen, sie aber anschließend nicht selbst transferieren kann, sondern nur wieder verkaufen (z.B. Trade </a:t>
            </a:r>
            <a:r>
              <a:rPr lang="de-DE" dirty="0" err="1"/>
              <a:t>Republic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 vergessen: </a:t>
            </a:r>
            <a:r>
              <a:rPr lang="de-DE" b="1" dirty="0"/>
              <a:t>„Not </a:t>
            </a:r>
            <a:r>
              <a:rPr lang="de-DE" b="1" dirty="0" err="1"/>
              <a:t>your</a:t>
            </a:r>
            <a:r>
              <a:rPr lang="de-DE" b="1" dirty="0"/>
              <a:t> Keys, not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Coins</a:t>
            </a:r>
            <a:r>
              <a:rPr lang="de-DE" b="1" dirty="0"/>
              <a:t>!“</a:t>
            </a:r>
          </a:p>
          <a:p>
            <a:r>
              <a:rPr lang="de-DE" b="1" dirty="0"/>
              <a:t>Nicht auf Dauer machen:</a:t>
            </a:r>
          </a:p>
          <a:p>
            <a:pPr lvl="1"/>
            <a:r>
              <a:rPr lang="de-DE" dirty="0"/>
              <a:t>In kleine, unbekannte </a:t>
            </a:r>
            <a:r>
              <a:rPr lang="de-DE" dirty="0" err="1"/>
              <a:t>Coins</a:t>
            </a:r>
            <a:r>
              <a:rPr lang="de-DE" dirty="0"/>
              <a:t> investieren (</a:t>
            </a:r>
            <a:r>
              <a:rPr lang="de-DE" dirty="0" err="1"/>
              <a:t>Shitcoins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Cryptowährung</a:t>
            </a:r>
            <a:r>
              <a:rPr lang="de-DE" dirty="0"/>
              <a:t> bei einem Online Anbieter (</a:t>
            </a:r>
            <a:r>
              <a:rPr lang="de-DE" dirty="0" err="1"/>
              <a:t>Coinbase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 dauerhaft liegen lassen.</a:t>
            </a:r>
          </a:p>
          <a:p>
            <a:pPr lvl="1"/>
            <a:r>
              <a:rPr lang="de-DE" dirty="0"/>
              <a:t>Wallet auf dem Rechner belassen (insbesondere Windows). Malware kann das Wallet verschlüsseln oder Tastatureingaben (und Wallet!) </a:t>
            </a:r>
            <a:r>
              <a:rPr lang="de-DE" dirty="0" err="1"/>
              <a:t>abschnorcheln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Besser</a:t>
            </a:r>
            <a:r>
              <a:rPr lang="de-DE" dirty="0"/>
              <a:t>: Wallet auf USB-Stick speichern und </a:t>
            </a:r>
            <a:r>
              <a:rPr lang="de-DE" u="sng" dirty="0"/>
              <a:t>zusätzlich</a:t>
            </a:r>
            <a:r>
              <a:rPr lang="de-DE" dirty="0"/>
              <a:t> auf Papier exportieren oder ein anderes </a:t>
            </a:r>
            <a:r>
              <a:rPr lang="de-DE" dirty="0" err="1"/>
              <a:t>Cold</a:t>
            </a:r>
            <a:r>
              <a:rPr lang="de-DE" dirty="0"/>
              <a:t>-Wallet verwenden (</a:t>
            </a:r>
            <a:r>
              <a:rPr lang="de-DE" dirty="0" err="1"/>
              <a:t>Ledger</a:t>
            </a:r>
            <a:r>
              <a:rPr lang="de-DE" dirty="0"/>
              <a:t> Nano etc.)</a:t>
            </a:r>
          </a:p>
          <a:p>
            <a:r>
              <a:rPr lang="de-DE" b="1" dirty="0"/>
              <a:t>Einkommensteuer auf Gewinne</a:t>
            </a:r>
          </a:p>
          <a:p>
            <a:pPr lvl="1"/>
            <a:r>
              <a:rPr lang="de-DE" dirty="0"/>
              <a:t>Gewinne aus </a:t>
            </a:r>
            <a:r>
              <a:rPr lang="de-DE" dirty="0" err="1"/>
              <a:t>Cryptotrading</a:t>
            </a:r>
            <a:r>
              <a:rPr lang="de-DE" dirty="0"/>
              <a:t> müssen versteuert werden (Einkommensteuer), wenn die </a:t>
            </a:r>
            <a:r>
              <a:rPr lang="de-DE" dirty="0" err="1"/>
              <a:t>Coins</a:t>
            </a:r>
            <a:r>
              <a:rPr lang="de-DE" dirty="0"/>
              <a:t> nicht länger als 1 Jahr gehalten wurden. Danach sind die Gewinne steuerfrei!</a:t>
            </a:r>
          </a:p>
          <a:p>
            <a:r>
              <a:rPr lang="de-DE" dirty="0"/>
              <a:t>Alternative zur eigenen Wallet ist eine Beteiligung an einem Wertpapier an der Börse, dass einen Crypto-Kurs abbildet (ein sogenanntes ETN), z.B. 21Shares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38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EAAA-D5F3-41A7-8354-88E88C6E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Resümee (Vorteile / Nachteile)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2629C-2060-4E64-8EDD-721FCC1D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22"/>
            <a:ext cx="11081656" cy="52813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(Nicht ganz) anonyme Transaktionen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Durch begrenzte Stückzahl künstliche Verknappung der Bitcoin</a:t>
            </a:r>
          </a:p>
          <a:p>
            <a:r>
              <a:rPr lang="de-DE" dirty="0"/>
              <a:t>Immenser Stromverbrauch (wegen Proof-</a:t>
            </a:r>
            <a:r>
              <a:rPr lang="de-DE" dirty="0" err="1"/>
              <a:t>of</a:t>
            </a:r>
            <a:r>
              <a:rPr lang="de-DE" dirty="0"/>
              <a:t>-Work) der Miner</a:t>
            </a:r>
          </a:p>
          <a:p>
            <a:r>
              <a:rPr lang="de-DE" dirty="0"/>
              <a:t>Dezentralisierte Überwachung der Zahlungen durch Miner und Nodes</a:t>
            </a:r>
          </a:p>
          <a:p>
            <a:pPr lvl="1"/>
            <a:r>
              <a:rPr lang="de-DE" dirty="0"/>
              <a:t>Keine Abhängigkeit / Kontrolle von Staaten / Banken</a:t>
            </a:r>
          </a:p>
          <a:p>
            <a:r>
              <a:rPr lang="de-DE" dirty="0"/>
              <a:t>Keine zentrale Beschwerde / Stornierung möglich</a:t>
            </a:r>
          </a:p>
          <a:p>
            <a:pPr lvl="1"/>
            <a:r>
              <a:rPr lang="de-DE" dirty="0"/>
              <a:t>Transaktionen sind nicht widerrufbar</a:t>
            </a:r>
          </a:p>
          <a:p>
            <a:pPr lvl="1"/>
            <a:r>
              <a:rPr lang="de-DE" dirty="0"/>
              <a:t>Geht der Private-Key verloren oder ist nicht mehr im Zugriff </a:t>
            </a:r>
            <a:r>
              <a:rPr lang="de-DE" dirty="0">
                <a:sym typeface="Wingdings" panose="05000000000000000000" pitchFamily="2" charset="2"/>
              </a:rPr>
              <a:t> Verlust der Bitcoin</a:t>
            </a:r>
            <a:endParaRPr lang="de-DE" dirty="0"/>
          </a:p>
          <a:p>
            <a:r>
              <a:rPr lang="de-DE" dirty="0"/>
              <a:t>Weltweit nutzbar ohne Mehrkosten</a:t>
            </a:r>
          </a:p>
          <a:p>
            <a:r>
              <a:rPr lang="de-DE" dirty="0"/>
              <a:t>Tatsächliche Nutzung von BTC ist nicht typisch für Währungen</a:t>
            </a:r>
          </a:p>
          <a:p>
            <a:pPr lvl="1"/>
            <a:r>
              <a:rPr lang="de-DE" dirty="0"/>
              <a:t>Spekulationsobjekt </a:t>
            </a:r>
            <a:r>
              <a:rPr lang="de-DE" dirty="0">
                <a:sym typeface="Wingdings" pitchFamily="2" charset="2"/>
              </a:rPr>
              <a:t> Steuern beachten!</a:t>
            </a:r>
            <a:endParaRPr lang="de-DE" dirty="0"/>
          </a:p>
          <a:p>
            <a:pPr lvl="1"/>
            <a:r>
              <a:rPr lang="de-DE" dirty="0"/>
              <a:t>Erpressungen</a:t>
            </a:r>
          </a:p>
          <a:p>
            <a:pPr lvl="1"/>
            <a:r>
              <a:rPr lang="de-DE" dirty="0"/>
              <a:t>Darknet-Zahlungsmittel</a:t>
            </a:r>
          </a:p>
          <a:p>
            <a:r>
              <a:rPr lang="de-DE" dirty="0"/>
              <a:t>Inzwischen über 1000 </a:t>
            </a:r>
            <a:r>
              <a:rPr lang="de-DE" dirty="0" err="1"/>
              <a:t>Cryptowährungen</a:t>
            </a:r>
            <a:r>
              <a:rPr lang="de-DE" dirty="0"/>
              <a:t>(!) </a:t>
            </a:r>
            <a:r>
              <a:rPr lang="de-DE" dirty="0">
                <a:sym typeface="Wingdings" panose="05000000000000000000" pitchFamily="2" charset="2"/>
              </a:rPr>
              <a:t> offensichtlich Erfolgsmodell</a:t>
            </a:r>
          </a:p>
          <a:p>
            <a:r>
              <a:rPr lang="de-DE" dirty="0">
                <a:sym typeface="Wingdings" panose="05000000000000000000" pitchFamily="2" charset="2"/>
              </a:rPr>
              <a:t>Blockchain-Technologie wird auch in anderen Bereichen eingesetzt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2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5F11B49-0D35-DA44-9EB6-F63758FE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41" y="2877690"/>
            <a:ext cx="5674060" cy="22531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92A7D8-06CC-4615-B726-06374790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82"/>
            <a:ext cx="9444917" cy="1058726"/>
          </a:xfrm>
        </p:spPr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A5A5D-9909-4DFB-A583-AC72FCB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1353800" cy="5956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3"/>
              </a:rPr>
              <a:t>https://andersbrownworth.com/blockchain/hash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(Hash-, Mining- und Blockchain-Demo im Browser)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4"/>
              </a:rPr>
              <a:t>https://andersbrownworth.com/blockchain/public-private-keys/keys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(Schlüssel- / Signatur-Demo im Browser)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5"/>
              </a:rPr>
              <a:t>https://www.bitcoin.de/de/bitcoin-whitepaper-deutsch</a:t>
            </a:r>
            <a:r>
              <a:rPr lang="de-DE" sz="1800" dirty="0"/>
              <a:t>  </a:t>
            </a:r>
            <a:br>
              <a:rPr lang="de-DE" sz="1800" dirty="0"/>
            </a:br>
            <a:r>
              <a:rPr lang="de-DE" sz="1800" dirty="0"/>
              <a:t>(Bitcoin Whitepaper von Satoshi auf Deutsch. Original: </a:t>
            </a:r>
            <a:r>
              <a:rPr lang="de-DE" sz="1800" dirty="0">
                <a:hlinkClick r:id="rId6"/>
              </a:rPr>
              <a:t>https://bitcoin.org/bitcoin.pdf</a:t>
            </a:r>
            <a:r>
              <a:rPr lang="de-DE" sz="1800" dirty="0"/>
              <a:t> 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7"/>
              </a:rPr>
              <a:t>https://bitcoin.org/de/download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(Der offizielle Bitcoin-Client, Bitcoin Core)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8"/>
              </a:rPr>
              <a:t>https://bitcoincharts.com/charts/krakenEUR </a:t>
            </a:r>
            <a:br>
              <a:rPr lang="de-DE" sz="1800" dirty="0">
                <a:hlinkClick r:id="rId8"/>
              </a:rPr>
            </a:br>
            <a:r>
              <a:rPr lang="de-DE" sz="1800" dirty="0">
                <a:hlinkClick r:id="rId8"/>
              </a:rPr>
              <a:t>https://www.finanzen.net/devisen/bitcoin-euro-kurs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(BTC Kurse und Auswertungen)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9"/>
              </a:rPr>
              <a:t>https://www.blockchain.com/explorer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>
                <a:hlinkClick r:id="rId10"/>
              </a:rPr>
              <a:t>https://blockstream.info/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(Blockchain Explorer)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1"/>
              </a:rPr>
              <a:t>https://ycharts.com/indicators/bitcoin_average_transaction_fee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(Durchschnittliche Transaction Fee im Bitcoin Network)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2"/>
              </a:rPr>
              <a:t>https://bitnodes.io/dashboard/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(Zeigt die Anzahl der derzeit aktiven Nodes an)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3"/>
              </a:rPr>
              <a:t>https://www.blockchain.com/charts/hash-rate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(Zeigt die weltweite Rechenleistung aller Miner an)</a:t>
            </a:r>
          </a:p>
        </p:txBody>
      </p:sp>
    </p:spTree>
    <p:extLst>
      <p:ext uri="{BB962C8B-B14F-4D97-AF65-F5344CB8AC3E}">
        <p14:creationId xmlns:p14="http://schemas.microsoft.com/office/powerpoint/2010/main" val="303374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DA8B5-75E7-4D4F-8D47-E5D5D31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Erklärungsvideos und Dokumente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8C06B-8174-4743-ACF0-1BB51D23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https://www.youtube.com/watch?v=_160oMzblY8</a:t>
            </a:r>
            <a:br>
              <a:rPr lang="de-DE"/>
            </a:br>
            <a:r>
              <a:rPr lang="de-DE"/>
              <a:t>(Video: Blockchain visuelle Demonstration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Englisch)</a:t>
            </a:r>
          </a:p>
          <a:p>
            <a:r>
              <a:rPr lang="de-DE">
                <a:hlinkClick r:id="rId3"/>
              </a:rPr>
              <a:t>https://www.youtube.com/watch?v=gh2lh0dsEC4</a:t>
            </a:r>
            <a:r>
              <a:rPr lang="de-DE"/>
              <a:t> </a:t>
            </a:r>
            <a:br>
              <a:rPr lang="de-DE"/>
            </a:br>
            <a:r>
              <a:rPr lang="de-DE"/>
              <a:t>(Im Prinzip das gleiche Video von jemand anders auf Deutsch)</a:t>
            </a:r>
          </a:p>
          <a:p>
            <a:r>
              <a:rPr lang="de-DE" sz="2800">
                <a:hlinkClick r:id="rId4"/>
              </a:rPr>
              <a:t>https://www.idnt.net/de-DE/blog/bitcoin-und-die-blockchain-technologie-einfach-erklaert</a:t>
            </a:r>
            <a:r>
              <a:rPr lang="de-DE" sz="2800"/>
              <a:t> (Webseite: Bitcoin Mining einfach erklärt)</a:t>
            </a:r>
          </a:p>
          <a:p>
            <a:endParaRPr lang="de-DE" sz="2800">
              <a:hlinkClick r:id="rId5"/>
            </a:endParaRPr>
          </a:p>
          <a:p>
            <a:r>
              <a:rPr lang="de-DE" sz="2800">
                <a:hlinkClick r:id="rId5"/>
              </a:rPr>
              <a:t>https://www.youtube.com/watch?v=EhEdr4xKF08</a:t>
            </a:r>
            <a:r>
              <a:rPr lang="de-DE" sz="2800"/>
              <a:t> </a:t>
            </a:r>
            <a:br>
              <a:rPr lang="de-DE" sz="2800"/>
            </a:br>
            <a:r>
              <a:rPr lang="de-DE" sz="2800"/>
              <a:t>(Video: Hardware Wallet einrichten)</a:t>
            </a:r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10979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402" y="103448"/>
            <a:ext cx="9444917" cy="1058726"/>
          </a:xfrm>
        </p:spPr>
        <p:txBody>
          <a:bodyPr/>
          <a:lstStyle/>
          <a:p>
            <a:r>
              <a:rPr lang="de-DE"/>
              <a:t>Erklärung: Hashing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9464" y="1162174"/>
            <a:ext cx="6868886" cy="548028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Als </a:t>
            </a:r>
            <a:r>
              <a:rPr lang="de-DE" dirty="0" err="1"/>
              <a:t>Hashing</a:t>
            </a:r>
            <a:r>
              <a:rPr lang="de-DE" dirty="0"/>
              <a:t> bzw. Hashfunktion wird ein Algorithmus bezeichnet, der eine digitale Eingabe beliebiger Länge auf eine immer gleiche, eindeutige Ausgabe fester Länge abbildet (den sogenannten </a:t>
            </a:r>
            <a:r>
              <a:rPr lang="de-DE" b="1" dirty="0"/>
              <a:t>Digest</a:t>
            </a:r>
            <a:r>
              <a:rPr lang="de-DE" dirty="0"/>
              <a:t>). </a:t>
            </a:r>
          </a:p>
          <a:p>
            <a:r>
              <a:rPr lang="de-DE" dirty="0"/>
              <a:t>Ein </a:t>
            </a:r>
            <a:r>
              <a:rPr lang="de-DE" b="1" dirty="0"/>
              <a:t>Digest</a:t>
            </a:r>
            <a:r>
              <a:rPr lang="de-DE" dirty="0"/>
              <a:t> wird auch oft als "Fingerprint" einer Datei / eines Zertifikates / einer Nachricht bezeichnet.</a:t>
            </a:r>
          </a:p>
          <a:p>
            <a:r>
              <a:rPr lang="de-DE" dirty="0"/>
              <a:t>Ein Umkehrschluss von Digest auf die Ursprungsdaten ist nicht möglich.</a:t>
            </a:r>
          </a:p>
          <a:p>
            <a:r>
              <a:rPr lang="de-DE" dirty="0"/>
              <a:t>Eine Kollision (zwei unterschiedliche Eingaben führen zum selben Hashwert) soll vermieden werden. Gute Hashverfahren schaffen das auch!</a:t>
            </a:r>
          </a:p>
          <a:p>
            <a:r>
              <a:rPr lang="de-DE" dirty="0"/>
              <a:t>Bekannte Hash-Verfahren: CRC32, MD5, SHA-1 oder SHA-256.</a:t>
            </a:r>
          </a:p>
          <a:p>
            <a:r>
              <a:rPr lang="de-DE" dirty="0"/>
              <a:t>Aktuelles, anerkannt sicheres Verfahren: SHA-256</a:t>
            </a:r>
          </a:p>
          <a:p>
            <a:r>
              <a:rPr lang="de-DE" dirty="0"/>
              <a:t>Ausprobieren von Hash-Funktionen: </a:t>
            </a:r>
            <a:r>
              <a:rPr lang="de-DE" dirty="0">
                <a:hlinkClick r:id="rId2"/>
              </a:rPr>
              <a:t>http://www.fileformat.info/tool/hash.htm</a:t>
            </a:r>
            <a:endParaRPr lang="de-DE" dirty="0"/>
          </a:p>
          <a:p>
            <a:r>
              <a:rPr lang="de-DE" dirty="0"/>
              <a:t>In Python gibt es das (eingebaute) Modul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2A542F-B57E-4B75-8D92-5468CC77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42" y="2967936"/>
            <a:ext cx="4573838" cy="17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shes - ScienceDirect">
            <a:extLst>
              <a:ext uri="{FF2B5EF4-FFF2-40B4-BE49-F238E27FC236}">
                <a16:creationId xmlns:a16="http://schemas.microsoft.com/office/drawing/2014/main" id="{CB4F39F4-6EDB-494B-9FDF-1EF9B7AE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98" y="1478398"/>
            <a:ext cx="4301674" cy="13208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2ACAF-6D05-4790-8C6E-3804C460FFD7}"/>
              </a:ext>
            </a:extLst>
          </p:cNvPr>
          <p:cNvSpPr txBox="1"/>
          <p:nvPr/>
        </p:nvSpPr>
        <p:spPr>
          <a:xfrm>
            <a:off x="8154177" y="5952635"/>
            <a:ext cx="3441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Einfache (und kryptografisch unsichere) 16-Bit Hashfunktion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F9128C-11FF-4005-9A6B-0D543DAC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96" y="4934767"/>
            <a:ext cx="4800676" cy="10545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9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di.cs.uni-potsdam.de/Lehre/e-commerce/elBez2-5/signa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10" y="1122879"/>
            <a:ext cx="6443779" cy="26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Erklärung: Digitale Signatur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3737113"/>
            <a:ext cx="10826931" cy="300824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Digitale Signaturen von Nachrichten basieren auf die Verschlüsselung des Digest (Hashwertes) mittels des privaten Schlüssels des Absenders</a:t>
            </a:r>
          </a:p>
          <a:p>
            <a:r>
              <a:rPr lang="de-DE" dirty="0"/>
              <a:t>Der Empfänger entschlüsselt den Digest mit dem Public Key des Absenders und vergleicht diesen Digest mit einem selbsterzeugten Digest der Nachricht</a:t>
            </a:r>
          </a:p>
          <a:p>
            <a:r>
              <a:rPr lang="de-DE" dirty="0"/>
              <a:t>Damit kann überprüft werden</a:t>
            </a:r>
          </a:p>
          <a:p>
            <a:pPr lvl="1"/>
            <a:r>
              <a:rPr lang="de-DE" dirty="0"/>
              <a:t>Den Ersteller der Nachricht (nur er hat den private </a:t>
            </a:r>
            <a:r>
              <a:rPr lang="de-DE" dirty="0" err="1"/>
              <a:t>key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Die Unversehrtheit / Authentizität der Nachricht (wenn der übermittelte Digest mit dem der Nachricht übereinstimmt)</a:t>
            </a:r>
          </a:p>
        </p:txBody>
      </p:sp>
    </p:spTree>
    <p:extLst>
      <p:ext uri="{BB962C8B-B14F-4D97-AF65-F5344CB8AC3E}">
        <p14:creationId xmlns:p14="http://schemas.microsoft.com/office/powerpoint/2010/main" val="363007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A64A72-7496-4FE2-96B2-00E96D95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6" b="354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00AB8-3FC8-4047-A999-D16D457FE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b="1" dirty="0">
                <a:solidFill>
                  <a:srgbClr val="002060"/>
                </a:solidFill>
              </a:rPr>
              <a:t>Disclaimer: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D74C5-6B7F-9E4A-A150-C6C04C71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92" y="3602038"/>
            <a:ext cx="11356848" cy="1655762"/>
          </a:xfrm>
        </p:spPr>
        <p:txBody>
          <a:bodyPr>
            <a:normAutofit/>
          </a:bodyPr>
          <a:lstStyle/>
          <a:p>
            <a:r>
              <a:rPr lang="de-DE" dirty="0"/>
              <a:t>Dies ist keine Anlageberatung!</a:t>
            </a:r>
          </a:p>
          <a:p>
            <a:r>
              <a:rPr lang="de-DE" dirty="0"/>
              <a:t>Mir geht es nur um die technische Funktionsweise und Möglichkeiten!</a:t>
            </a:r>
          </a:p>
          <a:p>
            <a:r>
              <a:rPr lang="de-DE" dirty="0" err="1"/>
              <a:t>Cryptowährungen</a:t>
            </a:r>
            <a:r>
              <a:rPr lang="de-DE" dirty="0"/>
              <a:t> sind sehr volatil (schwankend im Wert) und </a:t>
            </a:r>
            <a:r>
              <a:rPr lang="de-DE" b="1" dirty="0">
                <a:solidFill>
                  <a:srgbClr val="FF0000"/>
                </a:solidFill>
              </a:rPr>
              <a:t>es droht u.U. Totalverlust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427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D5662FD-CDEA-47E3-92A2-C65615D0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726" y="2110679"/>
            <a:ext cx="2440274" cy="36568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2C28E3-2777-4564-BAB2-D425B54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Bitcoin (BTC)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FE901-BE36-45AC-BC77-D861A0F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03" y="1338943"/>
            <a:ext cx="9204457" cy="5466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1990er: Cypherpunks (radikale Crypto-Aktivisten) erörtern (und erträumen) die Schaffung einer staatsunabhängigen, digitalen Währung als Konkurrenz zum Fiat-Geldsystem.</a:t>
            </a:r>
          </a:p>
          <a:p>
            <a:r>
              <a:rPr lang="de-DE" dirty="0"/>
              <a:t>2008 wurde das </a:t>
            </a:r>
            <a:r>
              <a:rPr lang="de-DE" b="1" dirty="0">
                <a:solidFill>
                  <a:srgbClr val="FF0000"/>
                </a:solidFill>
              </a:rPr>
              <a:t>Bitcoin</a:t>
            </a:r>
            <a:r>
              <a:rPr lang="de-DE" dirty="0"/>
              <a:t> Konzept als </a:t>
            </a:r>
            <a:r>
              <a:rPr lang="de-DE" b="1" dirty="0"/>
              <a:t>Open Source (!) </a:t>
            </a:r>
            <a:r>
              <a:rPr lang="de-DE" dirty="0"/>
              <a:t>von </a:t>
            </a:r>
            <a:r>
              <a:rPr lang="de-DE" b="1" dirty="0"/>
              <a:t>Satoshi Nakamoto </a:t>
            </a:r>
            <a:r>
              <a:rPr lang="de-DE" dirty="0"/>
              <a:t>in einem Whitepaper in einer Mailingliste über Kryptografie vorgestellt.</a:t>
            </a:r>
          </a:p>
          <a:p>
            <a:r>
              <a:rPr lang="de-DE" dirty="0"/>
              <a:t>Bis heute ist es nicht zu 100% bekannt, wer Satoshi ist/war! (Einzelperson, Pseudonym, Gruppe..) </a:t>
            </a:r>
          </a:p>
          <a:p>
            <a:r>
              <a:rPr lang="de-DE" dirty="0"/>
              <a:t>Die ersten 50 Bitcoin entstanden am 03.01.2009 ("Block 0"). </a:t>
            </a:r>
            <a:br>
              <a:rPr lang="de-DE" dirty="0"/>
            </a:br>
            <a:r>
              <a:rPr lang="de-DE" dirty="0"/>
              <a:t>Erster Wechselkurs </a:t>
            </a:r>
            <a:r>
              <a:rPr lang="de-DE" b="1" dirty="0"/>
              <a:t>1 ₿ = 0,07 $</a:t>
            </a:r>
          </a:p>
          <a:p>
            <a:r>
              <a:rPr lang="de-DE" dirty="0"/>
              <a:t>Gleichzeitig Vorstellung der Bitcoin-</a:t>
            </a:r>
            <a:r>
              <a:rPr lang="de-DE" dirty="0" err="1"/>
              <a:t>Walletsoftware</a:t>
            </a:r>
            <a:r>
              <a:rPr lang="de-DE" dirty="0"/>
              <a:t> "Bitcoin Core" von Satoshi Nakamoto.</a:t>
            </a:r>
          </a:p>
          <a:p>
            <a:r>
              <a:rPr lang="de-DE" dirty="0"/>
              <a:t>Bitcoin </a:t>
            </a:r>
            <a:r>
              <a:rPr lang="de-DE" dirty="0" err="1"/>
              <a:t>Höchstständ</a:t>
            </a:r>
            <a:r>
              <a:rPr lang="de-DE" dirty="0"/>
              <a:t> im März 2024(</a:t>
            </a:r>
            <a:r>
              <a:rPr lang="de-DE" b="1" dirty="0"/>
              <a:t>1 ₿ = 70.000 $</a:t>
            </a:r>
            <a:r>
              <a:rPr lang="de-DE" dirty="0"/>
              <a:t>)</a:t>
            </a:r>
          </a:p>
          <a:p>
            <a:r>
              <a:rPr lang="de-DE" dirty="0"/>
              <a:t>BTC ist inzwischen offizielle Landeswährung von El Salvador</a:t>
            </a:r>
          </a:p>
        </p:txBody>
      </p:sp>
    </p:spTree>
    <p:extLst>
      <p:ext uri="{BB962C8B-B14F-4D97-AF65-F5344CB8AC3E}">
        <p14:creationId xmlns:p14="http://schemas.microsoft.com/office/powerpoint/2010/main" val="8983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Public Keys and Private Keys? | Ledger">
            <a:extLst>
              <a:ext uri="{FF2B5EF4-FFF2-40B4-BE49-F238E27FC236}">
                <a16:creationId xmlns:a16="http://schemas.microsoft.com/office/drawing/2014/main" id="{90C9E0FA-1546-4182-8CFA-8C222DE4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t="6573" r="8864" b="6203"/>
          <a:stretch/>
        </p:blipFill>
        <p:spPr bwMode="auto">
          <a:xfrm>
            <a:off x="6941092" y="819377"/>
            <a:ext cx="3428895" cy="25148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8D5AC4-5E8B-4B6B-84BF-EB284E32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4917" cy="908503"/>
          </a:xfrm>
        </p:spPr>
        <p:txBody>
          <a:bodyPr>
            <a:normAutofit fontScale="90000"/>
          </a:bodyPr>
          <a:lstStyle/>
          <a:p>
            <a:r>
              <a:rPr lang="de-DE"/>
              <a:t>Grundkenntnisse zum Verstehen des Themas</a:t>
            </a:r>
            <a:br>
              <a:rPr lang="de-DE"/>
            </a:br>
            <a:r>
              <a:rPr lang="de-DE"/>
              <a:t>(siehe Anhang!)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827E5-A043-4C96-AD7C-062DD70B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Public / Private-Key Verschlüsselung</a:t>
            </a:r>
            <a:br>
              <a:rPr lang="de-DE" dirty="0"/>
            </a:br>
            <a:r>
              <a:rPr lang="de-DE" dirty="0"/>
              <a:t>(Asymmetrische Verschlüsselung)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Hash</a:t>
            </a:r>
            <a:r>
              <a:rPr lang="de-DE" dirty="0"/>
              <a:t> (#)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Digitale Signatur </a:t>
            </a:r>
            <a:r>
              <a:rPr lang="de-DE" dirty="0"/>
              <a:t>(Asym. Verschlüsselung</a:t>
            </a:r>
            <a:br>
              <a:rPr lang="de-DE" dirty="0"/>
            </a:br>
            <a:r>
              <a:rPr lang="de-DE" dirty="0"/>
              <a:t>des Hash-Wertes der Nachricht 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49C1E2-65DA-4D8F-A937-B9E690B0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67" y="2932125"/>
            <a:ext cx="3247406" cy="155437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48636B-82D4-4191-B521-DF3EBB40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0" y="4238119"/>
            <a:ext cx="4651456" cy="219611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toshi Nakamoto Shirt - Kryptowährung Hodl Krypto Bitcoin T-Shirt :  Amazon.de: Fashion">
            <a:extLst>
              <a:ext uri="{FF2B5EF4-FFF2-40B4-BE49-F238E27FC236}">
                <a16:creationId xmlns:a16="http://schemas.microsoft.com/office/drawing/2014/main" id="{95ABA43B-759A-4BAE-A02F-E4CC474E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54" y="1975621"/>
            <a:ext cx="2581246" cy="26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AFEF30-4348-46EF-8EDE-2FB02ABA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345247"/>
            <a:ext cx="9444917" cy="1058726"/>
          </a:xfrm>
        </p:spPr>
        <p:txBody>
          <a:bodyPr/>
          <a:lstStyle/>
          <a:p>
            <a:r>
              <a:rPr lang="de-DE" dirty="0"/>
              <a:t>Bitcoin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A1888-2A90-4B48-A28F-8A699755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52" y="1330036"/>
            <a:ext cx="9839876" cy="54486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de-DE" dirty="0"/>
              <a:t>Bitcoin-Transaktionen werden in einer verteilten Datenbank ("</a:t>
            </a:r>
            <a:r>
              <a:rPr lang="de-DE" b="1" dirty="0"/>
              <a:t>Blockchain</a:t>
            </a:r>
            <a:r>
              <a:rPr lang="de-DE" dirty="0"/>
              <a:t>") verwaltet, in der alle BTC-Transaktionen aufgezeichnet sind. Es gibt keine zentrale Bitcoin-Verwaltung!</a:t>
            </a:r>
          </a:p>
          <a:p>
            <a:pPr>
              <a:lnSpc>
                <a:spcPct val="100000"/>
              </a:lnSpc>
            </a:pPr>
            <a:r>
              <a:rPr lang="de-DE" dirty="0"/>
              <a:t>Bitcoin selbst als "digitale Münzen" gibt es nicht wirklich, sie sind auch nirgendwo gespeichert. </a:t>
            </a:r>
            <a:br>
              <a:rPr lang="de-DE" dirty="0"/>
            </a:br>
            <a:r>
              <a:rPr lang="de-DE" dirty="0"/>
              <a:t>Nur die Transaktionen auf die verschiedenen Empfängeradressen sind in der Blockchain gespeichert.</a:t>
            </a:r>
          </a:p>
          <a:p>
            <a:pPr>
              <a:lnSpc>
                <a:spcPct val="100000"/>
              </a:lnSpc>
            </a:pPr>
            <a:r>
              <a:rPr lang="de-DE" dirty="0"/>
              <a:t>Jede Transaktion wird mit Hilfe der </a:t>
            </a:r>
            <a:r>
              <a:rPr lang="de-DE" b="1" i="1" dirty="0"/>
              <a:t>Wallet</a:t>
            </a:r>
            <a:r>
              <a:rPr lang="de-DE" dirty="0"/>
              <a:t> (Brieftasche) und dort befindlichen Schlüsselpaaren </a:t>
            </a:r>
            <a:r>
              <a:rPr lang="de-DE" dirty="0" err="1"/>
              <a:t>Cryptografisch</a:t>
            </a:r>
            <a:r>
              <a:rPr lang="de-DE" dirty="0"/>
              <a:t> signiert und verbreitet.</a:t>
            </a:r>
          </a:p>
          <a:p>
            <a:pPr>
              <a:lnSpc>
                <a:spcPct val="100000"/>
              </a:lnSpc>
            </a:pPr>
            <a:r>
              <a:rPr lang="de-DE" dirty="0"/>
              <a:t>Jede Transaktion wird mit anderen Transaktionen zu einem Block zusammengefasst und von einem </a:t>
            </a:r>
            <a:r>
              <a:rPr lang="de-DE" b="1" i="1" dirty="0"/>
              <a:t>Miner</a:t>
            </a:r>
            <a:r>
              <a:rPr lang="de-DE" dirty="0"/>
              <a:t> in die Blockchain eingetragen. Dafür wird vorher für jeden Block eine </a:t>
            </a:r>
            <a:r>
              <a:rPr lang="de-DE" b="1" dirty="0" err="1"/>
              <a:t>Nonce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 aufwändig </a:t>
            </a:r>
            <a:r>
              <a:rPr lang="de-DE" dirty="0" err="1"/>
              <a:t>Cryptografisch</a:t>
            </a:r>
            <a:r>
              <a:rPr lang="de-DE" dirty="0"/>
              <a:t> berechnet. Nach erfolgreicher Berechnung erhält der erfolgreiche Miner einen </a:t>
            </a:r>
            <a:r>
              <a:rPr lang="de-DE" b="1" i="1" dirty="0" err="1"/>
              <a:t>Reward</a:t>
            </a:r>
            <a:r>
              <a:rPr lang="de-DE" dirty="0"/>
              <a:t> von 3.125 neuen(!) Bitcoin als Belohnung, diese baut er als erste Transaktion in den Block ein ("</a:t>
            </a:r>
            <a:r>
              <a:rPr lang="de-DE" b="1" dirty="0"/>
              <a:t>Coinbase Transaction</a:t>
            </a:r>
            <a:r>
              <a:rPr lang="de-DE" dirty="0"/>
              <a:t>").</a:t>
            </a:r>
          </a:p>
          <a:p>
            <a:pPr>
              <a:lnSpc>
                <a:spcPct val="100000"/>
              </a:lnSpc>
            </a:pPr>
            <a:r>
              <a:rPr lang="de-DE" dirty="0"/>
              <a:t>Zahlungen finden von und an pseudonyme Adressen statt </a:t>
            </a:r>
            <a:br>
              <a:rPr lang="de-DE" dirty="0"/>
            </a:br>
            <a:r>
              <a:rPr lang="de-DE" dirty="0"/>
              <a:t>(z.B. </a:t>
            </a:r>
            <a:r>
              <a:rPr lang="de-DE" b="1" i="1" dirty="0"/>
              <a:t>1F1tAaz5x1HUXrCNLbtMDqcw6o5GNn4xqX</a:t>
            </a:r>
            <a:r>
              <a:rPr lang="de-DE" dirty="0"/>
              <a:t> ). </a:t>
            </a:r>
            <a:br>
              <a:rPr lang="de-DE" dirty="0"/>
            </a:br>
            <a:r>
              <a:rPr lang="de-DE" dirty="0"/>
              <a:t>Eine Adresse ist der Public-Key eines Schlüsselpaares, das sich in der dazugehörigen Wallet befindet.</a:t>
            </a:r>
          </a:p>
          <a:p>
            <a:pPr>
              <a:lnSpc>
                <a:spcPct val="100000"/>
              </a:lnSpc>
            </a:pPr>
            <a:r>
              <a:rPr lang="de-DE" dirty="0"/>
              <a:t>Da alles Online stattfindet, unterliegt das Bitcoin-System keinen geographischen Beschränkungen – außer der Verfügbarkeit einer Internetverbindung – und kann länderübergreifend weltweit eingesetzt werden.</a:t>
            </a:r>
          </a:p>
          <a:p>
            <a:pPr>
              <a:lnSpc>
                <a:spcPct val="100000"/>
              </a:lnSpc>
            </a:pPr>
            <a:r>
              <a:rPr lang="de-DE" dirty="0"/>
              <a:t>Ein Bitcoin lässt sich in 100 Millionen Satoshis aufteilen. </a:t>
            </a:r>
            <a:r>
              <a:rPr lang="de-DE" b="1" dirty="0"/>
              <a:t>1 </a:t>
            </a:r>
            <a:r>
              <a:rPr lang="de-DE" b="1" dirty="0" err="1"/>
              <a:t>sat</a:t>
            </a:r>
            <a:r>
              <a:rPr lang="de-DE" b="1" dirty="0"/>
              <a:t> = 0.00000001 ₿</a:t>
            </a:r>
          </a:p>
          <a:p>
            <a:pPr>
              <a:lnSpc>
                <a:spcPct val="100000"/>
              </a:lnSpc>
            </a:pPr>
            <a:r>
              <a:rPr lang="de-DE" dirty="0"/>
              <a:t>Die maximale Anzahl BTC ist mit Hilfe des Bitcoin-Netzwerkprotokolls auf ca. </a:t>
            </a:r>
            <a:r>
              <a:rPr lang="de-DE" b="1" dirty="0"/>
              <a:t>21.000.000 ₿</a:t>
            </a:r>
            <a:r>
              <a:rPr lang="de-DE" dirty="0"/>
              <a:t> gedeckelt (stetig sinkende an neuen Bitcoin).</a:t>
            </a:r>
          </a:p>
        </p:txBody>
      </p:sp>
    </p:spTree>
    <p:extLst>
      <p:ext uri="{BB962C8B-B14F-4D97-AF65-F5344CB8AC3E}">
        <p14:creationId xmlns:p14="http://schemas.microsoft.com/office/powerpoint/2010/main" val="18957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ED3FD-E345-4FA6-AF55-0CF82718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69"/>
            <a:ext cx="9444917" cy="1058726"/>
          </a:xfrm>
        </p:spPr>
        <p:txBody>
          <a:bodyPr/>
          <a:lstStyle/>
          <a:p>
            <a:r>
              <a:rPr lang="de-DE"/>
              <a:t>Transaktionen mit 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2A9107-6275-4EBD-8B9C-A5767ABF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9200"/>
            <a:ext cx="11734801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de-DE" dirty="0"/>
              <a:t>Transaktionen finden zwischen Wallet-Adressen statt. Der Empfänger muss dem Sender seine Adresse </a:t>
            </a:r>
            <a:br>
              <a:rPr lang="de-DE" dirty="0"/>
            </a:br>
            <a:r>
              <a:rPr lang="de-DE" dirty="0"/>
              <a:t>(entspricht dem Public Key) mitteilen.</a:t>
            </a:r>
          </a:p>
          <a:p>
            <a:pPr>
              <a:lnSpc>
                <a:spcPct val="100000"/>
              </a:lnSpc>
            </a:pPr>
            <a:r>
              <a:rPr lang="de-DE" dirty="0"/>
              <a:t>Die Transaktion wird vom Sender-Wallet digital signiert und (falls Netzwerkverbindung da ist) im BTC-Netzwerk verteilt. Dort wird sie von den </a:t>
            </a:r>
            <a:r>
              <a:rPr lang="de-DE" b="1" i="1" dirty="0"/>
              <a:t>Nodes</a:t>
            </a:r>
            <a:r>
              <a:rPr lang="de-DE" dirty="0"/>
              <a:t> u.a. mittels der </a:t>
            </a:r>
            <a:r>
              <a:rPr lang="de-DE" b="1" i="1" dirty="0"/>
              <a:t>Blockchain</a:t>
            </a:r>
            <a:r>
              <a:rPr lang="de-DE" dirty="0"/>
              <a:t> auf Gültigkeit überprüft. Alle unbestätigten Transaktionen landen dann erstmal im sogenannten </a:t>
            </a:r>
            <a:r>
              <a:rPr lang="de-DE" b="1" dirty="0" err="1"/>
              <a:t>Mempool</a:t>
            </a:r>
            <a:r>
              <a:rPr lang="de-DE" dirty="0"/>
              <a:t>. </a:t>
            </a:r>
          </a:p>
          <a:p>
            <a:pPr>
              <a:lnSpc>
                <a:spcPct val="100000"/>
              </a:lnSpc>
            </a:pPr>
            <a:r>
              <a:rPr lang="de-DE" dirty="0"/>
              <a:t>Gleichzeitig mit der Transaktion wird eine frei wählbare Transaktionsgebühr (</a:t>
            </a:r>
            <a:r>
              <a:rPr lang="de-DE" b="1" i="1" dirty="0"/>
              <a:t>Transaction Fee</a:t>
            </a:r>
            <a:r>
              <a:rPr lang="de-DE" dirty="0"/>
              <a:t>) mit überwiesen.</a:t>
            </a:r>
          </a:p>
          <a:p>
            <a:pPr>
              <a:lnSpc>
                <a:spcPct val="100000"/>
              </a:lnSpc>
            </a:pPr>
            <a:r>
              <a:rPr lang="de-DE" dirty="0"/>
              <a:t>Sogenannte </a:t>
            </a:r>
            <a:r>
              <a:rPr lang="de-DE" b="1" i="1" dirty="0"/>
              <a:t>Miner</a:t>
            </a:r>
            <a:r>
              <a:rPr lang="de-DE" dirty="0"/>
              <a:t> fügen Transaktionen aus dem </a:t>
            </a:r>
            <a:r>
              <a:rPr lang="de-DE" b="1" dirty="0" err="1"/>
              <a:t>Mempool</a:t>
            </a:r>
            <a:r>
              <a:rPr lang="de-DE" dirty="0"/>
              <a:t> (im Durchschnitt 2500) zu einem neuen Block zusammen. Zusätzlich fügt der Miner eine Transaktion von neuen BTC (</a:t>
            </a:r>
            <a:r>
              <a:rPr lang="de-DE" b="1" i="1" dirty="0"/>
              <a:t>der </a:t>
            </a:r>
            <a:r>
              <a:rPr lang="de-DE" b="1" i="1" dirty="0" err="1"/>
              <a:t>Reward</a:t>
            </a:r>
            <a:r>
              <a:rPr lang="de-DE" dirty="0"/>
              <a:t>), die an eine Adresse des Miner-Eigentümers selbst geht, hinzu (zur Zeit 3.125 ₿), und zwar als erste Transaktion (</a:t>
            </a:r>
            <a:r>
              <a:rPr lang="de-DE" b="1" i="1" dirty="0"/>
              <a:t>Coinbase Transaction</a:t>
            </a:r>
            <a:r>
              <a:rPr lang="de-DE" dirty="0"/>
              <a:t>). Damit werden beim erfolgreichen Mining "neue" Bitcoin erzeugt.</a:t>
            </a:r>
          </a:p>
          <a:p>
            <a:pPr>
              <a:lnSpc>
                <a:spcPct val="100000"/>
              </a:lnSpc>
            </a:pPr>
            <a:r>
              <a:rPr lang="de-DE" dirty="0"/>
              <a:t>Dann sucht der Miner (und seine Konkurrenten) eine einmal verwendete Zahl (</a:t>
            </a:r>
            <a:r>
              <a:rPr lang="de-DE" b="1" i="1" dirty="0" err="1"/>
              <a:t>Nonce</a:t>
            </a:r>
            <a:r>
              <a:rPr lang="de-DE" b="1" i="1" dirty="0"/>
              <a:t>=</a:t>
            </a:r>
            <a:r>
              <a:rPr lang="de-DE" b="1" i="1" dirty="0" err="1"/>
              <a:t>Number</a:t>
            </a:r>
            <a:r>
              <a:rPr lang="de-DE" b="1" i="1" dirty="0"/>
              <a:t> </a:t>
            </a:r>
            <a:r>
              <a:rPr lang="de-DE" b="1" i="1" dirty="0" err="1"/>
              <a:t>used</a:t>
            </a:r>
            <a:r>
              <a:rPr lang="de-DE" b="1" i="1" dirty="0"/>
              <a:t> </a:t>
            </a:r>
            <a:r>
              <a:rPr lang="de-DE" b="1" i="1" dirty="0" err="1"/>
              <a:t>Once</a:t>
            </a:r>
            <a:r>
              <a:rPr lang="de-DE" dirty="0"/>
              <a:t>), die die Eigenschaft hat, dass der 256-Bit-Hash der </a:t>
            </a:r>
            <a:r>
              <a:rPr lang="de-DE" b="1" i="1" dirty="0" err="1"/>
              <a:t>Nonce</a:t>
            </a:r>
            <a:r>
              <a:rPr lang="de-DE" b="1" i="1" dirty="0"/>
              <a:t> </a:t>
            </a:r>
            <a:r>
              <a:rPr lang="de-DE" i="1" dirty="0"/>
              <a:t>in Kombination mit dem neuen Block </a:t>
            </a:r>
            <a:r>
              <a:rPr lang="de-DE" dirty="0"/>
              <a:t>mit einer vorgegebenen Anzahl Nullen (</a:t>
            </a:r>
            <a:r>
              <a:rPr lang="de-DE" b="1" i="1" dirty="0" err="1"/>
              <a:t>Difficulty</a:t>
            </a:r>
            <a:r>
              <a:rPr lang="de-DE" dirty="0"/>
              <a:t>) beginnt. (Dies erfordert eine Menge wiederkehrende Rechenarbeit, das </a:t>
            </a:r>
            <a:r>
              <a:rPr lang="de-DE" b="1" dirty="0"/>
              <a:t>Mining</a:t>
            </a:r>
            <a:r>
              <a:rPr lang="de-DE" dirty="0"/>
              <a:t>, und dient dem Miner als "Proof </a:t>
            </a:r>
            <a:r>
              <a:rPr lang="de-DE" dirty="0" err="1"/>
              <a:t>of</a:t>
            </a:r>
            <a:r>
              <a:rPr lang="de-DE" dirty="0"/>
              <a:t> Work").</a:t>
            </a:r>
          </a:p>
          <a:p>
            <a:pPr>
              <a:lnSpc>
                <a:spcPct val="100000"/>
              </a:lnSpc>
            </a:pPr>
            <a:r>
              <a:rPr lang="de-DE" dirty="0"/>
              <a:t>Bei Erfolg verbreitet der Miner sofort den neuen Block im Bitcoin-Netzwerk.</a:t>
            </a:r>
          </a:p>
          <a:p>
            <a:pPr>
              <a:lnSpc>
                <a:spcPct val="100000"/>
              </a:lnSpc>
            </a:pPr>
            <a:r>
              <a:rPr lang="de-DE" dirty="0"/>
              <a:t>Dann wird der komplette Transaktions-Block der Blockchain hinzugefügt und später von so genannten </a:t>
            </a:r>
            <a:r>
              <a:rPr lang="de-DE" b="1" i="1" dirty="0"/>
              <a:t>Nodes</a:t>
            </a:r>
            <a:r>
              <a:rPr lang="de-DE" dirty="0"/>
              <a:t> bestätigt.</a:t>
            </a:r>
          </a:p>
          <a:p>
            <a:pPr>
              <a:lnSpc>
                <a:spcPct val="100000"/>
              </a:lnSpc>
            </a:pPr>
            <a:r>
              <a:rPr lang="de-DE" dirty="0"/>
              <a:t>Die enthaltenen </a:t>
            </a:r>
            <a:r>
              <a:rPr lang="de-DE" b="1" i="1" dirty="0"/>
              <a:t>Transaction Fees </a:t>
            </a:r>
            <a:r>
              <a:rPr lang="de-DE" dirty="0"/>
              <a:t>werden dann auch dem erfolgreichen Miner gutgeschrieben.</a:t>
            </a:r>
          </a:p>
          <a:p>
            <a:pPr>
              <a:lnSpc>
                <a:spcPct val="100000"/>
              </a:lnSpc>
            </a:pPr>
            <a:r>
              <a:rPr lang="de-DE" dirty="0"/>
              <a:t>Der </a:t>
            </a:r>
            <a:r>
              <a:rPr lang="de-DE" sz="2900" b="1" i="1" dirty="0" err="1"/>
              <a:t>Reward</a:t>
            </a:r>
            <a:r>
              <a:rPr lang="de-DE" dirty="0"/>
              <a:t> sinkt im Laufe der Zeit, die </a:t>
            </a:r>
            <a:r>
              <a:rPr lang="de-DE" sz="2900" b="1" i="1" dirty="0" err="1"/>
              <a:t>Difficulty</a:t>
            </a:r>
            <a:r>
              <a:rPr lang="de-DE" dirty="0"/>
              <a:t> wird der derzeitigen Rechengeschwindigkeit des kompletten Bitcoin-Netzwerks angepasst, so dass  etwa alle 10 min. eine neue </a:t>
            </a:r>
            <a:r>
              <a:rPr lang="de-DE" sz="3200" b="1" i="1" dirty="0" err="1"/>
              <a:t>Nonce</a:t>
            </a:r>
            <a:r>
              <a:rPr lang="de-DE" sz="3200" b="1" i="1" dirty="0"/>
              <a:t> </a:t>
            </a:r>
            <a:r>
              <a:rPr lang="de-DE" dirty="0"/>
              <a:t>gefunden wird und damit ein neuer Block entsteht.</a:t>
            </a:r>
          </a:p>
        </p:txBody>
      </p:sp>
    </p:spTree>
    <p:extLst>
      <p:ext uri="{BB962C8B-B14F-4D97-AF65-F5344CB8AC3E}">
        <p14:creationId xmlns:p14="http://schemas.microsoft.com/office/powerpoint/2010/main" val="546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3349-1D4A-42C3-8D1B-4AB8E97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Ablauf einer Bitcoin Transaktion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2A2A0B-CCCC-46E6-9818-967CEC27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9451"/>
              </p:ext>
            </p:extLst>
          </p:nvPr>
        </p:nvGraphicFramePr>
        <p:xfrm>
          <a:off x="838200" y="1522413"/>
          <a:ext cx="11082338" cy="483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7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2DBE1-9C8F-47CA-B5BC-6048D457C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EA9F28-3F10-4A72-8651-676DE94F3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A63448-2B8B-47FA-AD03-E2F34A2C1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77DDE-C462-41D4-B934-435D2DBEA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0F79A7-B050-48B0-AAB3-3E3B95BB0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EC89F8-D27D-4FF1-9C8B-597FFEF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ED5FED-BD3B-483B-805F-69915BD7B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F1201-1A77-4A87-AEBA-17FA8784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84DCA1-8570-45AC-9119-F82B73E3A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178D2-8E9B-4445-8E91-0CF27624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DEBCF8-8D11-45CC-8C26-AE44B58C5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7DE3C3-F40F-4509-BEFE-A097BA4CA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EC8CB-65A4-4F51-A971-F3D0EEC4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8352D9-434B-4A93-B393-DAC4A8378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39C9C-1AEC-453E-AE8D-6A72BA8D4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F29B8-F80A-44FF-9A29-06E50CB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9" y="174999"/>
            <a:ext cx="9444917" cy="1058726"/>
          </a:xfrm>
        </p:spPr>
        <p:txBody>
          <a:bodyPr/>
          <a:lstStyle/>
          <a:p>
            <a:r>
              <a:rPr lang="de-DE"/>
              <a:t>Bestandteile des Bitcoin Netzwerks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21D14-A4EF-40AE-A5E3-0CA43276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9" y="1152939"/>
            <a:ext cx="9552944" cy="562571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User-Clients (</a:t>
            </a:r>
            <a:r>
              <a:rPr lang="de-DE" dirty="0" err="1"/>
              <a:t>Wallets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Starten Transaktionen und bieten den Bitcoin Usern eine Benutzeroberfläche zur </a:t>
            </a:r>
            <a:br>
              <a:rPr lang="de-DE" dirty="0"/>
            </a:br>
            <a:r>
              <a:rPr lang="de-DE" dirty="0"/>
              <a:t>Erzeugung von Adressen und Transaktionen</a:t>
            </a:r>
          </a:p>
          <a:p>
            <a:pPr lvl="1"/>
            <a:r>
              <a:rPr lang="de-DE" dirty="0"/>
              <a:t>Verwalten die Private Keys (das Wallet)</a:t>
            </a:r>
          </a:p>
          <a:p>
            <a:r>
              <a:rPr lang="de-DE" dirty="0" err="1"/>
              <a:t>Miner</a:t>
            </a:r>
            <a:endParaRPr lang="de-DE" dirty="0"/>
          </a:p>
          <a:p>
            <a:pPr lvl="1"/>
            <a:r>
              <a:rPr lang="de-DE" dirty="0"/>
              <a:t>Sie müssen einen "Proof </a:t>
            </a:r>
            <a:r>
              <a:rPr lang="de-DE" dirty="0" err="1"/>
              <a:t>of</a:t>
            </a:r>
            <a:r>
              <a:rPr lang="de-DE" dirty="0"/>
              <a:t> Work" nachweisen: Sie berechnen bzw. suchen aufwändig passende "</a:t>
            </a:r>
            <a:r>
              <a:rPr lang="de-DE" dirty="0" err="1"/>
              <a:t>Nonces</a:t>
            </a:r>
            <a:r>
              <a:rPr lang="de-DE" dirty="0"/>
              <a:t>", die der </a:t>
            </a:r>
            <a:r>
              <a:rPr lang="de-DE" dirty="0" err="1"/>
              <a:t>Difficulty</a:t>
            </a:r>
            <a:r>
              <a:rPr lang="de-DE" dirty="0"/>
              <a:t> entsprechen</a:t>
            </a:r>
          </a:p>
          <a:p>
            <a:pPr lvl="1"/>
            <a:r>
              <a:rPr lang="de-DE" dirty="0"/>
              <a:t>Nach Fund einer </a:t>
            </a:r>
            <a:r>
              <a:rPr lang="de-DE" dirty="0" err="1"/>
              <a:t>Nonce</a:t>
            </a:r>
            <a:r>
              <a:rPr lang="de-DE" dirty="0"/>
              <a:t> tragen die Miner die Transaktionen in die Blockchain ein</a:t>
            </a:r>
          </a:p>
          <a:p>
            <a:pPr lvl="1"/>
            <a:r>
              <a:rPr lang="de-DE" dirty="0"/>
              <a:t>Zur Belohnung erhält der Miner Transaktionsgebühren (</a:t>
            </a:r>
            <a:r>
              <a:rPr lang="de-DE" b="1" i="1" dirty="0"/>
              <a:t>Transaction Fees</a:t>
            </a:r>
            <a:r>
              <a:rPr lang="de-DE" dirty="0"/>
              <a:t>) und </a:t>
            </a:r>
            <a:br>
              <a:rPr lang="de-DE" dirty="0"/>
            </a:br>
            <a:r>
              <a:rPr lang="de-DE" dirty="0"/>
              <a:t>neue Bitcoin (</a:t>
            </a:r>
            <a:r>
              <a:rPr lang="de-DE" b="1" i="1" dirty="0" err="1"/>
              <a:t>Reward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Halten eine Kopie der Blockchain vor (Mining Nodes)</a:t>
            </a:r>
          </a:p>
          <a:p>
            <a:r>
              <a:rPr lang="de-DE" dirty="0"/>
              <a:t>Mining Pools</a:t>
            </a:r>
          </a:p>
          <a:p>
            <a:pPr lvl="1"/>
            <a:r>
              <a:rPr lang="de-DE" dirty="0"/>
              <a:t>Ein Miner alleine würde mehrere Wochen benötigen um einen </a:t>
            </a:r>
            <a:r>
              <a:rPr lang="de-DE" dirty="0" err="1"/>
              <a:t>Nonce</a:t>
            </a:r>
            <a:r>
              <a:rPr lang="de-DE" dirty="0"/>
              <a:t> zu 100% zu finden</a:t>
            </a:r>
          </a:p>
          <a:p>
            <a:pPr lvl="1"/>
            <a:r>
              <a:rPr lang="de-DE" dirty="0"/>
              <a:t>Deshalb schließen sich Miner zu "Mining Pools" zusammen und teilen die Arbeit (und die Belohnungen) untereinander auf. Der Poolbetreiber kassiert auch ein paar %.</a:t>
            </a:r>
          </a:p>
          <a:p>
            <a:r>
              <a:rPr lang="de-DE" dirty="0"/>
              <a:t>Nodes</a:t>
            </a:r>
          </a:p>
          <a:p>
            <a:pPr lvl="1"/>
            <a:r>
              <a:rPr lang="de-DE" dirty="0"/>
              <a:t>Halten eine komplette Kopie der Blockchain vor</a:t>
            </a:r>
          </a:p>
          <a:p>
            <a:pPr lvl="1"/>
            <a:r>
              <a:rPr lang="de-DE" dirty="0"/>
              <a:t>Überprüfen und Bestätigen neue Transaktionen </a:t>
            </a:r>
          </a:p>
          <a:p>
            <a:pPr lvl="1"/>
            <a:r>
              <a:rPr lang="de-DE" dirty="0"/>
              <a:t>Wachen über die Integrität der Blockchain</a:t>
            </a:r>
          </a:p>
          <a:p>
            <a:pPr lvl="1"/>
            <a:r>
              <a:rPr lang="de-DE" dirty="0"/>
              <a:t>User-Clients mit "Bitcoin Core Wallet" arbeiten im </a:t>
            </a:r>
            <a:r>
              <a:rPr lang="de-DE" dirty="0" err="1"/>
              <a:t>Hindergrund</a:t>
            </a:r>
            <a:r>
              <a:rPr lang="de-DE" dirty="0"/>
              <a:t> als Nodes (aber auch Miner)</a:t>
            </a:r>
          </a:p>
          <a:p>
            <a:pPr lvl="1"/>
            <a:r>
              <a:rPr lang="de-DE" dirty="0"/>
              <a:t>Auch einige andere Bitcoin Clients unterstützen die </a:t>
            </a:r>
            <a:r>
              <a:rPr lang="de-DE" dirty="0" err="1"/>
              <a:t>Node</a:t>
            </a:r>
            <a:r>
              <a:rPr lang="de-DE" dirty="0"/>
              <a:t>-Funktion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A499E8-20D4-44B5-9D43-6FF10EFE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15" y="1423852"/>
            <a:ext cx="3207563" cy="240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4C37664-9BD9-45EF-8A9F-57C8593E2854}"/>
              </a:ext>
            </a:extLst>
          </p:cNvPr>
          <p:cNvSpPr txBox="1"/>
          <p:nvPr/>
        </p:nvSpPr>
        <p:spPr>
          <a:xfrm>
            <a:off x="9527616" y="3803291"/>
            <a:ext cx="18357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Crypto Miner mit Grafikkarten</a:t>
            </a:r>
          </a:p>
        </p:txBody>
      </p:sp>
      <p:pic>
        <p:nvPicPr>
          <p:cNvPr id="1026" name="Picture 2" descr="Niedriger Preis Litecoin Bitcoin Mining Rig Ether Eum Asic Ant Miner L3 Mit  Netzteil - Buy Ant Miner L3 + Netzteil,Litecoin Bergbau Rig Ant Miner  L3,Schnellste Geschwindigkeit Asic Product on Alibaba.com">
            <a:extLst>
              <a:ext uri="{FF2B5EF4-FFF2-40B4-BE49-F238E27FC236}">
                <a16:creationId xmlns:a16="http://schemas.microsoft.com/office/drawing/2014/main" id="{FC7C52ED-F590-447D-B3BF-9FEEBACB2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2630" r="10986" b="13495"/>
          <a:stretch/>
        </p:blipFill>
        <p:spPr bwMode="auto">
          <a:xfrm>
            <a:off x="9167394" y="4185294"/>
            <a:ext cx="2556201" cy="24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0C05995-A685-4770-A06B-D2B97A0E0D04}"/>
              </a:ext>
            </a:extLst>
          </p:cNvPr>
          <p:cNvSpPr txBox="1"/>
          <p:nvPr/>
        </p:nvSpPr>
        <p:spPr>
          <a:xfrm>
            <a:off x="10654415" y="6349952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ASIC Miner</a:t>
            </a:r>
          </a:p>
        </p:txBody>
      </p:sp>
    </p:spTree>
    <p:extLst>
      <p:ext uri="{BB962C8B-B14F-4D97-AF65-F5344CB8AC3E}">
        <p14:creationId xmlns:p14="http://schemas.microsoft.com/office/powerpoint/2010/main" val="8559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A758C-3864-4417-901F-530FDFEA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86CB1-C295-4D0C-836A-BE7C3ED5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0"/>
            <a:ext cx="11081656" cy="264522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 im gesamten Bitcoin-Netzwerk verfügbare Blockchain (eine Art digitales Buchungsjournal, </a:t>
            </a:r>
            <a:r>
              <a:rPr lang="de-DE" b="1" i="1" dirty="0"/>
              <a:t>Digital Ledger</a:t>
            </a:r>
            <a:r>
              <a:rPr lang="de-DE" dirty="0"/>
              <a:t>) garantiert die Sicherheit der Bitcoin-Transaktionen. </a:t>
            </a:r>
          </a:p>
          <a:p>
            <a:r>
              <a:rPr lang="de-DE" dirty="0"/>
              <a:t>Es handelt es sich dabei um eine komplette und chronologische Liste aller Transaktionen, die in Bitcoin getätigt wurden. </a:t>
            </a:r>
          </a:p>
          <a:p>
            <a:r>
              <a:rPr lang="de-DE" dirty="0"/>
              <a:t>Neue Transaktionen kommen immer in Blöcken zur Liste hinzu, wobei jeder Transaktionsblock einen Verweis auf den vorigen Block enthält. Dadurch bilden die Blöcke eine </a:t>
            </a:r>
            <a:r>
              <a:rPr lang="de-DE" b="1" dirty="0"/>
              <a:t>Kette</a:t>
            </a:r>
            <a:r>
              <a:rPr lang="de-DE" dirty="0"/>
              <a:t>, daher auch der Begriff Block</a:t>
            </a:r>
            <a:r>
              <a:rPr lang="de-DE" b="1" dirty="0"/>
              <a:t>chain</a:t>
            </a:r>
            <a:r>
              <a:rPr lang="de-DE" dirty="0"/>
              <a:t> (dt. Blockkette).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D28A1-08D0-427E-99AB-1EBE923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615"/>
            <a:ext cx="12192000" cy="29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Microsoft Office PowerPoint</Application>
  <PresentationFormat>Breitbild</PresentationFormat>
  <Paragraphs>156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</vt:lpstr>
      <vt:lpstr>₿itcoin</vt:lpstr>
      <vt:lpstr>Disclaimer:</vt:lpstr>
      <vt:lpstr>Bitcoin (BTC) Geschichte</vt:lpstr>
      <vt:lpstr>Grundkenntnisse zum Verstehen des Themas (siehe Anhang!)</vt:lpstr>
      <vt:lpstr>Bitcoin Eigenschaften</vt:lpstr>
      <vt:lpstr>Transaktionen mit Bitcoin</vt:lpstr>
      <vt:lpstr>Ablauf einer Bitcoin Transaktion</vt:lpstr>
      <vt:lpstr>Bestandteile des Bitcoin Netzwerks</vt:lpstr>
      <vt:lpstr>Die Blockchain</vt:lpstr>
      <vt:lpstr>Bitcoin-Wallets</vt:lpstr>
      <vt:lpstr>PowerPoint-Präsentation</vt:lpstr>
      <vt:lpstr>Weitere Fakten</vt:lpstr>
      <vt:lpstr>Aufgepasst bei der Crypto-Investition!</vt:lpstr>
      <vt:lpstr>Resümee (Vorteile / Nachteile)</vt:lpstr>
      <vt:lpstr>Links</vt:lpstr>
      <vt:lpstr>Erklärungsvideos und Dokumente</vt:lpstr>
      <vt:lpstr>Erklärung: Hashing</vt:lpstr>
      <vt:lpstr>Erklärung: Digitale Signatur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(und andere Kryptowährungen)</dc:title>
  <dc:creator>Michael Roth</dc:creator>
  <cp:lastModifiedBy>Michael Roth</cp:lastModifiedBy>
  <cp:revision>64</cp:revision>
  <dcterms:created xsi:type="dcterms:W3CDTF">2021-09-03T07:24:51Z</dcterms:created>
  <dcterms:modified xsi:type="dcterms:W3CDTF">2024-05-30T09:51:47Z</dcterms:modified>
</cp:coreProperties>
</file>