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48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D1B17C-E8CD-76A1-9957-B4EBC73B6D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18D88B8-32FE-6A96-9C59-A91F8F5124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36C2CFD-6202-84B5-A511-2F64604F5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C56B9-18AE-4AAD-98D9-DE99AA26451C}" type="datetimeFigureOut">
              <a:rPr lang="de-DE" smtClean="0"/>
              <a:t>22.05.2024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FB9B34A-AB51-A2FE-8065-BA0241285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FC9C37D-E31D-640F-9706-B7CB9C146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3EBEF-26B2-41ED-8B3E-07D594B9CDD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8891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91B70B-DB4B-A494-045F-F8F692BF1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627869F-7C6E-F28C-190D-5846DFA8A2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4AC3FF5-10BC-B134-B84B-415BC1242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C56B9-18AE-4AAD-98D9-DE99AA26451C}" type="datetimeFigureOut">
              <a:rPr lang="de-DE" smtClean="0"/>
              <a:t>22.05.2024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C92D21B-BF0F-077E-84D2-A03735CB8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FC88BEE-CE85-DFDF-07B0-945B60A0F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3EBEF-26B2-41ED-8B3E-07D594B9CDD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9718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B191DD15-F364-4CD9-77D0-D76E4B309F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DDC5AB3-7B23-4FA9-82FB-6F315B3007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6DE50F8-D2AE-57C3-0162-7BC1FB4E4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C56B9-18AE-4AAD-98D9-DE99AA26451C}" type="datetimeFigureOut">
              <a:rPr lang="de-DE" smtClean="0"/>
              <a:t>22.05.2024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D27F131-0075-E53D-B6AF-78EC86640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DB55801-4438-ACB0-B007-60240A3C6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3EBEF-26B2-41ED-8B3E-07D594B9CDD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3137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9B4F00-C98D-40A0-E457-543BC1C26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996DC7C-A54C-B2CF-2A06-68BCF20B61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5EC7FD4-5417-BA71-3FF2-6428AC587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C56B9-18AE-4AAD-98D9-DE99AA26451C}" type="datetimeFigureOut">
              <a:rPr lang="de-DE" smtClean="0"/>
              <a:t>22.05.2024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A54A929-7E95-9645-510A-F0B8FA6AF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437B8EF-65A8-2085-B2BE-10FB2453D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3EBEF-26B2-41ED-8B3E-07D594B9CDD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2687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B319A4-7C5F-6872-088E-00B624131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A048570-B9C8-9692-9E86-93751DA725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B93D556-A12B-3AC0-5BE3-894A09A8B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C56B9-18AE-4AAD-98D9-DE99AA26451C}" type="datetimeFigureOut">
              <a:rPr lang="de-DE" smtClean="0"/>
              <a:t>22.05.2024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511C71F-C726-2F29-9B5C-1E8BC7A10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3FA035A-3C80-1073-FAF4-BC3789C83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3EBEF-26B2-41ED-8B3E-07D594B9CDD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3458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CC35D9-156E-BC26-5502-7F6610C54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C7DFD4B-1691-0A43-3513-B07F6C9102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20ED22A-4C74-191D-154A-0E4DC82ADB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372EDB0-E63A-03DB-F4E3-AA19760EB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C56B9-18AE-4AAD-98D9-DE99AA26451C}" type="datetimeFigureOut">
              <a:rPr lang="de-DE" smtClean="0"/>
              <a:t>22.05.2024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04C1CA4-ECC7-3D9D-7AA6-B37A6142B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3BA369D-6CCF-82E2-96C2-1C5599A28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3EBEF-26B2-41ED-8B3E-07D594B9CDD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0010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D02CF9-DC5A-55A1-B1D3-18AAE9313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4D43BE7-016B-0681-D831-00172CD121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A09E331-0D13-086D-0455-2A7490E43C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5F1E3F0-D780-5914-1008-F5509C0099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AFC69E0-EF05-E578-84C9-5D8DC220B3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23FBA80-4446-EE54-9D07-BECE9BAA1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C56B9-18AE-4AAD-98D9-DE99AA26451C}" type="datetimeFigureOut">
              <a:rPr lang="de-DE" smtClean="0"/>
              <a:t>22.05.2024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7008124-E9F2-AF78-9E4E-379A72ACF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FBFD00F-DE4F-148C-3EBD-B5B4372A9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3EBEF-26B2-41ED-8B3E-07D594B9CDD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0916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07C577-83CE-D176-A279-8F583BC19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90BAF81-A7A1-8C5D-3251-BAAAC743B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C56B9-18AE-4AAD-98D9-DE99AA26451C}" type="datetimeFigureOut">
              <a:rPr lang="de-DE" smtClean="0"/>
              <a:t>22.05.2024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62258DF-4B90-FFDE-AF70-24597C527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E1FD89F-4B81-F77D-6478-CB7B63CDB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3EBEF-26B2-41ED-8B3E-07D594B9CDD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3943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28E90D5-9A5D-7249-D731-86678F11D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C56B9-18AE-4AAD-98D9-DE99AA26451C}" type="datetimeFigureOut">
              <a:rPr lang="de-DE" smtClean="0"/>
              <a:t>22.05.2024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E733753-FE30-B371-A7F5-A6AF129FB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C0676E2-130C-EA3C-A027-24552BF60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3EBEF-26B2-41ED-8B3E-07D594B9CDD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2128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535AAD-5A7E-A7DA-DB6F-CCB946C15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A853956-2BC7-C695-5396-DDCF86D19B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EBE568C-6D04-0DD6-C42D-F725E44ADB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2367663-F069-7905-CC6D-B0D784C0C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C56B9-18AE-4AAD-98D9-DE99AA26451C}" type="datetimeFigureOut">
              <a:rPr lang="de-DE" smtClean="0"/>
              <a:t>22.05.2024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39292D7-05C5-6032-1BCD-6CB5901F8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7DF4BB6-D0DF-B92D-C09A-F415E04BE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3EBEF-26B2-41ED-8B3E-07D594B9CDD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6188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DF62AA-6B59-18BF-0E76-4927799D4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53C01F7E-210C-7AAA-35ED-66EFADD28F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1D43B40-7262-0A70-20F9-D78FFBA8C5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54629C4-DF42-2367-491B-A385223E3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C56B9-18AE-4AAD-98D9-DE99AA26451C}" type="datetimeFigureOut">
              <a:rPr lang="de-DE" smtClean="0"/>
              <a:t>22.05.2024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3365086-AB89-B0B6-20DA-B01477BA8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5FDAC37-51F3-2087-9FAD-715020B08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3EBEF-26B2-41ED-8B3E-07D594B9CDD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0766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FA861F5-92BD-351E-447D-56D7B08E2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C1AF09B-7DE3-48A2-5515-49297B4D32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66765AE-3220-CBE1-2A46-A417EC9CE5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0C56B9-18AE-4AAD-98D9-DE99AA26451C}" type="datetimeFigureOut">
              <a:rPr lang="de-DE" smtClean="0"/>
              <a:t>22.05.2024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CE4ADA9-26C0-53D3-0FAE-B4D4979A63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92AF2B8-62A0-0711-B3E6-39E4962C5D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83EBEF-26B2-41ED-8B3E-07D594B9CDD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511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de-DE" sz="4400" b="1" kern="1200" smtClean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etacad.com/" TargetMode="External"/><Relationship Id="rId2" Type="http://schemas.openxmlformats.org/officeDocument/2006/relationships/hyperlink" Target="https://skillsforall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killsforall.com/resources/lab-downloads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0D09805E-36CD-8E6A-2565-E82222BAD0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33" r="23053" b="3668"/>
          <a:stretch/>
        </p:blipFill>
        <p:spPr bwMode="auto">
          <a:xfrm>
            <a:off x="3523488" y="1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0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A843726-3D73-9A6B-2A10-3B515DAB8E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0" y="1122363"/>
            <a:ext cx="6666623" cy="3204134"/>
          </a:xfrm>
        </p:spPr>
        <p:txBody>
          <a:bodyPr anchor="b">
            <a:normAutofit/>
          </a:bodyPr>
          <a:lstStyle/>
          <a:p>
            <a:pPr algn="l"/>
            <a:r>
              <a:rPr lang="de-DE" sz="6600" b="1" dirty="0"/>
              <a:t>Cisco Packet Tracer</a:t>
            </a:r>
            <a:br>
              <a:rPr lang="de-DE" sz="3700" dirty="0"/>
            </a:br>
            <a:r>
              <a:rPr lang="de-DE" sz="3700" dirty="0"/>
              <a:t>Netzwerksimulation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289124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721D15-00F9-6BF9-9162-35B508981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5189"/>
            <a:ext cx="10515600" cy="1325563"/>
          </a:xfrm>
        </p:spPr>
        <p:txBody>
          <a:bodyPr/>
          <a:lstStyle/>
          <a:p>
            <a:r>
              <a:rPr lang="de-DE" dirty="0"/>
              <a:t>Cisco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3929D3A-BA46-4BA3-A7C4-69EF42503B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2623"/>
            <a:ext cx="10515600" cy="5625231"/>
          </a:xfrm>
        </p:spPr>
        <p:txBody>
          <a:bodyPr>
            <a:normAutofit fontScale="92500" lnSpcReduction="10000"/>
          </a:bodyPr>
          <a:lstStyle/>
          <a:p>
            <a:r>
              <a:rPr lang="de-DE" dirty="0"/>
              <a:t>Einer der größten Netzwerkausrüster der Welt, gegründet 1984 in Kalifornien an der Stanford University in San Fran</a:t>
            </a:r>
            <a:r>
              <a:rPr lang="de-DE" b="1" dirty="0">
                <a:solidFill>
                  <a:srgbClr val="FF0000"/>
                </a:solidFill>
              </a:rPr>
              <a:t>cisco</a:t>
            </a:r>
            <a:r>
              <a:rPr lang="de-DE" dirty="0"/>
              <a:t>. </a:t>
            </a:r>
            <a:br>
              <a:rPr lang="de-DE" dirty="0"/>
            </a:br>
            <a:r>
              <a:rPr lang="de-DE" dirty="0"/>
              <a:t>Jahresumsatz ~ 50 Mrd. US-$</a:t>
            </a:r>
          </a:p>
          <a:p>
            <a:r>
              <a:rPr lang="de-DE" dirty="0"/>
              <a:t>Produktpalette (u.a.): Switche, Router, Firewall, Access Points, VoIP, VPN u.v.a.m.</a:t>
            </a:r>
          </a:p>
          <a:p>
            <a:r>
              <a:rPr lang="de-DE" dirty="0"/>
              <a:t>Cisco bietet in der "Cisco Networking Academy" ein umfangreiches Programm zur Ausbildung und Zertifizierung von Netzwerktechnikern und Systembetreuern.</a:t>
            </a:r>
          </a:p>
          <a:p>
            <a:r>
              <a:rPr lang="de-DE" dirty="0"/>
              <a:t>Nach Bestehen einer kostenpflichtigen Prüfung kann man dann die entsprechende Zertifikation führen (bekannt ist z.B. der CCNA – Cisco Certified Network Associate) – Lernen geht (auch) per Selbststudium!</a:t>
            </a:r>
          </a:p>
          <a:p>
            <a:r>
              <a:rPr lang="de-DE" dirty="0"/>
              <a:t>Eine CCNA-Zertifizierung gilt (quasi) als "Job-Garantie"</a:t>
            </a:r>
          </a:p>
          <a:p>
            <a:r>
              <a:rPr lang="de-DE" dirty="0"/>
              <a:t>Wichtiges Werkzeug beim Erlernen der Netzwerkkenntnisse ist der Cisco Packet Tracer (PT), ein umfangreiches Simulationswerkzeug u.a. für Cisco Produkte.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B7D7BCB-488E-989D-97BF-68CFDCF864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12710"/>
            <a:ext cx="1633630" cy="1069913"/>
          </a:xfrm>
          <a:prstGeom prst="rect">
            <a:avLst/>
          </a:prstGeom>
        </p:spPr>
      </p:pic>
      <p:pic>
        <p:nvPicPr>
          <p:cNvPr id="2050" name="Picture 2" descr="CCNA-Logo – Mover and Shaker">
            <a:extLst>
              <a:ext uri="{FF2B5EF4-FFF2-40B4-BE49-F238E27FC236}">
                <a16:creationId xmlns:a16="http://schemas.microsoft.com/office/drawing/2014/main" id="{0389A38F-AC22-5AF6-0ED0-8F5596A208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7060" y="3887022"/>
            <a:ext cx="1690048" cy="1161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3256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3B7A81-7C7E-30ED-54C9-8B70295DC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Download und Installation Packet Tracer (PT)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892D4D9-CA85-516B-8FB1-80D8372E6B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Account einrichten bei </a:t>
            </a:r>
            <a:r>
              <a:rPr lang="de-DE" dirty="0">
                <a:hlinkClick r:id="rId2"/>
              </a:rPr>
              <a:t>https://skillsforall.com/</a:t>
            </a:r>
            <a:br>
              <a:rPr lang="de-DE" dirty="0"/>
            </a:br>
            <a:r>
              <a:rPr lang="de-DE" sz="1600" dirty="0"/>
              <a:t>(Alternativ auch bei </a:t>
            </a:r>
            <a:r>
              <a:rPr lang="de-DE" sz="1600" dirty="0">
                <a:hlinkClick r:id="rId3"/>
              </a:rPr>
              <a:t>https://www.netacad.com/</a:t>
            </a:r>
            <a:r>
              <a:rPr lang="de-DE" sz="1600" dirty="0"/>
              <a:t> - dort werden aber auch umfangreichere Kurse wie CCNA usw. angeboten)</a:t>
            </a:r>
          </a:p>
          <a:p>
            <a:r>
              <a:rPr lang="de-DE" dirty="0"/>
              <a:t>Dort dann unter "Catalog" den Kurs "</a:t>
            </a:r>
            <a:r>
              <a:rPr lang="en-US" dirty="0"/>
              <a:t>Getting Started with Cisco Packet Tracer" </a:t>
            </a:r>
            <a:r>
              <a:rPr lang="en-US" dirty="0" err="1"/>
              <a:t>besuchen</a:t>
            </a:r>
            <a:r>
              <a:rPr lang="en-US" dirty="0"/>
              <a:t> und (</a:t>
            </a:r>
            <a:r>
              <a:rPr lang="en-US" dirty="0" err="1"/>
              <a:t>bestenfalls</a:t>
            </a:r>
            <a:r>
              <a:rPr lang="en-US" dirty="0"/>
              <a:t>) </a:t>
            </a:r>
            <a:r>
              <a:rPr lang="en-US" dirty="0" err="1"/>
              <a:t>durcharbeiten</a:t>
            </a:r>
            <a:r>
              <a:rPr lang="en-US" dirty="0"/>
              <a:t> – </a:t>
            </a:r>
            <a:r>
              <a:rPr lang="en-US" dirty="0" err="1"/>
              <a:t>dort</a:t>
            </a:r>
            <a:r>
              <a:rPr lang="en-US" dirty="0"/>
              <a:t> </a:t>
            </a:r>
            <a:r>
              <a:rPr lang="en-US" dirty="0" err="1"/>
              <a:t>kann</a:t>
            </a:r>
            <a:r>
              <a:rPr lang="en-US" dirty="0"/>
              <a:t> man </a:t>
            </a:r>
            <a:r>
              <a:rPr lang="en-US" dirty="0" err="1"/>
              <a:t>dann</a:t>
            </a:r>
            <a:r>
              <a:rPr lang="en-US" dirty="0"/>
              <a:t> </a:t>
            </a:r>
            <a:r>
              <a:rPr lang="en-US" dirty="0" err="1"/>
              <a:t>auch</a:t>
            </a:r>
            <a:r>
              <a:rPr lang="en-US" dirty="0"/>
              <a:t> den Packet Tracer </a:t>
            </a:r>
            <a:r>
              <a:rPr lang="en-US" dirty="0" err="1"/>
              <a:t>runterladen</a:t>
            </a:r>
            <a:r>
              <a:rPr lang="en-US" dirty="0"/>
              <a:t> (falls </a:t>
            </a:r>
            <a:r>
              <a:rPr lang="en-US" dirty="0" err="1"/>
              <a:t>noch</a:t>
            </a:r>
            <a:r>
              <a:rPr lang="en-US" dirty="0"/>
              <a:t> </a:t>
            </a:r>
            <a:r>
              <a:rPr lang="en-US" dirty="0" err="1"/>
              <a:t>nicht</a:t>
            </a:r>
            <a:r>
              <a:rPr lang="en-US" dirty="0"/>
              <a:t> </a:t>
            </a:r>
            <a:r>
              <a:rPr lang="en-US" dirty="0" err="1"/>
              <a:t>vorhanden</a:t>
            </a:r>
            <a:r>
              <a:rPr lang="en-US" dirty="0"/>
              <a:t>).</a:t>
            </a:r>
          </a:p>
          <a:p>
            <a:r>
              <a:rPr lang="en-US" dirty="0"/>
              <a:t>Download-Link: </a:t>
            </a:r>
            <a:r>
              <a:rPr lang="en-US" dirty="0">
                <a:hlinkClick r:id="rId4"/>
              </a:rPr>
              <a:t>https://skillsforall.com/resources/lab-downloads</a:t>
            </a:r>
            <a:r>
              <a:rPr lang="en-US" dirty="0"/>
              <a:t> </a:t>
            </a:r>
          </a:p>
          <a:p>
            <a:r>
              <a:rPr lang="en-US" dirty="0"/>
              <a:t>Bei der Installation des PT die "Multiuser-Option" </a:t>
            </a:r>
            <a:r>
              <a:rPr lang="en-US" b="1" dirty="0" err="1"/>
              <a:t>verneinen</a:t>
            </a:r>
            <a:r>
              <a:rPr lang="en-US" dirty="0"/>
              <a:t>.</a:t>
            </a:r>
          </a:p>
          <a:p>
            <a:r>
              <a:rPr lang="en-US" dirty="0" err="1"/>
              <a:t>Beim</a:t>
            </a:r>
            <a:r>
              <a:rPr lang="en-US" dirty="0"/>
              <a:t> </a:t>
            </a:r>
            <a:r>
              <a:rPr lang="en-US" dirty="0" err="1"/>
              <a:t>Starten</a:t>
            </a:r>
            <a:r>
              <a:rPr lang="en-US" dirty="0"/>
              <a:t> des Packet Tracers </a:t>
            </a:r>
            <a:r>
              <a:rPr lang="en-US" dirty="0" err="1"/>
              <a:t>kann</a:t>
            </a:r>
            <a:r>
              <a:rPr lang="en-US" dirty="0"/>
              <a:t> man </a:t>
            </a:r>
            <a:r>
              <a:rPr lang="en-US" dirty="0" err="1"/>
              <a:t>sich</a:t>
            </a:r>
            <a:r>
              <a:rPr lang="en-US" dirty="0"/>
              <a:t> für 3 </a:t>
            </a:r>
            <a:r>
              <a:rPr lang="en-US" dirty="0" err="1"/>
              <a:t>Monate</a:t>
            </a:r>
            <a:r>
              <a:rPr lang="en-US" dirty="0"/>
              <a:t> </a:t>
            </a:r>
            <a:r>
              <a:rPr lang="en-US" dirty="0" err="1"/>
              <a:t>einloggen</a:t>
            </a:r>
            <a:r>
              <a:rPr lang="en-US" dirty="0"/>
              <a:t> (</a:t>
            </a:r>
            <a:r>
              <a:rPr lang="en-US" dirty="0" err="1"/>
              <a:t>ohne</a:t>
            </a:r>
            <a:r>
              <a:rPr lang="en-US" dirty="0"/>
              <a:t> Login </a:t>
            </a:r>
            <a:r>
              <a:rPr lang="en-US" dirty="0" err="1"/>
              <a:t>gehts</a:t>
            </a:r>
            <a:r>
              <a:rPr lang="en-US" dirty="0"/>
              <a:t> </a:t>
            </a:r>
            <a:r>
              <a:rPr lang="en-US" dirty="0" err="1"/>
              <a:t>nicht</a:t>
            </a:r>
            <a:r>
              <a:rPr lang="en-US" dirty="0"/>
              <a:t>!)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97402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4D40F14D-ABE6-99A0-A121-CAF84B7FE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371" y="0"/>
            <a:ext cx="10515600" cy="841513"/>
          </a:xfrm>
        </p:spPr>
        <p:txBody>
          <a:bodyPr/>
          <a:lstStyle/>
          <a:p>
            <a:r>
              <a:rPr lang="de-DE"/>
              <a:t>PT-Wichtigste GUI-Elemente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95855D0-B0F1-0557-748D-902A5ACD33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3766" y="914222"/>
            <a:ext cx="8710034" cy="5305781"/>
          </a:xfrm>
          <a:prstGeom prst="rect">
            <a:avLst/>
          </a:prstGeom>
        </p:spPr>
      </p:pic>
      <p:sp>
        <p:nvSpPr>
          <p:cNvPr id="7" name="Legende: mit gebogener Linie 6">
            <a:extLst>
              <a:ext uri="{FF2B5EF4-FFF2-40B4-BE49-F238E27FC236}">
                <a16:creationId xmlns:a16="http://schemas.microsoft.com/office/drawing/2014/main" id="{66E27DB9-9434-0279-9DD4-A8EEC12445F3}"/>
              </a:ext>
            </a:extLst>
          </p:cNvPr>
          <p:cNvSpPr/>
          <p:nvPr/>
        </p:nvSpPr>
        <p:spPr>
          <a:xfrm flipH="1">
            <a:off x="76690" y="1025473"/>
            <a:ext cx="2076573" cy="590949"/>
          </a:xfrm>
          <a:prstGeom prst="borderCallout2">
            <a:avLst>
              <a:gd name="adj1" fmla="val 16753"/>
              <a:gd name="adj2" fmla="val -2367"/>
              <a:gd name="adj3" fmla="val 18750"/>
              <a:gd name="adj4" fmla="val -16667"/>
              <a:gd name="adj5" fmla="val 94536"/>
              <a:gd name="adj6" fmla="val -27426"/>
            </a:avLst>
          </a:prstGeom>
          <a:ln w="28575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Markieren- und Verschiebe-Tool</a:t>
            </a:r>
          </a:p>
        </p:txBody>
      </p:sp>
      <p:sp>
        <p:nvSpPr>
          <p:cNvPr id="8" name="Legende: mit gebogener Linie 7">
            <a:extLst>
              <a:ext uri="{FF2B5EF4-FFF2-40B4-BE49-F238E27FC236}">
                <a16:creationId xmlns:a16="http://schemas.microsoft.com/office/drawing/2014/main" id="{1F29658D-F8EB-4A62-C446-5CA431CAB336}"/>
              </a:ext>
            </a:extLst>
          </p:cNvPr>
          <p:cNvSpPr/>
          <p:nvPr/>
        </p:nvSpPr>
        <p:spPr>
          <a:xfrm flipH="1">
            <a:off x="76688" y="2574619"/>
            <a:ext cx="2076573" cy="590949"/>
          </a:xfrm>
          <a:prstGeom prst="borderCallout2">
            <a:avLst>
              <a:gd name="adj1" fmla="val 19748"/>
              <a:gd name="adj2" fmla="val -3219"/>
              <a:gd name="adj3" fmla="val 18750"/>
              <a:gd name="adj4" fmla="val -16667"/>
              <a:gd name="adj5" fmla="val -168013"/>
              <a:gd name="adj6" fmla="val -52680"/>
            </a:avLst>
          </a:prstGeom>
          <a:ln w="28575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Lösch-Werkzeug</a:t>
            </a:r>
          </a:p>
        </p:txBody>
      </p:sp>
      <p:sp>
        <p:nvSpPr>
          <p:cNvPr id="9" name="Legende: mit gebogener Linie 8">
            <a:extLst>
              <a:ext uri="{FF2B5EF4-FFF2-40B4-BE49-F238E27FC236}">
                <a16:creationId xmlns:a16="http://schemas.microsoft.com/office/drawing/2014/main" id="{8DF58C62-5A61-AB21-A24B-46896634819E}"/>
              </a:ext>
            </a:extLst>
          </p:cNvPr>
          <p:cNvSpPr/>
          <p:nvPr/>
        </p:nvSpPr>
        <p:spPr>
          <a:xfrm flipH="1">
            <a:off x="76691" y="1800382"/>
            <a:ext cx="2076573" cy="590949"/>
          </a:xfrm>
          <a:prstGeom prst="borderCallout2">
            <a:avLst>
              <a:gd name="adj1" fmla="val 22743"/>
              <a:gd name="adj2" fmla="val -3788"/>
              <a:gd name="adj3" fmla="val 18750"/>
              <a:gd name="adj4" fmla="val -16667"/>
              <a:gd name="adj5" fmla="val -23261"/>
              <a:gd name="adj6" fmla="val -40951"/>
            </a:avLst>
          </a:prstGeom>
          <a:ln w="28575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Zoomen (Mausrad)</a:t>
            </a:r>
          </a:p>
          <a:p>
            <a:pPr algn="ctr"/>
            <a:r>
              <a:rPr lang="de-DE"/>
              <a:t>Inspizieren (Klicken)</a:t>
            </a:r>
          </a:p>
        </p:txBody>
      </p:sp>
      <p:sp>
        <p:nvSpPr>
          <p:cNvPr id="10" name="Legende: mit gebogener Linie 9">
            <a:extLst>
              <a:ext uri="{FF2B5EF4-FFF2-40B4-BE49-F238E27FC236}">
                <a16:creationId xmlns:a16="http://schemas.microsoft.com/office/drawing/2014/main" id="{CD7BF918-D7AD-425D-4238-4A94EF5EAA2C}"/>
              </a:ext>
            </a:extLst>
          </p:cNvPr>
          <p:cNvSpPr/>
          <p:nvPr/>
        </p:nvSpPr>
        <p:spPr>
          <a:xfrm flipH="1">
            <a:off x="76688" y="3348856"/>
            <a:ext cx="2076573" cy="590949"/>
          </a:xfrm>
          <a:prstGeom prst="borderCallout2">
            <a:avLst>
              <a:gd name="adj1" fmla="val 17752"/>
              <a:gd name="adj2" fmla="val -3219"/>
              <a:gd name="adj3" fmla="val 18750"/>
              <a:gd name="adj4" fmla="val -16667"/>
              <a:gd name="adj5" fmla="val -298788"/>
              <a:gd name="adj6" fmla="val -75976"/>
            </a:avLst>
          </a:prstGeom>
          <a:ln w="28575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Beschriftung</a:t>
            </a:r>
          </a:p>
        </p:txBody>
      </p:sp>
      <p:sp>
        <p:nvSpPr>
          <p:cNvPr id="11" name="Legende: mit gebogener Linie 10">
            <a:extLst>
              <a:ext uri="{FF2B5EF4-FFF2-40B4-BE49-F238E27FC236}">
                <a16:creationId xmlns:a16="http://schemas.microsoft.com/office/drawing/2014/main" id="{BFEFA2F1-7A23-0AC1-14E0-8B43D5D6A273}"/>
              </a:ext>
            </a:extLst>
          </p:cNvPr>
          <p:cNvSpPr/>
          <p:nvPr/>
        </p:nvSpPr>
        <p:spPr>
          <a:xfrm>
            <a:off x="6554182" y="2757907"/>
            <a:ext cx="1863209" cy="590949"/>
          </a:xfrm>
          <a:prstGeom prst="borderCallout2">
            <a:avLst>
              <a:gd name="adj1" fmla="val 29731"/>
              <a:gd name="adj2" fmla="val -3584"/>
              <a:gd name="adj3" fmla="val 18750"/>
              <a:gd name="adj4" fmla="val -16667"/>
              <a:gd name="adj5" fmla="val -236894"/>
              <a:gd name="adj6" fmla="val -52229"/>
            </a:avLst>
          </a:prstGeom>
          <a:ln w="28575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Zoom-Reset</a:t>
            </a:r>
          </a:p>
        </p:txBody>
      </p:sp>
      <p:sp>
        <p:nvSpPr>
          <p:cNvPr id="12" name="Legende: mit gebogener Linie 11">
            <a:extLst>
              <a:ext uri="{FF2B5EF4-FFF2-40B4-BE49-F238E27FC236}">
                <a16:creationId xmlns:a16="http://schemas.microsoft.com/office/drawing/2014/main" id="{048EB8B6-AE31-72BA-46CB-C3CE1BE64977}"/>
              </a:ext>
            </a:extLst>
          </p:cNvPr>
          <p:cNvSpPr/>
          <p:nvPr/>
        </p:nvSpPr>
        <p:spPr>
          <a:xfrm>
            <a:off x="7209010" y="2043102"/>
            <a:ext cx="1863209" cy="590949"/>
          </a:xfrm>
          <a:prstGeom prst="borderCallout2">
            <a:avLst>
              <a:gd name="adj1" fmla="val 30729"/>
              <a:gd name="adj2" fmla="val -2634"/>
              <a:gd name="adj3" fmla="val 18750"/>
              <a:gd name="adj4" fmla="val -16667"/>
              <a:gd name="adj5" fmla="val -114104"/>
              <a:gd name="adj6" fmla="val -50013"/>
            </a:avLst>
          </a:prstGeom>
          <a:ln w="28575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Geräte- und Linkliste</a:t>
            </a:r>
          </a:p>
        </p:txBody>
      </p:sp>
      <p:sp>
        <p:nvSpPr>
          <p:cNvPr id="13" name="Legende: mit gebogener Linie 12">
            <a:extLst>
              <a:ext uri="{FF2B5EF4-FFF2-40B4-BE49-F238E27FC236}">
                <a16:creationId xmlns:a16="http://schemas.microsoft.com/office/drawing/2014/main" id="{DB3E96DB-F945-AF90-0974-D891344D7CA9}"/>
              </a:ext>
            </a:extLst>
          </p:cNvPr>
          <p:cNvSpPr/>
          <p:nvPr/>
        </p:nvSpPr>
        <p:spPr>
          <a:xfrm>
            <a:off x="8253195" y="582393"/>
            <a:ext cx="2100172" cy="590949"/>
          </a:xfrm>
          <a:prstGeom prst="borderCallout2">
            <a:avLst>
              <a:gd name="adj1" fmla="val 14757"/>
              <a:gd name="adj2" fmla="val -1311"/>
              <a:gd name="adj3" fmla="val 18750"/>
              <a:gd name="adj4" fmla="val -16667"/>
              <a:gd name="adj5" fmla="val 129477"/>
              <a:gd name="adj6" fmla="val -69041"/>
            </a:avLst>
          </a:prstGeom>
          <a:ln w="28575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Benutzerdefinierte Geräte</a:t>
            </a:r>
          </a:p>
        </p:txBody>
      </p:sp>
      <p:sp>
        <p:nvSpPr>
          <p:cNvPr id="14" name="Legende: mit gebogener Linie 13">
            <a:extLst>
              <a:ext uri="{FF2B5EF4-FFF2-40B4-BE49-F238E27FC236}">
                <a16:creationId xmlns:a16="http://schemas.microsoft.com/office/drawing/2014/main" id="{6BFA8D8F-4E32-3C27-8D51-172C73D84A28}"/>
              </a:ext>
            </a:extLst>
          </p:cNvPr>
          <p:cNvSpPr/>
          <p:nvPr/>
        </p:nvSpPr>
        <p:spPr>
          <a:xfrm flipH="1">
            <a:off x="76684" y="4678188"/>
            <a:ext cx="2324351" cy="991092"/>
          </a:xfrm>
          <a:prstGeom prst="borderCallout2">
            <a:avLst>
              <a:gd name="adj1" fmla="val 17396"/>
              <a:gd name="adj2" fmla="val -1480"/>
              <a:gd name="adj3" fmla="val 18750"/>
              <a:gd name="adj4" fmla="val -16667"/>
              <a:gd name="adj5" fmla="val 85822"/>
              <a:gd name="adj6" fmla="val -17892"/>
            </a:avLst>
          </a:prstGeom>
          <a:ln w="28575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Geräte Hauptkategorie</a:t>
            </a:r>
            <a:br>
              <a:rPr lang="de-DE"/>
            </a:br>
            <a:r>
              <a:rPr lang="de-DE"/>
              <a:t>(Network Devices, End Devices, Connections)</a:t>
            </a:r>
          </a:p>
        </p:txBody>
      </p:sp>
      <p:sp>
        <p:nvSpPr>
          <p:cNvPr id="15" name="Legende: mit gebogener Linie 14">
            <a:extLst>
              <a:ext uri="{FF2B5EF4-FFF2-40B4-BE49-F238E27FC236}">
                <a16:creationId xmlns:a16="http://schemas.microsoft.com/office/drawing/2014/main" id="{84BA7A3D-CB5F-B9CF-4921-E8B7A1C2D975}"/>
              </a:ext>
            </a:extLst>
          </p:cNvPr>
          <p:cNvSpPr/>
          <p:nvPr/>
        </p:nvSpPr>
        <p:spPr>
          <a:xfrm flipH="1">
            <a:off x="76686" y="6094996"/>
            <a:ext cx="2076572" cy="590949"/>
          </a:xfrm>
          <a:prstGeom prst="borderCallout2">
            <a:avLst>
              <a:gd name="adj1" fmla="val 13759"/>
              <a:gd name="adj2" fmla="val -2651"/>
              <a:gd name="adj3" fmla="val 18750"/>
              <a:gd name="adj4" fmla="val -16667"/>
              <a:gd name="adj5" fmla="val -20266"/>
              <a:gd name="adj6" fmla="val -33362"/>
            </a:avLst>
          </a:prstGeom>
          <a:ln w="28575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Geräte Unterkategorie</a:t>
            </a:r>
          </a:p>
        </p:txBody>
      </p:sp>
      <p:sp>
        <p:nvSpPr>
          <p:cNvPr id="16" name="Legende: mit gebogener Linie 15">
            <a:extLst>
              <a:ext uri="{FF2B5EF4-FFF2-40B4-BE49-F238E27FC236}">
                <a16:creationId xmlns:a16="http://schemas.microsoft.com/office/drawing/2014/main" id="{F172C3C9-5865-337C-23AB-8E9132DC3DFD}"/>
              </a:ext>
            </a:extLst>
          </p:cNvPr>
          <p:cNvSpPr/>
          <p:nvPr/>
        </p:nvSpPr>
        <p:spPr>
          <a:xfrm>
            <a:off x="4318328" y="4362561"/>
            <a:ext cx="2011678" cy="590949"/>
          </a:xfrm>
          <a:prstGeom prst="borderCallout2">
            <a:avLst>
              <a:gd name="adj1" fmla="val 18750"/>
              <a:gd name="adj2" fmla="val -1881"/>
              <a:gd name="adj3" fmla="val 18750"/>
              <a:gd name="adj4" fmla="val -16667"/>
              <a:gd name="adj5" fmla="val 192368"/>
              <a:gd name="adj6" fmla="val -32510"/>
            </a:avLst>
          </a:prstGeom>
          <a:ln w="28575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Verkabelung (Connections)</a:t>
            </a:r>
          </a:p>
        </p:txBody>
      </p:sp>
      <p:sp>
        <p:nvSpPr>
          <p:cNvPr id="17" name="Legende: mit gebogener Linie 16">
            <a:extLst>
              <a:ext uri="{FF2B5EF4-FFF2-40B4-BE49-F238E27FC236}">
                <a16:creationId xmlns:a16="http://schemas.microsoft.com/office/drawing/2014/main" id="{476528A1-605F-A3D7-65CC-DDC9F00BF98F}"/>
              </a:ext>
            </a:extLst>
          </p:cNvPr>
          <p:cNvSpPr/>
          <p:nvPr/>
        </p:nvSpPr>
        <p:spPr>
          <a:xfrm>
            <a:off x="7485785" y="4359599"/>
            <a:ext cx="2696501" cy="590949"/>
          </a:xfrm>
          <a:prstGeom prst="borderCallout2">
            <a:avLst>
              <a:gd name="adj1" fmla="val 19748"/>
              <a:gd name="adj2" fmla="val -2426"/>
              <a:gd name="adj3" fmla="val 18750"/>
              <a:gd name="adj4" fmla="val -16667"/>
              <a:gd name="adj5" fmla="val 194365"/>
              <a:gd name="adj6" fmla="val -42478"/>
            </a:avLst>
          </a:prstGeom>
          <a:ln w="28575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Geräte (nach Auswahl in die Arbeitsfläche klicken)</a:t>
            </a:r>
          </a:p>
        </p:txBody>
      </p:sp>
    </p:spTree>
    <p:extLst>
      <p:ext uri="{BB962C8B-B14F-4D97-AF65-F5344CB8AC3E}">
        <p14:creationId xmlns:p14="http://schemas.microsoft.com/office/powerpoint/2010/main" val="668189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5BBB3B42-EBAF-76E4-859C-AC57A7EDA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8144"/>
            <a:ext cx="10515600" cy="1325563"/>
          </a:xfrm>
        </p:spPr>
        <p:txBody>
          <a:bodyPr/>
          <a:lstStyle/>
          <a:p>
            <a:r>
              <a:rPr lang="de-DE" dirty="0"/>
              <a:t>Empfehlenswerte Geräte (Devices)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3692B0B-9403-AD9C-2783-271C1E8912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5556"/>
            <a:ext cx="10515600" cy="5542444"/>
          </a:xfrm>
        </p:spPr>
        <p:txBody>
          <a:bodyPr>
            <a:normAutofit fontScale="70000" lnSpcReduction="20000"/>
          </a:bodyPr>
          <a:lstStyle/>
          <a:p>
            <a:r>
              <a:rPr lang="de-DE" dirty="0"/>
              <a:t>Network Devices</a:t>
            </a:r>
          </a:p>
          <a:p>
            <a:pPr lvl="1"/>
            <a:r>
              <a:rPr lang="de-DE" dirty="0"/>
              <a:t>Routers</a:t>
            </a:r>
          </a:p>
          <a:p>
            <a:pPr lvl="2"/>
            <a:r>
              <a:rPr lang="de-DE" b="1" dirty="0"/>
              <a:t>1941</a:t>
            </a:r>
            <a:r>
              <a:rPr lang="de-DE" dirty="0"/>
              <a:t> – Cisco Router mit 2 * 1000 </a:t>
            </a:r>
            <a:r>
              <a:rPr lang="de-DE" dirty="0" err="1"/>
              <a:t>BaseT</a:t>
            </a:r>
            <a:r>
              <a:rPr lang="de-DE" dirty="0"/>
              <a:t> Interface, erweiterbar</a:t>
            </a:r>
          </a:p>
          <a:p>
            <a:pPr lvl="2"/>
            <a:r>
              <a:rPr lang="de-DE" b="1" dirty="0"/>
              <a:t>2911</a:t>
            </a:r>
            <a:r>
              <a:rPr lang="de-DE" dirty="0"/>
              <a:t> – Cisco Router mit 3 * 1000 </a:t>
            </a:r>
            <a:r>
              <a:rPr lang="de-DE" dirty="0" err="1"/>
              <a:t>BaseT</a:t>
            </a:r>
            <a:r>
              <a:rPr lang="de-DE" dirty="0"/>
              <a:t> Interface, erweiterbar</a:t>
            </a:r>
          </a:p>
          <a:p>
            <a:pPr lvl="2"/>
            <a:r>
              <a:rPr lang="de-DE" b="1" dirty="0"/>
              <a:t>4331</a:t>
            </a:r>
            <a:r>
              <a:rPr lang="de-DE" dirty="0"/>
              <a:t> – Cisco-Router mit 3 * 1000 </a:t>
            </a:r>
            <a:r>
              <a:rPr lang="de-DE" dirty="0" err="1"/>
              <a:t>BaseT</a:t>
            </a:r>
            <a:r>
              <a:rPr lang="de-DE" dirty="0"/>
              <a:t> Interface, mit SEC-Lizenz</a:t>
            </a:r>
          </a:p>
          <a:p>
            <a:pPr lvl="2"/>
            <a:r>
              <a:rPr lang="de-DE" b="1" dirty="0"/>
              <a:t>PT-Empty</a:t>
            </a:r>
            <a:r>
              <a:rPr lang="de-DE" dirty="0"/>
              <a:t> – Frei konfigurierbarer Router mit 10 Modulschächten (Kupfer / LWL etc.)</a:t>
            </a:r>
          </a:p>
          <a:p>
            <a:pPr lvl="1"/>
            <a:r>
              <a:rPr lang="de-DE" dirty="0"/>
              <a:t>Switches</a:t>
            </a:r>
          </a:p>
          <a:p>
            <a:pPr lvl="2"/>
            <a:r>
              <a:rPr lang="de-DE" b="1" dirty="0"/>
              <a:t>2960</a:t>
            </a:r>
            <a:r>
              <a:rPr lang="de-DE" dirty="0"/>
              <a:t> – Cisco Layer 2 - Switch mit 24 * 100BaseT und 2 * 1000BaseT Interface</a:t>
            </a:r>
          </a:p>
          <a:p>
            <a:pPr lvl="2"/>
            <a:r>
              <a:rPr lang="de-DE" b="1" dirty="0"/>
              <a:t>3560</a:t>
            </a:r>
            <a:r>
              <a:rPr lang="de-DE" dirty="0"/>
              <a:t> – Cisco Layer 3 – Switch mit 24 * 100BaseT und 2*SFP</a:t>
            </a:r>
          </a:p>
          <a:p>
            <a:pPr lvl="2"/>
            <a:r>
              <a:rPr lang="de-DE" b="1" dirty="0"/>
              <a:t>3650</a:t>
            </a:r>
            <a:r>
              <a:rPr lang="de-DE" dirty="0"/>
              <a:t> – Cisco Layer 3 – Switch mit 24 * 1000BaseT und 2*SFP</a:t>
            </a:r>
            <a:br>
              <a:rPr lang="de-DE" dirty="0"/>
            </a:br>
            <a:r>
              <a:rPr lang="de-DE" dirty="0"/>
              <a:t>(Standardmäßig ohne Netzteil konfiguriert!)</a:t>
            </a:r>
          </a:p>
          <a:p>
            <a:pPr lvl="2"/>
            <a:r>
              <a:rPr lang="de-DE" b="1" dirty="0"/>
              <a:t>PT-Empty</a:t>
            </a:r>
            <a:r>
              <a:rPr lang="de-DE" dirty="0"/>
              <a:t> – Frei konfigurierbarer Switch mit 10 Modulschächten (Kupfer / LWL etc.)</a:t>
            </a:r>
          </a:p>
          <a:p>
            <a:pPr lvl="1"/>
            <a:r>
              <a:rPr lang="de-DE" dirty="0"/>
              <a:t>Wireless Devices</a:t>
            </a:r>
          </a:p>
          <a:p>
            <a:pPr lvl="2"/>
            <a:r>
              <a:rPr lang="de-DE" b="1" dirty="0"/>
              <a:t>WRT300N</a:t>
            </a:r>
            <a:r>
              <a:rPr lang="de-DE" dirty="0"/>
              <a:t> – WLAN-Router / Access Point von Linksys (mit DHCP-Server/DNS)</a:t>
            </a:r>
          </a:p>
          <a:p>
            <a:r>
              <a:rPr lang="de-DE" dirty="0"/>
              <a:t>End Devices</a:t>
            </a:r>
          </a:p>
          <a:p>
            <a:pPr lvl="1"/>
            <a:r>
              <a:rPr lang="de-DE" b="1" dirty="0"/>
              <a:t>PC </a:t>
            </a:r>
            <a:r>
              <a:rPr lang="de-DE" dirty="0"/>
              <a:t>(mit Webbrowser, Eingabeaufforderung etc…) </a:t>
            </a:r>
          </a:p>
          <a:p>
            <a:pPr lvl="1"/>
            <a:r>
              <a:rPr lang="de-DE" b="1" dirty="0"/>
              <a:t>Server</a:t>
            </a:r>
            <a:r>
              <a:rPr lang="de-DE" dirty="0"/>
              <a:t> (mit aktivierbarem Web-, DNS, DHCP-Server)</a:t>
            </a:r>
          </a:p>
          <a:p>
            <a:pPr lvl="1"/>
            <a:r>
              <a:rPr lang="de-DE" b="1" dirty="0"/>
              <a:t>Laptop</a:t>
            </a:r>
            <a:r>
              <a:rPr lang="de-DE" dirty="0"/>
              <a:t> (mit WLAN-Netzwerkkarte)</a:t>
            </a:r>
          </a:p>
          <a:p>
            <a:r>
              <a:rPr lang="de-DE" dirty="0"/>
              <a:t>Connections</a:t>
            </a:r>
          </a:p>
          <a:p>
            <a:pPr lvl="1"/>
            <a:r>
              <a:rPr lang="de-DE" b="1" dirty="0"/>
              <a:t>Copper</a:t>
            </a:r>
            <a:r>
              <a:rPr lang="de-DE" dirty="0"/>
              <a:t> (Kupfer-Netzwerkkabel, als Straight-Through und </a:t>
            </a:r>
            <a:r>
              <a:rPr lang="de-DE" dirty="0" err="1"/>
              <a:t>CrossOver</a:t>
            </a:r>
            <a:r>
              <a:rPr lang="de-DE" dirty="0"/>
              <a:t>)</a:t>
            </a:r>
          </a:p>
          <a:p>
            <a:pPr lvl="1"/>
            <a:r>
              <a:rPr lang="de-DE" b="1" dirty="0"/>
              <a:t>Fiber</a:t>
            </a:r>
            <a:r>
              <a:rPr lang="de-DE" dirty="0"/>
              <a:t> (Lichtwellenleiter = Glasfaser)</a:t>
            </a:r>
          </a:p>
          <a:p>
            <a:pPr lvl="1"/>
            <a:r>
              <a:rPr lang="de-DE" b="1" dirty="0"/>
              <a:t>Auto</a:t>
            </a:r>
            <a:r>
              <a:rPr lang="de-DE" dirty="0"/>
              <a:t>matische Verbindung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3575984A-4AB8-089E-3FC3-C51C018AE9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3505" y="1457344"/>
            <a:ext cx="853715" cy="838738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32DA90F4-A6B9-F643-1395-D87A069B8F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4268" y="2259336"/>
            <a:ext cx="789502" cy="774319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559129D0-6781-9817-DA70-BFF93050AA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84209" y="4009703"/>
            <a:ext cx="779561" cy="723878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6B1BE413-0F92-8309-D7D2-856F66C15C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89748" y="4846678"/>
            <a:ext cx="789502" cy="747207"/>
          </a:xfrm>
          <a:prstGeom prst="rect">
            <a:avLst/>
          </a:prstGeom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420D1BB3-E8CF-1473-63AE-7B54064C4F8F}"/>
              </a:ext>
            </a:extLst>
          </p:cNvPr>
          <p:cNvSpPr txBox="1"/>
          <p:nvPr/>
        </p:nvSpPr>
        <p:spPr>
          <a:xfrm>
            <a:off x="8524165" y="6155237"/>
            <a:ext cx="26345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Automatik      </a:t>
            </a:r>
            <a:r>
              <a:rPr lang="de-DE" sz="800" dirty="0" err="1"/>
              <a:t>Cu</a:t>
            </a:r>
            <a:r>
              <a:rPr lang="de-DE" sz="800" dirty="0"/>
              <a:t>-Patchkabel     </a:t>
            </a:r>
            <a:r>
              <a:rPr lang="de-DE" sz="800" dirty="0" err="1"/>
              <a:t>Cu</a:t>
            </a:r>
            <a:r>
              <a:rPr lang="de-DE" sz="800" dirty="0"/>
              <a:t>-Crossover        Glasfaser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BC63567-2080-586D-0A45-6F2B8B5AD36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70583" y="3116486"/>
            <a:ext cx="779561" cy="779561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C5868EBE-9A27-3E43-894A-34F9F93DAAF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33505" y="606261"/>
            <a:ext cx="777295" cy="81184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9D11030A-ED67-39C7-B9F0-4619FCB52732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7695"/>
          <a:stretch/>
        </p:blipFill>
        <p:spPr>
          <a:xfrm>
            <a:off x="8639704" y="5838683"/>
            <a:ext cx="377969" cy="377363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FDF68A03-06F9-B1F8-436F-A21C7F9CA7F3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48868"/>
          <a:stretch/>
        </p:blipFill>
        <p:spPr>
          <a:xfrm>
            <a:off x="9911126" y="5838683"/>
            <a:ext cx="377970" cy="358171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51D23572-917D-77A3-C37B-676461575430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r="47325"/>
          <a:stretch/>
        </p:blipFill>
        <p:spPr>
          <a:xfrm>
            <a:off x="9269710" y="5848278"/>
            <a:ext cx="389379" cy="358171"/>
          </a:xfrm>
          <a:prstGeom prst="rect">
            <a:avLst/>
          </a:prstGeom>
        </p:spPr>
      </p:pic>
      <p:pic>
        <p:nvPicPr>
          <p:cNvPr id="22" name="Grafik 21">
            <a:extLst>
              <a:ext uri="{FF2B5EF4-FFF2-40B4-BE49-F238E27FC236}">
                <a16:creationId xmlns:a16="http://schemas.microsoft.com/office/drawing/2014/main" id="{072AE5F4-3080-13E0-2FBC-205E061FDB0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623909" y="5844467"/>
            <a:ext cx="365792" cy="365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4710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82F288-FEFC-5574-75C3-DA177FA71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Erweiterungskarten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E1F3D7E-1830-71FC-52EF-E7B081EDF8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Im Packet-Tracer lassen sich die meisten Cisco-Switche und Router mit Schnittstellenkarten erweitern (Reiter „</a:t>
            </a:r>
            <a:r>
              <a:rPr lang="de-DE" dirty="0" err="1"/>
              <a:t>Physical</a:t>
            </a:r>
            <a:r>
              <a:rPr lang="de-DE" dirty="0"/>
              <a:t>“). Dazu muss das Gerät jeweils ausgeschaltet werden, damit die Karte eingesetzt</a:t>
            </a:r>
            <a:br>
              <a:rPr lang="de-DE" dirty="0"/>
            </a:br>
            <a:r>
              <a:rPr lang="de-DE" dirty="0"/>
              <a:t> (oder herausgenommen) werden kann.</a:t>
            </a:r>
          </a:p>
          <a:p>
            <a:r>
              <a:rPr lang="de-DE" dirty="0"/>
              <a:t>Wichtigste Erweiterungskarten:</a:t>
            </a:r>
          </a:p>
          <a:p>
            <a:pPr lvl="1"/>
            <a:r>
              <a:rPr lang="de-DE" dirty="0"/>
              <a:t>HWIC-1GE-SFP </a:t>
            </a:r>
            <a:r>
              <a:rPr lang="de-DE" dirty="0">
                <a:sym typeface="Wingdings" panose="05000000000000000000" pitchFamily="2" charset="2"/>
              </a:rPr>
              <a:t> Stellt einen SFP-Slot für SFP-Module zur Verfügung</a:t>
            </a:r>
          </a:p>
          <a:p>
            <a:pPr lvl="2"/>
            <a:r>
              <a:rPr lang="de-DE" dirty="0"/>
              <a:t>GLC-LH-SMD </a:t>
            </a:r>
            <a:r>
              <a:rPr lang="de-DE" dirty="0">
                <a:sym typeface="Wingdings" panose="05000000000000000000" pitchFamily="2" charset="2"/>
              </a:rPr>
              <a:t> SFP-Modul mit Gigabit Fiber Ethernet Port </a:t>
            </a:r>
          </a:p>
          <a:p>
            <a:pPr lvl="1"/>
            <a:r>
              <a:rPr lang="de-DE" dirty="0"/>
              <a:t>HWIC-2T </a:t>
            </a:r>
            <a:r>
              <a:rPr lang="de-DE" dirty="0">
                <a:sym typeface="Wingdings" panose="05000000000000000000" pitchFamily="2" charset="2"/>
              </a:rPr>
              <a:t> 2 Port Serial High-Speed WAN Interface Card</a:t>
            </a:r>
            <a:endParaRPr lang="de-DE" dirty="0"/>
          </a:p>
          <a:p>
            <a:pPr lvl="1"/>
            <a:r>
              <a:rPr lang="de-DE" dirty="0"/>
              <a:t>NM-1CGE </a:t>
            </a:r>
            <a:r>
              <a:rPr lang="de-DE" dirty="0">
                <a:sym typeface="Wingdings" panose="05000000000000000000" pitchFamily="2" charset="2"/>
              </a:rPr>
              <a:t> Gigabit Ethernet Kupfer f. PT-Router/PT-Switch</a:t>
            </a:r>
          </a:p>
          <a:p>
            <a:pPr lvl="1"/>
            <a:r>
              <a:rPr lang="de-DE" dirty="0">
                <a:sym typeface="Wingdings" panose="05000000000000000000" pitchFamily="2" charset="2"/>
              </a:rPr>
              <a:t>NM-1FGE  Gigabit Ethernet Fiber f. PT-Router/PT-Switch</a:t>
            </a: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A2323C4-63E2-944C-1312-5A3937646C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3446" y="3954026"/>
            <a:ext cx="1318374" cy="365792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4C45E005-2BA4-F04A-BF74-CBCA8B3C2D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8336" y="4346560"/>
            <a:ext cx="403347" cy="305235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DE65C527-1EEE-22C8-81B6-8FA2CE7F74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23446" y="4697360"/>
            <a:ext cx="1303133" cy="358171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E0E7CC07-44E3-4FBA-4E67-311883E0C4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32224" y="5162888"/>
            <a:ext cx="472481" cy="70110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72C2F068-5C7C-066F-CE04-B41D33DB63F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23446" y="2650572"/>
            <a:ext cx="1539373" cy="548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0485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597</Words>
  <Application>Microsoft Office PowerPoint</Application>
  <PresentationFormat>Breitbild</PresentationFormat>
  <Paragraphs>58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Wingdings</vt:lpstr>
      <vt:lpstr>Office</vt:lpstr>
      <vt:lpstr>Cisco Packet Tracer Netzwerksimulation</vt:lpstr>
      <vt:lpstr>Cisco</vt:lpstr>
      <vt:lpstr>Download und Installation Packet Tracer (PT)</vt:lpstr>
      <vt:lpstr>PT-Wichtigste GUI-Elemente</vt:lpstr>
      <vt:lpstr>Empfehlenswerte Geräte (Devices)</vt:lpstr>
      <vt:lpstr>Erweiterungskarten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Cisco Packet Tracer Netzwerksimulator</dc:title>
  <dc:creator>Michael Roth</dc:creator>
  <cp:lastModifiedBy>Michael Roth</cp:lastModifiedBy>
  <cp:revision>20</cp:revision>
  <dcterms:created xsi:type="dcterms:W3CDTF">2022-07-11T10:38:43Z</dcterms:created>
  <dcterms:modified xsi:type="dcterms:W3CDTF">2024-05-22T13:59:10Z</dcterms:modified>
</cp:coreProperties>
</file>