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85" r:id="rId4"/>
    <p:sldId id="288" r:id="rId5"/>
    <p:sldId id="322" r:id="rId6"/>
    <p:sldId id="325" r:id="rId7"/>
    <p:sldId id="307" r:id="rId8"/>
    <p:sldId id="323" r:id="rId9"/>
    <p:sldId id="326" r:id="rId10"/>
    <p:sldId id="32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D06A3-D0B9-32A8-AC1E-F6E32E6C2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71B629-E775-A059-7331-7F8687526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07266-92BA-6267-0CE1-5FC6FD71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275-C2D3-4261-98C6-AB0830E022D0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DE8ECD-3E81-AAE2-CC03-02966191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A653B-EDF4-ACE1-7D90-F40D6479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12FD-F71C-403B-895D-2AAA6E3A6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81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CB31B-058F-05A5-B13C-03D7C97F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AB7A82-13A1-B261-3790-E1FD6423A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6F502B-7FAA-0E25-2885-65CC1EE6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275-C2D3-4261-98C6-AB0830E022D0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9FBFBE-FEE1-7F43-C6EC-ED88FDDF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FACEEC-63C4-C22A-85CB-6FF0D768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12FD-F71C-403B-895D-2AAA6E3A6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20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5357C7-24C8-0688-072C-B38628C49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87113B-089D-6829-B532-962623F83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BCC7BD-AA02-0E08-EA16-0BFAC3AD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275-C2D3-4261-98C6-AB0830E022D0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A9A54-E7D8-B68F-FF94-95D06139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708051-6358-C3B1-C3B4-2F831636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12FD-F71C-403B-895D-2AAA6E3A6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690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8B44E-FDA3-4EEB-8400-9BC6F941B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21506B-BEB5-4DF1-B275-356B6DC22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73AA30-B573-4D67-B234-4689D9FB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DD04-75BB-45C0-BB88-512E1A71469D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BF63E8-EB92-491D-806F-3ED07920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49D2E5-CC8E-4271-BDC5-3C75704F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73EE-F883-4792-9D08-08BD19D3F8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229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68D6F-D06D-4378-A69E-C4CAD499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2F1CB6-4A8E-45F6-8516-D79D211C2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8B104B-779E-48FE-AC64-0933EBC1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DD04-75BB-45C0-BB88-512E1A71469D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17DEE7-16B4-44AC-9017-7162592A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D34884-3864-4C3E-A5D8-B9291087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73EE-F883-4792-9D08-08BD19D3F8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229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06354-9B3A-433C-8F7C-EC9A6B15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372DA7-942C-4246-AE98-A0615614D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7DCB0E-0697-44A7-8FAA-2DD330EF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DD04-75BB-45C0-BB88-512E1A71469D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F75305-45E4-4C02-A04D-5AF4DB4E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E7951B-4DC2-40D9-A30C-5BFB48AB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73EE-F883-4792-9D08-08BD19D3F8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372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12F7F-C554-4C09-9043-E3003FFA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DBB6F2-8A81-4474-9FFE-C827AABC0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F828AA-BDAE-430C-891F-8F0FBEBF5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417D76-3E23-4EC6-AFE0-87469014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DD04-75BB-45C0-BB88-512E1A71469D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68D3C-1305-4F24-BAD7-FC306F81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B9AFF3-286B-420D-AF51-40F11EDB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73EE-F883-4792-9D08-08BD19D3F8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89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C7395-D3A7-4753-84BA-1408B07A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337052-354A-40F0-A570-92B724E10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74AF76-6685-488E-A2B2-FD4E00357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0A6D73B-2C42-4F33-B594-CC2762118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0FB069-5D33-4081-95CF-299062CDF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641AC0-A2DF-458B-A152-D406E235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DD04-75BB-45C0-BB88-512E1A71469D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987DFF-4F7A-4A9E-B366-CA836DB9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7B9288-687B-4CE4-B232-CA4B0C16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73EE-F883-4792-9D08-08BD19D3F8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652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4F201-437B-48D7-A3AE-3FF95756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30628B-2808-4889-89E1-FC545305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DD04-75BB-45C0-BB88-512E1A71469D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8A183F-CF85-4675-951F-87FBBE14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7AD0AF-E0D0-4BA0-AF4C-458AC0BD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73EE-F883-4792-9D08-08BD19D3F8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980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3613E1-E9AD-4281-B4C5-845A5EE3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DD04-75BB-45C0-BB88-512E1A71469D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BB1B68-4C54-435A-A0AF-45A8140D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75BAF2-8E87-41A5-B6DC-A181445E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73EE-F883-4792-9D08-08BD19D3F8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787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7B514-B776-4BE4-8007-9B8C635E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113755-4DA0-4E71-B52C-D7A2241DC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D38EE7-1FE3-4F4D-9D7A-FDBECA996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1CAE41-CEBA-452F-A31C-88B59884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DD04-75BB-45C0-BB88-512E1A71469D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7748F-8825-4B38-BB49-398AEC1E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461FCE-6FC7-4745-97A3-F07031F1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73EE-F883-4792-9D08-08BD19D3F8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54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AEC58-C092-E5CE-7D74-93AC39D3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5738BE-02EE-12BE-6B86-0859B7FA0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35C0F2-3341-1876-341F-CDE0BA4B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275-C2D3-4261-98C6-AB0830E022D0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F8779A-491F-05E3-77F6-34D811A4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A16DDB-2A0A-7063-9257-5ABEA6FF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12FD-F71C-403B-895D-2AAA6E3A6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528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168D0-6946-4BBB-8903-2EDC1B7E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0EF4818-7261-4774-9382-01E2E7B1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7EADEA-23A7-4CDF-B954-3AC8FD19F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048F71-C4D1-476C-AD22-710B084B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DD04-75BB-45C0-BB88-512E1A71469D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06BE94-BA44-4FA1-A0DC-C3CBF71B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E7358A-E43A-4CFC-BD98-C0818F81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73EE-F883-4792-9D08-08BD19D3F8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168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C7A87-DD5F-45B8-8FA0-DC7FA45E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2E3624-BBE3-4046-BC72-03DCB48F3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1CEFD5-F0D6-4563-AE26-B19654A9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DD04-75BB-45C0-BB88-512E1A71469D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1911D4-FE22-4105-AB94-EE81DB03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E11445-79C1-4471-9530-B98C58B4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73EE-F883-4792-9D08-08BD19D3F8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299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A7FF2B2-356A-4060-BCF5-62F98312D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C9C61D-D282-4428-AD9E-9A034386C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B7A838-D0F4-4DC6-B7B3-50EC4FFD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DD04-75BB-45C0-BB88-512E1A71469D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D26F58-BF78-4E81-ABCB-9A4A7EB6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020828-A92A-40EA-A42E-4CCBCDD4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73EE-F883-4792-9D08-08BD19D3F8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98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2C5BC-C13B-170B-8C07-4DC4492B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40900B-912F-9223-DE12-E587A0C36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20AB18-845C-D1BF-4DD4-8F63EBB8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275-C2D3-4261-98C6-AB0830E022D0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810C1D-EE34-8306-2DD6-5A921A37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C277E4-C176-2CA4-6B3C-882FA0A6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12FD-F71C-403B-895D-2AAA6E3A6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41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E22A9-FBC2-40DB-573E-29022D9E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BD0EFF-C5E5-B4B1-408C-B6B86B3C8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CC687E-9D02-5A38-F3B9-FE6649007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5C2087-A9FA-2342-30D9-6CE2DA02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275-C2D3-4261-98C6-AB0830E022D0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3060CA-F426-3D96-B26D-504168B6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1F7810-B89F-DC07-D948-F16CDC53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12FD-F71C-403B-895D-2AAA6E3A6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96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FD223-0E89-1F9D-A721-98899066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10801F-55E0-505F-1D60-7C66254D4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B02213-145D-92B4-5881-60A184B8C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22AFE4-3E31-8285-A0A8-F1863C5BD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1C3B79-F32E-4CC3-CD93-906E0EA2E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36BB60-798A-418B-2CDF-6663920C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275-C2D3-4261-98C6-AB0830E022D0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0BD1F6-B7F5-8BE5-2D94-2E136365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31BA29C-21CD-B582-AC90-FFE86ABE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12FD-F71C-403B-895D-2AAA6E3A6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25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8C003-7054-5215-2831-5536E2C7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012F54-9911-0B3B-8DA1-5182B144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275-C2D3-4261-98C6-AB0830E022D0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E4D6E6-407A-4CBC-941B-AD086A60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4A3A49-AD39-1978-7B73-207967C1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12FD-F71C-403B-895D-2AAA6E3A6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16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4C2399-3D93-13BD-D4CA-5D08733E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275-C2D3-4261-98C6-AB0830E022D0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E57E08-E356-9931-DF38-4FC93ACF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F170CD-1DB1-BAE3-4C9D-3BBA60A8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12FD-F71C-403B-895D-2AAA6E3A6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87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0A75B0-4001-6DF7-02C5-8D7562FE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43B07E-0929-5689-075D-BC0D3842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08C8D2-8FBC-8A66-BE51-5E8CBC974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B00864-9E22-2848-BC4B-F0BABE54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275-C2D3-4261-98C6-AB0830E022D0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30FED3-6437-AD41-7414-949A78EA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FE3171-6768-5130-CDDC-4BA42303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12FD-F71C-403B-895D-2AAA6E3A6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31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5DB1A-A2FE-FBFA-8864-737C4D65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7D800D-A8A3-C737-6864-51C417383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7D8C9D-1701-45DB-4C45-450C257E0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EE83F4-8965-78AA-345B-01C40FC5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275-C2D3-4261-98C6-AB0830E022D0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3FF878-8EF8-6239-BB29-2445F366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D4C65B-BD6E-552D-2D45-2F7A6451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12FD-F71C-403B-895D-2AAA6E3A6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18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162BD51-8674-8179-7CDF-B927FEA9A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2EE35B-B529-2567-E7BE-6A84AEB44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959C7B-457A-D021-901A-D0609674C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F7A275-C2D3-4261-98C6-AB0830E022D0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40C62A-A73C-A61F-3851-227C7D545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B0B1F-D7BD-8B29-CC03-223FA069C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1912FD-F71C-403B-895D-2AAA6E3A6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56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C363CF-DA9E-4054-B7CB-FC1ECADC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EE9C17-FA8C-44BC-A9BC-675982CF9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407E17-30D5-40CD-80BE-713D9F94E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FDD04-75BB-45C0-BB88-512E1A71469D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FE154F-8D6F-48EF-B066-D01E87D1A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E850C-D866-4482-B5E0-93432747A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D73EE-F883-4792-9D08-08BD19D3F8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06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a.org/assignments/ipv6-multicast-addresses/ipv6-multicast-addresses.xhtml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F1B3E-079D-0948-3A0F-FE261F2C2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8720"/>
            <a:ext cx="9144000" cy="1792924"/>
          </a:xfrm>
        </p:spPr>
        <p:txBody>
          <a:bodyPr>
            <a:normAutofit/>
          </a:bodyPr>
          <a:lstStyle/>
          <a:p>
            <a:r>
              <a:rPr lang="de-DE" sz="11500" dirty="0">
                <a:solidFill>
                  <a:srgbClr val="002060"/>
                </a:solidFill>
              </a:rPr>
              <a:t>IPv6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C9D71B-547C-6B1E-F5FA-CB110494F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3719"/>
            <a:ext cx="9144000" cy="1655762"/>
          </a:xfrm>
        </p:spPr>
        <p:txBody>
          <a:bodyPr>
            <a:normAutofit/>
          </a:bodyPr>
          <a:lstStyle/>
          <a:p>
            <a:r>
              <a:rPr lang="de-DE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Wiederholung und Vertiefung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5FEF68-DFBE-04B2-8E52-2B8238D1E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053" y="3603413"/>
            <a:ext cx="3125894" cy="312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1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1B5D1-740D-1987-B5D5-AA738622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056"/>
            <a:ext cx="10515600" cy="938784"/>
          </a:xfrm>
        </p:spPr>
        <p:txBody>
          <a:bodyPr/>
          <a:lstStyle/>
          <a:p>
            <a:r>
              <a:rPr lang="de-DE" dirty="0"/>
              <a:t>IPv6 (IP Protocol Version 6) 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F83858-A0A4-099A-6A44-3B73F4BAF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05840"/>
            <a:ext cx="11195305" cy="577291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de-DE" b="0" i="0" dirty="0">
                <a:solidFill>
                  <a:srgbClr val="2B2B2B"/>
                </a:solidFill>
                <a:effectLst/>
                <a:latin typeface="Helvetica Neue"/>
              </a:rPr>
              <a:t>Eine IPv6-Adresse (OSI Layer 3) besteht aus 128 Bit (16 </a:t>
            </a:r>
            <a:r>
              <a:rPr lang="de-DE" dirty="0">
                <a:solidFill>
                  <a:srgbClr val="2B2B2B"/>
                </a:solidFill>
                <a:latin typeface="Helvetica Neue"/>
              </a:rPr>
              <a:t>B</a:t>
            </a:r>
            <a:r>
              <a:rPr lang="de-DE" b="0" i="0" dirty="0">
                <a:solidFill>
                  <a:srgbClr val="2B2B2B"/>
                </a:solidFill>
                <a:effectLst/>
                <a:latin typeface="Helvetica Neue"/>
              </a:rPr>
              <a:t>yte). Diese Adresslänge erlaubt eine unvorstellbare Menge von rechnerisch 2</a:t>
            </a:r>
            <a:r>
              <a:rPr lang="de-DE" b="0" i="0" baseline="30000" dirty="0">
                <a:solidFill>
                  <a:srgbClr val="2B2B2B"/>
                </a:solidFill>
                <a:effectLst/>
                <a:latin typeface="Helvetica Neue"/>
              </a:rPr>
              <a:t>128</a:t>
            </a:r>
            <a:r>
              <a:rPr lang="de-DE" b="0" i="0" dirty="0">
                <a:solidFill>
                  <a:srgbClr val="2B2B2B"/>
                </a:solidFill>
                <a:effectLst/>
                <a:latin typeface="Helvetica Neue"/>
              </a:rPr>
              <a:t> oder 3,4 x 10</a:t>
            </a:r>
            <a:r>
              <a:rPr lang="de-DE" b="0" i="0" baseline="30000" dirty="0">
                <a:solidFill>
                  <a:srgbClr val="2B2B2B"/>
                </a:solidFill>
                <a:effectLst/>
                <a:latin typeface="Helvetica Neue"/>
              </a:rPr>
              <a:t>38</a:t>
            </a:r>
            <a:r>
              <a:rPr lang="de-DE" b="0" i="0" dirty="0">
                <a:solidFill>
                  <a:srgbClr val="2B2B2B"/>
                </a:solidFill>
                <a:effectLst/>
                <a:latin typeface="Helvetica Neue"/>
              </a:rPr>
              <a:t> Adressen. Mehr als die Anzahl der Sandkörner auf der Erde! </a:t>
            </a:r>
          </a:p>
          <a:p>
            <a:pPr>
              <a:lnSpc>
                <a:spcPct val="110000"/>
              </a:lnSpc>
            </a:pPr>
            <a:r>
              <a:rPr lang="de-DE" b="0" i="0" dirty="0">
                <a:solidFill>
                  <a:srgbClr val="2B2B2B"/>
                </a:solidFill>
                <a:effectLst/>
                <a:latin typeface="Helvetica Neue"/>
              </a:rPr>
              <a:t>IPv6-Adressen werden üblicherweise in Hexadezimal (acht 4-stellige Hex-Zahlen, jeweils mit einem Doppelpunkt getrennt) dargestellt.</a:t>
            </a:r>
          </a:p>
          <a:p>
            <a:pPr>
              <a:lnSpc>
                <a:spcPct val="110000"/>
              </a:lnSpc>
            </a:pPr>
            <a:r>
              <a:rPr lang="de-DE" dirty="0">
                <a:solidFill>
                  <a:srgbClr val="2B2B2B"/>
                </a:solidFill>
                <a:latin typeface="Helvetica Neue"/>
              </a:rPr>
              <a:t>Eine "Subnetzmaske" wie 255.255.255.0 gibt es bei IPv6 nicht. Stattdessen wird der Netzwerk-Anteil (= </a:t>
            </a:r>
            <a:r>
              <a:rPr lang="de-DE" b="1" dirty="0" err="1">
                <a:solidFill>
                  <a:srgbClr val="2B2B2B"/>
                </a:solidFill>
                <a:latin typeface="Helvetica Neue"/>
              </a:rPr>
              <a:t>Prefix</a:t>
            </a:r>
            <a:r>
              <a:rPr lang="de-DE" dirty="0">
                <a:solidFill>
                  <a:srgbClr val="2B2B2B"/>
                </a:solidFill>
                <a:latin typeface="Helvetica Neue"/>
              </a:rPr>
              <a:t>) der Adresse wie bei der IPv4-CIDR Notation mit der Anzahl der Bits angegeben, der Rest ist dann für die Hosts (= </a:t>
            </a:r>
            <a:r>
              <a:rPr lang="de-DE" b="1" dirty="0">
                <a:solidFill>
                  <a:srgbClr val="2B2B2B"/>
                </a:solidFill>
                <a:latin typeface="Helvetica Neue"/>
              </a:rPr>
              <a:t>Interface Identifier</a:t>
            </a:r>
            <a:r>
              <a:rPr lang="de-DE" dirty="0">
                <a:solidFill>
                  <a:srgbClr val="2B2B2B"/>
                </a:solidFill>
                <a:latin typeface="Helvetica Neue"/>
              </a:rPr>
              <a:t>).</a:t>
            </a:r>
            <a:br>
              <a:rPr lang="de-DE" dirty="0">
                <a:solidFill>
                  <a:srgbClr val="2B2B2B"/>
                </a:solidFill>
                <a:latin typeface="Helvetica Neue"/>
              </a:rPr>
            </a:br>
            <a:r>
              <a:rPr lang="de-DE" dirty="0">
                <a:solidFill>
                  <a:srgbClr val="2B2B2B"/>
                </a:solidFill>
                <a:latin typeface="Helvetica Neue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de-DE" dirty="0">
                <a:solidFill>
                  <a:srgbClr val="2B2B2B"/>
                </a:solidFill>
                <a:latin typeface="Helvetica Neue"/>
              </a:rPr>
              <a:t>Deshalb wird nach der hexadezimalen Netzwerk-Adresse die Länge des Netzwerk-Präfix z.B. so angegeben: </a:t>
            </a:r>
            <a:r>
              <a:rPr lang="de-DE" b="1" dirty="0">
                <a:solidFill>
                  <a:srgbClr val="2B2B2B"/>
                </a:solidFill>
                <a:latin typeface="Helvetica Neue"/>
              </a:rPr>
              <a:t>20a0:0db8:0000:0000 / 64</a:t>
            </a:r>
          </a:p>
          <a:p>
            <a:pPr>
              <a:lnSpc>
                <a:spcPct val="110000"/>
              </a:lnSpc>
            </a:pPr>
            <a:r>
              <a:rPr lang="de-DE" dirty="0">
                <a:solidFill>
                  <a:srgbClr val="2B2B2B"/>
                </a:solidFill>
                <a:latin typeface="Helvetica Neue"/>
              </a:rPr>
              <a:t>Es gibt einige reservierte IPv6 Adressen, z.B. </a:t>
            </a:r>
            <a:r>
              <a:rPr lang="de-DE" b="1" dirty="0">
                <a:solidFill>
                  <a:srgbClr val="2B2B2B"/>
                </a:solidFill>
                <a:latin typeface="Helvetica Neue"/>
              </a:rPr>
              <a:t>0000:0000:0000:0000:0000:0000:0000:0001</a:t>
            </a:r>
            <a:r>
              <a:rPr lang="de-DE" dirty="0">
                <a:solidFill>
                  <a:srgbClr val="2B2B2B"/>
                </a:solidFill>
                <a:latin typeface="Helvetica Neue"/>
              </a:rPr>
              <a:t> ist die die Loopback-Adresse </a:t>
            </a:r>
            <a:br>
              <a:rPr lang="de-DE" dirty="0">
                <a:solidFill>
                  <a:srgbClr val="2B2B2B"/>
                </a:solidFill>
                <a:latin typeface="Helvetica Neue"/>
              </a:rPr>
            </a:br>
            <a:r>
              <a:rPr lang="de-DE" dirty="0">
                <a:solidFill>
                  <a:srgbClr val="2B2B2B"/>
                </a:solidFill>
                <a:latin typeface="Helvetica Neue"/>
              </a:rPr>
              <a:t>(bei IPv4 </a:t>
            </a:r>
            <a:r>
              <a:rPr lang="de-DE" b="1" dirty="0">
                <a:solidFill>
                  <a:srgbClr val="2B2B2B"/>
                </a:solidFill>
                <a:latin typeface="Helvetica Neue"/>
              </a:rPr>
              <a:t>127.0.0.1</a:t>
            </a:r>
            <a:r>
              <a:rPr lang="de-DE" dirty="0">
                <a:solidFill>
                  <a:srgbClr val="2B2B2B"/>
                </a:solidFill>
                <a:latin typeface="Helvetica Neue"/>
              </a:rPr>
              <a:t>)</a:t>
            </a:r>
          </a:p>
        </p:txBody>
      </p:sp>
      <p:pic>
        <p:nvPicPr>
          <p:cNvPr id="5122" name="Picture 2" descr="IPv6-Adresse">
            <a:extLst>
              <a:ext uri="{FF2B5EF4-FFF2-40B4-BE49-F238E27FC236}">
                <a16:creationId xmlns:a16="http://schemas.microsoft.com/office/drawing/2014/main" id="{7A58EC98-8974-628C-E17A-2656F8C3D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38" y="3941066"/>
            <a:ext cx="5541467" cy="7345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2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A14C8-18B7-DE6C-7F7D-9B44CDFE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901"/>
            <a:ext cx="10515600" cy="1325563"/>
          </a:xfrm>
        </p:spPr>
        <p:txBody>
          <a:bodyPr/>
          <a:lstStyle/>
          <a:p>
            <a:r>
              <a:rPr lang="de-DE" dirty="0"/>
              <a:t>IPv6 Schreib- und Kürzungsregeln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6521F-C2E3-9DD0-1985-9E9E8DC6D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1426464"/>
            <a:ext cx="11454384" cy="5330635"/>
          </a:xfrm>
        </p:spPr>
        <p:txBody>
          <a:bodyPr>
            <a:normAutofit fontScale="85000" lnSpcReduction="10000"/>
          </a:bodyPr>
          <a:lstStyle/>
          <a:p>
            <a:r>
              <a:rPr lang="de-DE" b="1" dirty="0"/>
              <a:t>Allgemeine Schreibregeln:</a:t>
            </a:r>
          </a:p>
          <a:p>
            <a:pPr lvl="1"/>
            <a:r>
              <a:rPr lang="de-DE" dirty="0"/>
              <a:t>Adressdarstellung in </a:t>
            </a:r>
            <a:r>
              <a:rPr lang="de-DE" b="1" dirty="0"/>
              <a:t>Hex</a:t>
            </a:r>
            <a:r>
              <a:rPr lang="de-DE" dirty="0"/>
              <a:t>adezimal mit ":" als Trennzeichen alle 2 Bytes / 16 Bits / 4 </a:t>
            </a:r>
            <a:r>
              <a:rPr lang="de-DE" dirty="0" err="1"/>
              <a:t>Hexstellen</a:t>
            </a:r>
            <a:endParaRPr lang="de-DE" dirty="0"/>
          </a:p>
          <a:p>
            <a:pPr lvl="1"/>
            <a:r>
              <a:rPr lang="de-DE" dirty="0"/>
              <a:t>Alle alphabetischen Zeichen (Buchstaben </a:t>
            </a:r>
            <a:r>
              <a:rPr lang="de-DE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a,b,c,d,e,f</a:t>
            </a:r>
            <a:r>
              <a:rPr lang="de-DE" dirty="0"/>
              <a:t>) werden normalerweise klein geschrieben.</a:t>
            </a:r>
          </a:p>
          <a:p>
            <a:pPr lvl="1"/>
            <a:r>
              <a:rPr lang="de-DE" dirty="0"/>
              <a:t>Alle führenden Nullen eines Blocks können (ggf. auch teilweise) weggelassen werden.</a:t>
            </a:r>
          </a:p>
          <a:p>
            <a:pPr lvl="1"/>
            <a:r>
              <a:rPr lang="de-DE" dirty="0"/>
              <a:t>Ein oder mehrere "4er Nullerblöcke" (z.B. "</a:t>
            </a:r>
            <a:r>
              <a:rPr lang="de-DE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:0000:0000:0000:</a:t>
            </a:r>
            <a:r>
              <a:rPr lang="de-DE" dirty="0"/>
              <a:t>") können durch zwei Doppelpunkte ("::") ersetzt (gekürzt) werden.</a:t>
            </a:r>
          </a:p>
          <a:p>
            <a:pPr lvl="1"/>
            <a:r>
              <a:rPr lang="de-DE" dirty="0"/>
              <a:t>Diese Kürzung zu mehreren Doppelpunkten ("::") darf aber nur einmal durchgeführt werden!</a:t>
            </a:r>
          </a:p>
          <a:p>
            <a:pPr lvl="1"/>
            <a:r>
              <a:rPr lang="de-DE" dirty="0"/>
              <a:t>Die letzten 4 Bytes dürfen auch im Dezimalsystem geschrieben (eingebettet) werden, sieht man aber selten (z.B. </a:t>
            </a:r>
            <a:r>
              <a:rPr lang="de-DE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20a0:0db8:0000:0000:0000:0000:192.168.1.1</a:t>
            </a:r>
            <a:r>
              <a:rPr lang="de-DE" dirty="0"/>
              <a:t>) </a:t>
            </a:r>
          </a:p>
          <a:p>
            <a:r>
              <a:rPr lang="de-DE" b="1" dirty="0"/>
              <a:t>Beispiele für gültige Schreibweisen:</a:t>
            </a:r>
          </a:p>
          <a:p>
            <a:pPr lvl="1"/>
            <a:r>
              <a:rPr lang="de-DE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20a0:0db8:0000:0000:0001:0000:0000:0001 </a:t>
            </a:r>
            <a:r>
              <a:rPr lang="de-DE" dirty="0"/>
              <a:t>(Ungekürzte Adresse)</a:t>
            </a:r>
          </a:p>
          <a:p>
            <a:pPr lvl="1"/>
            <a:r>
              <a:rPr lang="de-DE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20a0:db8:0:0:1:0:0:1	</a:t>
            </a:r>
            <a:r>
              <a:rPr lang="de-DE" dirty="0"/>
              <a:t>	(Alle führenden Nullen weggelassen)</a:t>
            </a:r>
          </a:p>
          <a:p>
            <a:pPr lvl="1"/>
            <a:r>
              <a:rPr lang="de-DE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20a0:0db8:00:00:01:00:00:01</a:t>
            </a:r>
            <a:r>
              <a:rPr lang="de-DE" dirty="0"/>
              <a:t>	(Teilweise führende Nullen weggelassen)</a:t>
            </a:r>
          </a:p>
          <a:p>
            <a:pPr lvl="1"/>
            <a:r>
              <a:rPr lang="de-DE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20a0:0db8::0:1:0:0:1</a:t>
            </a:r>
            <a:r>
              <a:rPr lang="de-DE" dirty="0"/>
              <a:t> 		(Ein </a:t>
            </a:r>
            <a:r>
              <a:rPr lang="de-DE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0000-Block</a:t>
            </a:r>
            <a:r>
              <a:rPr lang="de-DE" dirty="0"/>
              <a:t> durch :: ersetzt)</a:t>
            </a:r>
          </a:p>
          <a:p>
            <a:pPr lvl="1"/>
            <a:r>
              <a:rPr lang="de-DE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20a0:0db8::1:0:0:1</a:t>
            </a:r>
            <a:r>
              <a:rPr lang="de-DE" dirty="0"/>
              <a:t>	(Zwei </a:t>
            </a:r>
            <a:r>
              <a:rPr lang="de-DE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0000-Blöcke</a:t>
            </a:r>
            <a:r>
              <a:rPr lang="de-DE" dirty="0"/>
              <a:t> durch :: ersetzt)</a:t>
            </a:r>
          </a:p>
          <a:p>
            <a:pPr lvl="1"/>
            <a:r>
              <a:rPr lang="de-DE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20a0:db8::1:0:0:1</a:t>
            </a:r>
            <a:r>
              <a:rPr lang="de-DE" dirty="0"/>
              <a:t>	(Zwei </a:t>
            </a:r>
            <a:r>
              <a:rPr lang="de-DE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0000-Blöcke</a:t>
            </a:r>
            <a:r>
              <a:rPr lang="de-DE" dirty="0"/>
              <a:t> durch :: ersetzt und führende 0)</a:t>
            </a:r>
          </a:p>
          <a:p>
            <a:pPr lvl="1"/>
            <a:r>
              <a:rPr lang="de-DE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::1</a:t>
            </a:r>
            <a:r>
              <a:rPr lang="de-DE" dirty="0"/>
              <a:t>			(Entspricht </a:t>
            </a:r>
            <a:r>
              <a:rPr lang="de-DE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0000:0000:0000:0000:0000:0000:0000:0001</a:t>
            </a:r>
            <a:r>
              <a:rPr lang="de-DE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97790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363D0-BFC9-ED5C-821A-7D19AE60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1"/>
            <a:ext cx="10515600" cy="1325563"/>
          </a:xfrm>
        </p:spPr>
        <p:txBody>
          <a:bodyPr/>
          <a:lstStyle/>
          <a:p>
            <a:r>
              <a:rPr lang="de-DE" dirty="0"/>
              <a:t>IPv6 (Host / Network / </a:t>
            </a:r>
            <a:r>
              <a:rPr lang="de-DE" dirty="0" err="1"/>
              <a:t>Prefix</a:t>
            </a:r>
            <a:r>
              <a:rPr lang="de-DE" dirty="0"/>
              <a:t> / Subnetting)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BB7659-7CC9-16CF-FC20-91E4EBF6B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545"/>
            <a:ext cx="10515600" cy="36758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de-DE" dirty="0">
                <a:solidFill>
                  <a:srgbClr val="2B2B2B"/>
                </a:solidFill>
                <a:latin typeface="Helvetica Neue"/>
              </a:rPr>
              <a:t>Der Interface Identifier (64-Bit) für die Hosts kann (muss aber nicht) aus der 48-Bit MAC-Adresse berechnet werden (oder er wird anderweitig eindeutig zugewiesen, z.B. manuell oder per DHCPv6).</a:t>
            </a:r>
          </a:p>
          <a:p>
            <a:pPr>
              <a:lnSpc>
                <a:spcPct val="110000"/>
              </a:lnSpc>
            </a:pPr>
            <a:r>
              <a:rPr lang="de-DE" dirty="0">
                <a:solidFill>
                  <a:srgbClr val="2B2B2B"/>
                </a:solidFill>
                <a:latin typeface="Helvetica Neue"/>
              </a:rPr>
              <a:t>Stellt der Provider ein größeres Netz zur Verfügung (</a:t>
            </a:r>
            <a:r>
              <a:rPr lang="de-DE" dirty="0" err="1">
                <a:solidFill>
                  <a:srgbClr val="2B2B2B"/>
                </a:solidFill>
                <a:latin typeface="Helvetica Neue"/>
              </a:rPr>
              <a:t>Prefix</a:t>
            </a:r>
            <a:r>
              <a:rPr lang="de-DE" dirty="0">
                <a:solidFill>
                  <a:srgbClr val="2B2B2B"/>
                </a:solidFill>
                <a:latin typeface="Helvetica Neue"/>
              </a:rPr>
              <a:t> &lt;64) können die zusätzlichen Bits fürs Subnetting genutzt werden. Diesen Teil nennt man dann "</a:t>
            </a:r>
            <a:r>
              <a:rPr lang="de-DE" dirty="0" err="1">
                <a:solidFill>
                  <a:srgbClr val="2B2B2B"/>
                </a:solidFill>
                <a:latin typeface="Helvetica Neue"/>
              </a:rPr>
              <a:t>Subnet-Prefix</a:t>
            </a:r>
            <a:r>
              <a:rPr lang="de-DE" dirty="0">
                <a:solidFill>
                  <a:srgbClr val="2B2B2B"/>
                </a:solidFill>
                <a:latin typeface="Helvetica Neue"/>
              </a:rPr>
              <a:t>" und ermöglicht dann (bei zusätzlichen 8 Bit für </a:t>
            </a:r>
            <a:r>
              <a:rPr lang="de-DE" dirty="0" err="1">
                <a:solidFill>
                  <a:srgbClr val="2B2B2B"/>
                </a:solidFill>
                <a:latin typeface="Helvetica Neue"/>
              </a:rPr>
              <a:t>Subnets</a:t>
            </a:r>
            <a:r>
              <a:rPr lang="de-DE" dirty="0">
                <a:solidFill>
                  <a:srgbClr val="2B2B2B"/>
                </a:solidFill>
                <a:latin typeface="Helvetica Neue"/>
              </a:rPr>
              <a:t>) bis zu 256 </a:t>
            </a:r>
            <a:r>
              <a:rPr lang="de-DE" dirty="0" err="1">
                <a:solidFill>
                  <a:srgbClr val="2B2B2B"/>
                </a:solidFill>
                <a:latin typeface="Helvetica Neue"/>
              </a:rPr>
              <a:t>Subnets</a:t>
            </a:r>
            <a:r>
              <a:rPr lang="de-DE" dirty="0">
                <a:solidFill>
                  <a:srgbClr val="2B2B2B"/>
                </a:solidFill>
                <a:latin typeface="Helvetica Neue"/>
              </a:rPr>
              <a:t> (siehe unten).</a:t>
            </a:r>
          </a:p>
          <a:p>
            <a:pPr>
              <a:lnSpc>
                <a:spcPct val="110000"/>
              </a:lnSpc>
            </a:pPr>
            <a:r>
              <a:rPr lang="de-DE" dirty="0">
                <a:solidFill>
                  <a:srgbClr val="2B2B2B"/>
                </a:solidFill>
                <a:latin typeface="Helvetica Neue"/>
              </a:rPr>
              <a:t>Das Aufteilen eines /64-Netzes in </a:t>
            </a:r>
            <a:r>
              <a:rPr lang="de-DE" dirty="0" err="1">
                <a:solidFill>
                  <a:srgbClr val="2B2B2B"/>
                </a:solidFill>
                <a:latin typeface="Helvetica Neue"/>
              </a:rPr>
              <a:t>Subnets</a:t>
            </a:r>
            <a:r>
              <a:rPr lang="de-DE" dirty="0">
                <a:solidFill>
                  <a:srgbClr val="2B2B2B"/>
                </a:solidFill>
                <a:latin typeface="Helvetica Neue"/>
              </a:rPr>
              <a:t> (also </a:t>
            </a:r>
            <a:r>
              <a:rPr lang="de-DE" dirty="0" err="1">
                <a:solidFill>
                  <a:srgbClr val="2B2B2B"/>
                </a:solidFill>
                <a:latin typeface="Helvetica Neue"/>
              </a:rPr>
              <a:t>Prefix</a:t>
            </a:r>
            <a:r>
              <a:rPr lang="de-DE" dirty="0">
                <a:solidFill>
                  <a:srgbClr val="2B2B2B"/>
                </a:solidFill>
                <a:latin typeface="Helvetica Neue"/>
              </a:rPr>
              <a:t> &gt;64 Bits) ist zwar möglich, wird aber u.U. nicht von allen IPv6-Geräteherstellern unterstützt und ist nicht empfehlenswert.</a:t>
            </a:r>
            <a:endParaRPr lang="de-DE" dirty="0"/>
          </a:p>
          <a:p>
            <a:endParaRPr lang="de-DE" dirty="0"/>
          </a:p>
        </p:txBody>
      </p:sp>
      <p:pic>
        <p:nvPicPr>
          <p:cNvPr id="4" name="Picture 4" descr="IPv6-Adresse">
            <a:extLst>
              <a:ext uri="{FF2B5EF4-FFF2-40B4-BE49-F238E27FC236}">
                <a16:creationId xmlns:a16="http://schemas.microsoft.com/office/drawing/2014/main" id="{2F47DF95-7AFB-9015-24DF-0CA3DCD0A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62" y="4964303"/>
            <a:ext cx="5340530" cy="175564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06ADE3F-4279-0A75-0848-3ADCA482FF1E}"/>
              </a:ext>
            </a:extLst>
          </p:cNvPr>
          <p:cNvSpPr txBox="1"/>
          <p:nvPr/>
        </p:nvSpPr>
        <p:spPr>
          <a:xfrm>
            <a:off x="5822186" y="4962145"/>
            <a:ext cx="5707396" cy="92333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Achtung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Der Begriff "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Subnet-Prefix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 wird, je nach Kontext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auch für die gesamte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Prefix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verwendet (z.B. Windows IPv6-</a:t>
            </a:r>
            <a:b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Konfiguration)!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CB49096-C208-10E5-02DE-71F66C6D5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186" y="5933099"/>
            <a:ext cx="4005578" cy="92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64361-BE62-87EE-B7A9-EFB8AB5A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Subnetting Beispiele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3E8648-8049-E429-8836-3A24945A3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8810"/>
            <a:ext cx="11149899" cy="5729189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Beispiel-Netzwerk: </a:t>
            </a:r>
            <a:r>
              <a:rPr lang="de-DE" b="1" dirty="0"/>
              <a:t>20a1:ddb8:0001:a400 / 60</a:t>
            </a:r>
          </a:p>
          <a:p>
            <a:pPr marL="0" indent="0" algn="ctr">
              <a:buNone/>
            </a:pPr>
            <a:r>
              <a:rPr lang="de-DE" sz="4400" b="1" dirty="0">
                <a:solidFill>
                  <a:srgbClr val="0070C0"/>
                </a:solidFill>
              </a:rPr>
              <a:t>20a1:ddb8:0001:a40</a:t>
            </a:r>
            <a:r>
              <a:rPr lang="de-DE" sz="4400" b="1" dirty="0">
                <a:solidFill>
                  <a:srgbClr val="FF0000"/>
                </a:solidFill>
              </a:rPr>
              <a:t>0</a:t>
            </a:r>
            <a:br>
              <a:rPr lang="de-DE" sz="4400" b="1" dirty="0">
                <a:solidFill>
                  <a:srgbClr val="FF0000"/>
                </a:solidFill>
              </a:rPr>
            </a:br>
            <a:r>
              <a:rPr lang="de-DE" sz="44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de-DE" sz="4400" b="1" dirty="0">
                <a:solidFill>
                  <a:srgbClr val="FF0000"/>
                </a:solidFill>
              </a:rPr>
              <a:t>4 Bit für Subnetze übrig = 16 Subnetze</a:t>
            </a:r>
            <a:br>
              <a:rPr lang="de-DE" sz="4400" b="1" dirty="0">
                <a:solidFill>
                  <a:srgbClr val="FF0000"/>
                </a:solidFill>
              </a:rPr>
            </a:br>
            <a:r>
              <a:rPr lang="de-DE" sz="4400" b="1" dirty="0">
                <a:solidFill>
                  <a:srgbClr val="FF0000"/>
                </a:solidFill>
              </a:rPr>
              <a:t>/64 - Subnetze von a400…a40f</a:t>
            </a:r>
          </a:p>
          <a:p>
            <a:r>
              <a:rPr lang="de-DE" dirty="0"/>
              <a:t>Beispiel-Netzwerk: </a:t>
            </a:r>
            <a:r>
              <a:rPr lang="de-DE" b="1" dirty="0"/>
              <a:t>20a1:ddb8:0001:a400 / 63</a:t>
            </a:r>
          </a:p>
          <a:p>
            <a:pPr marL="0" indent="0" algn="ctr">
              <a:buNone/>
            </a:pPr>
            <a:r>
              <a:rPr lang="de-DE" sz="4300" b="1" dirty="0">
                <a:solidFill>
                  <a:srgbClr val="0070C0"/>
                </a:solidFill>
              </a:rPr>
              <a:t>20a1:ddb8:0001:a40</a:t>
            </a:r>
            <a:r>
              <a:rPr lang="de-DE" sz="4300" b="1" dirty="0">
                <a:solidFill>
                  <a:srgbClr val="FF0000"/>
                </a:solidFill>
              </a:rPr>
              <a:t>0</a:t>
            </a:r>
            <a:br>
              <a:rPr lang="de-DE" sz="4300" b="1" dirty="0">
                <a:solidFill>
                  <a:srgbClr val="FF0000"/>
                </a:solidFill>
              </a:rPr>
            </a:br>
            <a:r>
              <a:rPr lang="de-DE" sz="4300" b="1" dirty="0">
                <a:solidFill>
                  <a:srgbClr val="FF0000"/>
                </a:solidFill>
                <a:sym typeface="Wingdings" panose="05000000000000000000" pitchFamily="2" charset="2"/>
              </a:rPr>
              <a:t> 1</a:t>
            </a:r>
            <a:r>
              <a:rPr lang="de-DE" sz="4300" b="1" dirty="0">
                <a:solidFill>
                  <a:srgbClr val="FF0000"/>
                </a:solidFill>
              </a:rPr>
              <a:t> Bit für Subnetze übrig = 2 Subnetze</a:t>
            </a:r>
            <a:br>
              <a:rPr lang="de-DE" sz="4300" b="1" dirty="0">
                <a:solidFill>
                  <a:srgbClr val="FF0000"/>
                </a:solidFill>
              </a:rPr>
            </a:br>
            <a:r>
              <a:rPr lang="de-DE" sz="4300" b="1" dirty="0">
                <a:solidFill>
                  <a:srgbClr val="FF0000"/>
                </a:solidFill>
              </a:rPr>
              <a:t>/64 - Subnetze </a:t>
            </a:r>
            <a:r>
              <a:rPr lang="de-DE" sz="4000" b="1" dirty="0">
                <a:solidFill>
                  <a:srgbClr val="FF0000"/>
                </a:solidFill>
              </a:rPr>
              <a:t>a400</a:t>
            </a:r>
            <a:r>
              <a:rPr lang="de-DE" sz="4300" b="1" dirty="0">
                <a:solidFill>
                  <a:srgbClr val="FF0000"/>
                </a:solidFill>
              </a:rPr>
              <a:t> und a401</a:t>
            </a:r>
          </a:p>
          <a:p>
            <a:r>
              <a:rPr lang="de-DE" dirty="0"/>
              <a:t>Beispiel-Netzwerk: </a:t>
            </a:r>
            <a:r>
              <a:rPr lang="de-DE" b="1" dirty="0"/>
              <a:t>20a1:ddb8:0001:a400 / 56</a:t>
            </a:r>
          </a:p>
          <a:p>
            <a:pPr marL="0" indent="0" algn="ctr">
              <a:buNone/>
            </a:pPr>
            <a:r>
              <a:rPr lang="de-DE" sz="4400" b="1" dirty="0">
                <a:solidFill>
                  <a:srgbClr val="0070C0"/>
                </a:solidFill>
              </a:rPr>
              <a:t>20a1:ddb8:0001:a4</a:t>
            </a:r>
            <a:r>
              <a:rPr lang="de-DE" sz="4400" b="1" dirty="0">
                <a:solidFill>
                  <a:srgbClr val="FF0000"/>
                </a:solidFill>
              </a:rPr>
              <a:t>00</a:t>
            </a:r>
            <a:br>
              <a:rPr lang="de-DE" sz="4400" b="1" dirty="0">
                <a:solidFill>
                  <a:srgbClr val="FF0000"/>
                </a:solidFill>
              </a:rPr>
            </a:br>
            <a:r>
              <a:rPr lang="de-DE" sz="4400" b="1" dirty="0">
                <a:solidFill>
                  <a:srgbClr val="FF0000"/>
                </a:solidFill>
                <a:sym typeface="Wingdings" panose="05000000000000000000" pitchFamily="2" charset="2"/>
              </a:rPr>
              <a:t> 8</a:t>
            </a:r>
            <a:r>
              <a:rPr lang="de-DE" sz="4400" b="1" dirty="0">
                <a:solidFill>
                  <a:srgbClr val="FF0000"/>
                </a:solidFill>
              </a:rPr>
              <a:t> Bit für Subnetze übrig = 256 Subnetze</a:t>
            </a:r>
            <a:br>
              <a:rPr lang="de-DE" sz="4400" b="1" dirty="0">
                <a:solidFill>
                  <a:srgbClr val="FF0000"/>
                </a:solidFill>
              </a:rPr>
            </a:br>
            <a:r>
              <a:rPr lang="de-DE" sz="4400" b="1" dirty="0">
                <a:solidFill>
                  <a:srgbClr val="FF0000"/>
                </a:solidFill>
              </a:rPr>
              <a:t>/64 - Subnetze von a400….a4ff</a:t>
            </a:r>
          </a:p>
        </p:txBody>
      </p:sp>
    </p:spTree>
    <p:extLst>
      <p:ext uri="{BB962C8B-B14F-4D97-AF65-F5344CB8AC3E}">
        <p14:creationId xmlns:p14="http://schemas.microsoft.com/office/powerpoint/2010/main" val="381497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A14C8-18B7-DE6C-7F7D-9B44CDFE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72" y="97537"/>
            <a:ext cx="10515600" cy="822960"/>
          </a:xfrm>
        </p:spPr>
        <p:txBody>
          <a:bodyPr/>
          <a:lstStyle/>
          <a:p>
            <a:r>
              <a:rPr lang="de-DE" dirty="0"/>
              <a:t>IPv6 Eigenschaften / Vorteile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6521F-C2E3-9DD0-1985-9E9E8DC6D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732" y="963168"/>
            <a:ext cx="11146536" cy="5894831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B2B2B"/>
                </a:solidFill>
                <a:effectLst/>
                <a:latin typeface="Helvetica Neue"/>
              </a:rPr>
              <a:t>IPv6 hat für Broadcast eine feste IP (</a:t>
            </a:r>
            <a:r>
              <a:rPr lang="de-DE" b="1" dirty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ff02::1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de-DE" b="0" i="0" dirty="0">
                <a:solidFill>
                  <a:srgbClr val="2B2B2B"/>
                </a:solidFill>
                <a:effectLst/>
                <a:latin typeface="Helvetica Neue"/>
              </a:rPr>
              <a:t>und f. d. Netzwerk-Adresse keine reservierten IPs, d.h. als Interface-Identifier sind alle Adressen von </a:t>
            </a:r>
            <a:r>
              <a:rPr lang="de-DE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0000:0000:0000:0000</a:t>
            </a:r>
            <a:r>
              <a:rPr lang="de-DE" dirty="0">
                <a:solidFill>
                  <a:srgbClr val="2B2B2B"/>
                </a:solidFill>
                <a:latin typeface="Helvetica Neue"/>
              </a:rPr>
              <a:t> bis </a:t>
            </a:r>
            <a:r>
              <a:rPr lang="de-DE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ffff:ffff:ffff:ffff</a:t>
            </a:r>
            <a:r>
              <a:rPr lang="de-DE" b="0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0" i="0" dirty="0">
                <a:solidFill>
                  <a:srgbClr val="2B2B2B"/>
                </a:solidFill>
                <a:effectLst/>
                <a:latin typeface="Helvetica Neue"/>
              </a:rPr>
              <a:t>erlaubt.</a:t>
            </a:r>
          </a:p>
          <a:p>
            <a:pPr>
              <a:lnSpc>
                <a:spcPct val="100000"/>
              </a:lnSpc>
            </a:pPr>
            <a:r>
              <a:rPr lang="de-DE" dirty="0">
                <a:solidFill>
                  <a:srgbClr val="2B2B2B"/>
                </a:solidFill>
                <a:latin typeface="Helvetica Neue"/>
              </a:rPr>
              <a:t>NAT ist nicht mehr notwendig, wird nur noch Verbindung von IPv4- und </a:t>
            </a:r>
            <a:r>
              <a:rPr lang="de-DE" dirty="0">
                <a:solidFill>
                  <a:srgbClr val="2B2B2B"/>
                </a:solidFill>
                <a:latin typeface="Helvetica Neue"/>
                <a:sym typeface="Wingdings" panose="05000000000000000000" pitchFamily="2" charset="2"/>
              </a:rPr>
              <a:t>IPv6-Netzwerken genutzt</a:t>
            </a:r>
            <a:endParaRPr lang="de-DE" b="0" i="0" dirty="0">
              <a:solidFill>
                <a:srgbClr val="2B2B2B"/>
              </a:solidFill>
              <a:effectLst/>
              <a:latin typeface="Helvetica Neue"/>
            </a:endParaRPr>
          </a:p>
          <a:p>
            <a:pPr>
              <a:lnSpc>
                <a:spcPct val="100000"/>
              </a:lnSpc>
            </a:pPr>
            <a:r>
              <a:rPr lang="de-DE" b="0" i="0" dirty="0">
                <a:solidFill>
                  <a:srgbClr val="2B2B2B"/>
                </a:solidFill>
                <a:effectLst/>
                <a:latin typeface="Helvetica Neue"/>
              </a:rPr>
              <a:t>Automatische Adressvergabe der IPv6-Global-Unicast-Adressen möglich </a:t>
            </a:r>
            <a:endParaRPr lang="de-DE" dirty="0">
              <a:solidFill>
                <a:srgbClr val="2B2B2B"/>
              </a:solidFill>
              <a:latin typeface="Helvetica Neue"/>
            </a:endParaRPr>
          </a:p>
          <a:p>
            <a:pPr lvl="1">
              <a:lnSpc>
                <a:spcPct val="100000"/>
              </a:lnSpc>
            </a:pPr>
            <a:r>
              <a:rPr lang="de-DE" dirty="0">
                <a:solidFill>
                  <a:srgbClr val="2B2B2B"/>
                </a:solidFill>
                <a:latin typeface="Helvetica Neue"/>
              </a:rPr>
              <a:t>p</a:t>
            </a:r>
            <a:r>
              <a:rPr lang="de-DE" b="0" i="0" dirty="0">
                <a:solidFill>
                  <a:srgbClr val="2B2B2B"/>
                </a:solidFill>
                <a:effectLst/>
                <a:latin typeface="Helvetica Neue"/>
              </a:rPr>
              <a:t>er IPv6-Autoconfig ohne zusätzlichen DHCP-Server (erfordert ein /64-Netz)</a:t>
            </a:r>
          </a:p>
          <a:p>
            <a:pPr lvl="1">
              <a:lnSpc>
                <a:spcPct val="100000"/>
              </a:lnSpc>
            </a:pPr>
            <a:r>
              <a:rPr lang="de-DE" b="0" i="0" dirty="0">
                <a:solidFill>
                  <a:srgbClr val="2B2B2B"/>
                </a:solidFill>
                <a:effectLst/>
                <a:latin typeface="Helvetica Neue"/>
              </a:rPr>
              <a:t>Mit einem </a:t>
            </a:r>
            <a:r>
              <a:rPr lang="de-DE" b="1" i="0" dirty="0">
                <a:solidFill>
                  <a:srgbClr val="2B2B2B"/>
                </a:solidFill>
                <a:effectLst/>
                <a:latin typeface="Helvetica Neue"/>
              </a:rPr>
              <a:t>DHCPv6 </a:t>
            </a:r>
            <a:r>
              <a:rPr lang="de-DE" dirty="0">
                <a:solidFill>
                  <a:srgbClr val="2B2B2B"/>
                </a:solidFill>
                <a:latin typeface="Helvetica Neue"/>
              </a:rPr>
              <a:t>– Server</a:t>
            </a:r>
          </a:p>
          <a:p>
            <a:pPr>
              <a:lnSpc>
                <a:spcPct val="100000"/>
              </a:lnSpc>
            </a:pPr>
            <a:r>
              <a:rPr lang="de-DE" dirty="0">
                <a:solidFill>
                  <a:srgbClr val="2B2B2B"/>
                </a:solidFill>
                <a:latin typeface="Helvetica Neue"/>
              </a:rPr>
              <a:t>Ein Host kann zusätzliche mehrere „temporäre“ Global-Link-IPv6-Adressen haben und diese häufiger wechseln (z.B. für Anonymisierung)</a:t>
            </a:r>
          </a:p>
          <a:p>
            <a:pPr>
              <a:lnSpc>
                <a:spcPct val="100000"/>
              </a:lnSpc>
            </a:pPr>
            <a:r>
              <a:rPr lang="de-DE" b="0" i="0" dirty="0">
                <a:solidFill>
                  <a:srgbClr val="2B2B2B"/>
                </a:solidFill>
                <a:effectLst/>
                <a:latin typeface="Helvetica Neue"/>
              </a:rPr>
              <a:t>Aus der MAC-Adresse wird zusätzlich eine "</a:t>
            </a:r>
            <a:r>
              <a:rPr lang="de-DE" b="1" i="0" dirty="0">
                <a:solidFill>
                  <a:srgbClr val="2B2B2B"/>
                </a:solidFill>
                <a:effectLst/>
                <a:latin typeface="Helvetica Neue"/>
              </a:rPr>
              <a:t>Link-Locale-Adresse</a:t>
            </a:r>
            <a:r>
              <a:rPr lang="de-DE" b="0" i="0" dirty="0">
                <a:solidFill>
                  <a:srgbClr val="2B2B2B"/>
                </a:solidFill>
                <a:effectLst/>
                <a:latin typeface="Helvetica Neue"/>
              </a:rPr>
              <a:t>" generiert, damit jeder IPv6-Host lokal über IP erreichbar ist. Diese fängt i</a:t>
            </a:r>
            <a:r>
              <a:rPr lang="de-DE" dirty="0">
                <a:solidFill>
                  <a:srgbClr val="2B2B2B"/>
                </a:solidFill>
                <a:latin typeface="Helvetica Neue"/>
              </a:rPr>
              <a:t>mmer mit </a:t>
            </a:r>
            <a:r>
              <a:rPr lang="de-DE" b="1" dirty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fe80:… </a:t>
            </a:r>
            <a:r>
              <a:rPr lang="de-DE" dirty="0">
                <a:solidFill>
                  <a:srgbClr val="2B2B2B"/>
                </a:solidFill>
                <a:latin typeface="Helvetica Neue"/>
              </a:rPr>
              <a:t>an (z.B. </a:t>
            </a:r>
            <a:r>
              <a:rPr lang="de-DE" altLang="de-DE" sz="3000" b="1" dirty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fe80::B8CA:3A7B:37A6</a:t>
            </a:r>
            <a:r>
              <a:rPr lang="de-DE" altLang="de-DE" dirty="0">
                <a:solidFill>
                  <a:srgbClr val="2B2B2B"/>
                </a:solidFill>
                <a:latin typeface="Helvetica Neue"/>
              </a:rPr>
              <a:t>)</a:t>
            </a:r>
            <a:r>
              <a:rPr lang="de-DE" dirty="0">
                <a:solidFill>
                  <a:srgbClr val="2B2B2B"/>
                </a:solidFill>
                <a:latin typeface="Helvetica Neue"/>
              </a:rPr>
              <a:t>und wird nicht im Internet geroutet.</a:t>
            </a:r>
            <a:endParaRPr lang="de-DE" b="0" i="0" dirty="0">
              <a:solidFill>
                <a:srgbClr val="2B2B2B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4231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A14C8-18B7-DE6C-7F7D-9B44CDFE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72" y="97537"/>
            <a:ext cx="10515600" cy="822960"/>
          </a:xfrm>
        </p:spPr>
        <p:txBody>
          <a:bodyPr/>
          <a:lstStyle/>
          <a:p>
            <a:r>
              <a:rPr lang="de-DE" dirty="0"/>
              <a:t>IPv6 Eigenschaften / Vorteile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6521F-C2E3-9DD0-1985-9E9E8DC6D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732" y="1109472"/>
            <a:ext cx="6054852" cy="548640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rgbClr val="2B2B2B"/>
                </a:solidFill>
                <a:latin typeface="Helvetica Neue"/>
              </a:rPr>
              <a:t>S</a:t>
            </a:r>
            <a:r>
              <a:rPr lang="de-DE" b="0" i="0" dirty="0">
                <a:solidFill>
                  <a:srgbClr val="2B2B2B"/>
                </a:solidFill>
                <a:effectLst/>
                <a:latin typeface="Helvetica Neue"/>
              </a:rPr>
              <a:t>chnelleres Routing</a:t>
            </a:r>
            <a:r>
              <a:rPr lang="de-DE" dirty="0">
                <a:solidFill>
                  <a:srgbClr val="2B2B2B"/>
                </a:solidFill>
                <a:latin typeface="Helvetica Neue"/>
              </a:rPr>
              <a:t> durch effizienteren IPv6-Header</a:t>
            </a:r>
            <a:endParaRPr lang="de-DE" b="0" i="0" dirty="0">
              <a:solidFill>
                <a:srgbClr val="2B2B2B"/>
              </a:solidFill>
              <a:effectLst/>
              <a:latin typeface="Helvetica Neue"/>
            </a:endParaRPr>
          </a:p>
          <a:p>
            <a:pPr>
              <a:lnSpc>
                <a:spcPct val="100000"/>
              </a:lnSpc>
            </a:pPr>
            <a:r>
              <a:rPr lang="de-DE" dirty="0">
                <a:solidFill>
                  <a:srgbClr val="2B2B2B"/>
                </a:solidFill>
                <a:latin typeface="Helvetica Neue"/>
              </a:rPr>
              <a:t>Traffic-Class-Datenfeld</a:t>
            </a:r>
          </a:p>
          <a:p>
            <a:pPr lvl="1">
              <a:lnSpc>
                <a:spcPct val="100000"/>
              </a:lnSpc>
            </a:pPr>
            <a:r>
              <a:rPr lang="de-DE" dirty="0">
                <a:solidFill>
                  <a:srgbClr val="2B2B2B"/>
                </a:solidFill>
                <a:latin typeface="Helvetica Neue"/>
              </a:rPr>
              <a:t>Nutzdaten</a:t>
            </a:r>
            <a:r>
              <a:rPr lang="de-DE" b="0" i="0" dirty="0">
                <a:solidFill>
                  <a:srgbClr val="2B2B2B"/>
                </a:solidFill>
                <a:effectLst/>
                <a:latin typeface="Helvetica Neue"/>
              </a:rPr>
              <a:t>-Verschlüsselung möglich</a:t>
            </a:r>
          </a:p>
          <a:p>
            <a:pPr lvl="1">
              <a:lnSpc>
                <a:spcPct val="100000"/>
              </a:lnSpc>
            </a:pPr>
            <a:r>
              <a:rPr lang="de-DE" b="0" i="0" dirty="0">
                <a:solidFill>
                  <a:srgbClr val="2B2B2B"/>
                </a:solidFill>
                <a:effectLst/>
                <a:latin typeface="Helvetica Neue"/>
              </a:rPr>
              <a:t>Quality </a:t>
            </a:r>
            <a:r>
              <a:rPr lang="de-DE" b="0" i="0" dirty="0" err="1">
                <a:solidFill>
                  <a:srgbClr val="2B2B2B"/>
                </a:solidFill>
                <a:effectLst/>
                <a:latin typeface="Helvetica Neue"/>
              </a:rPr>
              <a:t>of</a:t>
            </a:r>
            <a:r>
              <a:rPr lang="de-DE" b="0" i="0" dirty="0">
                <a:solidFill>
                  <a:srgbClr val="2B2B2B"/>
                </a:solidFill>
                <a:effectLst/>
                <a:latin typeface="Helvetica Neue"/>
              </a:rPr>
              <a:t> Service (QoS, wurde in IPv4 nie konsequent umgesetzt)</a:t>
            </a:r>
          </a:p>
          <a:p>
            <a:pPr>
              <a:lnSpc>
                <a:spcPct val="100000"/>
              </a:lnSpc>
            </a:pPr>
            <a:r>
              <a:rPr lang="de-DE" b="0" i="0" dirty="0">
                <a:solidFill>
                  <a:srgbClr val="2B2B2B"/>
                </a:solidFill>
                <a:effectLst/>
                <a:latin typeface="Helvetica Neue"/>
              </a:rPr>
              <a:t>Datenpakete bis 4 </a:t>
            </a:r>
            <a:r>
              <a:rPr lang="de-DE" b="0" i="0" dirty="0" err="1">
                <a:solidFill>
                  <a:srgbClr val="2B2B2B"/>
                </a:solidFill>
                <a:effectLst/>
                <a:latin typeface="Helvetica Neue"/>
              </a:rPr>
              <a:t>GiB</a:t>
            </a:r>
            <a:r>
              <a:rPr lang="de-DE" b="0" i="0" dirty="0">
                <a:solidFill>
                  <a:srgbClr val="2B2B2B"/>
                </a:solidFill>
                <a:effectLst/>
                <a:latin typeface="Helvetica Neue"/>
              </a:rPr>
              <a:t> möglich</a:t>
            </a:r>
            <a:br>
              <a:rPr lang="de-DE" b="0" i="0" dirty="0">
                <a:solidFill>
                  <a:srgbClr val="2B2B2B"/>
                </a:solidFill>
                <a:effectLst/>
                <a:latin typeface="Helvetica Neue"/>
              </a:rPr>
            </a:br>
            <a:r>
              <a:rPr lang="de-DE" b="0" i="0" dirty="0">
                <a:solidFill>
                  <a:srgbClr val="2B2B2B"/>
                </a:solidFill>
                <a:effectLst/>
                <a:latin typeface="Helvetica Neue"/>
              </a:rPr>
              <a:t>(Jumbograms)</a:t>
            </a:r>
          </a:p>
          <a:p>
            <a:pPr>
              <a:lnSpc>
                <a:spcPct val="100000"/>
              </a:lnSpc>
            </a:pPr>
            <a:r>
              <a:rPr lang="de-DE" dirty="0">
                <a:solidFill>
                  <a:srgbClr val="2B2B2B"/>
                </a:solidFill>
                <a:latin typeface="Helvetica Neue"/>
              </a:rPr>
              <a:t>Umfangreichere und flexiblere Multicast Möglichkeiten</a:t>
            </a:r>
          </a:p>
          <a:p>
            <a:pPr>
              <a:lnSpc>
                <a:spcPct val="100000"/>
              </a:lnSpc>
            </a:pPr>
            <a:r>
              <a:rPr lang="de-DE" b="0" i="0" dirty="0">
                <a:solidFill>
                  <a:srgbClr val="2B2B2B"/>
                </a:solidFill>
                <a:effectLst/>
                <a:latin typeface="Helvetica Neue"/>
              </a:rPr>
              <a:t>Keine Fragmentierung, dafür automatische "Path MTU Discovery"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649BBE-7323-A91E-E9D3-A71CCEEDE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1109472"/>
            <a:ext cx="5553457" cy="39755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359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F4B61-98AE-3C26-F266-B105B1B4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Routing in IPv6-Netzen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B88864-1A32-7123-2081-706BAD792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75124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de-DE" b="1" dirty="0"/>
              <a:t>Beim Routing in IPv6 Netzen gelten die gleichen Prinzipien wie bei IPv4: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Jeder Host hat eine Hostadresse und eine </a:t>
            </a:r>
            <a:r>
              <a:rPr lang="de-DE" dirty="0" err="1"/>
              <a:t>Prefix</a:t>
            </a:r>
            <a:r>
              <a:rPr lang="de-DE" dirty="0"/>
              <a:t>, um den Netzwerkteil (also die Netzwerkadresse) festzulegen.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Der Host hat eine Default-Gateway-IP gespeichert, welches sich in seinem Netzwerk befindet.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Ist die Zieladresse, an die der Host ein Datenpaket schicken will, nicht im eigenen Netzwerk, so wird das Datenpaket zum Default-Gateway (Router) geschickt.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Der Router schaut in sein Routing-Table und auf seine direkt angeschlossenen Netzwerke, ob die Zieladresse dort erreichbar ist und sendet das Paket an den entsprechenden Zielrouter bzw. Host.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Ist die Ziel-IP nicht im Routing-Table vorhanden, sendet der Router das Datenpaket an sein Default-Gateway.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8E9B675-14F2-1E2A-D9DF-46D3225F3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860" y="564570"/>
            <a:ext cx="4005419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3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FB154-BEE3-F48E-A9A3-AEEE63B9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0027"/>
          </a:xfrm>
        </p:spPr>
        <p:txBody>
          <a:bodyPr/>
          <a:lstStyle/>
          <a:p>
            <a:r>
              <a:rPr lang="de-DE" dirty="0"/>
              <a:t>Wichtige, in IPv6 reservierte Adressbereiche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BF009D6-C1B5-3616-681D-6823FC378E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401565"/>
              </p:ext>
            </p:extLst>
          </p:nvPr>
        </p:nvGraphicFramePr>
        <p:xfrm>
          <a:off x="838200" y="990027"/>
          <a:ext cx="10515600" cy="5800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1899">
                  <a:extLst>
                    <a:ext uri="{9D8B030D-6E8A-4147-A177-3AD203B41FA5}">
                      <a16:colId xmlns:a16="http://schemas.microsoft.com/office/drawing/2014/main" val="3524688184"/>
                    </a:ext>
                  </a:extLst>
                </a:gridCol>
                <a:gridCol w="7723701">
                  <a:extLst>
                    <a:ext uri="{9D8B030D-6E8A-4147-A177-3AD203B41FA5}">
                      <a16:colId xmlns:a16="http://schemas.microsoft.com/office/drawing/2014/main" val="508836712"/>
                    </a:ext>
                  </a:extLst>
                </a:gridCol>
              </a:tblGrid>
              <a:tr h="384135">
                <a:tc>
                  <a:txBody>
                    <a:bodyPr/>
                    <a:lstStyle/>
                    <a:p>
                      <a:r>
                        <a:rPr lang="de-DE" sz="1600" dirty="0"/>
                        <a:t>Adressbereich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Nutzung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135005"/>
                  </a:ext>
                </a:extLst>
              </a:tr>
              <a:tr h="384135">
                <a:tc>
                  <a:txBody>
                    <a:bodyPr/>
                    <a:lstStyle/>
                    <a:p>
                      <a:r>
                        <a:rPr lang="de-DE" sz="2400" dirty="0"/>
                        <a:t>0000:: 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Von der IETF reserviert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754041"/>
                  </a:ext>
                </a:extLst>
              </a:tr>
              <a:tr h="505631">
                <a:tc>
                  <a:txBody>
                    <a:bodyPr/>
                    <a:lstStyle/>
                    <a:p>
                      <a:r>
                        <a:rPr lang="de-DE" sz="2400" dirty="0"/>
                        <a:t>2000::/3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Global </a:t>
                      </a:r>
                      <a:r>
                        <a:rPr lang="de-DE" sz="1400" b="1" dirty="0" err="1"/>
                        <a:t>Unicast</a:t>
                      </a:r>
                      <a:r>
                        <a:rPr lang="de-DE" sz="1400" dirty="0"/>
                        <a:t>: Global gültige und eindeutige </a:t>
                      </a:r>
                      <a:r>
                        <a:rPr lang="de-DE" sz="1400" dirty="0" err="1"/>
                        <a:t>Unicast</a:t>
                      </a:r>
                      <a:r>
                        <a:rPr lang="de-DE" sz="1400" dirty="0"/>
                        <a:t>-Adressen, die im Internet weitergeleitet (geroutet) werden. Bislang erhältliche eindeutige IPv6-Präfixe entstammen diesem Bereich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33715"/>
                  </a:ext>
                </a:extLst>
              </a:tr>
              <a:tr h="1343306">
                <a:tc>
                  <a:txBody>
                    <a:bodyPr/>
                    <a:lstStyle/>
                    <a:p>
                      <a:r>
                        <a:rPr lang="de-DE" sz="2400" dirty="0"/>
                        <a:t>FE80::/10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</a:t>
                      </a:r>
                      <a:r>
                        <a:rPr lang="de-DE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</a:t>
                      </a:r>
                      <a:r>
                        <a:rPr lang="de-DE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Unicast</a:t>
                      </a:r>
                      <a:r>
                        <a:rPr lang="de-DE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Verbindungslokale </a:t>
                      </a:r>
                      <a:r>
                        <a:rPr lang="de-DE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Unicast</a:t>
                      </a: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-Adressen sind auf einer physischen Verbindung (Link) eindeutig, können aber global mehrfach vorkommen. Ist IPv6 auf einem Rechner aktiv, besitzt er pro Netzwerkkarte automatisch eine Link-Locale Adresse, die der Rechner aus dem Präfix und der Hardware-Adresse der Schnittstelle ermittelt. IPv6 nutzt sie zur Netzwerkeinrichtung: Über die verbindungslokale Adresse erhält der Host Informationen über die Anwesenheit von anderen IPv6-Hosts und –Routern.</a:t>
                      </a:r>
                    </a:p>
                    <a:p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</a:t>
                      </a:r>
                      <a:r>
                        <a:rPr lang="de-DE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</a:t>
                      </a: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Adressen werden prinzipiell nicht von IPv6-Routern geroutet.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81185"/>
                  </a:ext>
                </a:extLst>
              </a:tr>
              <a:tr h="930249">
                <a:tc>
                  <a:txBody>
                    <a:bodyPr/>
                    <a:lstStyle/>
                    <a:p>
                      <a:r>
                        <a:rPr lang="de-DE" sz="2400" dirty="0"/>
                        <a:t>FD00::/8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Unique </a:t>
                      </a:r>
                      <a:r>
                        <a:rPr lang="de-DE" sz="1400" b="1" dirty="0" err="1"/>
                        <a:t>Local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Unicast</a:t>
                      </a:r>
                      <a:r>
                        <a:rPr lang="de-DE" sz="1400" b="1" dirty="0"/>
                        <a:t>: </a:t>
                      </a:r>
                      <a:r>
                        <a:rPr lang="de-DE" sz="1400" dirty="0"/>
                        <a:t>Ähneln den Link-</a:t>
                      </a:r>
                      <a:r>
                        <a:rPr lang="de-DE" sz="1400" dirty="0" err="1"/>
                        <a:t>Local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Unicast</a:t>
                      </a:r>
                      <a:r>
                        <a:rPr lang="de-DE" sz="1400" dirty="0"/>
                        <a:t>-Adressen, mit folgenden Unterschieden: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1. Sie werden nicht automatisch vergeben</a:t>
                      </a:r>
                    </a:p>
                    <a:p>
                      <a:r>
                        <a:rPr lang="de-DE" sz="1400" dirty="0"/>
                        <a:t>2. Sie können geroutet werden, jedoch nicht im Internet (also nicht von Providern)</a:t>
                      </a:r>
                    </a:p>
                    <a:p>
                      <a:r>
                        <a:rPr lang="de-DE" sz="1400" dirty="0"/>
                        <a:t>3. Anwendungsfälle: Dienste, die nicht ins Internet geroutet werden sollen, VPN-Netze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8305"/>
                  </a:ext>
                </a:extLst>
              </a:tr>
              <a:tr h="1461022">
                <a:tc>
                  <a:txBody>
                    <a:bodyPr/>
                    <a:lstStyle/>
                    <a:p>
                      <a:r>
                        <a:rPr lang="de-DE" sz="2400" dirty="0"/>
                        <a:t>FF00::/8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Multicast:</a:t>
                      </a: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Adressen, die ein Gruppe von Netzwerkknoten adressieren. Den Aufbau des Präfixes und der Multicast-Adressen beschreibt </a:t>
                      </a:r>
                      <a:r>
                        <a:rPr lang="de-DE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RFC 4291</a:t>
                      </a: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Im Präfix einer Multicast-Adresse steht außerdem, ob sie dauerhaft zugewiesen (well-</a:t>
                      </a:r>
                      <a:r>
                        <a:rPr lang="de-DE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known</a:t>
                      </a: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oder dynamisch zugeteilt wurde und welche Reichweite sie hat. Die Adresse </a:t>
                      </a:r>
                      <a:r>
                        <a:rPr lang="de-DE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FF05::2</a:t>
                      </a: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gilt beispielsweise für alle Router eines Standorts. Eine </a:t>
                      </a:r>
                      <a:r>
                        <a:rPr lang="de-DE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Liste der dauerhaft zugewiesenen Multicast-Adressen</a:t>
                      </a: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findet sich bei der </a:t>
                      </a:r>
                      <a:r>
                        <a:rPr lang="de-DE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IANA (</a:t>
                      </a:r>
                      <a:r>
                        <a:rPr lang="de-DE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https://www.iana.org/assignments/ipv6-multicast-addresses/ipv6-multicast-addresses.xhtml</a:t>
                      </a:r>
                      <a:r>
                        <a:rPr lang="de-DE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11140"/>
                  </a:ext>
                </a:extLst>
              </a:tr>
              <a:tr h="663027">
                <a:tc>
                  <a:txBody>
                    <a:bodyPr/>
                    <a:lstStyle/>
                    <a:p>
                      <a:r>
                        <a:rPr lang="de-DE" sz="2400" dirty="0"/>
                        <a:t>FF02::1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Broadcast</a:t>
                      </a:r>
                      <a:r>
                        <a:rPr lang="de-DE" sz="1400" dirty="0"/>
                        <a:t>-Adresse für das lokale Netz (Link-</a:t>
                      </a:r>
                      <a:r>
                        <a:rPr lang="de-DE" sz="1400" dirty="0" err="1"/>
                        <a:t>Local</a:t>
                      </a:r>
                      <a:r>
                        <a:rPr lang="de-DE" sz="1400" dirty="0"/>
                        <a:t>), gehört bei IPv6 zum Adressbereich der Multicast-Adressen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722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09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1243</Words>
  <Application>Microsoft Office PowerPoint</Application>
  <PresentationFormat>Breitbild</PresentationFormat>
  <Paragraphs>78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Calibri Light</vt:lpstr>
      <vt:lpstr>Courier New</vt:lpstr>
      <vt:lpstr>Helvetica Neue</vt:lpstr>
      <vt:lpstr>Office</vt:lpstr>
      <vt:lpstr>1_Office</vt:lpstr>
      <vt:lpstr>IPv6</vt:lpstr>
      <vt:lpstr>IPv6 (IP Protocol Version 6) Überblick</vt:lpstr>
      <vt:lpstr>IPv6 Schreib- und Kürzungsregeln</vt:lpstr>
      <vt:lpstr>IPv6 (Host / Network / Prefix / Subnetting)</vt:lpstr>
      <vt:lpstr>Subnetting Beispiele</vt:lpstr>
      <vt:lpstr>IPv6 Eigenschaften / Vorteile I</vt:lpstr>
      <vt:lpstr>IPv6 Eigenschaften / Vorteile II</vt:lpstr>
      <vt:lpstr>Routing in IPv6-Netzen</vt:lpstr>
      <vt:lpstr>Wichtige, in IPv6 reservierte Adressbereiche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IPv6</dc:title>
  <dc:creator>Michael Roth</dc:creator>
  <cp:lastModifiedBy>Michael Roth</cp:lastModifiedBy>
  <cp:revision>19</cp:revision>
  <dcterms:created xsi:type="dcterms:W3CDTF">2024-01-01T16:00:27Z</dcterms:created>
  <dcterms:modified xsi:type="dcterms:W3CDTF">2024-01-03T10:06:07Z</dcterms:modified>
</cp:coreProperties>
</file>