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35" r:id="rId4"/>
    <p:sldId id="339" r:id="rId5"/>
    <p:sldId id="340" r:id="rId6"/>
    <p:sldId id="274" r:id="rId7"/>
    <p:sldId id="341" r:id="rId8"/>
    <p:sldId id="342" r:id="rId9"/>
    <p:sldId id="329" r:id="rId10"/>
    <p:sldId id="263" r:id="rId11"/>
    <p:sldId id="264" r:id="rId12"/>
    <p:sldId id="265" r:id="rId13"/>
    <p:sldId id="327" r:id="rId14"/>
    <p:sldId id="333" r:id="rId15"/>
    <p:sldId id="352" r:id="rId16"/>
    <p:sldId id="270" r:id="rId17"/>
    <p:sldId id="279" r:id="rId18"/>
    <p:sldId id="336" r:id="rId19"/>
    <p:sldId id="273" r:id="rId20"/>
    <p:sldId id="331" r:id="rId21"/>
    <p:sldId id="267" r:id="rId22"/>
    <p:sldId id="268" r:id="rId23"/>
    <p:sldId id="348" r:id="rId24"/>
    <p:sldId id="330" r:id="rId25"/>
    <p:sldId id="278" r:id="rId26"/>
    <p:sldId id="343" r:id="rId27"/>
    <p:sldId id="349" r:id="rId28"/>
    <p:sldId id="269" r:id="rId29"/>
    <p:sldId id="328" r:id="rId30"/>
    <p:sldId id="332" r:id="rId31"/>
    <p:sldId id="271" r:id="rId32"/>
    <p:sldId id="272" r:id="rId33"/>
    <p:sldId id="351" r:id="rId34"/>
    <p:sldId id="334" r:id="rId35"/>
    <p:sldId id="344" r:id="rId36"/>
    <p:sldId id="353" r:id="rId37"/>
    <p:sldId id="338" r:id="rId38"/>
    <p:sldId id="337" r:id="rId39"/>
    <p:sldId id="345" r:id="rId40"/>
    <p:sldId id="346" r:id="rId41"/>
    <p:sldId id="350" r:id="rId42"/>
    <p:sldId id="347" r:id="rId43"/>
    <p:sldId id="266"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5" autoAdjust="0"/>
    <p:restoredTop sz="96713" autoAdjust="0"/>
  </p:normalViewPr>
  <p:slideViewPr>
    <p:cSldViewPr snapToGrid="0">
      <p:cViewPr varScale="1">
        <p:scale>
          <a:sx n="102" d="100"/>
          <a:sy n="102" d="100"/>
        </p:scale>
        <p:origin x="317" y="82"/>
      </p:cViewPr>
      <p:guideLst/>
    </p:cSldViewPr>
  </p:slideViewPr>
  <p:notesTextViewPr>
    <p:cViewPr>
      <p:scale>
        <a:sx n="1" d="1"/>
        <a:sy n="1" d="1"/>
      </p:scale>
      <p:origin x="0" y="0"/>
    </p:cViewPr>
  </p:notesTextViewPr>
  <p:sorterViewPr>
    <p:cViewPr>
      <p:scale>
        <a:sx n="100" d="100"/>
        <a:sy n="100" d="100"/>
      </p:scale>
      <p:origin x="0" y="-29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19053-8ABD-4350-A32B-67FB73FEBF5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55749B3-A4C7-49E1-9786-00D65A266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DA81BC8-3195-4274-AA43-58050B8A851D}"/>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5" name="Fußzeilenplatzhalter 4">
            <a:extLst>
              <a:ext uri="{FF2B5EF4-FFF2-40B4-BE49-F238E27FC236}">
                <a16:creationId xmlns:a16="http://schemas.microsoft.com/office/drawing/2014/main" id="{56647D21-8C5D-420A-AC7E-A83F149486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4D99094-4DA6-4B9A-B27C-8FB5CCE02E5D}"/>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83522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BE0F6-56FB-400C-BB29-4B469120C6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C8875A-8FA3-4967-8BEC-1D23C05FC2A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1A3D5A-6423-45DA-9F02-69240219638D}"/>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5" name="Fußzeilenplatzhalter 4">
            <a:extLst>
              <a:ext uri="{FF2B5EF4-FFF2-40B4-BE49-F238E27FC236}">
                <a16:creationId xmlns:a16="http://schemas.microsoft.com/office/drawing/2014/main" id="{0B9DA0B5-DC98-4885-9E56-0D3B1145555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FE6932-82CD-4647-9456-DD14A029E15E}"/>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14797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A3476C1-2030-4B77-B61A-69505DD8B07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2E49233-FE62-49BC-87EF-A1183442532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9A68C7D-0789-4523-B64E-8ED3E6EA6AD0}"/>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5" name="Fußzeilenplatzhalter 4">
            <a:extLst>
              <a:ext uri="{FF2B5EF4-FFF2-40B4-BE49-F238E27FC236}">
                <a16:creationId xmlns:a16="http://schemas.microsoft.com/office/drawing/2014/main" id="{547DA1D8-7B03-43A1-96C5-7EC61FC901C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4A7C243-A161-4ECA-9A40-419F949A6F4E}"/>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265307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B8501-503A-478B-A5CA-A433DA212E43}"/>
              </a:ext>
            </a:extLst>
          </p:cNvPr>
          <p:cNvSpPr>
            <a:spLocks noGrp="1"/>
          </p:cNvSpPr>
          <p:nvPr>
            <p:ph type="title"/>
          </p:nvPr>
        </p:nvSpPr>
        <p:spPr>
          <a:xfrm>
            <a:off x="1217220" y="89065"/>
            <a:ext cx="10136579" cy="1270661"/>
          </a:xfrm>
        </p:spPr>
        <p:txBody>
          <a:bodyPr/>
          <a:lstStyle/>
          <a:p>
            <a:r>
              <a:rPr lang="de-DE" dirty="0"/>
              <a:t>Mastertitelformat bearbeiten</a:t>
            </a:r>
          </a:p>
        </p:txBody>
      </p:sp>
      <p:sp>
        <p:nvSpPr>
          <p:cNvPr id="3" name="Inhaltsplatzhalter 2">
            <a:extLst>
              <a:ext uri="{FF2B5EF4-FFF2-40B4-BE49-F238E27FC236}">
                <a16:creationId xmlns:a16="http://schemas.microsoft.com/office/drawing/2014/main" id="{27B7328C-82BD-4C54-A11A-BDFEA43C1DAF}"/>
              </a:ext>
            </a:extLst>
          </p:cNvPr>
          <p:cNvSpPr>
            <a:spLocks noGrp="1"/>
          </p:cNvSpPr>
          <p:nvPr>
            <p:ph idx="1"/>
          </p:nvPr>
        </p:nvSpPr>
        <p:spPr>
          <a:xfrm>
            <a:off x="838200" y="1379144"/>
            <a:ext cx="10515600" cy="522654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CCC5B28D-9B26-4008-941D-5E39C37B404B}"/>
              </a:ext>
            </a:extLst>
          </p:cNvPr>
          <p:cNvSpPr>
            <a:spLocks noGrp="1"/>
          </p:cNvSpPr>
          <p:nvPr>
            <p:ph type="dt" sz="half" idx="10"/>
          </p:nvPr>
        </p:nvSpPr>
        <p:spPr>
          <a:xfrm>
            <a:off x="838200" y="6498861"/>
            <a:ext cx="2743200" cy="365125"/>
          </a:xfrm>
        </p:spPr>
        <p:txBody>
          <a:bodyPr/>
          <a:lstStyle/>
          <a:p>
            <a:fld id="{EDBEB72E-33EF-4FDE-AF24-3FE480097FCA}" type="datetimeFigureOut">
              <a:rPr lang="de-DE" smtClean="0"/>
              <a:t>17.04.2024</a:t>
            </a:fld>
            <a:endParaRPr lang="de-DE"/>
          </a:p>
        </p:txBody>
      </p:sp>
      <p:sp>
        <p:nvSpPr>
          <p:cNvPr id="5" name="Fußzeilenplatzhalter 4">
            <a:extLst>
              <a:ext uri="{FF2B5EF4-FFF2-40B4-BE49-F238E27FC236}">
                <a16:creationId xmlns:a16="http://schemas.microsoft.com/office/drawing/2014/main" id="{F09E8263-4418-4399-9E43-4F6C7CB3E2DB}"/>
              </a:ext>
            </a:extLst>
          </p:cNvPr>
          <p:cNvSpPr>
            <a:spLocks noGrp="1"/>
          </p:cNvSpPr>
          <p:nvPr>
            <p:ph type="ftr" sz="quarter" idx="11"/>
          </p:nvPr>
        </p:nvSpPr>
        <p:spPr>
          <a:xfrm>
            <a:off x="4038600" y="6498861"/>
            <a:ext cx="4114800" cy="365125"/>
          </a:xfrm>
        </p:spPr>
        <p:txBody>
          <a:bodyPr/>
          <a:lstStyle/>
          <a:p>
            <a:endParaRPr lang="de-DE"/>
          </a:p>
        </p:txBody>
      </p:sp>
      <p:sp>
        <p:nvSpPr>
          <p:cNvPr id="6" name="Foliennummernplatzhalter 5">
            <a:extLst>
              <a:ext uri="{FF2B5EF4-FFF2-40B4-BE49-F238E27FC236}">
                <a16:creationId xmlns:a16="http://schemas.microsoft.com/office/drawing/2014/main" id="{001C637C-52EA-4876-BF44-092D5F74C497}"/>
              </a:ext>
            </a:extLst>
          </p:cNvPr>
          <p:cNvSpPr>
            <a:spLocks noGrp="1"/>
          </p:cNvSpPr>
          <p:nvPr>
            <p:ph type="sldNum" sz="quarter" idx="12"/>
          </p:nvPr>
        </p:nvSpPr>
        <p:spPr>
          <a:xfrm>
            <a:off x="8610600" y="6498861"/>
            <a:ext cx="2743200" cy="365125"/>
          </a:xfrm>
        </p:spPr>
        <p:txBody>
          <a:bodyPr/>
          <a:lstStyle/>
          <a:p>
            <a:fld id="{243B7418-0298-4A6C-9059-9267386AF8C5}" type="slidenum">
              <a:rPr lang="de-DE" smtClean="0"/>
              <a:t>‹Nr.›</a:t>
            </a:fld>
            <a:endParaRPr lang="de-DE"/>
          </a:p>
        </p:txBody>
      </p:sp>
      <p:pic>
        <p:nvPicPr>
          <p:cNvPr id="8" name="Picture 2" descr="Unified Modeling Language – Wikipedia">
            <a:extLst>
              <a:ext uri="{FF2B5EF4-FFF2-40B4-BE49-F238E27FC236}">
                <a16:creationId xmlns:a16="http://schemas.microsoft.com/office/drawing/2014/main" id="{5B5112CF-123C-4408-BCE1-53B5224EF4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26" y="154202"/>
            <a:ext cx="1223037" cy="8897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541BFA6-ACA9-4A5A-BEA3-8F957201F83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87305" y="163814"/>
            <a:ext cx="10477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70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27E44-7D27-40D5-8C0A-57EB379C5C3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68A7444-3F1E-40A1-8ABF-77D94FB29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C305BE6-AF2D-418D-B4B1-DF736664A811}"/>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5" name="Fußzeilenplatzhalter 4">
            <a:extLst>
              <a:ext uri="{FF2B5EF4-FFF2-40B4-BE49-F238E27FC236}">
                <a16:creationId xmlns:a16="http://schemas.microsoft.com/office/drawing/2014/main" id="{D499876D-52C8-4553-BCB7-6EC81B1BD0B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9A9995-518E-438A-A933-5F94AE25BDB9}"/>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0735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8AA894-2E9C-4FCD-A1F0-5980C128654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20F3FB5-A6F0-4B92-8956-D3E924A9FAC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EDE6C4-FEE3-4764-BB68-9C456F6EDCD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D607B44-A004-488F-9BC7-5C9D354EED76}"/>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6" name="Fußzeilenplatzhalter 5">
            <a:extLst>
              <a:ext uri="{FF2B5EF4-FFF2-40B4-BE49-F238E27FC236}">
                <a16:creationId xmlns:a16="http://schemas.microsoft.com/office/drawing/2014/main" id="{135E16F4-48A9-4B4B-A4E5-C7CBC5E1FC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8F043B-1196-4085-A61F-E6600B1A8C0E}"/>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99841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AA975E-4841-4988-A361-76D64091EA4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CA55EA3-D051-4D1C-9B9D-D048A0E8D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97CD215-0F8C-470D-9FE3-46F506DE7F3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83C76FB-D78F-4717-8DEA-CB45CD967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28471AC-2365-41BC-A4A0-6C9B942A51A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4CE0C72-7B5A-4673-A579-8526C8EFA6C7}"/>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8" name="Fußzeilenplatzhalter 7">
            <a:extLst>
              <a:ext uri="{FF2B5EF4-FFF2-40B4-BE49-F238E27FC236}">
                <a16:creationId xmlns:a16="http://schemas.microsoft.com/office/drawing/2014/main" id="{4B84C58F-5753-41C9-AA01-911FA9B6851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2AFE5E-1B75-4FA8-A3C6-3E37ACE2A508}"/>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64795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84A082-33E9-4958-83DB-2468770A067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323313B-31AE-4865-A20F-6B08FD9B25EF}"/>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4" name="Fußzeilenplatzhalter 3">
            <a:extLst>
              <a:ext uri="{FF2B5EF4-FFF2-40B4-BE49-F238E27FC236}">
                <a16:creationId xmlns:a16="http://schemas.microsoft.com/office/drawing/2014/main" id="{7FF7C84A-2B6B-4907-BBC8-E436EC8CD34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84FFF77-91B3-4FA6-A827-1B071BBA029C}"/>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17964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A5DDF7-47A5-4EE6-9DC7-7AD058764EAB}"/>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3" name="Fußzeilenplatzhalter 2">
            <a:extLst>
              <a:ext uri="{FF2B5EF4-FFF2-40B4-BE49-F238E27FC236}">
                <a16:creationId xmlns:a16="http://schemas.microsoft.com/office/drawing/2014/main" id="{F7A64E74-3D5F-4CFE-83E3-DE17E3C5E69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0219D3E-A976-433E-9548-DD7353A14375}"/>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12756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1FF61-4FB4-4CD6-B60F-DF5293A7A6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F6F9BDF-8768-4D5B-82E5-DAA031552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75FE1BA-23D1-4220-94E1-AECAFE88B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0A25A7D-5B1F-416E-91FE-E90F3D73B524}"/>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6" name="Fußzeilenplatzhalter 5">
            <a:extLst>
              <a:ext uri="{FF2B5EF4-FFF2-40B4-BE49-F238E27FC236}">
                <a16:creationId xmlns:a16="http://schemas.microsoft.com/office/drawing/2014/main" id="{4754E26C-4596-4CE5-BB23-C91FDEADC8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DB3057F-63EF-4A27-AC7C-83278F795C70}"/>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184255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C14C5-3AAD-44C3-BBB6-9A97273E48B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76E759D-DF37-4318-B93D-4BAA83669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2789D81-A331-4BD6-B233-B995C2C69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092BA71-A871-45BB-971D-503C74B735D6}"/>
              </a:ext>
            </a:extLst>
          </p:cNvPr>
          <p:cNvSpPr>
            <a:spLocks noGrp="1"/>
          </p:cNvSpPr>
          <p:nvPr>
            <p:ph type="dt" sz="half" idx="10"/>
          </p:nvPr>
        </p:nvSpPr>
        <p:spPr/>
        <p:txBody>
          <a:bodyPr/>
          <a:lstStyle/>
          <a:p>
            <a:fld id="{EDBEB72E-33EF-4FDE-AF24-3FE480097FCA}" type="datetimeFigureOut">
              <a:rPr lang="de-DE" smtClean="0"/>
              <a:t>17.04.2024</a:t>
            </a:fld>
            <a:endParaRPr lang="de-DE"/>
          </a:p>
        </p:txBody>
      </p:sp>
      <p:sp>
        <p:nvSpPr>
          <p:cNvPr id="6" name="Fußzeilenplatzhalter 5">
            <a:extLst>
              <a:ext uri="{FF2B5EF4-FFF2-40B4-BE49-F238E27FC236}">
                <a16:creationId xmlns:a16="http://schemas.microsoft.com/office/drawing/2014/main" id="{D3D13217-016F-4DF6-995D-56FBB07631C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5BDD2F9-B9AB-4BFC-BD14-87176790502F}"/>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140982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CCB192C-2ACB-4B09-A8D5-D2BABF0C7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89E3AD3-0184-4242-95D6-E3B649BD2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5F5084E-C64C-4906-B222-F6C7F2410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EB72E-33EF-4FDE-AF24-3FE480097FCA}" type="datetimeFigureOut">
              <a:rPr lang="de-DE" smtClean="0"/>
              <a:t>17.04.2024</a:t>
            </a:fld>
            <a:endParaRPr lang="de-DE"/>
          </a:p>
        </p:txBody>
      </p:sp>
      <p:sp>
        <p:nvSpPr>
          <p:cNvPr id="5" name="Fußzeilenplatzhalter 4">
            <a:extLst>
              <a:ext uri="{FF2B5EF4-FFF2-40B4-BE49-F238E27FC236}">
                <a16:creationId xmlns:a16="http://schemas.microsoft.com/office/drawing/2014/main" id="{00585B72-BD78-4738-A88A-A876B5896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D660D14-A933-4054-9E95-4CDE87C0E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B7418-0298-4A6C-9059-9267386AF8C5}" type="slidenum">
              <a:rPr lang="de-DE" smtClean="0"/>
              <a:t>‹Nr.›</a:t>
            </a:fld>
            <a:endParaRPr lang="de-DE"/>
          </a:p>
        </p:txBody>
      </p:sp>
    </p:spTree>
    <p:extLst>
      <p:ext uri="{BB962C8B-B14F-4D97-AF65-F5344CB8AC3E}">
        <p14:creationId xmlns:p14="http://schemas.microsoft.com/office/powerpoint/2010/main" val="385810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hyperlink" Target="http://draw.io/" TargetMode="External"/><Relationship Id="rId7" Type="http://schemas.openxmlformats.org/officeDocument/2006/relationships/hyperlink" Target="https://www.youtube.com/watch?v=8lZxxxOUO_A" TargetMode="External"/><Relationship Id="rId2" Type="http://schemas.openxmlformats.org/officeDocument/2006/relationships/hyperlink" Target="https://www.diagrammeditor.de/" TargetMode="External"/><Relationship Id="rId1" Type="http://schemas.openxmlformats.org/officeDocument/2006/relationships/slideLayout" Target="../slideLayouts/slideLayout2.xml"/><Relationship Id="rId6" Type="http://schemas.openxmlformats.org/officeDocument/2006/relationships/hyperlink" Target="https://www.umlet.com/" TargetMode="External"/><Relationship Id="rId5" Type="http://schemas.openxmlformats.org/officeDocument/2006/relationships/hyperlink" Target="http://dia-installer.de/" TargetMode="External"/><Relationship Id="rId10" Type="http://schemas.openxmlformats.org/officeDocument/2006/relationships/image" Target="../media/image61.png"/><Relationship Id="rId4" Type="http://schemas.openxmlformats.org/officeDocument/2006/relationships/hyperlink" Target="https://github.com/jgraph/drawio-desktop/releases/latest" TargetMode="External"/><Relationship Id="rId9"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C2DB4D-E2AC-4541-8C46-1402D2159D74}"/>
              </a:ext>
            </a:extLst>
          </p:cNvPr>
          <p:cNvSpPr>
            <a:spLocks noGrp="1"/>
          </p:cNvSpPr>
          <p:nvPr>
            <p:ph type="ctrTitle"/>
          </p:nvPr>
        </p:nvSpPr>
        <p:spPr/>
        <p:txBody>
          <a:bodyPr>
            <a:normAutofit fontScale="90000"/>
          </a:bodyPr>
          <a:lstStyle/>
          <a:p>
            <a:r>
              <a:rPr lang="de-DE"/>
              <a:t>Objektorientierte </a:t>
            </a:r>
            <a:r>
              <a:rPr lang="de-DE" dirty="0"/>
              <a:t>Programmierung (OOP)</a:t>
            </a:r>
            <a:br>
              <a:rPr lang="de-DE" dirty="0"/>
            </a:br>
            <a:r>
              <a:rPr lang="de-DE" b="1" dirty="0"/>
              <a:t>UML – Diagramme</a:t>
            </a:r>
          </a:p>
        </p:txBody>
      </p:sp>
      <p:sp>
        <p:nvSpPr>
          <p:cNvPr id="3" name="Untertitel 2">
            <a:extLst>
              <a:ext uri="{FF2B5EF4-FFF2-40B4-BE49-F238E27FC236}">
                <a16:creationId xmlns:a16="http://schemas.microsoft.com/office/drawing/2014/main" id="{D2627CAC-5F5B-4BCC-AE11-AC9DBBA68BC2}"/>
              </a:ext>
            </a:extLst>
          </p:cNvPr>
          <p:cNvSpPr>
            <a:spLocks noGrp="1"/>
          </p:cNvSpPr>
          <p:nvPr>
            <p:ph type="subTitle" idx="1"/>
          </p:nvPr>
        </p:nvSpPr>
        <p:spPr/>
        <p:txBody>
          <a:bodyPr/>
          <a:lstStyle/>
          <a:p>
            <a:r>
              <a:rPr lang="de-DE" dirty="0"/>
              <a:t>mit Umsetzung in Python</a:t>
            </a:r>
          </a:p>
        </p:txBody>
      </p:sp>
      <p:pic>
        <p:nvPicPr>
          <p:cNvPr id="5122" name="Picture 2" descr="Unified Modeling Language – Wikipedia">
            <a:extLst>
              <a:ext uri="{FF2B5EF4-FFF2-40B4-BE49-F238E27FC236}">
                <a16:creationId xmlns:a16="http://schemas.microsoft.com/office/drawing/2014/main" id="{98F28CCC-E7DC-4DCB-9FBE-2DD7EB0FC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05" y="4115477"/>
            <a:ext cx="3524860" cy="25643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1AE6CA0-25C7-4644-BFE9-7CC37C96F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2394" y="4476174"/>
            <a:ext cx="2203701" cy="22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2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B3D229-5F17-4F07-8D3B-0B1212922C2C}"/>
              </a:ext>
            </a:extLst>
          </p:cNvPr>
          <p:cNvSpPr>
            <a:spLocks noGrp="1"/>
          </p:cNvSpPr>
          <p:nvPr>
            <p:ph type="title"/>
          </p:nvPr>
        </p:nvSpPr>
        <p:spPr/>
        <p:txBody>
          <a:bodyPr>
            <a:normAutofit/>
          </a:bodyPr>
          <a:lstStyle/>
          <a:p>
            <a:r>
              <a:rPr lang="de-DE" dirty="0"/>
              <a:t>Was sind Objekte in der OOP?</a:t>
            </a:r>
          </a:p>
        </p:txBody>
      </p:sp>
      <p:sp>
        <p:nvSpPr>
          <p:cNvPr id="3" name="Inhaltsplatzhalter 2">
            <a:extLst>
              <a:ext uri="{FF2B5EF4-FFF2-40B4-BE49-F238E27FC236}">
                <a16:creationId xmlns:a16="http://schemas.microsoft.com/office/drawing/2014/main" id="{61EFF9CB-8182-4B81-B0E5-09AA50DBA4E8}"/>
              </a:ext>
            </a:extLst>
          </p:cNvPr>
          <p:cNvSpPr>
            <a:spLocks noGrp="1"/>
          </p:cNvSpPr>
          <p:nvPr>
            <p:ph idx="1"/>
          </p:nvPr>
        </p:nvSpPr>
        <p:spPr>
          <a:xfrm>
            <a:off x="838200" y="1199408"/>
            <a:ext cx="11105756" cy="5427023"/>
          </a:xfrm>
        </p:spPr>
        <p:txBody>
          <a:bodyPr>
            <a:normAutofit fontScale="92500"/>
          </a:bodyPr>
          <a:lstStyle/>
          <a:p>
            <a:r>
              <a:rPr lang="de-DE" dirty="0"/>
              <a:t>Objekte </a:t>
            </a:r>
          </a:p>
          <a:p>
            <a:pPr lvl="1"/>
            <a:r>
              <a:rPr lang="de-DE" dirty="0"/>
              <a:t>Objekte repräsentieren Dinge aus der realen Welt die im Programm abgebildet werden (z.B. Der Kunde "Meier", eine bestimmte Bestellung, ein </a:t>
            </a:r>
            <a:r>
              <a:rPr lang="de-DE" dirty="0" err="1"/>
              <a:t>komkretes</a:t>
            </a:r>
            <a:r>
              <a:rPr lang="de-DE" dirty="0"/>
              <a:t> Produkt, ein Schüler, eine Schulklasse, Ein bestimmtes Fahrzeug in der Fahrzeugverwaltung, eine Bestellposition, Eine Konto, Eine Transaktion)</a:t>
            </a:r>
          </a:p>
          <a:p>
            <a:r>
              <a:rPr lang="de-DE" dirty="0"/>
              <a:t>Objekte vereinen Daten und Code in einem "Ding":</a:t>
            </a:r>
          </a:p>
          <a:p>
            <a:pPr lvl="1"/>
            <a:r>
              <a:rPr lang="de-DE" dirty="0"/>
              <a:t>Eigenschaften bzw. Variablen (</a:t>
            </a:r>
            <a:r>
              <a:rPr lang="de-DE" b="1" dirty="0"/>
              <a:t>Attribute</a:t>
            </a:r>
            <a:r>
              <a:rPr lang="de-DE" dirty="0"/>
              <a:t>), z.B. Name, Kunden-ID, Adresse</a:t>
            </a:r>
          </a:p>
          <a:p>
            <a:pPr lvl="1"/>
            <a:r>
              <a:rPr lang="de-DE" dirty="0"/>
              <a:t>Dazugehöriger Programmcode (</a:t>
            </a:r>
            <a:r>
              <a:rPr lang="de-DE" b="1" dirty="0"/>
              <a:t>Methoden</a:t>
            </a:r>
            <a:r>
              <a:rPr lang="de-DE" dirty="0"/>
              <a:t>) z.B. </a:t>
            </a:r>
            <a:r>
              <a:rPr lang="de-DE" sz="2200" b="1" dirty="0" err="1">
                <a:latin typeface="Consolas" panose="020B0609020204030204" pitchFamily="49" charset="0"/>
              </a:rPr>
              <a:t>Kunde.anlegen</a:t>
            </a:r>
            <a:r>
              <a:rPr lang="de-DE" sz="2200" b="1" dirty="0">
                <a:latin typeface="Consolas" panose="020B0609020204030204" pitchFamily="49" charset="0"/>
              </a:rPr>
              <a:t>()</a:t>
            </a:r>
            <a:r>
              <a:rPr lang="de-DE" dirty="0"/>
              <a:t>, </a:t>
            </a:r>
            <a:r>
              <a:rPr lang="de-DE" sz="2200" b="1" dirty="0" err="1">
                <a:latin typeface="Consolas" panose="020B0609020204030204" pitchFamily="49" charset="0"/>
              </a:rPr>
              <a:t>Kunde.speichern</a:t>
            </a:r>
            <a:r>
              <a:rPr lang="de-DE" sz="2200" b="1" dirty="0">
                <a:latin typeface="Consolas" panose="020B0609020204030204" pitchFamily="49" charset="0"/>
              </a:rPr>
              <a:t>()</a:t>
            </a:r>
          </a:p>
          <a:p>
            <a:r>
              <a:rPr lang="de-DE" dirty="0"/>
              <a:t>Kapselung</a:t>
            </a:r>
          </a:p>
          <a:p>
            <a:pPr lvl="1"/>
            <a:r>
              <a:rPr lang="de-DE" dirty="0"/>
              <a:t>Objekte haben vom Rest des Programms zugängliche Attribute und Methoden (</a:t>
            </a:r>
            <a:r>
              <a:rPr lang="de-DE" b="1" dirty="0"/>
              <a:t>public</a:t>
            </a:r>
            <a:r>
              <a:rPr lang="de-DE" dirty="0"/>
              <a:t>), als auch versteckte (</a:t>
            </a:r>
            <a:r>
              <a:rPr lang="de-DE" b="1" dirty="0" err="1"/>
              <a:t>protected</a:t>
            </a:r>
            <a:r>
              <a:rPr lang="de-DE" dirty="0"/>
              <a:t>, </a:t>
            </a:r>
            <a:r>
              <a:rPr lang="de-DE" b="1" dirty="0"/>
              <a:t>private</a:t>
            </a:r>
            <a:r>
              <a:rPr lang="de-DE" dirty="0"/>
              <a:t>). Dieses Verstecken nennt man Kapselung.</a:t>
            </a:r>
          </a:p>
          <a:p>
            <a:r>
              <a:rPr lang="de-DE" dirty="0"/>
              <a:t>Damit man (u.U. viele) gleichartige Objekte in einem Programm erzeugen kann benötigt man im Programm einen "Bauplan" für die Objekte, die sogenannte </a:t>
            </a:r>
            <a:r>
              <a:rPr lang="de-DE" b="1" dirty="0"/>
              <a:t>Klasse</a:t>
            </a:r>
            <a:r>
              <a:rPr lang="de-DE" dirty="0"/>
              <a:t> (Class)</a:t>
            </a:r>
          </a:p>
        </p:txBody>
      </p:sp>
    </p:spTree>
    <p:extLst>
      <p:ext uri="{BB962C8B-B14F-4D97-AF65-F5344CB8AC3E}">
        <p14:creationId xmlns:p14="http://schemas.microsoft.com/office/powerpoint/2010/main" val="161448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1FC1E-EFA7-4524-BDB1-31BCD605E58A}"/>
              </a:ext>
            </a:extLst>
          </p:cNvPr>
          <p:cNvSpPr>
            <a:spLocks noGrp="1"/>
          </p:cNvSpPr>
          <p:nvPr>
            <p:ph type="title"/>
          </p:nvPr>
        </p:nvSpPr>
        <p:spPr/>
        <p:txBody>
          <a:bodyPr/>
          <a:lstStyle/>
          <a:p>
            <a:r>
              <a:rPr lang="de-DE" dirty="0"/>
              <a:t>Die Klasse (Class)</a:t>
            </a:r>
          </a:p>
        </p:txBody>
      </p:sp>
      <p:sp>
        <p:nvSpPr>
          <p:cNvPr id="3" name="Inhaltsplatzhalter 2">
            <a:extLst>
              <a:ext uri="{FF2B5EF4-FFF2-40B4-BE49-F238E27FC236}">
                <a16:creationId xmlns:a16="http://schemas.microsoft.com/office/drawing/2014/main" id="{648A2C51-CCAD-49CA-89D5-C91A67026AC0}"/>
              </a:ext>
            </a:extLst>
          </p:cNvPr>
          <p:cNvSpPr>
            <a:spLocks noGrp="1"/>
          </p:cNvSpPr>
          <p:nvPr>
            <p:ph idx="1"/>
          </p:nvPr>
        </p:nvSpPr>
        <p:spPr>
          <a:xfrm>
            <a:off x="838199" y="1152764"/>
            <a:ext cx="10515600" cy="5705236"/>
          </a:xfrm>
        </p:spPr>
        <p:txBody>
          <a:bodyPr>
            <a:normAutofit fontScale="92500" lnSpcReduction="20000"/>
          </a:bodyPr>
          <a:lstStyle/>
          <a:p>
            <a:r>
              <a:rPr lang="de-DE" dirty="0"/>
              <a:t>Damit man Objekte in einem Programm erzeugen kann ("instanziieren") benötigt man eine Klasse.</a:t>
            </a:r>
          </a:p>
          <a:p>
            <a:r>
              <a:rPr lang="de-DE" dirty="0"/>
              <a:t>Man sagt auch: "Ein Objekt ist eine Instanz einer Klasse".</a:t>
            </a:r>
          </a:p>
          <a:p>
            <a:r>
              <a:rPr lang="de-DE" dirty="0"/>
              <a:t>Die Klasse beschreibt sämtliche Methoden und Attribute die das Objekt bekommt. In den meisten Programmiersprachen kann man dabei Zugriffsmodifikatoren </a:t>
            </a:r>
            <a:r>
              <a:rPr lang="de-DE" b="1" dirty="0"/>
              <a:t>public</a:t>
            </a:r>
            <a:r>
              <a:rPr lang="de-DE" dirty="0"/>
              <a:t>, </a:t>
            </a:r>
            <a:r>
              <a:rPr lang="de-DE" b="1" dirty="0"/>
              <a:t>private</a:t>
            </a:r>
            <a:r>
              <a:rPr lang="de-DE" dirty="0"/>
              <a:t> oder </a:t>
            </a:r>
            <a:r>
              <a:rPr lang="de-DE" b="1" dirty="0" err="1"/>
              <a:t>protected</a:t>
            </a:r>
            <a:r>
              <a:rPr lang="de-DE" dirty="0"/>
              <a:t> festlegen, ob die Attribute + Methoden von "außen" erreichbar sind oder nicht (die sogenannte Kapselung)</a:t>
            </a:r>
          </a:p>
          <a:p>
            <a:r>
              <a:rPr lang="de-DE" dirty="0"/>
              <a:t>Die Klasse bildet also den "Bauplan", also die Definition des Aufbaus von gleichartigen Objekten. Ein Klasse kann z.B. Kunde, Bestellung, Mitarbeiter oder Buch sein (Klassennamen als Einzahl und ersten Buchstaben groß schreiben).</a:t>
            </a:r>
          </a:p>
          <a:p>
            <a:r>
              <a:rPr lang="de-DE" dirty="0"/>
              <a:t>Im Programm wird dann zur Laufzeit die Klasse aufgerufen um ein (oder beliebig viele) Objekte zu erzeugen (=instanziieren)</a:t>
            </a:r>
          </a:p>
          <a:p>
            <a:r>
              <a:rPr lang="de-DE" dirty="0"/>
              <a:t>Ausnahmefall: </a:t>
            </a:r>
            <a:r>
              <a:rPr lang="de-DE" b="1" dirty="0"/>
              <a:t>Statische Klassen </a:t>
            </a:r>
            <a:r>
              <a:rPr lang="de-DE" dirty="0"/>
              <a:t>müssen nicht instanziiert werden, da sie keine Objekte erzeugen sollen, sondern z.B. eine Sammlung allgemein verwendbarer Methoden und Eigenschaften enthält (z.B. das Modul </a:t>
            </a:r>
            <a:r>
              <a:rPr lang="de-DE" b="1" dirty="0" err="1">
                <a:latin typeface="Courier New" panose="02070309020205020404" pitchFamily="49" charset="0"/>
                <a:cs typeface="Courier New" panose="02070309020205020404" pitchFamily="49" charset="0"/>
              </a:rPr>
              <a:t>math</a:t>
            </a:r>
            <a:r>
              <a:rPr lang="de-DE" dirty="0"/>
              <a:t>)</a:t>
            </a:r>
          </a:p>
          <a:p>
            <a:endParaRPr lang="de-DE" dirty="0"/>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337203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1FC1E-EFA7-4524-BDB1-31BCD605E58A}"/>
              </a:ext>
            </a:extLst>
          </p:cNvPr>
          <p:cNvSpPr>
            <a:spLocks noGrp="1"/>
          </p:cNvSpPr>
          <p:nvPr>
            <p:ph type="title"/>
          </p:nvPr>
        </p:nvSpPr>
        <p:spPr/>
        <p:txBody>
          <a:bodyPr/>
          <a:lstStyle/>
          <a:p>
            <a:r>
              <a:rPr lang="de-DE" dirty="0"/>
              <a:t>Klassen und Objekte in Python</a:t>
            </a:r>
          </a:p>
        </p:txBody>
      </p:sp>
      <p:sp>
        <p:nvSpPr>
          <p:cNvPr id="3" name="Inhaltsplatzhalter 2">
            <a:extLst>
              <a:ext uri="{FF2B5EF4-FFF2-40B4-BE49-F238E27FC236}">
                <a16:creationId xmlns:a16="http://schemas.microsoft.com/office/drawing/2014/main" id="{648A2C51-CCAD-49CA-89D5-C91A67026AC0}"/>
              </a:ext>
            </a:extLst>
          </p:cNvPr>
          <p:cNvSpPr>
            <a:spLocks noGrp="1"/>
          </p:cNvSpPr>
          <p:nvPr>
            <p:ph idx="1"/>
          </p:nvPr>
        </p:nvSpPr>
        <p:spPr>
          <a:xfrm>
            <a:off x="838200" y="1217222"/>
            <a:ext cx="10515600" cy="5640778"/>
          </a:xfrm>
        </p:spPr>
        <p:txBody>
          <a:bodyPr>
            <a:normAutofit lnSpcReduction="10000"/>
          </a:bodyPr>
          <a:lstStyle/>
          <a:p>
            <a:r>
              <a:rPr lang="de-DE" sz="2000" dirty="0"/>
              <a:t>Der folgende Beispielcode beschreibt in Python eine Klasse </a:t>
            </a:r>
            <a:r>
              <a:rPr lang="de-DE" sz="1800" b="1" dirty="0" err="1">
                <a:latin typeface="Courier New" panose="02070309020205020404" pitchFamily="49" charset="0"/>
                <a:cs typeface="Courier New" panose="02070309020205020404" pitchFamily="49" charset="0"/>
              </a:rPr>
              <a:t>Myclass</a:t>
            </a:r>
            <a:r>
              <a:rPr lang="de-DE" sz="2000" dirty="0"/>
              <a:t>, erzeugt ein Objekt </a:t>
            </a:r>
            <a:r>
              <a:rPr lang="de-DE" sz="1800" b="1" dirty="0" err="1">
                <a:latin typeface="Courier New" panose="02070309020205020404" pitchFamily="49" charset="0"/>
                <a:cs typeface="Courier New" panose="02070309020205020404" pitchFamily="49" charset="0"/>
              </a:rPr>
              <a:t>meinding</a:t>
            </a:r>
            <a:r>
              <a:rPr lang="de-DE" sz="2000" dirty="0"/>
              <a:t>, greift auf ein Attribut zu und ruft eine (bzw. die) Methode auf:</a:t>
            </a:r>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Objektattribute lassen sich nicht nur lesen (wie </a:t>
            </a:r>
            <a:r>
              <a:rPr lang="de-DE" sz="1800" b="1" dirty="0" err="1">
                <a:latin typeface="Courier New" panose="02070309020205020404" pitchFamily="49" charset="0"/>
                <a:cs typeface="Courier New" panose="02070309020205020404" pitchFamily="49" charset="0"/>
              </a:rPr>
              <a:t>meinding.zahl</a:t>
            </a:r>
            <a:r>
              <a:rPr lang="de-DE" sz="1800" b="1" dirty="0">
                <a:latin typeface="Courier New" panose="02070309020205020404" pitchFamily="49" charset="0"/>
                <a:cs typeface="Courier New" panose="02070309020205020404" pitchFamily="49" charset="0"/>
              </a:rPr>
              <a:t> </a:t>
            </a:r>
            <a:r>
              <a:rPr lang="de-DE" sz="2000" dirty="0"/>
              <a:t>in o.g. Code), sondern auch verändern, z.B.</a:t>
            </a:r>
          </a:p>
          <a:p>
            <a:pPr marL="457200" lvl="1" indent="0">
              <a:buNone/>
            </a:pPr>
            <a:r>
              <a:rPr lang="de-DE" sz="1800" b="1" dirty="0" err="1">
                <a:latin typeface="Courier New" panose="02070309020205020404" pitchFamily="49" charset="0"/>
                <a:cs typeface="Courier New" panose="02070309020205020404" pitchFamily="49" charset="0"/>
              </a:rPr>
              <a:t>meinding.zahl</a:t>
            </a:r>
            <a:r>
              <a:rPr lang="de-DE" sz="1800" b="1" dirty="0">
                <a:latin typeface="Courier New" panose="02070309020205020404" pitchFamily="49" charset="0"/>
                <a:cs typeface="Courier New" panose="02070309020205020404" pitchFamily="49" charset="0"/>
              </a:rPr>
              <a:t> = 0</a:t>
            </a:r>
          </a:p>
          <a:p>
            <a:r>
              <a:rPr lang="de-DE" sz="2000" dirty="0"/>
              <a:t>Das die Klasse darstellende Klassendiagramm ist im einfachsten Fall ein Rechteck mit dem Namen der Klasse oben und (optional) Attribute und Methoden darunter, jeweils mit einem horizontalen Strich getrennt.</a:t>
            </a:r>
          </a:p>
          <a:p>
            <a:r>
              <a:rPr lang="de-DE" sz="2000" dirty="0"/>
              <a:t>Üblicherweise fangen die Klassennamen mit einem Großbuchstaben an (auch im Code), um eine Klasse auch optisch von Methoden, Funktionen und Attributen zu unterscheiden (diese fangen mit einem Kleinbuchstaben an).</a:t>
            </a:r>
          </a:p>
        </p:txBody>
      </p:sp>
      <p:pic>
        <p:nvPicPr>
          <p:cNvPr id="4" name="Grafik 3">
            <a:extLst>
              <a:ext uri="{FF2B5EF4-FFF2-40B4-BE49-F238E27FC236}">
                <a16:creationId xmlns:a16="http://schemas.microsoft.com/office/drawing/2014/main" id="{0F8A49B1-AA2F-4C07-B565-C299F2933F35}"/>
              </a:ext>
            </a:extLst>
          </p:cNvPr>
          <p:cNvPicPr>
            <a:picLocks noChangeAspect="1"/>
          </p:cNvPicPr>
          <p:nvPr/>
        </p:nvPicPr>
        <p:blipFill>
          <a:blip r:embed="rId2"/>
          <a:stretch>
            <a:fillRect/>
          </a:stretch>
        </p:blipFill>
        <p:spPr>
          <a:xfrm>
            <a:off x="1217220" y="1945486"/>
            <a:ext cx="6590878" cy="2092125"/>
          </a:xfrm>
          <a:prstGeom prst="rect">
            <a:avLst/>
          </a:prstGeom>
          <a:ln>
            <a:solidFill>
              <a:schemeClr val="bg1">
                <a:lumMod val="85000"/>
              </a:schemeClr>
            </a:solidFill>
          </a:ln>
        </p:spPr>
      </p:pic>
      <p:pic>
        <p:nvPicPr>
          <p:cNvPr id="1026" name="Picture 2">
            <a:extLst>
              <a:ext uri="{FF2B5EF4-FFF2-40B4-BE49-F238E27FC236}">
                <a16:creationId xmlns:a16="http://schemas.microsoft.com/office/drawing/2014/main" id="{E788AE03-9671-43F6-B8DA-EBC8CDB2B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579" y="1745152"/>
            <a:ext cx="3085381" cy="185371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B8B05437-2485-4F4C-9BF2-A856AF15D78A}"/>
              </a:ext>
            </a:extLst>
          </p:cNvPr>
          <p:cNvSpPr txBox="1"/>
          <p:nvPr/>
        </p:nvSpPr>
        <p:spPr>
          <a:xfrm>
            <a:off x="8546261" y="3332662"/>
            <a:ext cx="3053593" cy="369332"/>
          </a:xfrm>
          <a:prstGeom prst="rect">
            <a:avLst/>
          </a:prstGeom>
          <a:noFill/>
        </p:spPr>
        <p:txBody>
          <a:bodyPr wrap="none" rtlCol="0">
            <a:spAutoFit/>
          </a:bodyPr>
          <a:lstStyle/>
          <a:p>
            <a:r>
              <a:rPr lang="de-DE" i="1" dirty="0"/>
              <a:t>Klassendiagramm von </a:t>
            </a:r>
            <a:r>
              <a:rPr lang="de-DE" i="1" dirty="0" err="1"/>
              <a:t>MyClass</a:t>
            </a:r>
            <a:endParaRPr lang="de-DE" i="1" dirty="0"/>
          </a:p>
        </p:txBody>
      </p:sp>
    </p:spTree>
    <p:extLst>
      <p:ext uri="{BB962C8B-B14F-4D97-AF65-F5344CB8AC3E}">
        <p14:creationId xmlns:p14="http://schemas.microsoft.com/office/powerpoint/2010/main" val="406263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D179C83-4439-4E64-A941-BE26D89A4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394" y="4000855"/>
            <a:ext cx="3305175" cy="193357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AA346EAC-E639-47A9-80CC-B3DEEB477549}"/>
              </a:ext>
            </a:extLst>
          </p:cNvPr>
          <p:cNvSpPr>
            <a:spLocks noGrp="1"/>
          </p:cNvSpPr>
          <p:nvPr>
            <p:ph type="title"/>
          </p:nvPr>
        </p:nvSpPr>
        <p:spPr/>
        <p:txBody>
          <a:bodyPr>
            <a:normAutofit fontScale="90000"/>
          </a:bodyPr>
          <a:lstStyle/>
          <a:p>
            <a:r>
              <a:rPr lang="de-DE"/>
              <a:t>Festlegen von Attributen mit dem "Konstruktor"</a:t>
            </a:r>
          </a:p>
        </p:txBody>
      </p:sp>
      <p:sp>
        <p:nvSpPr>
          <p:cNvPr id="3" name="Inhaltsplatzhalter 2">
            <a:extLst>
              <a:ext uri="{FF2B5EF4-FFF2-40B4-BE49-F238E27FC236}">
                <a16:creationId xmlns:a16="http://schemas.microsoft.com/office/drawing/2014/main" id="{D9DEB5D8-831E-4BA9-91F2-6FA459755169}"/>
              </a:ext>
            </a:extLst>
          </p:cNvPr>
          <p:cNvSpPr>
            <a:spLocks noGrp="1"/>
          </p:cNvSpPr>
          <p:nvPr>
            <p:ph idx="1"/>
          </p:nvPr>
        </p:nvSpPr>
        <p:spPr>
          <a:xfrm>
            <a:off x="748145" y="1052462"/>
            <a:ext cx="11019134" cy="2814452"/>
          </a:xfrm>
        </p:spPr>
        <p:txBody>
          <a:bodyPr>
            <a:normAutofit fontScale="92500"/>
          </a:bodyPr>
          <a:lstStyle/>
          <a:p>
            <a:r>
              <a:rPr lang="de-DE" dirty="0"/>
              <a:t>Attribute (Eigenschaften) von später erzeugten Objekten kann man in der Klasse vordefinieren. Dabei wird eine Methode </a:t>
            </a:r>
            <a:r>
              <a:rPr lang="de-DE" altLang="de-DE" b="1" dirty="0" err="1">
                <a:solidFill>
                  <a:srgbClr val="007020"/>
                </a:solidFill>
                <a:latin typeface="Consolas" panose="020B0609020204030204" pitchFamily="49" charset="0"/>
              </a:rPr>
              <a:t>def</a:t>
            </a:r>
            <a:r>
              <a:rPr lang="de-DE" altLang="de-DE" b="1" dirty="0">
                <a:solidFill>
                  <a:srgbClr val="404040"/>
                </a:solidFill>
                <a:latin typeface="Consolas" panose="020B0609020204030204" pitchFamily="49" charset="0"/>
              </a:rPr>
              <a:t> </a:t>
            </a:r>
            <a:r>
              <a:rPr lang="de-DE" altLang="de-DE" b="1" dirty="0">
                <a:solidFill>
                  <a:srgbClr val="06287E"/>
                </a:solidFill>
                <a:latin typeface="Consolas" panose="020B0609020204030204" pitchFamily="49" charset="0"/>
              </a:rPr>
              <a:t>__</a:t>
            </a:r>
            <a:r>
              <a:rPr lang="de-DE" altLang="de-DE" b="1" dirty="0" err="1">
                <a:solidFill>
                  <a:srgbClr val="06287E"/>
                </a:solidFill>
                <a:latin typeface="Consolas" panose="020B0609020204030204" pitchFamily="49" charset="0"/>
              </a:rPr>
              <a:t>init</a:t>
            </a:r>
            <a:r>
              <a:rPr lang="de-DE" altLang="de-DE" b="1" dirty="0">
                <a:solidFill>
                  <a:srgbClr val="06287E"/>
                </a:solidFill>
                <a:latin typeface="Consolas" panose="020B0609020204030204" pitchFamily="49" charset="0"/>
              </a:rPr>
              <a:t>__</a:t>
            </a:r>
            <a:r>
              <a:rPr lang="de-DE" altLang="de-DE" b="1" dirty="0">
                <a:solidFill>
                  <a:srgbClr val="404040"/>
                </a:solidFill>
                <a:latin typeface="Consolas" panose="020B0609020204030204" pitchFamily="49" charset="0"/>
              </a:rPr>
              <a:t>(</a:t>
            </a:r>
            <a:r>
              <a:rPr lang="de-DE" altLang="de-DE" b="1" dirty="0" err="1">
                <a:solidFill>
                  <a:srgbClr val="007020"/>
                </a:solidFill>
                <a:latin typeface="Consolas" panose="020B0609020204030204" pitchFamily="49" charset="0"/>
              </a:rPr>
              <a:t>self</a:t>
            </a:r>
            <a:r>
              <a:rPr lang="de-DE" altLang="de-DE" b="1" dirty="0">
                <a:solidFill>
                  <a:srgbClr val="404040"/>
                </a:solidFill>
                <a:latin typeface="Consolas" panose="020B0609020204030204" pitchFamily="49" charset="0"/>
              </a:rPr>
              <a:t>): </a:t>
            </a:r>
            <a:r>
              <a:rPr lang="de-DE" altLang="de-DE" dirty="0">
                <a:solidFill>
                  <a:srgbClr val="404040"/>
                </a:solidFill>
                <a:latin typeface="SFMono-Regular"/>
              </a:rPr>
              <a:t>genutzt, um Attribute bei der Erzeugung der Objekte zu setzen, auf die dann später wieder zugegriffen werden kann, in dem zwischen Objekt und Attribut ein Punkt gesetzt wird (z.B. </a:t>
            </a:r>
            <a:r>
              <a:rPr lang="de-DE" altLang="de-DE" b="1" dirty="0">
                <a:latin typeface="Courier New" panose="02070309020205020404" pitchFamily="49" charset="0"/>
                <a:cs typeface="Courier New" panose="02070309020205020404" pitchFamily="49" charset="0"/>
              </a:rPr>
              <a:t>k1.vorname</a:t>
            </a:r>
            <a:r>
              <a:rPr lang="de-DE" altLang="de-DE" dirty="0">
                <a:solidFill>
                  <a:srgbClr val="404040"/>
                </a:solidFill>
                <a:latin typeface="SFMono-Regular"/>
              </a:rPr>
              <a:t>). Diese </a:t>
            </a:r>
            <a:r>
              <a:rPr lang="de-DE" altLang="de-DE" sz="2400" b="1" dirty="0">
                <a:solidFill>
                  <a:srgbClr val="06287E"/>
                </a:solidFill>
                <a:latin typeface="Courier New" panose="02070309020205020404" pitchFamily="49" charset="0"/>
                <a:cs typeface="Courier New" panose="02070309020205020404" pitchFamily="49" charset="0"/>
              </a:rPr>
              <a:t>__</a:t>
            </a:r>
            <a:r>
              <a:rPr lang="de-DE" altLang="de-DE" sz="2400" b="1" dirty="0" err="1">
                <a:solidFill>
                  <a:srgbClr val="06287E"/>
                </a:solidFill>
                <a:latin typeface="Courier New" panose="02070309020205020404" pitchFamily="49" charset="0"/>
                <a:cs typeface="Courier New" panose="02070309020205020404" pitchFamily="49" charset="0"/>
              </a:rPr>
              <a:t>init</a:t>
            </a:r>
            <a:r>
              <a:rPr lang="de-DE" altLang="de-DE" sz="2400" b="1" dirty="0">
                <a:solidFill>
                  <a:srgbClr val="06287E"/>
                </a:solidFill>
                <a:latin typeface="Courier New" panose="02070309020205020404" pitchFamily="49" charset="0"/>
                <a:cs typeface="Courier New" panose="02070309020205020404" pitchFamily="49" charset="0"/>
              </a:rPr>
              <a:t>__ </a:t>
            </a:r>
            <a:r>
              <a:rPr lang="de-DE" altLang="de-DE" dirty="0">
                <a:solidFill>
                  <a:srgbClr val="404040"/>
                </a:solidFill>
                <a:latin typeface="SFMono-Regular"/>
              </a:rPr>
              <a:t>- Methode nennt man auch den Konstruktor. In anderen Programmiersprachen heißt der Konstruktor meist wie die Klasse selbst, z.B. </a:t>
            </a:r>
            <a:r>
              <a:rPr lang="de-DE" altLang="de-DE" sz="2600" b="1" dirty="0">
                <a:solidFill>
                  <a:srgbClr val="404040"/>
                </a:solidFill>
                <a:latin typeface="Courier New" panose="02070309020205020404" pitchFamily="49" charset="0"/>
                <a:cs typeface="Courier New" panose="02070309020205020404" pitchFamily="49" charset="0"/>
              </a:rPr>
              <a:t>Kunde(</a:t>
            </a:r>
            <a:r>
              <a:rPr lang="de-DE" altLang="de-DE" sz="2600" b="1" dirty="0" err="1">
                <a:solidFill>
                  <a:srgbClr val="404040"/>
                </a:solidFill>
                <a:latin typeface="Courier New" panose="02070309020205020404" pitchFamily="49" charset="0"/>
                <a:cs typeface="Courier New" panose="02070309020205020404" pitchFamily="49" charset="0"/>
              </a:rPr>
              <a:t>vname</a:t>
            </a:r>
            <a:r>
              <a:rPr lang="de-DE" altLang="de-DE" sz="2600" b="1" dirty="0">
                <a:solidFill>
                  <a:srgbClr val="404040"/>
                </a:solidFill>
                <a:latin typeface="Courier New" panose="02070309020205020404" pitchFamily="49" charset="0"/>
                <a:cs typeface="Courier New" panose="02070309020205020404" pitchFamily="49" charset="0"/>
              </a:rPr>
              <a:t>, </a:t>
            </a:r>
            <a:r>
              <a:rPr lang="de-DE" altLang="de-DE" sz="2600" b="1" dirty="0" err="1">
                <a:solidFill>
                  <a:srgbClr val="404040"/>
                </a:solidFill>
                <a:latin typeface="Courier New" panose="02070309020205020404" pitchFamily="49" charset="0"/>
                <a:cs typeface="Courier New" panose="02070309020205020404" pitchFamily="49" charset="0"/>
              </a:rPr>
              <a:t>nname</a:t>
            </a:r>
            <a:r>
              <a:rPr lang="de-DE" altLang="de-DE" sz="2600" b="1" dirty="0">
                <a:solidFill>
                  <a:srgbClr val="404040"/>
                </a:solidFill>
                <a:latin typeface="Courier New" panose="02070309020205020404" pitchFamily="49" charset="0"/>
                <a:cs typeface="Courier New" panose="02070309020205020404" pitchFamily="49" charset="0"/>
              </a:rPr>
              <a:t>, </a:t>
            </a:r>
            <a:r>
              <a:rPr lang="de-DE" altLang="de-DE" sz="2600" b="1" dirty="0" err="1">
                <a:solidFill>
                  <a:srgbClr val="404040"/>
                </a:solidFill>
                <a:latin typeface="Courier New" panose="02070309020205020404" pitchFamily="49" charset="0"/>
                <a:cs typeface="Courier New" panose="02070309020205020404" pitchFamily="49" charset="0"/>
              </a:rPr>
              <a:t>nr</a:t>
            </a:r>
            <a:r>
              <a:rPr lang="de-DE" altLang="de-DE" sz="2600" b="1" dirty="0">
                <a:solidFill>
                  <a:srgbClr val="404040"/>
                </a:solidFill>
                <a:latin typeface="Courier New" panose="02070309020205020404" pitchFamily="49" charset="0"/>
                <a:cs typeface="Courier New" panose="02070309020205020404" pitchFamily="49" charset="0"/>
              </a:rPr>
              <a:t>)</a:t>
            </a:r>
            <a:endParaRPr lang="de-DE" altLang="de-DE" dirty="0">
              <a:latin typeface="Arial" panose="020B0604020202020204" pitchFamily="34" charset="0"/>
            </a:endParaRPr>
          </a:p>
        </p:txBody>
      </p:sp>
      <p:sp>
        <p:nvSpPr>
          <p:cNvPr id="9" name="Textfeld 8">
            <a:extLst>
              <a:ext uri="{FF2B5EF4-FFF2-40B4-BE49-F238E27FC236}">
                <a16:creationId xmlns:a16="http://schemas.microsoft.com/office/drawing/2014/main" id="{148C5912-BB2B-47BD-B2D9-3575BBEE2568}"/>
              </a:ext>
            </a:extLst>
          </p:cNvPr>
          <p:cNvSpPr txBox="1"/>
          <p:nvPr/>
        </p:nvSpPr>
        <p:spPr>
          <a:xfrm>
            <a:off x="9364084" y="5703598"/>
            <a:ext cx="2069797" cy="230832"/>
          </a:xfrm>
          <a:prstGeom prst="rect">
            <a:avLst/>
          </a:prstGeom>
          <a:noFill/>
        </p:spPr>
        <p:txBody>
          <a:bodyPr wrap="none" rtlCol="0">
            <a:spAutoFit/>
          </a:bodyPr>
          <a:lstStyle/>
          <a:p>
            <a:r>
              <a:rPr lang="de-DE" sz="900"/>
              <a:t>UML-Klassendiagramm mit Konstruktor</a:t>
            </a:r>
          </a:p>
        </p:txBody>
      </p:sp>
      <p:sp>
        <p:nvSpPr>
          <p:cNvPr id="11" name="Textfeld 10">
            <a:extLst>
              <a:ext uri="{FF2B5EF4-FFF2-40B4-BE49-F238E27FC236}">
                <a16:creationId xmlns:a16="http://schemas.microsoft.com/office/drawing/2014/main" id="{1A70EF0D-3D52-4D7A-9258-2A7B9E5A907D}"/>
              </a:ext>
            </a:extLst>
          </p:cNvPr>
          <p:cNvSpPr txBox="1"/>
          <p:nvPr/>
        </p:nvSpPr>
        <p:spPr>
          <a:xfrm>
            <a:off x="2423592" y="3757818"/>
            <a:ext cx="6191956" cy="2862322"/>
          </a:xfrm>
          <a:prstGeom prst="rect">
            <a:avLst/>
          </a:prstGeom>
          <a:noFill/>
          <a:ln>
            <a:solidFill>
              <a:schemeClr val="bg1">
                <a:lumMod val="75000"/>
              </a:schemeClr>
            </a:solidFill>
          </a:ln>
        </p:spPr>
        <p:txBody>
          <a:bodyPr wrap="square">
            <a:spAutoFit/>
          </a:bodyPr>
          <a:lstStyle/>
          <a:p>
            <a:r>
              <a:rPr lang="de-DE" b="1">
                <a:solidFill>
                  <a:srgbClr val="FFC000"/>
                </a:solidFill>
                <a:latin typeface="Courier New" panose="02070309020205020404" pitchFamily="49" charset="0"/>
                <a:cs typeface="Courier New" panose="02070309020205020404" pitchFamily="49" charset="0"/>
              </a:rPr>
              <a:t>class</a:t>
            </a:r>
            <a:r>
              <a:rPr lang="de-DE" b="1">
                <a:latin typeface="Courier New" panose="02070309020205020404" pitchFamily="49" charset="0"/>
                <a:cs typeface="Courier New" panose="02070309020205020404" pitchFamily="49" charset="0"/>
              </a:rPr>
              <a:t> </a:t>
            </a:r>
            <a:r>
              <a:rPr lang="de-DE" b="1">
                <a:solidFill>
                  <a:srgbClr val="0070C0"/>
                </a:solidFill>
                <a:latin typeface="Courier New" panose="02070309020205020404" pitchFamily="49" charset="0"/>
                <a:cs typeface="Courier New" panose="02070309020205020404" pitchFamily="49" charset="0"/>
              </a:rPr>
              <a:t>Kunde:</a:t>
            </a:r>
          </a:p>
          <a:p>
            <a:r>
              <a:rPr lang="de-DE" b="1">
                <a:latin typeface="Courier New" panose="02070309020205020404" pitchFamily="49" charset="0"/>
                <a:cs typeface="Courier New" panose="02070309020205020404" pitchFamily="49" charset="0"/>
              </a:rPr>
              <a:t>    </a:t>
            </a:r>
            <a:r>
              <a:rPr lang="de-DE" b="1">
                <a:solidFill>
                  <a:srgbClr val="FFC000"/>
                </a:solidFill>
                <a:latin typeface="Courier New" panose="02070309020205020404" pitchFamily="49" charset="0"/>
                <a:cs typeface="Courier New" panose="02070309020205020404" pitchFamily="49" charset="0"/>
              </a:rPr>
              <a:t>def</a:t>
            </a:r>
            <a:r>
              <a:rPr lang="de-DE" b="1">
                <a:latin typeface="Courier New" panose="02070309020205020404" pitchFamily="49" charset="0"/>
                <a:cs typeface="Courier New" panose="02070309020205020404" pitchFamily="49" charset="0"/>
              </a:rPr>
              <a:t> </a:t>
            </a:r>
            <a:r>
              <a:rPr lang="de-DE" b="1">
                <a:solidFill>
                  <a:srgbClr val="0070C0"/>
                </a:solidFill>
                <a:latin typeface="Courier New" panose="02070309020205020404" pitchFamily="49" charset="0"/>
                <a:cs typeface="Courier New" panose="02070309020205020404" pitchFamily="49" charset="0"/>
              </a:rPr>
              <a:t>__init__</a:t>
            </a:r>
            <a:r>
              <a:rPr lang="de-DE" b="1">
                <a:latin typeface="Courier New" panose="02070309020205020404" pitchFamily="49" charset="0"/>
                <a:cs typeface="Courier New" panose="02070309020205020404" pitchFamily="49" charset="0"/>
              </a:rPr>
              <a:t>(self, v, n, nr):</a:t>
            </a:r>
          </a:p>
          <a:p>
            <a:r>
              <a:rPr lang="de-DE" b="1">
                <a:latin typeface="Courier New" panose="02070309020205020404" pitchFamily="49" charset="0"/>
                <a:cs typeface="Courier New" panose="02070309020205020404" pitchFamily="49" charset="0"/>
              </a:rPr>
              <a:t>        self.vorname = v</a:t>
            </a:r>
          </a:p>
          <a:p>
            <a:r>
              <a:rPr lang="de-DE" b="1">
                <a:latin typeface="Courier New" panose="02070309020205020404" pitchFamily="49" charset="0"/>
                <a:cs typeface="Courier New" panose="02070309020205020404" pitchFamily="49" charset="0"/>
              </a:rPr>
              <a:t>        self.name = n</a:t>
            </a:r>
          </a:p>
          <a:p>
            <a:r>
              <a:rPr lang="de-DE" b="1">
                <a:latin typeface="Courier New" panose="02070309020205020404" pitchFamily="49" charset="0"/>
                <a:cs typeface="Courier New" panose="02070309020205020404" pitchFamily="49" charset="0"/>
              </a:rPr>
              <a:t>        self.nr = nr</a:t>
            </a:r>
          </a:p>
          <a:p>
            <a:endParaRPr lang="de-DE" b="1">
              <a:latin typeface="Courier New" panose="02070309020205020404" pitchFamily="49" charset="0"/>
              <a:cs typeface="Courier New" panose="02070309020205020404" pitchFamily="49" charset="0"/>
            </a:endParaRPr>
          </a:p>
          <a:p>
            <a:r>
              <a:rPr lang="de-DE" b="1">
                <a:latin typeface="Courier New" panose="02070309020205020404" pitchFamily="49" charset="0"/>
                <a:cs typeface="Courier New" panose="02070309020205020404" pitchFamily="49" charset="0"/>
              </a:rPr>
              <a:t>k1 = Kunde("</a:t>
            </a:r>
            <a:r>
              <a:rPr lang="de-DE" b="1">
                <a:solidFill>
                  <a:srgbClr val="92D050"/>
                </a:solidFill>
                <a:latin typeface="Courier New" panose="02070309020205020404" pitchFamily="49" charset="0"/>
                <a:cs typeface="Courier New" panose="02070309020205020404" pitchFamily="49" charset="0"/>
              </a:rPr>
              <a:t>Hans</a:t>
            </a:r>
            <a:r>
              <a:rPr lang="de-DE" b="1">
                <a:latin typeface="Courier New" panose="02070309020205020404" pitchFamily="49" charset="0"/>
                <a:cs typeface="Courier New" panose="02070309020205020404" pitchFamily="49" charset="0"/>
              </a:rPr>
              <a:t>","</a:t>
            </a:r>
            <a:r>
              <a:rPr lang="de-DE" b="1">
                <a:solidFill>
                  <a:srgbClr val="92D050"/>
                </a:solidFill>
                <a:latin typeface="Courier New" panose="02070309020205020404" pitchFamily="49" charset="0"/>
                <a:cs typeface="Courier New" panose="02070309020205020404" pitchFamily="49" charset="0"/>
              </a:rPr>
              <a:t>Meier</a:t>
            </a:r>
            <a:r>
              <a:rPr lang="de-DE" b="1">
                <a:latin typeface="Courier New" panose="02070309020205020404" pitchFamily="49" charset="0"/>
                <a:cs typeface="Courier New" panose="02070309020205020404" pitchFamily="49" charset="0"/>
              </a:rPr>
              <a:t>",10001) # 1. Kunde</a:t>
            </a:r>
          </a:p>
          <a:p>
            <a:r>
              <a:rPr lang="de-DE" b="1">
                <a:latin typeface="Courier New" panose="02070309020205020404" pitchFamily="49" charset="0"/>
                <a:cs typeface="Courier New" panose="02070309020205020404" pitchFamily="49" charset="0"/>
              </a:rPr>
              <a:t>k2 = Kunde("</a:t>
            </a:r>
            <a:r>
              <a:rPr lang="de-DE" b="1">
                <a:solidFill>
                  <a:srgbClr val="92D050"/>
                </a:solidFill>
                <a:latin typeface="Courier New" panose="02070309020205020404" pitchFamily="49" charset="0"/>
                <a:cs typeface="Courier New" panose="02070309020205020404" pitchFamily="49" charset="0"/>
              </a:rPr>
              <a:t>Erna</a:t>
            </a:r>
            <a:r>
              <a:rPr lang="de-DE" b="1">
                <a:latin typeface="Courier New" panose="02070309020205020404" pitchFamily="49" charset="0"/>
                <a:cs typeface="Courier New" panose="02070309020205020404" pitchFamily="49" charset="0"/>
              </a:rPr>
              <a:t>","</a:t>
            </a:r>
            <a:r>
              <a:rPr lang="de-DE" b="1">
                <a:solidFill>
                  <a:srgbClr val="92D050"/>
                </a:solidFill>
                <a:latin typeface="Courier New" panose="02070309020205020404" pitchFamily="49" charset="0"/>
                <a:cs typeface="Courier New" panose="02070309020205020404" pitchFamily="49" charset="0"/>
              </a:rPr>
              <a:t>Müller</a:t>
            </a:r>
            <a:r>
              <a:rPr lang="de-DE" b="1">
                <a:latin typeface="Courier New" panose="02070309020205020404" pitchFamily="49" charset="0"/>
                <a:cs typeface="Courier New" panose="02070309020205020404" pitchFamily="49" charset="0"/>
              </a:rPr>
              <a:t>",10002)# 2. Kunde</a:t>
            </a:r>
          </a:p>
          <a:p>
            <a:r>
              <a:rPr lang="de-DE" b="1">
                <a:solidFill>
                  <a:srgbClr val="7030A0"/>
                </a:solidFill>
                <a:latin typeface="Courier New" panose="02070309020205020404" pitchFamily="49" charset="0"/>
                <a:cs typeface="Courier New" panose="02070309020205020404" pitchFamily="49" charset="0"/>
              </a:rPr>
              <a:t>print</a:t>
            </a:r>
            <a:r>
              <a:rPr lang="de-DE" b="1">
                <a:latin typeface="Courier New" panose="02070309020205020404" pitchFamily="49" charset="0"/>
                <a:cs typeface="Courier New" panose="02070309020205020404" pitchFamily="49" charset="0"/>
              </a:rPr>
              <a:t>(k1.nr, k1.name, k1.vorname)# Zugriff</a:t>
            </a:r>
          </a:p>
          <a:p>
            <a:r>
              <a:rPr lang="de-DE" b="1">
                <a:solidFill>
                  <a:srgbClr val="7030A0"/>
                </a:solidFill>
                <a:latin typeface="Courier New" panose="02070309020205020404" pitchFamily="49" charset="0"/>
                <a:cs typeface="Courier New" panose="02070309020205020404" pitchFamily="49" charset="0"/>
              </a:rPr>
              <a:t>print</a:t>
            </a:r>
            <a:r>
              <a:rPr lang="de-DE" b="1">
                <a:latin typeface="Courier New" panose="02070309020205020404" pitchFamily="49" charset="0"/>
                <a:cs typeface="Courier New" panose="02070309020205020404" pitchFamily="49" charset="0"/>
              </a:rPr>
              <a:t>(k2.nr, k2.name, k2.vorname)</a:t>
            </a:r>
          </a:p>
        </p:txBody>
      </p:sp>
      <p:sp>
        <p:nvSpPr>
          <p:cNvPr id="12" name="Textfeld 11">
            <a:extLst>
              <a:ext uri="{FF2B5EF4-FFF2-40B4-BE49-F238E27FC236}">
                <a16:creationId xmlns:a16="http://schemas.microsoft.com/office/drawing/2014/main" id="{3F6E6F12-C4E6-4AE6-8877-529E19753995}"/>
              </a:ext>
            </a:extLst>
          </p:cNvPr>
          <p:cNvSpPr txBox="1"/>
          <p:nvPr/>
        </p:nvSpPr>
        <p:spPr>
          <a:xfrm>
            <a:off x="2423591" y="6596390"/>
            <a:ext cx="5901011" cy="261610"/>
          </a:xfrm>
          <a:prstGeom prst="rect">
            <a:avLst/>
          </a:prstGeom>
          <a:noFill/>
        </p:spPr>
        <p:txBody>
          <a:bodyPr wrap="square" rtlCol="0">
            <a:spAutoFit/>
          </a:bodyPr>
          <a:lstStyle/>
          <a:p>
            <a:r>
              <a:rPr lang="de-DE" sz="1100"/>
              <a:t>Klasse "Kunde" mit 3 Attributen im Konstruktor, Erzeugung von 2 Instanzen und Attribut-Zugriff</a:t>
            </a:r>
          </a:p>
        </p:txBody>
      </p:sp>
    </p:spTree>
    <p:extLst>
      <p:ext uri="{BB962C8B-B14F-4D97-AF65-F5344CB8AC3E}">
        <p14:creationId xmlns:p14="http://schemas.microsoft.com/office/powerpoint/2010/main" val="15568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182ECDDA-8D57-4C3B-BEF6-5A43960EF764}"/>
              </a:ext>
            </a:extLst>
          </p:cNvPr>
          <p:cNvPicPr>
            <a:picLocks noChangeAspect="1"/>
          </p:cNvPicPr>
          <p:nvPr/>
        </p:nvPicPr>
        <p:blipFill>
          <a:blip r:embed="rId2"/>
          <a:stretch>
            <a:fillRect/>
          </a:stretch>
        </p:blipFill>
        <p:spPr>
          <a:xfrm>
            <a:off x="6903679" y="956648"/>
            <a:ext cx="4374740" cy="2169243"/>
          </a:xfrm>
          <a:prstGeom prst="rect">
            <a:avLst/>
          </a:prstGeom>
          <a:ln>
            <a:solidFill>
              <a:schemeClr val="bg1">
                <a:lumMod val="75000"/>
              </a:schemeClr>
            </a:solidFill>
          </a:ln>
        </p:spPr>
      </p:pic>
      <p:sp>
        <p:nvSpPr>
          <p:cNvPr id="2" name="Titel 1">
            <a:extLst>
              <a:ext uri="{FF2B5EF4-FFF2-40B4-BE49-F238E27FC236}">
                <a16:creationId xmlns:a16="http://schemas.microsoft.com/office/drawing/2014/main" id="{F1BA3DC2-6FBF-47AD-BDD7-699E7E40CB23}"/>
              </a:ext>
            </a:extLst>
          </p:cNvPr>
          <p:cNvSpPr>
            <a:spLocks noGrp="1"/>
          </p:cNvSpPr>
          <p:nvPr>
            <p:ph type="title"/>
          </p:nvPr>
        </p:nvSpPr>
        <p:spPr/>
        <p:txBody>
          <a:bodyPr/>
          <a:lstStyle/>
          <a:p>
            <a:r>
              <a:rPr lang="de-DE"/>
              <a:t>Der Parameter </a:t>
            </a:r>
            <a:r>
              <a:rPr lang="de-DE" b="1" i="1">
                <a:latin typeface="Courier New" panose="02070309020205020404" pitchFamily="49" charset="0"/>
                <a:cs typeface="Courier New" panose="02070309020205020404" pitchFamily="49" charset="0"/>
              </a:rPr>
              <a:t>self</a:t>
            </a:r>
            <a:r>
              <a:rPr lang="de-DE"/>
              <a:t> in Klassen-Methoden</a:t>
            </a:r>
          </a:p>
        </p:txBody>
      </p:sp>
      <p:sp>
        <p:nvSpPr>
          <p:cNvPr id="3" name="Inhaltsplatzhalter 2">
            <a:extLst>
              <a:ext uri="{FF2B5EF4-FFF2-40B4-BE49-F238E27FC236}">
                <a16:creationId xmlns:a16="http://schemas.microsoft.com/office/drawing/2014/main" id="{01153828-8A6A-4251-B3C8-791BF242891F}"/>
              </a:ext>
            </a:extLst>
          </p:cNvPr>
          <p:cNvSpPr>
            <a:spLocks noGrp="1"/>
          </p:cNvSpPr>
          <p:nvPr>
            <p:ph idx="1"/>
          </p:nvPr>
        </p:nvSpPr>
        <p:spPr>
          <a:xfrm>
            <a:off x="838200" y="1041817"/>
            <a:ext cx="10515600" cy="5816184"/>
          </a:xfrm>
        </p:spPr>
        <p:txBody>
          <a:bodyPr>
            <a:normAutofit fontScale="92500" lnSpcReduction="20000"/>
          </a:bodyPr>
          <a:lstStyle/>
          <a:p>
            <a:r>
              <a:rPr lang="de-DE" dirty="0"/>
              <a:t>Innerhalb der Methodendefinitionen</a:t>
            </a:r>
            <a:br>
              <a:rPr lang="de-DE" dirty="0"/>
            </a:br>
            <a:r>
              <a:rPr lang="de-DE" dirty="0"/>
              <a:t>trifft man laufend auf den Parameter </a:t>
            </a:r>
            <a:r>
              <a:rPr lang="de-DE" sz="2400" b="1" dirty="0" err="1">
                <a:solidFill>
                  <a:srgbClr val="0070C0"/>
                </a:solidFill>
                <a:latin typeface="Courier New" panose="02070309020205020404" pitchFamily="49" charset="0"/>
                <a:cs typeface="Courier New" panose="02070309020205020404" pitchFamily="49" charset="0"/>
              </a:rPr>
              <a:t>self</a:t>
            </a:r>
            <a:endParaRPr lang="de-DE" sz="2400" b="1" dirty="0">
              <a:solidFill>
                <a:srgbClr val="0070C0"/>
              </a:solidFill>
              <a:latin typeface="Courier New" panose="02070309020205020404" pitchFamily="49" charset="0"/>
              <a:cs typeface="Courier New" panose="02070309020205020404" pitchFamily="49" charset="0"/>
            </a:endParaRPr>
          </a:p>
          <a:p>
            <a:r>
              <a:rPr lang="de-DE" dirty="0"/>
              <a:t>Dieser verweist auf das später durch die</a:t>
            </a:r>
            <a:br>
              <a:rPr lang="de-DE" dirty="0"/>
            </a:br>
            <a:r>
              <a:rPr lang="de-DE" dirty="0"/>
              <a:t>Klasse erzeugte Objekt</a:t>
            </a:r>
          </a:p>
          <a:p>
            <a:r>
              <a:rPr lang="de-DE" dirty="0"/>
              <a:t>Er muss in jeder Methodendefinition </a:t>
            </a:r>
            <a:br>
              <a:rPr lang="de-DE" dirty="0"/>
            </a:br>
            <a:r>
              <a:rPr lang="de-DE" dirty="0"/>
              <a:t>verwendet werden, auch dort, wo es sonst </a:t>
            </a:r>
            <a:br>
              <a:rPr lang="de-DE" dirty="0"/>
            </a:br>
            <a:r>
              <a:rPr lang="de-DE" dirty="0"/>
              <a:t>gar keine Parameter/Argumente gibt: im </a:t>
            </a:r>
            <a:br>
              <a:rPr lang="de-DE" dirty="0"/>
            </a:br>
            <a:r>
              <a:rPr lang="de-DE" dirty="0"/>
              <a:t>Beispiel die Methode </a:t>
            </a:r>
            <a:r>
              <a:rPr lang="de-DE" sz="2400" b="1" dirty="0" err="1">
                <a:solidFill>
                  <a:srgbClr val="0070C0"/>
                </a:solidFill>
                <a:latin typeface="Courier New" panose="02070309020205020404" pitchFamily="49" charset="0"/>
                <a:cs typeface="Courier New" panose="02070309020205020404" pitchFamily="49" charset="0"/>
              </a:rPr>
              <a:t>def</a:t>
            </a:r>
            <a:r>
              <a:rPr lang="de-DE" sz="2400" b="1" dirty="0">
                <a:solidFill>
                  <a:srgbClr val="0070C0"/>
                </a:solidFill>
                <a:latin typeface="Courier New" panose="02070309020205020404" pitchFamily="49" charset="0"/>
                <a:cs typeface="Courier New" panose="02070309020205020404" pitchFamily="49" charset="0"/>
              </a:rPr>
              <a:t> </a:t>
            </a:r>
            <a:r>
              <a:rPr lang="de-DE" sz="2400" b="1" dirty="0" err="1">
                <a:solidFill>
                  <a:srgbClr val="0070C0"/>
                </a:solidFill>
                <a:latin typeface="Courier New" panose="02070309020205020404" pitchFamily="49" charset="0"/>
                <a:cs typeface="Courier New" panose="02070309020205020404" pitchFamily="49" charset="0"/>
              </a:rPr>
              <a:t>printstudents</a:t>
            </a:r>
            <a:r>
              <a:rPr lang="de-DE" sz="2400" b="1" dirty="0">
                <a:solidFill>
                  <a:srgbClr val="0070C0"/>
                </a:solidFill>
                <a:latin typeface="Courier New" panose="02070309020205020404" pitchFamily="49" charset="0"/>
                <a:cs typeface="Courier New" panose="02070309020205020404" pitchFamily="49" charset="0"/>
              </a:rPr>
              <a:t>(</a:t>
            </a:r>
            <a:r>
              <a:rPr lang="de-DE" sz="2400" b="1" dirty="0" err="1">
                <a:solidFill>
                  <a:srgbClr val="0070C0"/>
                </a:solidFill>
                <a:latin typeface="Courier New" panose="02070309020205020404" pitchFamily="49" charset="0"/>
                <a:cs typeface="Courier New" panose="02070309020205020404" pitchFamily="49" charset="0"/>
              </a:rPr>
              <a:t>self</a:t>
            </a:r>
            <a:r>
              <a:rPr lang="de-DE" sz="2400" b="1" dirty="0">
                <a:solidFill>
                  <a:srgbClr val="0070C0"/>
                </a:solidFill>
                <a:latin typeface="Courier New" panose="02070309020205020404" pitchFamily="49" charset="0"/>
                <a:cs typeface="Courier New" panose="02070309020205020404" pitchFamily="49" charset="0"/>
              </a:rPr>
              <a:t>):</a:t>
            </a:r>
          </a:p>
          <a:p>
            <a:r>
              <a:rPr lang="de-DE" dirty="0"/>
              <a:t>Auch innerhalb des Codes der Methode muss auf alle Klassenattribute (z.B. </a:t>
            </a:r>
            <a:r>
              <a:rPr lang="de-DE" sz="2400" b="1" dirty="0" err="1">
                <a:solidFill>
                  <a:srgbClr val="0070C0"/>
                </a:solidFill>
                <a:latin typeface="Courier New" panose="02070309020205020404" pitchFamily="49" charset="0"/>
                <a:cs typeface="Courier New" panose="02070309020205020404" pitchFamily="49" charset="0"/>
              </a:rPr>
              <a:t>self.studenten</a:t>
            </a:r>
            <a:r>
              <a:rPr lang="de-DE" dirty="0"/>
              <a:t>) mit </a:t>
            </a:r>
            <a:r>
              <a:rPr lang="de-DE" sz="2400" b="1" dirty="0" err="1">
                <a:solidFill>
                  <a:srgbClr val="0070C0"/>
                </a:solidFill>
                <a:latin typeface="Courier New" panose="02070309020205020404" pitchFamily="49" charset="0"/>
                <a:cs typeface="Courier New" panose="02070309020205020404" pitchFamily="49" charset="0"/>
              </a:rPr>
              <a:t>self</a:t>
            </a:r>
            <a:r>
              <a:rPr lang="de-DE" dirty="0"/>
              <a:t> zugegriffen werden</a:t>
            </a:r>
          </a:p>
          <a:p>
            <a:r>
              <a:rPr lang="de-DE" dirty="0"/>
              <a:t>Hintergrund: Die Referenz </a:t>
            </a:r>
            <a:r>
              <a:rPr lang="de-DE" sz="2400" b="1" dirty="0" err="1">
                <a:solidFill>
                  <a:srgbClr val="0070C0"/>
                </a:solidFill>
                <a:latin typeface="Courier New" panose="02070309020205020404" pitchFamily="49" charset="0"/>
                <a:cs typeface="Courier New" panose="02070309020205020404" pitchFamily="49" charset="0"/>
              </a:rPr>
              <a:t>self</a:t>
            </a:r>
            <a:r>
              <a:rPr lang="de-DE" dirty="0"/>
              <a:t> muss angegeben werden, damit die Methode auf die in der Klasse definierten Attribute uneingeschränkt zugreifen kann und diese von außerhalb der Klasse befindlichen Variablen unterscheiden kann</a:t>
            </a:r>
          </a:p>
          <a:p>
            <a:r>
              <a:rPr lang="de-DE" dirty="0"/>
              <a:t>Hinweis auf das Beispiel: In der Klasse Vorlesung wird ein </a:t>
            </a:r>
            <a:r>
              <a:rPr lang="de-DE" dirty="0" err="1"/>
              <a:t>Dekonstruktor</a:t>
            </a:r>
            <a:r>
              <a:rPr lang="de-DE" dirty="0"/>
              <a:t> </a:t>
            </a:r>
            <a:r>
              <a:rPr lang="de-DE" sz="2400" b="1" dirty="0">
                <a:solidFill>
                  <a:srgbClr val="0070C0"/>
                </a:solidFill>
                <a:latin typeface="Courier New" panose="02070309020205020404" pitchFamily="49" charset="0"/>
                <a:cs typeface="Courier New" panose="02070309020205020404" pitchFamily="49" charset="0"/>
              </a:rPr>
              <a:t>__del__(</a:t>
            </a:r>
            <a:r>
              <a:rPr lang="de-DE" sz="2400" b="1" dirty="0" err="1">
                <a:solidFill>
                  <a:srgbClr val="0070C0"/>
                </a:solidFill>
                <a:latin typeface="Courier New" panose="02070309020205020404" pitchFamily="49" charset="0"/>
                <a:cs typeface="Courier New" panose="02070309020205020404" pitchFamily="49" charset="0"/>
              </a:rPr>
              <a:t>self</a:t>
            </a:r>
            <a:r>
              <a:rPr lang="de-DE" sz="2400" b="1" dirty="0">
                <a:solidFill>
                  <a:srgbClr val="0070C0"/>
                </a:solidFill>
                <a:latin typeface="Courier New" panose="02070309020205020404" pitchFamily="49" charset="0"/>
                <a:cs typeface="Courier New" panose="02070309020205020404" pitchFamily="49" charset="0"/>
              </a:rPr>
              <a:t>) </a:t>
            </a:r>
            <a:r>
              <a:rPr lang="de-DE" dirty="0"/>
              <a:t>definiert, der automatisch im Falle des Löschens eines Objektes aufgerufen wird oder wenn das Python Programm beendet ist (</a:t>
            </a:r>
            <a:r>
              <a:rPr lang="de-DE" dirty="0" err="1"/>
              <a:t>Garbage</a:t>
            </a:r>
            <a:r>
              <a:rPr lang="de-DE" dirty="0"/>
              <a:t> Collection)</a:t>
            </a:r>
          </a:p>
        </p:txBody>
      </p:sp>
    </p:spTree>
    <p:extLst>
      <p:ext uri="{BB962C8B-B14F-4D97-AF65-F5344CB8AC3E}">
        <p14:creationId xmlns:p14="http://schemas.microsoft.com/office/powerpoint/2010/main" val="1475493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8B5490-6BF3-DC7A-E7C1-EBF4BCB799C3}"/>
              </a:ext>
            </a:extLst>
          </p:cNvPr>
          <p:cNvSpPr>
            <a:spLocks noGrp="1"/>
          </p:cNvSpPr>
          <p:nvPr>
            <p:ph type="title"/>
          </p:nvPr>
        </p:nvSpPr>
        <p:spPr>
          <a:xfrm>
            <a:off x="1028767" y="222718"/>
            <a:ext cx="9711685" cy="1325563"/>
          </a:xfrm>
        </p:spPr>
        <p:txBody>
          <a:bodyPr>
            <a:normAutofit/>
          </a:bodyPr>
          <a:lstStyle/>
          <a:p>
            <a:pPr algn="ctr"/>
            <a:r>
              <a:rPr lang="de-DE" b="1" dirty="0"/>
              <a:t>Klassenkonstruktion in Java vs. Python</a:t>
            </a:r>
          </a:p>
        </p:txBody>
      </p:sp>
      <p:sp>
        <p:nvSpPr>
          <p:cNvPr id="4" name="Textplatzhalter 3">
            <a:extLst>
              <a:ext uri="{FF2B5EF4-FFF2-40B4-BE49-F238E27FC236}">
                <a16:creationId xmlns:a16="http://schemas.microsoft.com/office/drawing/2014/main" id="{7C9756BB-A08C-1278-66A2-3BF9A2A71874}"/>
              </a:ext>
            </a:extLst>
          </p:cNvPr>
          <p:cNvSpPr>
            <a:spLocks noGrp="1"/>
          </p:cNvSpPr>
          <p:nvPr>
            <p:ph type="body" idx="1"/>
          </p:nvPr>
        </p:nvSpPr>
        <p:spPr>
          <a:xfrm>
            <a:off x="74952" y="1681163"/>
            <a:ext cx="5922623" cy="507401"/>
          </a:xfrm>
        </p:spPr>
        <p:txBody>
          <a:bodyPr/>
          <a:lstStyle/>
          <a:p>
            <a:r>
              <a:rPr lang="de-DE" dirty="0"/>
              <a:t>Java</a:t>
            </a:r>
          </a:p>
        </p:txBody>
      </p:sp>
      <p:sp>
        <p:nvSpPr>
          <p:cNvPr id="5" name="Inhaltsplatzhalter 4">
            <a:extLst>
              <a:ext uri="{FF2B5EF4-FFF2-40B4-BE49-F238E27FC236}">
                <a16:creationId xmlns:a16="http://schemas.microsoft.com/office/drawing/2014/main" id="{AE64257A-CF38-0A09-45FC-40975663A746}"/>
              </a:ext>
            </a:extLst>
          </p:cNvPr>
          <p:cNvSpPr>
            <a:spLocks noGrp="1"/>
          </p:cNvSpPr>
          <p:nvPr>
            <p:ph sz="half" idx="2"/>
          </p:nvPr>
        </p:nvSpPr>
        <p:spPr>
          <a:xfrm>
            <a:off x="74952" y="2188564"/>
            <a:ext cx="6021048" cy="4519534"/>
          </a:xfrm>
          <a:ln>
            <a:solidFill>
              <a:schemeClr val="bg1">
                <a:lumMod val="75000"/>
              </a:schemeClr>
            </a:solidFill>
          </a:ln>
        </p:spPr>
        <p:txBody>
          <a:bodyPr>
            <a:normAutofit fontScale="92500"/>
          </a:bodyPr>
          <a:lstStyle/>
          <a:p>
            <a:pPr marL="0" indent="0">
              <a:buNone/>
            </a:pPr>
            <a:r>
              <a:rPr lang="de-DE" sz="1500" b="1" dirty="0" err="1">
                <a:latin typeface="Consolas" panose="020B0609020204030204" pitchFamily="49" charset="0"/>
              </a:rPr>
              <a:t>class</a:t>
            </a:r>
            <a:r>
              <a:rPr lang="de-DE" sz="1500" b="1" dirty="0">
                <a:latin typeface="Consolas" panose="020B0609020204030204" pitchFamily="49" charset="0"/>
              </a:rPr>
              <a:t> Person {  </a:t>
            </a:r>
            <a:r>
              <a:rPr lang="de-DE" sz="1500" b="1" dirty="0">
                <a:solidFill>
                  <a:srgbClr val="FF0000"/>
                </a:solidFill>
                <a:latin typeface="Consolas" panose="020B0609020204030204" pitchFamily="49" charset="0"/>
              </a:rPr>
              <a:t>// Klasse Person</a:t>
            </a:r>
          </a:p>
          <a:p>
            <a:pPr marL="0" indent="0">
              <a:buNone/>
            </a:pPr>
            <a:r>
              <a:rPr lang="de-DE" sz="1500" b="1" dirty="0">
                <a:latin typeface="Consolas" panose="020B0609020204030204" pitchFamily="49" charset="0"/>
              </a:rPr>
              <a:t>    </a:t>
            </a:r>
            <a:r>
              <a:rPr lang="de-DE" sz="1500" b="1" dirty="0" err="1">
                <a:latin typeface="Consolas" panose="020B0609020204030204" pitchFamily="49" charset="0"/>
              </a:rPr>
              <a:t>public</a:t>
            </a:r>
            <a:r>
              <a:rPr lang="de-DE" sz="1500" b="1" dirty="0">
                <a:latin typeface="Consolas" panose="020B0609020204030204" pitchFamily="49" charset="0"/>
              </a:rPr>
              <a:t> String </a:t>
            </a:r>
            <a:r>
              <a:rPr lang="de-DE" sz="1500" b="1" dirty="0" err="1">
                <a:latin typeface="Consolas" panose="020B0609020204030204" pitchFamily="49" charset="0"/>
              </a:rPr>
              <a:t>vname</a:t>
            </a:r>
            <a:r>
              <a:rPr lang="de-DE" sz="1500" b="1" dirty="0">
                <a:latin typeface="Consolas" panose="020B0609020204030204" pitchFamily="49" charset="0"/>
              </a:rPr>
              <a:t>;</a:t>
            </a:r>
          </a:p>
          <a:p>
            <a:pPr marL="0" indent="0">
              <a:buNone/>
            </a:pPr>
            <a:r>
              <a:rPr lang="de-DE" sz="1500" b="1" dirty="0">
                <a:latin typeface="Consolas" panose="020B0609020204030204" pitchFamily="49" charset="0"/>
              </a:rPr>
              <a:t>    </a:t>
            </a:r>
            <a:r>
              <a:rPr lang="de-DE" sz="1500" b="1" dirty="0" err="1">
                <a:latin typeface="Consolas" panose="020B0609020204030204" pitchFamily="49" charset="0"/>
              </a:rPr>
              <a:t>public</a:t>
            </a:r>
            <a:r>
              <a:rPr lang="de-DE" sz="1500" b="1" dirty="0">
                <a:latin typeface="Consolas" panose="020B0609020204030204" pitchFamily="49" charset="0"/>
              </a:rPr>
              <a:t> </a:t>
            </a:r>
            <a:r>
              <a:rPr lang="de-DE" sz="1500" b="1" dirty="0" err="1">
                <a:latin typeface="Consolas" panose="020B0609020204030204" pitchFamily="49" charset="0"/>
              </a:rPr>
              <a:t>int</a:t>
            </a:r>
            <a:r>
              <a:rPr lang="de-DE" sz="1500" b="1" dirty="0">
                <a:latin typeface="Consolas" panose="020B0609020204030204" pitchFamily="49" charset="0"/>
              </a:rPr>
              <a:t> alter;</a:t>
            </a:r>
          </a:p>
          <a:p>
            <a:pPr marL="0" indent="0">
              <a:buNone/>
            </a:pPr>
            <a:r>
              <a:rPr lang="de-DE" sz="1500" b="1" dirty="0">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public</a:t>
            </a:r>
            <a:r>
              <a:rPr lang="de-DE" sz="1500" b="1" dirty="0">
                <a:solidFill>
                  <a:schemeClr val="accent6">
                    <a:lumMod val="75000"/>
                  </a:schemeClr>
                </a:solidFill>
                <a:latin typeface="Consolas" panose="020B0609020204030204" pitchFamily="49" charset="0"/>
              </a:rPr>
              <a:t> Person(String </a:t>
            </a:r>
            <a:r>
              <a:rPr lang="de-DE" sz="1500" b="1" dirty="0" err="1">
                <a:solidFill>
                  <a:schemeClr val="accent6">
                    <a:lumMod val="75000"/>
                  </a:schemeClr>
                </a:solidFill>
                <a:latin typeface="Consolas" panose="020B0609020204030204" pitchFamily="49" charset="0"/>
              </a:rPr>
              <a:t>vname</a:t>
            </a: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int</a:t>
            </a:r>
            <a:r>
              <a:rPr lang="de-DE" sz="1500" b="1" dirty="0">
                <a:solidFill>
                  <a:schemeClr val="accent6">
                    <a:lumMod val="75000"/>
                  </a:schemeClr>
                </a:solidFill>
                <a:latin typeface="Consolas" panose="020B0609020204030204" pitchFamily="49" charset="0"/>
              </a:rPr>
              <a:t> alter){  </a:t>
            </a:r>
            <a:r>
              <a:rPr lang="de-DE" sz="1500" b="1" dirty="0">
                <a:solidFill>
                  <a:srgbClr val="FF0000"/>
                </a:solidFill>
                <a:latin typeface="Consolas" panose="020B0609020204030204" pitchFamily="49" charset="0"/>
              </a:rPr>
              <a:t>// Konstruktor</a:t>
            </a: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this.vname</a:t>
            </a:r>
            <a:r>
              <a:rPr lang="de-DE" sz="1500" b="1" dirty="0">
                <a:solidFill>
                  <a:schemeClr val="accent6">
                    <a:lumMod val="75000"/>
                  </a:schemeClr>
                </a:solidFill>
                <a:latin typeface="Consolas" panose="020B0609020204030204" pitchFamily="49" charset="0"/>
              </a:rPr>
              <a:t> = </a:t>
            </a:r>
            <a:r>
              <a:rPr lang="de-DE" sz="1500" b="1" dirty="0" err="1">
                <a:solidFill>
                  <a:schemeClr val="accent6">
                    <a:lumMod val="75000"/>
                  </a:schemeClr>
                </a:solidFill>
                <a:latin typeface="Consolas" panose="020B0609020204030204" pitchFamily="49" charset="0"/>
              </a:rPr>
              <a:t>vname</a:t>
            </a:r>
            <a:r>
              <a:rPr lang="de-DE" sz="1500" b="1" dirty="0">
                <a:solidFill>
                  <a:schemeClr val="accent6">
                    <a:lumMod val="75000"/>
                  </a:schemeClr>
                </a:solidFill>
                <a:latin typeface="Consolas" panose="020B0609020204030204" pitchFamily="49" charset="0"/>
              </a:rPr>
              <a:t>;</a:t>
            </a: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this.alter</a:t>
            </a:r>
            <a:r>
              <a:rPr lang="de-DE" sz="1500" b="1" dirty="0">
                <a:solidFill>
                  <a:schemeClr val="accent6">
                    <a:lumMod val="75000"/>
                  </a:schemeClr>
                </a:solidFill>
                <a:latin typeface="Consolas" panose="020B0609020204030204" pitchFamily="49" charset="0"/>
              </a:rPr>
              <a:t> = alter;</a:t>
            </a:r>
          </a:p>
          <a:p>
            <a:pPr marL="0" indent="0">
              <a:buNone/>
            </a:pPr>
            <a:r>
              <a:rPr lang="de-DE" sz="1500" b="1" dirty="0">
                <a:solidFill>
                  <a:schemeClr val="accent6">
                    <a:lumMod val="75000"/>
                  </a:schemeClr>
                </a:solidFill>
                <a:latin typeface="Consolas" panose="020B0609020204030204" pitchFamily="49" charset="0"/>
              </a:rPr>
              <a:t>    }</a:t>
            </a:r>
          </a:p>
          <a:p>
            <a:pPr marL="0" indent="0">
              <a:buNone/>
            </a:pPr>
            <a:r>
              <a:rPr lang="de-DE" sz="1500" b="1" dirty="0">
                <a:latin typeface="Consolas" panose="020B0609020204030204" pitchFamily="49" charset="0"/>
              </a:rPr>
              <a:t>}</a:t>
            </a:r>
          </a:p>
          <a:p>
            <a:pPr marL="0" indent="0">
              <a:buNone/>
            </a:pPr>
            <a:endParaRPr lang="de-DE" sz="1200" b="1" dirty="0">
              <a:latin typeface="Consolas" panose="020B0609020204030204" pitchFamily="49" charset="0"/>
            </a:endParaRPr>
          </a:p>
          <a:p>
            <a:pPr marL="0" indent="0">
              <a:buNone/>
            </a:pPr>
            <a:r>
              <a:rPr lang="de-DE" sz="1200" b="1" dirty="0" err="1">
                <a:latin typeface="Consolas" panose="020B0609020204030204" pitchFamily="49" charset="0"/>
              </a:rPr>
              <a:t>public</a:t>
            </a:r>
            <a:r>
              <a:rPr lang="de-DE" sz="1200" b="1" dirty="0">
                <a:latin typeface="Consolas" panose="020B0609020204030204" pitchFamily="49" charset="0"/>
              </a:rPr>
              <a:t> </a:t>
            </a:r>
            <a:r>
              <a:rPr lang="de-DE" sz="1200" b="1" dirty="0" err="1">
                <a:latin typeface="Consolas" panose="020B0609020204030204" pitchFamily="49" charset="0"/>
              </a:rPr>
              <a:t>class</a:t>
            </a:r>
            <a:r>
              <a:rPr lang="de-DE" sz="1200" b="1" dirty="0">
                <a:latin typeface="Consolas" panose="020B0609020204030204" pitchFamily="49" charset="0"/>
              </a:rPr>
              <a:t> Demo1 {</a:t>
            </a:r>
          </a:p>
          <a:p>
            <a:pPr marL="0" indent="0">
              <a:buNone/>
            </a:pPr>
            <a:r>
              <a:rPr lang="de-DE" sz="1200" b="1" dirty="0">
                <a:latin typeface="Consolas" panose="020B0609020204030204" pitchFamily="49" charset="0"/>
              </a:rPr>
              <a:t>    </a:t>
            </a:r>
            <a:r>
              <a:rPr lang="de-DE" sz="1200" b="1" dirty="0" err="1">
                <a:latin typeface="Consolas" panose="020B0609020204030204" pitchFamily="49" charset="0"/>
              </a:rPr>
              <a:t>public</a:t>
            </a:r>
            <a:r>
              <a:rPr lang="de-DE" sz="1200" b="1" dirty="0">
                <a:latin typeface="Consolas" panose="020B0609020204030204" pitchFamily="49" charset="0"/>
              </a:rPr>
              <a:t> </a:t>
            </a:r>
            <a:r>
              <a:rPr lang="de-DE" sz="1200" b="1" dirty="0" err="1">
                <a:latin typeface="Consolas" panose="020B0609020204030204" pitchFamily="49" charset="0"/>
              </a:rPr>
              <a:t>static</a:t>
            </a:r>
            <a:r>
              <a:rPr lang="de-DE" sz="1200" b="1" dirty="0">
                <a:latin typeface="Consolas" panose="020B0609020204030204" pitchFamily="49" charset="0"/>
              </a:rPr>
              <a:t> </a:t>
            </a:r>
            <a:r>
              <a:rPr lang="de-DE" sz="1200" b="1" dirty="0" err="1">
                <a:latin typeface="Consolas" panose="020B0609020204030204" pitchFamily="49" charset="0"/>
              </a:rPr>
              <a:t>void</a:t>
            </a:r>
            <a:r>
              <a:rPr lang="de-DE" sz="1200" b="1" dirty="0">
                <a:latin typeface="Consolas" panose="020B0609020204030204" pitchFamily="49" charset="0"/>
              </a:rPr>
              <a:t> </a:t>
            </a:r>
            <a:r>
              <a:rPr lang="de-DE" sz="1200" b="1" dirty="0" err="1">
                <a:latin typeface="Consolas" panose="020B0609020204030204" pitchFamily="49" charset="0"/>
              </a:rPr>
              <a:t>main</a:t>
            </a:r>
            <a:r>
              <a:rPr lang="de-DE" sz="1200" b="1" dirty="0">
                <a:latin typeface="Consolas" panose="020B0609020204030204" pitchFamily="49" charset="0"/>
              </a:rPr>
              <a:t>(String[] </a:t>
            </a:r>
            <a:r>
              <a:rPr lang="de-DE" sz="1200" b="1" dirty="0" err="1">
                <a:latin typeface="Consolas" panose="020B0609020204030204" pitchFamily="49" charset="0"/>
              </a:rPr>
              <a:t>args</a:t>
            </a:r>
            <a:r>
              <a:rPr lang="de-DE" sz="1200" b="1" dirty="0">
                <a:latin typeface="Consolas" panose="020B0609020204030204" pitchFamily="49" charset="0"/>
              </a:rPr>
              <a:t>) {  </a:t>
            </a:r>
            <a:r>
              <a:rPr lang="de-DE" sz="1200" b="1" dirty="0">
                <a:solidFill>
                  <a:srgbClr val="FF0000"/>
                </a:solidFill>
                <a:latin typeface="Consolas" panose="020B0609020204030204" pitchFamily="49" charset="0"/>
              </a:rPr>
              <a:t>// Hauptprogramm</a:t>
            </a:r>
          </a:p>
          <a:p>
            <a:pPr marL="0" indent="0">
              <a:buNone/>
            </a:pPr>
            <a:r>
              <a:rPr lang="de-DE" sz="1200" b="1" dirty="0">
                <a:latin typeface="Consolas" panose="020B0609020204030204" pitchFamily="49" charset="0"/>
              </a:rPr>
              <a:t>        </a:t>
            </a:r>
            <a:r>
              <a:rPr lang="de-DE" sz="1200" b="1" dirty="0">
                <a:solidFill>
                  <a:schemeClr val="accent6">
                    <a:lumMod val="75000"/>
                  </a:schemeClr>
                </a:solidFill>
                <a:latin typeface="Consolas" panose="020B0609020204030204" pitchFamily="49" charset="0"/>
              </a:rPr>
              <a:t>Person user1 = </a:t>
            </a:r>
            <a:r>
              <a:rPr lang="de-DE" sz="1200" b="1" dirty="0" err="1">
                <a:solidFill>
                  <a:schemeClr val="accent6">
                    <a:lumMod val="75000"/>
                  </a:schemeClr>
                </a:solidFill>
                <a:latin typeface="Consolas" panose="020B0609020204030204" pitchFamily="49" charset="0"/>
              </a:rPr>
              <a:t>new</a:t>
            </a:r>
            <a:r>
              <a:rPr lang="de-DE" sz="1200" b="1" dirty="0">
                <a:solidFill>
                  <a:schemeClr val="accent6">
                    <a:lumMod val="75000"/>
                  </a:schemeClr>
                </a:solidFill>
                <a:latin typeface="Consolas" panose="020B0609020204030204" pitchFamily="49" charset="0"/>
              </a:rPr>
              <a:t> Person("Hans", 34);  </a:t>
            </a:r>
            <a:r>
              <a:rPr lang="de-DE" sz="1200" b="1" dirty="0">
                <a:solidFill>
                  <a:srgbClr val="FF0000"/>
                </a:solidFill>
                <a:latin typeface="Consolas" panose="020B0609020204030204" pitchFamily="49" charset="0"/>
              </a:rPr>
              <a:t>// Objekt wird erzeugt</a:t>
            </a:r>
          </a:p>
          <a:p>
            <a:pPr marL="0" indent="0">
              <a:buNone/>
            </a:pPr>
            <a:r>
              <a:rPr lang="de-DE" sz="1200" b="1" dirty="0">
                <a:latin typeface="Consolas" panose="020B0609020204030204" pitchFamily="49" charset="0"/>
              </a:rPr>
              <a:t>        </a:t>
            </a:r>
            <a:r>
              <a:rPr lang="de-DE" sz="1200" b="1" dirty="0" err="1">
                <a:latin typeface="Consolas" panose="020B0609020204030204" pitchFamily="49" charset="0"/>
              </a:rPr>
              <a:t>System.out.println</a:t>
            </a:r>
            <a:r>
              <a:rPr lang="de-DE" sz="1200" b="1" dirty="0">
                <a:latin typeface="Consolas" panose="020B0609020204030204" pitchFamily="49" charset="0"/>
              </a:rPr>
              <a:t>(user1.vname + ", " + user1.alter + " Jahre");</a:t>
            </a:r>
          </a:p>
          <a:p>
            <a:pPr marL="0" indent="0">
              <a:buNone/>
            </a:pPr>
            <a:r>
              <a:rPr lang="de-DE" sz="1200" b="1" dirty="0">
                <a:latin typeface="Consolas" panose="020B0609020204030204" pitchFamily="49" charset="0"/>
              </a:rPr>
              <a:t>    }</a:t>
            </a:r>
          </a:p>
          <a:p>
            <a:pPr marL="0" indent="0">
              <a:buNone/>
            </a:pPr>
            <a:r>
              <a:rPr lang="de-DE" sz="1200" b="1" dirty="0">
                <a:latin typeface="Consolas" panose="020B0609020204030204" pitchFamily="49" charset="0"/>
              </a:rPr>
              <a:t>}</a:t>
            </a:r>
          </a:p>
        </p:txBody>
      </p:sp>
      <p:sp>
        <p:nvSpPr>
          <p:cNvPr id="6" name="Textplatzhalter 5">
            <a:extLst>
              <a:ext uri="{FF2B5EF4-FFF2-40B4-BE49-F238E27FC236}">
                <a16:creationId xmlns:a16="http://schemas.microsoft.com/office/drawing/2014/main" id="{78B53B1C-9F2F-7107-CA13-1280A936B498}"/>
              </a:ext>
            </a:extLst>
          </p:cNvPr>
          <p:cNvSpPr>
            <a:spLocks noGrp="1"/>
          </p:cNvSpPr>
          <p:nvPr>
            <p:ph type="body" sz="quarter" idx="3"/>
          </p:nvPr>
        </p:nvSpPr>
        <p:spPr>
          <a:xfrm>
            <a:off x="6172200" y="1681163"/>
            <a:ext cx="5183188" cy="507401"/>
          </a:xfrm>
        </p:spPr>
        <p:txBody>
          <a:bodyPr/>
          <a:lstStyle/>
          <a:p>
            <a:r>
              <a:rPr lang="de-DE" dirty="0"/>
              <a:t>Python</a:t>
            </a:r>
          </a:p>
        </p:txBody>
      </p:sp>
      <p:sp>
        <p:nvSpPr>
          <p:cNvPr id="7" name="Inhaltsplatzhalter 6">
            <a:extLst>
              <a:ext uri="{FF2B5EF4-FFF2-40B4-BE49-F238E27FC236}">
                <a16:creationId xmlns:a16="http://schemas.microsoft.com/office/drawing/2014/main" id="{578FF017-3B6F-9D14-F6C4-7E961810F865}"/>
              </a:ext>
            </a:extLst>
          </p:cNvPr>
          <p:cNvSpPr>
            <a:spLocks noGrp="1"/>
          </p:cNvSpPr>
          <p:nvPr>
            <p:ph sz="quarter" idx="4"/>
          </p:nvPr>
        </p:nvSpPr>
        <p:spPr>
          <a:xfrm>
            <a:off x="6172199" y="2188564"/>
            <a:ext cx="5922623" cy="4519534"/>
          </a:xfrm>
          <a:ln>
            <a:solidFill>
              <a:schemeClr val="bg1">
                <a:lumMod val="75000"/>
              </a:schemeClr>
            </a:solidFill>
          </a:ln>
        </p:spPr>
        <p:txBody>
          <a:bodyPr>
            <a:normAutofit fontScale="92500"/>
          </a:bodyPr>
          <a:lstStyle/>
          <a:p>
            <a:pPr marL="0" indent="0">
              <a:buNone/>
            </a:pPr>
            <a:r>
              <a:rPr lang="de-DE" sz="1500" b="1" dirty="0" err="1">
                <a:latin typeface="Consolas" panose="020B0609020204030204" pitchFamily="49" charset="0"/>
              </a:rPr>
              <a:t>class</a:t>
            </a:r>
            <a:r>
              <a:rPr lang="de-DE" sz="1500" b="1" dirty="0">
                <a:latin typeface="Consolas" panose="020B0609020204030204" pitchFamily="49" charset="0"/>
              </a:rPr>
              <a:t> Person: </a:t>
            </a:r>
            <a:r>
              <a:rPr lang="de-DE" sz="1500" b="1" dirty="0">
                <a:solidFill>
                  <a:srgbClr val="FF0000"/>
                </a:solidFill>
                <a:latin typeface="Consolas" panose="020B0609020204030204" pitchFamily="49" charset="0"/>
              </a:rPr>
              <a:t># Klasse Person</a:t>
            </a:r>
            <a:endParaRPr lang="de-DE" sz="1500" b="1" dirty="0">
              <a:latin typeface="Consolas" panose="020B0609020204030204" pitchFamily="49" charset="0"/>
            </a:endParaRPr>
          </a:p>
          <a:p>
            <a:pPr marL="0" indent="0">
              <a:buNone/>
            </a:pPr>
            <a:r>
              <a:rPr lang="de-DE" sz="1500" b="1" dirty="0">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def</a:t>
            </a:r>
            <a:r>
              <a:rPr lang="de-DE" sz="1500" b="1" dirty="0">
                <a:solidFill>
                  <a:schemeClr val="accent6">
                    <a:lumMod val="75000"/>
                  </a:schemeClr>
                </a:solidFill>
                <a:latin typeface="Consolas" panose="020B0609020204030204" pitchFamily="49" charset="0"/>
              </a:rPr>
              <a:t> __</a:t>
            </a:r>
            <a:r>
              <a:rPr lang="de-DE" sz="1500" b="1" dirty="0" err="1">
                <a:solidFill>
                  <a:schemeClr val="accent6">
                    <a:lumMod val="75000"/>
                  </a:schemeClr>
                </a:solidFill>
                <a:latin typeface="Consolas" panose="020B0609020204030204" pitchFamily="49" charset="0"/>
              </a:rPr>
              <a:t>init</a:t>
            </a:r>
            <a:r>
              <a:rPr lang="de-DE" sz="1500" b="1" dirty="0">
                <a:solidFill>
                  <a:schemeClr val="accent6">
                    <a:lumMod val="75000"/>
                  </a:schemeClr>
                </a:solidFill>
                <a:latin typeface="Consolas" panose="020B0609020204030204" pitchFamily="49" charset="0"/>
              </a:rPr>
              <a:t>__(</a:t>
            </a:r>
            <a:r>
              <a:rPr lang="de-DE" sz="1500" b="1" dirty="0" err="1">
                <a:solidFill>
                  <a:schemeClr val="accent6">
                    <a:lumMod val="75000"/>
                  </a:schemeClr>
                </a:solidFill>
                <a:latin typeface="Consolas" panose="020B0609020204030204" pitchFamily="49" charset="0"/>
              </a:rPr>
              <a:t>self</a:t>
            </a: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vname</a:t>
            </a:r>
            <a:r>
              <a:rPr lang="de-DE" sz="1500" b="1" dirty="0">
                <a:solidFill>
                  <a:schemeClr val="accent6">
                    <a:lumMod val="75000"/>
                  </a:schemeClr>
                </a:solidFill>
                <a:latin typeface="Consolas" panose="020B0609020204030204" pitchFamily="49" charset="0"/>
              </a:rPr>
              <a:t>, alter): </a:t>
            </a:r>
            <a:r>
              <a:rPr lang="de-DE" sz="1500" b="1" dirty="0">
                <a:solidFill>
                  <a:srgbClr val="FF0000"/>
                </a:solidFill>
                <a:latin typeface="Consolas" panose="020B0609020204030204" pitchFamily="49" charset="0"/>
              </a:rPr>
              <a:t># Konstruktor</a:t>
            </a:r>
            <a:endParaRPr lang="de-DE" sz="1500" b="1" dirty="0">
              <a:solidFill>
                <a:schemeClr val="accent6">
                  <a:lumMod val="75000"/>
                </a:schemeClr>
              </a:solidFill>
              <a:latin typeface="Consolas" panose="020B0609020204030204" pitchFamily="49" charset="0"/>
            </a:endParaRP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self.vname</a:t>
            </a:r>
            <a:r>
              <a:rPr lang="de-DE" sz="1500" b="1" dirty="0">
                <a:solidFill>
                  <a:schemeClr val="accent6">
                    <a:lumMod val="75000"/>
                  </a:schemeClr>
                </a:solidFill>
                <a:latin typeface="Consolas" panose="020B0609020204030204" pitchFamily="49" charset="0"/>
              </a:rPr>
              <a:t> = </a:t>
            </a:r>
            <a:r>
              <a:rPr lang="de-DE" sz="1500" b="1" dirty="0" err="1">
                <a:solidFill>
                  <a:schemeClr val="accent6">
                    <a:lumMod val="75000"/>
                  </a:schemeClr>
                </a:solidFill>
                <a:latin typeface="Consolas" panose="020B0609020204030204" pitchFamily="49" charset="0"/>
              </a:rPr>
              <a:t>vname</a:t>
            </a:r>
            <a:endParaRPr lang="de-DE" sz="1500" b="1" dirty="0">
              <a:solidFill>
                <a:schemeClr val="accent6">
                  <a:lumMod val="75000"/>
                </a:schemeClr>
              </a:solidFill>
              <a:latin typeface="Consolas" panose="020B0609020204030204" pitchFamily="49" charset="0"/>
            </a:endParaRP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self.alter</a:t>
            </a:r>
            <a:r>
              <a:rPr lang="de-DE" sz="1500" b="1" dirty="0">
                <a:solidFill>
                  <a:schemeClr val="accent6">
                    <a:lumMod val="75000"/>
                  </a:schemeClr>
                </a:solidFill>
                <a:latin typeface="Consolas" panose="020B0609020204030204" pitchFamily="49" charset="0"/>
              </a:rPr>
              <a:t> = alter</a:t>
            </a: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r>
              <a:rPr lang="de-DE" sz="1200" b="1" dirty="0">
                <a:solidFill>
                  <a:srgbClr val="FF0000"/>
                </a:solidFill>
                <a:latin typeface="Consolas" panose="020B0609020204030204" pitchFamily="49" charset="0"/>
              </a:rPr>
              <a:t># Hauptprogramm</a:t>
            </a:r>
          </a:p>
          <a:p>
            <a:pPr marL="0" indent="0">
              <a:buNone/>
            </a:pPr>
            <a:r>
              <a:rPr lang="de-DE" sz="1200" b="1" dirty="0">
                <a:solidFill>
                  <a:schemeClr val="accent6">
                    <a:lumMod val="75000"/>
                  </a:schemeClr>
                </a:solidFill>
                <a:latin typeface="Consolas" panose="020B0609020204030204" pitchFamily="49" charset="0"/>
              </a:rPr>
              <a:t>user1 = Person("Hans", 34) </a:t>
            </a:r>
            <a:r>
              <a:rPr lang="de-DE" sz="1200" b="1" dirty="0">
                <a:solidFill>
                  <a:srgbClr val="FF0000"/>
                </a:solidFill>
                <a:latin typeface="Consolas" panose="020B0609020204030204" pitchFamily="49" charset="0"/>
              </a:rPr>
              <a:t># Objekt wird erzeugt</a:t>
            </a:r>
            <a:endParaRPr lang="de-DE" sz="1200" b="1" dirty="0">
              <a:latin typeface="Consolas" panose="020B0609020204030204" pitchFamily="49" charset="0"/>
            </a:endParaRPr>
          </a:p>
          <a:p>
            <a:pPr marL="0" indent="0">
              <a:buNone/>
            </a:pPr>
            <a:r>
              <a:rPr lang="de-DE" sz="1200" b="1" dirty="0" err="1">
                <a:latin typeface="Consolas" panose="020B0609020204030204" pitchFamily="49" charset="0"/>
              </a:rPr>
              <a:t>print</a:t>
            </a:r>
            <a:r>
              <a:rPr lang="de-DE" sz="1200" b="1" dirty="0">
                <a:latin typeface="Consolas" panose="020B0609020204030204" pitchFamily="49" charset="0"/>
              </a:rPr>
              <a:t>("User:",user1.vname + ",",user1.alter,"Jahre")</a:t>
            </a:r>
          </a:p>
        </p:txBody>
      </p:sp>
      <p:pic>
        <p:nvPicPr>
          <p:cNvPr id="8" name="Picture 2">
            <a:extLst>
              <a:ext uri="{FF2B5EF4-FFF2-40B4-BE49-F238E27FC236}">
                <a16:creationId xmlns:a16="http://schemas.microsoft.com/office/drawing/2014/main" id="{AB98EF54-529D-8CF2-9DC3-5DF458995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7305" y="163814"/>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9FEE8B7F-7249-371B-8741-0C98120FDAE5}"/>
              </a:ext>
            </a:extLst>
          </p:cNvPr>
          <p:cNvPicPr>
            <a:picLocks noChangeAspect="1"/>
          </p:cNvPicPr>
          <p:nvPr/>
        </p:nvPicPr>
        <p:blipFill rotWithShape="1">
          <a:blip r:embed="rId3"/>
          <a:srcRect l="32131" t="14071" r="31493" b="12431"/>
          <a:stretch/>
        </p:blipFill>
        <p:spPr>
          <a:xfrm>
            <a:off x="56945" y="19846"/>
            <a:ext cx="971822" cy="1375895"/>
          </a:xfrm>
          <a:prstGeom prst="rect">
            <a:avLst/>
          </a:prstGeom>
        </p:spPr>
      </p:pic>
    </p:spTree>
    <p:extLst>
      <p:ext uri="{BB962C8B-B14F-4D97-AF65-F5344CB8AC3E}">
        <p14:creationId xmlns:p14="http://schemas.microsoft.com/office/powerpoint/2010/main" val="62883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143ED-4FE7-4F52-A291-535A4642D658}"/>
              </a:ext>
            </a:extLst>
          </p:cNvPr>
          <p:cNvSpPr>
            <a:spLocks noGrp="1"/>
          </p:cNvSpPr>
          <p:nvPr>
            <p:ph type="title"/>
          </p:nvPr>
        </p:nvSpPr>
        <p:spPr/>
        <p:txBody>
          <a:bodyPr/>
          <a:lstStyle/>
          <a:p>
            <a:r>
              <a:rPr lang="de-DE" dirty="0"/>
              <a:t>Zugriffmodifikatoren</a:t>
            </a:r>
          </a:p>
        </p:txBody>
      </p:sp>
      <p:sp>
        <p:nvSpPr>
          <p:cNvPr id="3" name="Inhaltsplatzhalter 2">
            <a:extLst>
              <a:ext uri="{FF2B5EF4-FFF2-40B4-BE49-F238E27FC236}">
                <a16:creationId xmlns:a16="http://schemas.microsoft.com/office/drawing/2014/main" id="{FFD9FF21-EAB7-4168-B220-DB5449AB5721}"/>
              </a:ext>
            </a:extLst>
          </p:cNvPr>
          <p:cNvSpPr>
            <a:spLocks noGrp="1"/>
          </p:cNvSpPr>
          <p:nvPr>
            <p:ph idx="1"/>
          </p:nvPr>
        </p:nvSpPr>
        <p:spPr>
          <a:xfrm>
            <a:off x="251722" y="1116199"/>
            <a:ext cx="11755296" cy="3380128"/>
          </a:xfrm>
        </p:spPr>
        <p:txBody>
          <a:bodyPr>
            <a:normAutofit lnSpcReduction="10000"/>
          </a:bodyPr>
          <a:lstStyle/>
          <a:p>
            <a:r>
              <a:rPr lang="de-DE" dirty="0"/>
              <a:t>Die Zugriffsmodifikatoren </a:t>
            </a:r>
            <a:r>
              <a:rPr lang="de-DE" b="1" dirty="0"/>
              <a:t>public</a:t>
            </a:r>
            <a:r>
              <a:rPr lang="de-DE" dirty="0"/>
              <a:t>, </a:t>
            </a:r>
            <a:r>
              <a:rPr lang="de-DE" b="1" dirty="0"/>
              <a:t>private</a:t>
            </a:r>
            <a:r>
              <a:rPr lang="de-DE" dirty="0"/>
              <a:t> und </a:t>
            </a:r>
            <a:r>
              <a:rPr lang="de-DE" b="1" dirty="0" err="1"/>
              <a:t>protected</a:t>
            </a:r>
            <a:r>
              <a:rPr lang="de-DE" dirty="0"/>
              <a:t> können (müssen aber nicht) im Klassendiagramm verwendet werden</a:t>
            </a:r>
          </a:p>
          <a:p>
            <a:pPr lvl="1"/>
            <a:r>
              <a:rPr lang="de-DE" b="1" dirty="0"/>
              <a:t>public</a:t>
            </a:r>
            <a:r>
              <a:rPr lang="de-DE" dirty="0"/>
              <a:t> </a:t>
            </a:r>
            <a:r>
              <a:rPr lang="de-DE" dirty="0">
                <a:sym typeface="Wingdings" panose="05000000000000000000" pitchFamily="2" charset="2"/>
              </a:rPr>
              <a:t> Die entsprechenden Funktionalitäten sind vom Hauptprogramm und von anderen Klassen uneingeschränkt erreichbar  Modifikator im Klassendiagramm ist </a:t>
            </a:r>
            <a:r>
              <a:rPr lang="de-DE" b="1" dirty="0">
                <a:sym typeface="Wingdings" panose="05000000000000000000" pitchFamily="2" charset="2"/>
              </a:rPr>
              <a:t>+</a:t>
            </a:r>
          </a:p>
          <a:p>
            <a:pPr lvl="1"/>
            <a:r>
              <a:rPr lang="de-DE" b="1" dirty="0" err="1"/>
              <a:t>protected</a:t>
            </a:r>
            <a:r>
              <a:rPr lang="de-DE" dirty="0"/>
              <a:t> </a:t>
            </a:r>
            <a:r>
              <a:rPr lang="de-DE" dirty="0">
                <a:sym typeface="Wingdings" panose="05000000000000000000" pitchFamily="2" charset="2"/>
              </a:rPr>
              <a:t> Die entsprechenden Funktionalitäten sind nur von gleichen oder vererbten Objekten / Klassen erreichbar  Modifikator im KD ist "</a:t>
            </a:r>
            <a:r>
              <a:rPr lang="de-DE" b="1" dirty="0">
                <a:sym typeface="Wingdings" panose="05000000000000000000" pitchFamily="2" charset="2"/>
              </a:rPr>
              <a:t>#" </a:t>
            </a:r>
            <a:r>
              <a:rPr lang="de-DE" dirty="0">
                <a:sym typeface="Wingdings" panose="05000000000000000000" pitchFamily="2" charset="2"/>
              </a:rPr>
              <a:t>(funktioniert nicht wirklich in Python, soll lediglich andere Programmierer darauf hinweisen, dass sie keinen direkten Zugriff von außen implementieren sollen. )</a:t>
            </a:r>
          </a:p>
          <a:p>
            <a:pPr lvl="1"/>
            <a:r>
              <a:rPr lang="de-DE" b="1" dirty="0"/>
              <a:t>private</a:t>
            </a:r>
            <a:r>
              <a:rPr lang="de-DE" dirty="0"/>
              <a:t> </a:t>
            </a:r>
            <a:r>
              <a:rPr lang="de-DE" dirty="0">
                <a:sym typeface="Wingdings" panose="05000000000000000000" pitchFamily="2" charset="2"/>
              </a:rPr>
              <a:t> Die entsprechenden Funktionalitäten sind nur innerhalb des Objekts/Klasse erreichbar  Modifikator ist "</a:t>
            </a:r>
            <a:r>
              <a:rPr lang="de-DE" b="1" dirty="0">
                <a:sym typeface="Wingdings" panose="05000000000000000000" pitchFamily="2" charset="2"/>
              </a:rPr>
              <a:t>-"  </a:t>
            </a:r>
            <a:r>
              <a:rPr lang="de-DE" dirty="0">
                <a:sym typeface="Wingdings" panose="05000000000000000000" pitchFamily="2" charset="2"/>
              </a:rPr>
              <a:t>(Private Attribute und Methoden sind nicht vererbbar)</a:t>
            </a:r>
            <a:endParaRPr lang="de-DE" dirty="0"/>
          </a:p>
          <a:p>
            <a:pPr lvl="1"/>
            <a:endParaRPr lang="de-DE" dirty="0"/>
          </a:p>
        </p:txBody>
      </p:sp>
      <p:pic>
        <p:nvPicPr>
          <p:cNvPr id="4" name="Grafik 3">
            <a:extLst>
              <a:ext uri="{FF2B5EF4-FFF2-40B4-BE49-F238E27FC236}">
                <a16:creationId xmlns:a16="http://schemas.microsoft.com/office/drawing/2014/main" id="{8A842099-7636-42EB-831B-DFDF4929855F}"/>
              </a:ext>
            </a:extLst>
          </p:cNvPr>
          <p:cNvPicPr>
            <a:picLocks noChangeAspect="1"/>
          </p:cNvPicPr>
          <p:nvPr/>
        </p:nvPicPr>
        <p:blipFill>
          <a:blip r:embed="rId2"/>
          <a:stretch>
            <a:fillRect/>
          </a:stretch>
        </p:blipFill>
        <p:spPr>
          <a:xfrm>
            <a:off x="3807071" y="4421032"/>
            <a:ext cx="4577857" cy="2436968"/>
          </a:xfrm>
          <a:prstGeom prst="rect">
            <a:avLst/>
          </a:prstGeom>
          <a:ln>
            <a:solidFill>
              <a:schemeClr val="bg1">
                <a:lumMod val="75000"/>
              </a:schemeClr>
            </a:solidFill>
          </a:ln>
        </p:spPr>
      </p:pic>
    </p:spTree>
    <p:extLst>
      <p:ext uri="{BB962C8B-B14F-4D97-AF65-F5344CB8AC3E}">
        <p14:creationId xmlns:p14="http://schemas.microsoft.com/office/powerpoint/2010/main" val="274768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143ED-4FE7-4F52-A291-535A4642D658}"/>
              </a:ext>
            </a:extLst>
          </p:cNvPr>
          <p:cNvSpPr>
            <a:spLocks noGrp="1"/>
          </p:cNvSpPr>
          <p:nvPr>
            <p:ph type="title"/>
          </p:nvPr>
        </p:nvSpPr>
        <p:spPr/>
        <p:txBody>
          <a:bodyPr/>
          <a:lstStyle/>
          <a:p>
            <a:r>
              <a:rPr lang="de-DE" dirty="0"/>
              <a:t>Zugriffmodifikatoren in Python</a:t>
            </a:r>
          </a:p>
        </p:txBody>
      </p:sp>
      <p:sp>
        <p:nvSpPr>
          <p:cNvPr id="3" name="Inhaltsplatzhalter 2">
            <a:extLst>
              <a:ext uri="{FF2B5EF4-FFF2-40B4-BE49-F238E27FC236}">
                <a16:creationId xmlns:a16="http://schemas.microsoft.com/office/drawing/2014/main" id="{FFD9FF21-EAB7-4168-B220-DB5449AB5721}"/>
              </a:ext>
            </a:extLst>
          </p:cNvPr>
          <p:cNvSpPr>
            <a:spLocks noGrp="1"/>
          </p:cNvSpPr>
          <p:nvPr>
            <p:ph idx="1"/>
          </p:nvPr>
        </p:nvSpPr>
        <p:spPr>
          <a:xfrm>
            <a:off x="207892" y="1012125"/>
            <a:ext cx="11776216" cy="2563495"/>
          </a:xfrm>
        </p:spPr>
        <p:txBody>
          <a:bodyPr>
            <a:normAutofit fontScale="92500" lnSpcReduction="10000"/>
          </a:bodyPr>
          <a:lstStyle/>
          <a:p>
            <a:pPr>
              <a:lnSpc>
                <a:spcPct val="100000"/>
              </a:lnSpc>
            </a:pPr>
            <a:r>
              <a:rPr lang="de-DE" dirty="0"/>
              <a:t>Standardmäßig sind alle Attribute und Methoden </a:t>
            </a:r>
            <a:r>
              <a:rPr lang="de-DE" b="1" dirty="0">
                <a:latin typeface="Courier New" panose="02070309020205020404" pitchFamily="49" charset="0"/>
                <a:cs typeface="Courier New" panose="02070309020205020404" pitchFamily="49" charset="0"/>
              </a:rPr>
              <a:t>public</a:t>
            </a:r>
            <a:r>
              <a:rPr lang="de-DE" dirty="0"/>
              <a:t>.</a:t>
            </a:r>
          </a:p>
          <a:p>
            <a:pPr>
              <a:lnSpc>
                <a:spcPct val="100000"/>
              </a:lnSpc>
            </a:pPr>
            <a:r>
              <a:rPr lang="de-DE" dirty="0"/>
              <a:t>Durch Voranstellen eines Unterstrichs (z.B. </a:t>
            </a:r>
            <a:r>
              <a:rPr lang="de-DE" b="1" dirty="0">
                <a:latin typeface="Courier New" panose="02070309020205020404" pitchFamily="49" charset="0"/>
                <a:cs typeface="Courier New" panose="02070309020205020404" pitchFamily="49" charset="0"/>
              </a:rPr>
              <a:t>_alter</a:t>
            </a:r>
            <a:r>
              <a:rPr lang="de-DE" dirty="0"/>
              <a:t>) kann man ein Attribut </a:t>
            </a:r>
            <a:r>
              <a:rPr lang="de-DE" b="1" dirty="0" err="1">
                <a:latin typeface="Courier New" panose="02070309020205020404" pitchFamily="49" charset="0"/>
                <a:cs typeface="Courier New" panose="02070309020205020404" pitchFamily="49" charset="0"/>
              </a:rPr>
              <a:t>protected</a:t>
            </a:r>
            <a:r>
              <a:rPr lang="de-DE" dirty="0"/>
              <a:t> stellen</a:t>
            </a:r>
            <a:r>
              <a:rPr lang="de-DE"/>
              <a:t>. (Bislang nicht funktionierend in Python, ist nur als Hinweis zu sehen)</a:t>
            </a:r>
            <a:endParaRPr lang="de-DE" dirty="0"/>
          </a:p>
          <a:p>
            <a:pPr>
              <a:lnSpc>
                <a:spcPct val="100000"/>
              </a:lnSpc>
            </a:pPr>
            <a:r>
              <a:rPr lang="de-DE" dirty="0"/>
              <a:t>Durch Voranstellen von 2 Unterstrichen (z.B. </a:t>
            </a:r>
            <a:r>
              <a:rPr lang="de-DE" b="1" dirty="0">
                <a:latin typeface="Courier New" panose="02070309020205020404" pitchFamily="49" charset="0"/>
                <a:cs typeface="Courier New" panose="02070309020205020404" pitchFamily="49" charset="0"/>
              </a:rPr>
              <a:t>__</a:t>
            </a:r>
            <a:r>
              <a:rPr lang="de-DE" b="1" dirty="0" err="1">
                <a:latin typeface="Courier New" panose="02070309020205020404" pitchFamily="49" charset="0"/>
                <a:cs typeface="Courier New" panose="02070309020205020404" pitchFamily="49" charset="0"/>
              </a:rPr>
              <a:t>password</a:t>
            </a:r>
            <a:r>
              <a:rPr lang="de-DE" dirty="0"/>
              <a:t>) wird es </a:t>
            </a:r>
            <a:r>
              <a:rPr lang="de-DE" b="1" dirty="0">
                <a:latin typeface="Courier New" panose="02070309020205020404" pitchFamily="49" charset="0"/>
                <a:cs typeface="Courier New" panose="02070309020205020404" pitchFamily="49" charset="0"/>
              </a:rPr>
              <a:t>private</a:t>
            </a:r>
            <a:r>
              <a:rPr lang="de-DE"/>
              <a:t>. </a:t>
            </a:r>
            <a:br>
              <a:rPr lang="de-DE"/>
            </a:br>
            <a:r>
              <a:rPr lang="de-DE"/>
              <a:t>(</a:t>
            </a:r>
            <a:r>
              <a:rPr lang="de-DE" dirty="0"/>
              <a:t>Nur </a:t>
            </a:r>
            <a:r>
              <a:rPr lang="de-DE"/>
              <a:t>dieser Zugriffsschutz </a:t>
            </a:r>
            <a:r>
              <a:rPr lang="de-DE" dirty="0"/>
              <a:t>funktioniert sinnvoll </a:t>
            </a:r>
            <a:r>
              <a:rPr lang="de-DE"/>
              <a:t>in Python)</a:t>
            </a:r>
            <a:endParaRPr lang="de-DE" dirty="0"/>
          </a:p>
        </p:txBody>
      </p:sp>
      <p:pic>
        <p:nvPicPr>
          <p:cNvPr id="6" name="Grafik 5">
            <a:extLst>
              <a:ext uri="{FF2B5EF4-FFF2-40B4-BE49-F238E27FC236}">
                <a16:creationId xmlns:a16="http://schemas.microsoft.com/office/drawing/2014/main" id="{D12E5F6E-020E-47B0-BF7D-A35D9864C9E6}"/>
              </a:ext>
            </a:extLst>
          </p:cNvPr>
          <p:cNvPicPr>
            <a:picLocks noChangeAspect="1"/>
          </p:cNvPicPr>
          <p:nvPr/>
        </p:nvPicPr>
        <p:blipFill>
          <a:blip r:embed="rId2"/>
          <a:stretch>
            <a:fillRect/>
          </a:stretch>
        </p:blipFill>
        <p:spPr>
          <a:xfrm>
            <a:off x="207892" y="3689975"/>
            <a:ext cx="8505293" cy="2905125"/>
          </a:xfrm>
          <a:prstGeom prst="rect">
            <a:avLst/>
          </a:prstGeom>
          <a:ln>
            <a:solidFill>
              <a:schemeClr val="bg1">
                <a:lumMod val="85000"/>
              </a:schemeClr>
            </a:solidFill>
          </a:ln>
        </p:spPr>
      </p:pic>
      <p:pic>
        <p:nvPicPr>
          <p:cNvPr id="1026" name="Picture 2">
            <a:extLst>
              <a:ext uri="{FF2B5EF4-FFF2-40B4-BE49-F238E27FC236}">
                <a16:creationId xmlns:a16="http://schemas.microsoft.com/office/drawing/2014/main" id="{51FA80C6-466A-4102-BF67-6045E9B7D5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21" t="9088" r="4099" b="8424"/>
          <a:stretch/>
        </p:blipFill>
        <p:spPr bwMode="auto">
          <a:xfrm>
            <a:off x="8853914" y="3815255"/>
            <a:ext cx="3130194" cy="239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0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15459-E890-4DD3-8535-3ECCB6D5652B}"/>
              </a:ext>
            </a:extLst>
          </p:cNvPr>
          <p:cNvSpPr>
            <a:spLocks noGrp="1"/>
          </p:cNvSpPr>
          <p:nvPr>
            <p:ph type="title"/>
          </p:nvPr>
        </p:nvSpPr>
        <p:spPr/>
        <p:txBody>
          <a:bodyPr/>
          <a:lstStyle/>
          <a:p>
            <a:r>
              <a:rPr lang="de-DE"/>
              <a:t>Getter- und Setter-Methoden</a:t>
            </a:r>
          </a:p>
        </p:txBody>
      </p:sp>
      <p:sp>
        <p:nvSpPr>
          <p:cNvPr id="3" name="Inhaltsplatzhalter 2">
            <a:extLst>
              <a:ext uri="{FF2B5EF4-FFF2-40B4-BE49-F238E27FC236}">
                <a16:creationId xmlns:a16="http://schemas.microsoft.com/office/drawing/2014/main" id="{22BEE347-9D71-47BB-9A3D-57BD730DEF3E}"/>
              </a:ext>
            </a:extLst>
          </p:cNvPr>
          <p:cNvSpPr>
            <a:spLocks noGrp="1"/>
          </p:cNvSpPr>
          <p:nvPr>
            <p:ph idx="1"/>
          </p:nvPr>
        </p:nvSpPr>
        <p:spPr>
          <a:xfrm>
            <a:off x="838199" y="1379144"/>
            <a:ext cx="10974049" cy="5226548"/>
          </a:xfrm>
        </p:spPr>
        <p:txBody>
          <a:bodyPr/>
          <a:lstStyle/>
          <a:p>
            <a:r>
              <a:rPr lang="de-DE" dirty="0"/>
              <a:t>Um von "außen" kontrolliert auf nicht erreichbare Attribute (private oder </a:t>
            </a:r>
            <a:r>
              <a:rPr lang="de-DE" dirty="0" err="1"/>
              <a:t>protected</a:t>
            </a:r>
            <a:r>
              <a:rPr lang="de-DE" dirty="0"/>
              <a:t>) einer Klasse zuzugreifen, können sogenannte "Getter-" und "Setter-"Methoden implementiert werden.</a:t>
            </a:r>
          </a:p>
          <a:p>
            <a:r>
              <a:rPr lang="de-DE" dirty="0"/>
              <a:t>Diese können auf die gekapselten Attribute zugreifen, da sie ja Bestandteil der Klasse sind.</a:t>
            </a:r>
          </a:p>
          <a:p>
            <a:r>
              <a:rPr lang="de-DE" dirty="0"/>
              <a:t>Getter-Methoden lesen Attribute aus.</a:t>
            </a:r>
          </a:p>
          <a:p>
            <a:r>
              <a:rPr lang="de-DE" dirty="0"/>
              <a:t>Setter-Methoden schreiben/ändern Attribute.</a:t>
            </a:r>
          </a:p>
        </p:txBody>
      </p:sp>
      <p:pic>
        <p:nvPicPr>
          <p:cNvPr id="5" name="Grafik 4">
            <a:extLst>
              <a:ext uri="{FF2B5EF4-FFF2-40B4-BE49-F238E27FC236}">
                <a16:creationId xmlns:a16="http://schemas.microsoft.com/office/drawing/2014/main" id="{D3DF3AD8-6FFC-4C5B-A9F5-49600C3797B7}"/>
              </a:ext>
            </a:extLst>
          </p:cNvPr>
          <p:cNvPicPr>
            <a:picLocks noChangeAspect="1"/>
          </p:cNvPicPr>
          <p:nvPr/>
        </p:nvPicPr>
        <p:blipFill>
          <a:blip r:embed="rId2"/>
          <a:stretch>
            <a:fillRect/>
          </a:stretch>
        </p:blipFill>
        <p:spPr>
          <a:xfrm>
            <a:off x="1076632" y="4464051"/>
            <a:ext cx="5504510" cy="2393950"/>
          </a:xfrm>
          <a:prstGeom prst="rect">
            <a:avLst/>
          </a:prstGeom>
          <a:ln>
            <a:solidFill>
              <a:schemeClr val="bg1">
                <a:lumMod val="85000"/>
              </a:schemeClr>
            </a:solidFill>
          </a:ln>
        </p:spPr>
      </p:pic>
      <p:pic>
        <p:nvPicPr>
          <p:cNvPr id="11" name="Grafik 10">
            <a:extLst>
              <a:ext uri="{FF2B5EF4-FFF2-40B4-BE49-F238E27FC236}">
                <a16:creationId xmlns:a16="http://schemas.microsoft.com/office/drawing/2014/main" id="{3D2BCD49-65BF-4367-9B00-B2AD66AD28AC}"/>
              </a:ext>
            </a:extLst>
          </p:cNvPr>
          <p:cNvPicPr>
            <a:picLocks noChangeAspect="1"/>
          </p:cNvPicPr>
          <p:nvPr/>
        </p:nvPicPr>
        <p:blipFill>
          <a:blip r:embed="rId3"/>
          <a:stretch>
            <a:fillRect/>
          </a:stretch>
        </p:blipFill>
        <p:spPr>
          <a:xfrm>
            <a:off x="9069182" y="3429000"/>
            <a:ext cx="1861831" cy="2925735"/>
          </a:xfrm>
          <a:prstGeom prst="rect">
            <a:avLst/>
          </a:prstGeom>
        </p:spPr>
      </p:pic>
      <p:sp>
        <p:nvSpPr>
          <p:cNvPr id="12" name="Textfeld 11">
            <a:extLst>
              <a:ext uri="{FF2B5EF4-FFF2-40B4-BE49-F238E27FC236}">
                <a16:creationId xmlns:a16="http://schemas.microsoft.com/office/drawing/2014/main" id="{F8305782-8F5B-4D0B-A766-969F5D807D77}"/>
              </a:ext>
            </a:extLst>
          </p:cNvPr>
          <p:cNvSpPr txBox="1"/>
          <p:nvPr/>
        </p:nvSpPr>
        <p:spPr>
          <a:xfrm>
            <a:off x="8996457" y="6305610"/>
            <a:ext cx="2007280" cy="600164"/>
          </a:xfrm>
          <a:prstGeom prst="rect">
            <a:avLst/>
          </a:prstGeom>
          <a:noFill/>
        </p:spPr>
        <p:txBody>
          <a:bodyPr wrap="none" rtlCol="0">
            <a:spAutoFit/>
          </a:bodyPr>
          <a:lstStyle/>
          <a:p>
            <a:pPr algn="ctr"/>
            <a:r>
              <a:rPr lang="de-DE" sz="1100" dirty="0"/>
              <a:t>Klassendiagramm mit </a:t>
            </a:r>
          </a:p>
          <a:p>
            <a:pPr algn="ctr"/>
            <a:r>
              <a:rPr lang="de-DE" sz="1100" dirty="0"/>
              <a:t>Privatem Attribut, Konstruktor-,</a:t>
            </a:r>
          </a:p>
          <a:p>
            <a:pPr algn="ctr"/>
            <a:r>
              <a:rPr lang="de-DE" sz="1100" dirty="0"/>
              <a:t>Setter- und Getter-Methoden</a:t>
            </a:r>
          </a:p>
        </p:txBody>
      </p:sp>
    </p:spTree>
    <p:extLst>
      <p:ext uri="{BB962C8B-B14F-4D97-AF65-F5344CB8AC3E}">
        <p14:creationId xmlns:p14="http://schemas.microsoft.com/office/powerpoint/2010/main" val="223111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3B15DC55-D66F-4F27-A646-8B0712682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02" y="1403130"/>
            <a:ext cx="7506547" cy="439374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04B5E065-0861-45A0-9DB5-DC5957387074}"/>
              </a:ext>
            </a:extLst>
          </p:cNvPr>
          <p:cNvSpPr>
            <a:spLocks noGrp="1"/>
          </p:cNvSpPr>
          <p:nvPr>
            <p:ph type="title"/>
          </p:nvPr>
        </p:nvSpPr>
        <p:spPr/>
        <p:txBody>
          <a:bodyPr/>
          <a:lstStyle/>
          <a:p>
            <a:r>
              <a:rPr lang="de-DE"/>
              <a:t>   Klassendiagramm im Detail</a:t>
            </a:r>
            <a:endParaRPr lang="de-DE" dirty="0"/>
          </a:p>
        </p:txBody>
      </p:sp>
      <p:cxnSp>
        <p:nvCxnSpPr>
          <p:cNvPr id="7" name="Gerade Verbindung mit Pfeil 6">
            <a:extLst>
              <a:ext uri="{FF2B5EF4-FFF2-40B4-BE49-F238E27FC236}">
                <a16:creationId xmlns:a16="http://schemas.microsoft.com/office/drawing/2014/main" id="{A47B945D-7A11-4BE5-891E-E35DE0B55990}"/>
              </a:ext>
            </a:extLst>
          </p:cNvPr>
          <p:cNvCxnSpPr>
            <a:cxnSpLocks/>
          </p:cNvCxnSpPr>
          <p:nvPr/>
        </p:nvCxnSpPr>
        <p:spPr>
          <a:xfrm flipH="1">
            <a:off x="5716333" y="2018397"/>
            <a:ext cx="31926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3661E4BA-79F7-4384-B097-5B3833AB4BFB}"/>
              </a:ext>
            </a:extLst>
          </p:cNvPr>
          <p:cNvCxnSpPr/>
          <p:nvPr/>
        </p:nvCxnSpPr>
        <p:spPr>
          <a:xfrm flipH="1">
            <a:off x="6941078" y="2497170"/>
            <a:ext cx="19679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FBE159B5-6A24-48EE-8755-35776A6D1BED}"/>
              </a:ext>
            </a:extLst>
          </p:cNvPr>
          <p:cNvCxnSpPr/>
          <p:nvPr/>
        </p:nvCxnSpPr>
        <p:spPr>
          <a:xfrm flipH="1">
            <a:off x="7021894" y="4632024"/>
            <a:ext cx="19679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D35C1F48-2C5E-434D-85F8-16807CF6099C}"/>
              </a:ext>
            </a:extLst>
          </p:cNvPr>
          <p:cNvSpPr txBox="1"/>
          <p:nvPr/>
        </p:nvSpPr>
        <p:spPr>
          <a:xfrm>
            <a:off x="8909026" y="1848445"/>
            <a:ext cx="1417376" cy="369332"/>
          </a:xfrm>
          <a:prstGeom prst="rect">
            <a:avLst/>
          </a:prstGeom>
          <a:noFill/>
        </p:spPr>
        <p:txBody>
          <a:bodyPr wrap="none" rtlCol="0">
            <a:spAutoFit/>
          </a:bodyPr>
          <a:lstStyle/>
          <a:p>
            <a:r>
              <a:rPr lang="de-DE"/>
              <a:t>Klassenname</a:t>
            </a:r>
          </a:p>
        </p:txBody>
      </p:sp>
      <p:sp>
        <p:nvSpPr>
          <p:cNvPr id="12" name="Textfeld 11">
            <a:extLst>
              <a:ext uri="{FF2B5EF4-FFF2-40B4-BE49-F238E27FC236}">
                <a16:creationId xmlns:a16="http://schemas.microsoft.com/office/drawing/2014/main" id="{7FEA02E7-CBBD-421B-AAB4-A75D63FEB8DB}"/>
              </a:ext>
            </a:extLst>
          </p:cNvPr>
          <p:cNvSpPr txBox="1"/>
          <p:nvPr/>
        </p:nvSpPr>
        <p:spPr>
          <a:xfrm>
            <a:off x="8949729" y="2308162"/>
            <a:ext cx="1323082" cy="369332"/>
          </a:xfrm>
          <a:prstGeom prst="rect">
            <a:avLst/>
          </a:prstGeom>
          <a:noFill/>
        </p:spPr>
        <p:txBody>
          <a:bodyPr wrap="square" rtlCol="0">
            <a:spAutoFit/>
          </a:bodyPr>
          <a:lstStyle/>
          <a:p>
            <a:r>
              <a:rPr lang="de-DE"/>
              <a:t>Attribute</a:t>
            </a:r>
          </a:p>
        </p:txBody>
      </p:sp>
      <p:sp>
        <p:nvSpPr>
          <p:cNvPr id="13" name="Textfeld 12">
            <a:extLst>
              <a:ext uri="{FF2B5EF4-FFF2-40B4-BE49-F238E27FC236}">
                <a16:creationId xmlns:a16="http://schemas.microsoft.com/office/drawing/2014/main" id="{7316EF26-B62D-4154-B65C-F1D5F3D24F49}"/>
              </a:ext>
            </a:extLst>
          </p:cNvPr>
          <p:cNvSpPr txBox="1"/>
          <p:nvPr/>
        </p:nvSpPr>
        <p:spPr>
          <a:xfrm>
            <a:off x="8949729" y="4434552"/>
            <a:ext cx="2948964" cy="369332"/>
          </a:xfrm>
          <a:prstGeom prst="rect">
            <a:avLst/>
          </a:prstGeom>
          <a:noFill/>
        </p:spPr>
        <p:txBody>
          <a:bodyPr wrap="square" rtlCol="0">
            <a:spAutoFit/>
          </a:bodyPr>
          <a:lstStyle/>
          <a:p>
            <a:r>
              <a:rPr lang="de-DE"/>
              <a:t>Methoden</a:t>
            </a:r>
          </a:p>
        </p:txBody>
      </p:sp>
      <p:cxnSp>
        <p:nvCxnSpPr>
          <p:cNvPr id="14" name="Gerade Verbindung mit Pfeil 13">
            <a:extLst>
              <a:ext uri="{FF2B5EF4-FFF2-40B4-BE49-F238E27FC236}">
                <a16:creationId xmlns:a16="http://schemas.microsoft.com/office/drawing/2014/main" id="{82925BF7-F54A-42B8-A419-B6890B0EED25}"/>
              </a:ext>
            </a:extLst>
          </p:cNvPr>
          <p:cNvCxnSpPr>
            <a:cxnSpLocks/>
            <a:stCxn id="16" idx="1"/>
          </p:cNvCxnSpPr>
          <p:nvPr/>
        </p:nvCxnSpPr>
        <p:spPr>
          <a:xfrm flipH="1" flipV="1">
            <a:off x="4826152" y="5085749"/>
            <a:ext cx="1613356" cy="10094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EF0EE3-C7BD-4739-8952-41A24B0BA03F}"/>
              </a:ext>
            </a:extLst>
          </p:cNvPr>
          <p:cNvSpPr txBox="1"/>
          <p:nvPr/>
        </p:nvSpPr>
        <p:spPr>
          <a:xfrm>
            <a:off x="6439508" y="5910539"/>
            <a:ext cx="1434192" cy="369332"/>
          </a:xfrm>
          <a:prstGeom prst="rect">
            <a:avLst/>
          </a:prstGeom>
          <a:noFill/>
        </p:spPr>
        <p:txBody>
          <a:bodyPr wrap="square" rtlCol="0">
            <a:spAutoFit/>
          </a:bodyPr>
          <a:lstStyle/>
          <a:p>
            <a:r>
              <a:rPr lang="de-DE"/>
              <a:t>Parameter</a:t>
            </a:r>
          </a:p>
        </p:txBody>
      </p:sp>
      <p:sp>
        <p:nvSpPr>
          <p:cNvPr id="17" name="Textfeld 16">
            <a:extLst>
              <a:ext uri="{FF2B5EF4-FFF2-40B4-BE49-F238E27FC236}">
                <a16:creationId xmlns:a16="http://schemas.microsoft.com/office/drawing/2014/main" id="{732BA52E-4FA8-4D83-A612-DCA061D73285}"/>
              </a:ext>
            </a:extLst>
          </p:cNvPr>
          <p:cNvSpPr txBox="1"/>
          <p:nvPr/>
        </p:nvSpPr>
        <p:spPr>
          <a:xfrm>
            <a:off x="8458718" y="5517108"/>
            <a:ext cx="1888966" cy="646331"/>
          </a:xfrm>
          <a:prstGeom prst="rect">
            <a:avLst/>
          </a:prstGeom>
          <a:noFill/>
        </p:spPr>
        <p:txBody>
          <a:bodyPr wrap="square" rtlCol="0">
            <a:spAutoFit/>
          </a:bodyPr>
          <a:lstStyle/>
          <a:p>
            <a:r>
              <a:rPr lang="de-DE"/>
              <a:t>Datentyp des Rückgabewertes</a:t>
            </a:r>
          </a:p>
        </p:txBody>
      </p:sp>
      <p:cxnSp>
        <p:nvCxnSpPr>
          <p:cNvPr id="18" name="Gerade Verbindung mit Pfeil 17">
            <a:extLst>
              <a:ext uri="{FF2B5EF4-FFF2-40B4-BE49-F238E27FC236}">
                <a16:creationId xmlns:a16="http://schemas.microsoft.com/office/drawing/2014/main" id="{8DF70603-8C03-4097-865C-65892316815A}"/>
              </a:ext>
            </a:extLst>
          </p:cNvPr>
          <p:cNvCxnSpPr>
            <a:cxnSpLocks/>
          </p:cNvCxnSpPr>
          <p:nvPr/>
        </p:nvCxnSpPr>
        <p:spPr>
          <a:xfrm flipH="1" flipV="1">
            <a:off x="6747881" y="5016472"/>
            <a:ext cx="1708205" cy="5767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42802CDE-C1E4-4DEA-BB11-616C853EE9F1}"/>
              </a:ext>
            </a:extLst>
          </p:cNvPr>
          <p:cNvCxnSpPr>
            <a:cxnSpLocks/>
          </p:cNvCxnSpPr>
          <p:nvPr/>
        </p:nvCxnSpPr>
        <p:spPr>
          <a:xfrm flipH="1" flipV="1">
            <a:off x="6615211" y="3185706"/>
            <a:ext cx="1949439" cy="3079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613E9772-19CE-40E0-AAA1-6CB3838A62D9}"/>
              </a:ext>
            </a:extLst>
          </p:cNvPr>
          <p:cNvSpPr txBox="1"/>
          <p:nvPr/>
        </p:nvSpPr>
        <p:spPr>
          <a:xfrm>
            <a:off x="8648435" y="3294295"/>
            <a:ext cx="2778408" cy="369332"/>
          </a:xfrm>
          <a:prstGeom prst="rect">
            <a:avLst/>
          </a:prstGeom>
          <a:noFill/>
        </p:spPr>
        <p:txBody>
          <a:bodyPr wrap="square" rtlCol="0">
            <a:spAutoFit/>
          </a:bodyPr>
          <a:lstStyle/>
          <a:p>
            <a:r>
              <a:rPr lang="de-DE"/>
              <a:t>Defaultwert des Attributs</a:t>
            </a:r>
          </a:p>
        </p:txBody>
      </p:sp>
      <p:cxnSp>
        <p:nvCxnSpPr>
          <p:cNvPr id="25" name="Gerade Verbindung mit Pfeil 24">
            <a:extLst>
              <a:ext uri="{FF2B5EF4-FFF2-40B4-BE49-F238E27FC236}">
                <a16:creationId xmlns:a16="http://schemas.microsoft.com/office/drawing/2014/main" id="{AF99F41E-9476-470B-B881-070500CFA4CA}"/>
              </a:ext>
            </a:extLst>
          </p:cNvPr>
          <p:cNvCxnSpPr>
            <a:cxnSpLocks/>
          </p:cNvCxnSpPr>
          <p:nvPr/>
        </p:nvCxnSpPr>
        <p:spPr>
          <a:xfrm flipV="1">
            <a:off x="2036901" y="3185706"/>
            <a:ext cx="1324303" cy="9700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07220C82-34D8-49CD-AFEC-24DE0A559797}"/>
              </a:ext>
            </a:extLst>
          </p:cNvPr>
          <p:cNvSpPr txBox="1"/>
          <p:nvPr/>
        </p:nvSpPr>
        <p:spPr>
          <a:xfrm>
            <a:off x="657945" y="4120274"/>
            <a:ext cx="1971567" cy="646331"/>
          </a:xfrm>
          <a:prstGeom prst="rect">
            <a:avLst/>
          </a:prstGeom>
          <a:noFill/>
        </p:spPr>
        <p:txBody>
          <a:bodyPr wrap="square" rtlCol="0">
            <a:spAutoFit/>
          </a:bodyPr>
          <a:lstStyle/>
          <a:p>
            <a:pPr algn="ctr"/>
            <a:r>
              <a:rPr lang="de-DE"/>
              <a:t>Zugriffsmodifikator</a:t>
            </a:r>
          </a:p>
          <a:p>
            <a:pPr algn="ctr"/>
            <a:r>
              <a:rPr lang="de-DE"/>
              <a:t>"private"</a:t>
            </a:r>
          </a:p>
        </p:txBody>
      </p:sp>
      <p:cxnSp>
        <p:nvCxnSpPr>
          <p:cNvPr id="30" name="Gerade Verbindung mit Pfeil 29">
            <a:extLst>
              <a:ext uri="{FF2B5EF4-FFF2-40B4-BE49-F238E27FC236}">
                <a16:creationId xmlns:a16="http://schemas.microsoft.com/office/drawing/2014/main" id="{E823CCC0-E0A4-4593-9BBD-2D2D67A0B9DB}"/>
              </a:ext>
            </a:extLst>
          </p:cNvPr>
          <p:cNvCxnSpPr>
            <a:cxnSpLocks/>
          </p:cNvCxnSpPr>
          <p:nvPr/>
        </p:nvCxnSpPr>
        <p:spPr>
          <a:xfrm flipV="1">
            <a:off x="1866637" y="4035663"/>
            <a:ext cx="1930017" cy="14192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9EA3A6A1-74C0-4639-9668-229F5F126813}"/>
              </a:ext>
            </a:extLst>
          </p:cNvPr>
          <p:cNvCxnSpPr>
            <a:cxnSpLocks/>
          </p:cNvCxnSpPr>
          <p:nvPr/>
        </p:nvCxnSpPr>
        <p:spPr>
          <a:xfrm flipH="1">
            <a:off x="5808017" y="2876405"/>
            <a:ext cx="3110713" cy="74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C3E0B391-8FC0-4262-A2F7-2C1D31AB65A9}"/>
              </a:ext>
            </a:extLst>
          </p:cNvPr>
          <p:cNvSpPr txBox="1"/>
          <p:nvPr/>
        </p:nvSpPr>
        <p:spPr>
          <a:xfrm>
            <a:off x="8959432" y="2691739"/>
            <a:ext cx="2328678" cy="369332"/>
          </a:xfrm>
          <a:prstGeom prst="rect">
            <a:avLst/>
          </a:prstGeom>
          <a:noFill/>
        </p:spPr>
        <p:txBody>
          <a:bodyPr wrap="square" rtlCol="0">
            <a:spAutoFit/>
          </a:bodyPr>
          <a:lstStyle/>
          <a:p>
            <a:r>
              <a:rPr lang="de-DE"/>
              <a:t>Datentyp des Attributs</a:t>
            </a:r>
          </a:p>
        </p:txBody>
      </p:sp>
      <p:sp>
        <p:nvSpPr>
          <p:cNvPr id="39" name="Textfeld 38">
            <a:extLst>
              <a:ext uri="{FF2B5EF4-FFF2-40B4-BE49-F238E27FC236}">
                <a16:creationId xmlns:a16="http://schemas.microsoft.com/office/drawing/2014/main" id="{173035CA-66EC-476D-AD2A-9B3FA4A4BA38}"/>
              </a:ext>
            </a:extLst>
          </p:cNvPr>
          <p:cNvSpPr txBox="1"/>
          <p:nvPr/>
        </p:nvSpPr>
        <p:spPr>
          <a:xfrm>
            <a:off x="475190" y="5394542"/>
            <a:ext cx="1971567" cy="923330"/>
          </a:xfrm>
          <a:prstGeom prst="rect">
            <a:avLst/>
          </a:prstGeom>
          <a:noFill/>
        </p:spPr>
        <p:txBody>
          <a:bodyPr wrap="square" rtlCol="0">
            <a:spAutoFit/>
          </a:bodyPr>
          <a:lstStyle/>
          <a:p>
            <a:r>
              <a:rPr lang="de-DE"/>
              <a:t>Getter-Methode zum Auslesen des private-Attributs</a:t>
            </a:r>
          </a:p>
        </p:txBody>
      </p:sp>
      <p:cxnSp>
        <p:nvCxnSpPr>
          <p:cNvPr id="43" name="Gerade Verbindung mit Pfeil 42">
            <a:extLst>
              <a:ext uri="{FF2B5EF4-FFF2-40B4-BE49-F238E27FC236}">
                <a16:creationId xmlns:a16="http://schemas.microsoft.com/office/drawing/2014/main" id="{66FCA11A-EAE6-4A8D-BDD9-D5A74386C985}"/>
              </a:ext>
            </a:extLst>
          </p:cNvPr>
          <p:cNvCxnSpPr>
            <a:cxnSpLocks/>
          </p:cNvCxnSpPr>
          <p:nvPr/>
        </p:nvCxnSpPr>
        <p:spPr>
          <a:xfrm flipH="1" flipV="1">
            <a:off x="5679734" y="5085749"/>
            <a:ext cx="833977" cy="8862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1" name="Textfeld 50">
            <a:extLst>
              <a:ext uri="{FF2B5EF4-FFF2-40B4-BE49-F238E27FC236}">
                <a16:creationId xmlns:a16="http://schemas.microsoft.com/office/drawing/2014/main" id="{6082EF02-D7B4-4202-B25B-569952199382}"/>
              </a:ext>
            </a:extLst>
          </p:cNvPr>
          <p:cNvSpPr txBox="1"/>
          <p:nvPr/>
        </p:nvSpPr>
        <p:spPr>
          <a:xfrm>
            <a:off x="10086314" y="3850997"/>
            <a:ext cx="1429123" cy="369332"/>
          </a:xfrm>
          <a:prstGeom prst="rect">
            <a:avLst/>
          </a:prstGeom>
          <a:noFill/>
        </p:spPr>
        <p:txBody>
          <a:bodyPr wrap="square" rtlCol="0">
            <a:spAutoFit/>
          </a:bodyPr>
          <a:lstStyle/>
          <a:p>
            <a:r>
              <a:rPr lang="de-DE"/>
              <a:t>Kommentar</a:t>
            </a:r>
          </a:p>
        </p:txBody>
      </p:sp>
      <p:cxnSp>
        <p:nvCxnSpPr>
          <p:cNvPr id="52" name="Gerade Verbindung mit Pfeil 51">
            <a:extLst>
              <a:ext uri="{FF2B5EF4-FFF2-40B4-BE49-F238E27FC236}">
                <a16:creationId xmlns:a16="http://schemas.microsoft.com/office/drawing/2014/main" id="{3DBDE8AB-3661-4A42-9B42-B3AD3A8DAA21}"/>
              </a:ext>
            </a:extLst>
          </p:cNvPr>
          <p:cNvCxnSpPr>
            <a:cxnSpLocks/>
            <a:stCxn id="51" idx="1"/>
          </p:cNvCxnSpPr>
          <p:nvPr/>
        </p:nvCxnSpPr>
        <p:spPr>
          <a:xfrm flipH="1">
            <a:off x="9288838" y="4035663"/>
            <a:ext cx="7974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97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03EC7-0360-4624-BDC3-D5A2B3FC0691}"/>
              </a:ext>
            </a:extLst>
          </p:cNvPr>
          <p:cNvSpPr>
            <a:spLocks noGrp="1"/>
          </p:cNvSpPr>
          <p:nvPr>
            <p:ph type="title"/>
          </p:nvPr>
        </p:nvSpPr>
        <p:spPr/>
        <p:txBody>
          <a:bodyPr/>
          <a:lstStyle/>
          <a:p>
            <a:r>
              <a:rPr lang="de-DE" dirty="0"/>
              <a:t>UML warum/wozu?</a:t>
            </a:r>
          </a:p>
        </p:txBody>
      </p:sp>
      <p:sp>
        <p:nvSpPr>
          <p:cNvPr id="3" name="Inhaltsplatzhalter 2">
            <a:extLst>
              <a:ext uri="{FF2B5EF4-FFF2-40B4-BE49-F238E27FC236}">
                <a16:creationId xmlns:a16="http://schemas.microsoft.com/office/drawing/2014/main" id="{6FAE13E7-B2FF-493B-A547-886E56B22FD5}"/>
              </a:ext>
            </a:extLst>
          </p:cNvPr>
          <p:cNvSpPr>
            <a:spLocks noGrp="1"/>
          </p:cNvSpPr>
          <p:nvPr>
            <p:ph idx="1"/>
          </p:nvPr>
        </p:nvSpPr>
        <p:spPr/>
        <p:txBody>
          <a:bodyPr>
            <a:normAutofit/>
          </a:bodyPr>
          <a:lstStyle/>
          <a:p>
            <a:r>
              <a:rPr lang="de-DE" dirty="0"/>
              <a:t>Eine gemeinsame visuelle "Sprache" (Universal Markup Language) für die komplexe Welt der Softwareentwicklung, Schwerpunkt Entwurf und Dokumentation.</a:t>
            </a:r>
          </a:p>
          <a:p>
            <a:r>
              <a:rPr lang="de-DE" dirty="0"/>
              <a:t>Ein Bild sagt mehr als tausend Worte: Genau aus diesem Grund wurden Unified Modeling Language- bzw. UML-Diagramme entwickelt.</a:t>
            </a:r>
          </a:p>
          <a:p>
            <a:r>
              <a:rPr lang="de-DE" dirty="0"/>
              <a:t>UML wird von der </a:t>
            </a:r>
            <a:r>
              <a:rPr lang="de-DE" dirty="0" err="1"/>
              <a:t>Object</a:t>
            </a:r>
            <a:r>
              <a:rPr lang="de-DE" dirty="0"/>
              <a:t> Management Group (OMG) entwickelt und ist sowohl von ihr als auch von der ISO (ISO/IEC 19505) genormt.</a:t>
            </a:r>
          </a:p>
          <a:p>
            <a:r>
              <a:rPr lang="de-DE" dirty="0"/>
              <a:t>UML ist im Prinzip programmiersprachenunabhängig, sie verwendet jedoch Konzepte und Paradigmen (Denkweisen) aus der objektorientierten Programmierung und den relationalen Datenbanken.</a:t>
            </a:r>
          </a:p>
        </p:txBody>
      </p:sp>
    </p:spTree>
    <p:extLst>
      <p:ext uri="{BB962C8B-B14F-4D97-AF65-F5344CB8AC3E}">
        <p14:creationId xmlns:p14="http://schemas.microsoft.com/office/powerpoint/2010/main" val="167762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 name="Picture 18">
            <a:extLst>
              <a:ext uri="{FF2B5EF4-FFF2-40B4-BE49-F238E27FC236}">
                <a16:creationId xmlns:a16="http://schemas.microsoft.com/office/drawing/2014/main" id="{614F72BC-2D9B-4D5D-8238-319373D27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30" y="885598"/>
            <a:ext cx="6415202" cy="35424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55D2C2F5-C453-49B5-84EA-C6B7D9D40130}"/>
              </a:ext>
            </a:extLst>
          </p:cNvPr>
          <p:cNvSpPr>
            <a:spLocks noGrp="1"/>
          </p:cNvSpPr>
          <p:nvPr>
            <p:ph type="title"/>
          </p:nvPr>
        </p:nvSpPr>
        <p:spPr/>
        <p:txBody>
          <a:bodyPr/>
          <a:lstStyle/>
          <a:p>
            <a:r>
              <a:rPr lang="de-DE"/>
              <a:t>Beispiele Klassendiagramm</a:t>
            </a:r>
          </a:p>
        </p:txBody>
      </p:sp>
      <p:pic>
        <p:nvPicPr>
          <p:cNvPr id="2052" name="Picture 4">
            <a:extLst>
              <a:ext uri="{FF2B5EF4-FFF2-40B4-BE49-F238E27FC236}">
                <a16:creationId xmlns:a16="http://schemas.microsoft.com/office/drawing/2014/main" id="{89635B45-7993-4C72-9AAD-8AF68845C4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05" t="8882" r="7758" b="8117"/>
          <a:stretch/>
        </p:blipFill>
        <p:spPr bwMode="auto">
          <a:xfrm>
            <a:off x="8013599" y="885599"/>
            <a:ext cx="3286149" cy="30024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2665F71-BBDD-46C2-9130-3D3D408E01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762" b="8075"/>
          <a:stretch/>
        </p:blipFill>
        <p:spPr bwMode="auto">
          <a:xfrm>
            <a:off x="7583610" y="3957953"/>
            <a:ext cx="4146126" cy="28109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095D691-F5D1-4EE9-B506-A840B77A44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535"/>
          <a:stretch/>
        </p:blipFill>
        <p:spPr bwMode="auto">
          <a:xfrm>
            <a:off x="1633231" y="4122767"/>
            <a:ext cx="4030150" cy="264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33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49CB1-C7B3-4C2C-B77E-B65272970B81}"/>
              </a:ext>
            </a:extLst>
          </p:cNvPr>
          <p:cNvSpPr>
            <a:spLocks noGrp="1"/>
          </p:cNvSpPr>
          <p:nvPr>
            <p:ph type="title"/>
          </p:nvPr>
        </p:nvSpPr>
        <p:spPr/>
        <p:txBody>
          <a:bodyPr/>
          <a:lstStyle/>
          <a:p>
            <a:r>
              <a:rPr lang="de-DE" dirty="0"/>
              <a:t>Klassendiagramme II</a:t>
            </a:r>
          </a:p>
        </p:txBody>
      </p:sp>
      <p:sp>
        <p:nvSpPr>
          <p:cNvPr id="3" name="Inhaltsplatzhalter 2">
            <a:extLst>
              <a:ext uri="{FF2B5EF4-FFF2-40B4-BE49-F238E27FC236}">
                <a16:creationId xmlns:a16="http://schemas.microsoft.com/office/drawing/2014/main" id="{9D9A11A8-59BA-4453-8FB8-1C8A23F837CC}"/>
              </a:ext>
            </a:extLst>
          </p:cNvPr>
          <p:cNvSpPr>
            <a:spLocks noGrp="1"/>
          </p:cNvSpPr>
          <p:nvPr>
            <p:ph idx="1"/>
          </p:nvPr>
        </p:nvSpPr>
        <p:spPr/>
        <p:txBody>
          <a:bodyPr>
            <a:normAutofit/>
          </a:bodyPr>
          <a:lstStyle/>
          <a:p>
            <a:r>
              <a:rPr lang="de-DE" dirty="0"/>
              <a:t>Klassendiagramme stellen die Klassen der jeweiligen Applikation und deren </a:t>
            </a:r>
            <a:r>
              <a:rPr lang="de-DE" b="1" dirty="0"/>
              <a:t>Beziehung</a:t>
            </a:r>
            <a:r>
              <a:rPr lang="de-DE" dirty="0"/>
              <a:t> (!!) untereinander dar, insbesondere:</a:t>
            </a:r>
          </a:p>
          <a:p>
            <a:pPr lvl="1"/>
            <a:r>
              <a:rPr lang="de-DE" b="1" dirty="0"/>
              <a:t>Vererbung</a:t>
            </a:r>
            <a:r>
              <a:rPr lang="de-DE" dirty="0"/>
              <a:t> (Abgeleitete Klassen "erben" alle Attribute und Methoden der Elternklasse (auch Oberklasse oder Superklasse genannt)</a:t>
            </a:r>
          </a:p>
          <a:p>
            <a:pPr lvl="1"/>
            <a:r>
              <a:rPr lang="de-DE" b="1" dirty="0"/>
              <a:t>Assoziation</a:t>
            </a:r>
            <a:r>
              <a:rPr lang="de-DE" dirty="0"/>
              <a:t> (Klassen stehen in Beziehungen zu anderen Klassen, ähnlich Tabellen innerhalb einer Datenbank) 1:1, 1:N, N:N, 0:1 sind übliche Assoziationen</a:t>
            </a:r>
          </a:p>
          <a:p>
            <a:pPr lvl="2"/>
            <a:r>
              <a:rPr lang="de-DE" b="1" dirty="0"/>
              <a:t>Aggregation</a:t>
            </a:r>
            <a:r>
              <a:rPr lang="de-DE" dirty="0"/>
              <a:t> (Sonderform einer Assoziation, bei der man herausstellen will, das eine Klasse zu einer anderen "gehört" und dadurch etwas "Ganzes" entsteht.</a:t>
            </a:r>
          </a:p>
          <a:p>
            <a:pPr lvl="2"/>
            <a:r>
              <a:rPr lang="de-DE" b="1" dirty="0"/>
              <a:t>Komposition</a:t>
            </a:r>
            <a:r>
              <a:rPr lang="de-DE" dirty="0"/>
              <a:t> (Sonderform einer Assoziation, bei der man herausstellen will, dass beide Klassen zusammengehören und ein </a:t>
            </a:r>
            <a:r>
              <a:rPr lang="de-DE" u="sng" dirty="0"/>
              <a:t>unauflösliches</a:t>
            </a:r>
            <a:r>
              <a:rPr lang="de-DE" dirty="0"/>
              <a:t> Ganzes bilden, einzeln würden die Klassen/Objekte keinen Sinn machen, daraus folgt das die Objekte der "Unterklasse" immer gelöscht werden, wenn das Objekt der "Oberklasse" gelöscht wird)</a:t>
            </a:r>
          </a:p>
        </p:txBody>
      </p:sp>
    </p:spTree>
    <p:extLst>
      <p:ext uri="{BB962C8B-B14F-4D97-AF65-F5344CB8AC3E}">
        <p14:creationId xmlns:p14="http://schemas.microsoft.com/office/powerpoint/2010/main" val="171833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A820399-EF6B-4E5C-A2E1-E88F245615B2}"/>
              </a:ext>
            </a:extLst>
          </p:cNvPr>
          <p:cNvPicPr>
            <a:picLocks noChangeAspect="1"/>
          </p:cNvPicPr>
          <p:nvPr/>
        </p:nvPicPr>
        <p:blipFill>
          <a:blip r:embed="rId2"/>
          <a:stretch>
            <a:fillRect/>
          </a:stretch>
        </p:blipFill>
        <p:spPr>
          <a:xfrm>
            <a:off x="3088585" y="4565177"/>
            <a:ext cx="4744484" cy="2292823"/>
          </a:xfrm>
          <a:prstGeom prst="rect">
            <a:avLst/>
          </a:prstGeom>
        </p:spPr>
      </p:pic>
      <p:sp>
        <p:nvSpPr>
          <p:cNvPr id="2" name="Titel 1">
            <a:extLst>
              <a:ext uri="{FF2B5EF4-FFF2-40B4-BE49-F238E27FC236}">
                <a16:creationId xmlns:a16="http://schemas.microsoft.com/office/drawing/2014/main" id="{07491C2E-C84F-4F03-BC33-F35D3BBD32DC}"/>
              </a:ext>
            </a:extLst>
          </p:cNvPr>
          <p:cNvSpPr>
            <a:spLocks noGrp="1"/>
          </p:cNvSpPr>
          <p:nvPr>
            <p:ph type="title"/>
          </p:nvPr>
        </p:nvSpPr>
        <p:spPr/>
        <p:txBody>
          <a:bodyPr/>
          <a:lstStyle/>
          <a:p>
            <a:r>
              <a:rPr lang="de-DE" dirty="0"/>
              <a:t>Vererbung</a:t>
            </a:r>
          </a:p>
        </p:txBody>
      </p:sp>
      <p:sp>
        <p:nvSpPr>
          <p:cNvPr id="3" name="Inhaltsplatzhalter 2">
            <a:extLst>
              <a:ext uri="{FF2B5EF4-FFF2-40B4-BE49-F238E27FC236}">
                <a16:creationId xmlns:a16="http://schemas.microsoft.com/office/drawing/2014/main" id="{094E92F2-1ADA-4B5C-9F45-5FB45D8A337F}"/>
              </a:ext>
            </a:extLst>
          </p:cNvPr>
          <p:cNvSpPr>
            <a:spLocks noGrp="1"/>
          </p:cNvSpPr>
          <p:nvPr>
            <p:ph idx="1"/>
          </p:nvPr>
        </p:nvSpPr>
        <p:spPr>
          <a:xfrm>
            <a:off x="323045" y="1248370"/>
            <a:ext cx="10376647" cy="3316807"/>
          </a:xfrm>
        </p:spPr>
        <p:txBody>
          <a:bodyPr>
            <a:normAutofit fontScale="92500" lnSpcReduction="10000"/>
          </a:bodyPr>
          <a:lstStyle/>
          <a:p>
            <a:r>
              <a:rPr lang="de-DE" dirty="0"/>
              <a:t>Vererbung bedeutet, dass man eine neue Klasse auf Basis einer vorhandenen entwirft. </a:t>
            </a:r>
          </a:p>
          <a:p>
            <a:r>
              <a:rPr lang="de-DE" dirty="0"/>
              <a:t>Die "Kindklasse" (Subklasse) erbt alle Attribute und Methoden der </a:t>
            </a:r>
            <a:r>
              <a:rPr lang="de-DE"/>
              <a:t>Elternklasse (Oberklasse/Superklasse).</a:t>
            </a:r>
            <a:endParaRPr lang="de-DE" dirty="0"/>
          </a:p>
          <a:p>
            <a:r>
              <a:rPr lang="de-DE"/>
              <a:t>Die Kindklasse </a:t>
            </a:r>
            <a:r>
              <a:rPr lang="de-DE" dirty="0"/>
              <a:t>kann aber </a:t>
            </a:r>
            <a:r>
              <a:rPr lang="de-DE"/>
              <a:t>dann auch eigene </a:t>
            </a:r>
            <a:r>
              <a:rPr lang="de-DE" dirty="0"/>
              <a:t>Attribute/Methoden haben und/oder Attribute/Methoden ändern, die in </a:t>
            </a:r>
            <a:r>
              <a:rPr lang="de-DE"/>
              <a:t>der Basisklasse </a:t>
            </a:r>
            <a:r>
              <a:rPr lang="de-DE" dirty="0"/>
              <a:t>vorhanden sind ("überschreiben") – dieses Ändern nennt man auch </a:t>
            </a:r>
            <a:r>
              <a:rPr lang="de-DE" b="1" dirty="0"/>
              <a:t>Polymorphie</a:t>
            </a:r>
          </a:p>
          <a:p>
            <a:r>
              <a:rPr lang="de-DE" dirty="0"/>
              <a:t>Vererbung wird mit </a:t>
            </a:r>
            <a:r>
              <a:rPr lang="de-DE"/>
              <a:t>einem Dreiecks-Pfeil Richtung Basisklasse </a:t>
            </a:r>
            <a:r>
              <a:rPr lang="de-DE" dirty="0"/>
              <a:t>dargestellt</a:t>
            </a:r>
          </a:p>
        </p:txBody>
      </p:sp>
      <p:pic>
        <p:nvPicPr>
          <p:cNvPr id="8" name="Grafik 7">
            <a:extLst>
              <a:ext uri="{FF2B5EF4-FFF2-40B4-BE49-F238E27FC236}">
                <a16:creationId xmlns:a16="http://schemas.microsoft.com/office/drawing/2014/main" id="{2CFA66E9-8488-4E59-A626-9A56196AB55B}"/>
              </a:ext>
            </a:extLst>
          </p:cNvPr>
          <p:cNvPicPr>
            <a:picLocks noChangeAspect="1"/>
          </p:cNvPicPr>
          <p:nvPr/>
        </p:nvPicPr>
        <p:blipFill>
          <a:blip r:embed="rId3"/>
          <a:stretch>
            <a:fillRect/>
          </a:stretch>
        </p:blipFill>
        <p:spPr>
          <a:xfrm rot="5400000">
            <a:off x="10848099" y="2956301"/>
            <a:ext cx="1148248" cy="476510"/>
          </a:xfrm>
          <a:prstGeom prst="rect">
            <a:avLst/>
          </a:prstGeom>
        </p:spPr>
      </p:pic>
      <p:sp>
        <p:nvSpPr>
          <p:cNvPr id="5" name="Rechteck 4">
            <a:extLst>
              <a:ext uri="{FF2B5EF4-FFF2-40B4-BE49-F238E27FC236}">
                <a16:creationId xmlns:a16="http://schemas.microsoft.com/office/drawing/2014/main" id="{F4F4E530-1543-40EB-B03E-B6E08A9249E0}"/>
              </a:ext>
            </a:extLst>
          </p:cNvPr>
          <p:cNvSpPr/>
          <p:nvPr/>
        </p:nvSpPr>
        <p:spPr>
          <a:xfrm>
            <a:off x="10755472" y="3768678"/>
            <a:ext cx="1333500" cy="79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Subklasse</a:t>
            </a:r>
          </a:p>
        </p:txBody>
      </p:sp>
      <p:sp>
        <p:nvSpPr>
          <p:cNvPr id="10" name="Rechteck 9">
            <a:extLst>
              <a:ext uri="{FF2B5EF4-FFF2-40B4-BE49-F238E27FC236}">
                <a16:creationId xmlns:a16="http://schemas.microsoft.com/office/drawing/2014/main" id="{15805B9E-43C1-41EB-BB91-E4CC8CD365A6}"/>
              </a:ext>
            </a:extLst>
          </p:cNvPr>
          <p:cNvSpPr/>
          <p:nvPr/>
        </p:nvSpPr>
        <p:spPr>
          <a:xfrm>
            <a:off x="10755472" y="1823932"/>
            <a:ext cx="1333500" cy="79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Basisklasse</a:t>
            </a:r>
          </a:p>
        </p:txBody>
      </p:sp>
    </p:spTree>
    <p:extLst>
      <p:ext uri="{BB962C8B-B14F-4D97-AF65-F5344CB8AC3E}">
        <p14:creationId xmlns:p14="http://schemas.microsoft.com/office/powerpoint/2010/main" val="4038417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066EE-2B36-4BDB-DF1C-EB62616809A8}"/>
              </a:ext>
            </a:extLst>
          </p:cNvPr>
          <p:cNvSpPr>
            <a:spLocks noGrp="1"/>
          </p:cNvSpPr>
          <p:nvPr>
            <p:ph type="title"/>
          </p:nvPr>
        </p:nvSpPr>
        <p:spPr/>
        <p:txBody>
          <a:bodyPr/>
          <a:lstStyle/>
          <a:p>
            <a:r>
              <a:rPr lang="de-DE"/>
              <a:t>Polymorphie  (Vielgestaltigkeit)</a:t>
            </a:r>
          </a:p>
        </p:txBody>
      </p:sp>
      <p:sp>
        <p:nvSpPr>
          <p:cNvPr id="3" name="Inhaltsplatzhalter 2">
            <a:extLst>
              <a:ext uri="{FF2B5EF4-FFF2-40B4-BE49-F238E27FC236}">
                <a16:creationId xmlns:a16="http://schemas.microsoft.com/office/drawing/2014/main" id="{BECC0300-5CAA-F587-A4AC-53997FAF2B01}"/>
              </a:ext>
            </a:extLst>
          </p:cNvPr>
          <p:cNvSpPr>
            <a:spLocks noGrp="1"/>
          </p:cNvSpPr>
          <p:nvPr>
            <p:ph idx="1"/>
          </p:nvPr>
        </p:nvSpPr>
        <p:spPr/>
        <p:txBody>
          <a:bodyPr>
            <a:normAutofit fontScale="92500" lnSpcReduction="10000"/>
          </a:bodyPr>
          <a:lstStyle/>
          <a:p>
            <a:r>
              <a:rPr lang="de-DE" dirty="0"/>
              <a:t>Polymorphie findet in objektorientierten Programmiersprachen auf verschiedenen Ebenen statt:</a:t>
            </a:r>
          </a:p>
          <a:p>
            <a:r>
              <a:rPr lang="de-DE" dirty="0"/>
              <a:t>Polymorphe Operatoren wie z.B. "</a:t>
            </a:r>
            <a:r>
              <a:rPr lang="de-DE" b="1" dirty="0"/>
              <a:t>+</a:t>
            </a:r>
            <a:r>
              <a:rPr lang="de-DE" dirty="0"/>
              <a:t>" führen in Abhängigkeit der Datentypen unterschiedliche Operationen aus: "</a:t>
            </a:r>
            <a:r>
              <a:rPr lang="de-DE" dirty="0" err="1"/>
              <a:t>Hans"+"Müller</a:t>
            </a:r>
            <a:r>
              <a:rPr lang="de-DE" dirty="0"/>
              <a:t>" ergibt "</a:t>
            </a:r>
            <a:r>
              <a:rPr lang="de-DE" dirty="0" err="1"/>
              <a:t>HansMüller</a:t>
            </a:r>
            <a:r>
              <a:rPr lang="de-DE" dirty="0"/>
              <a:t>" während 12+5 = 17 ergeben.</a:t>
            </a:r>
          </a:p>
          <a:p>
            <a:r>
              <a:rPr lang="de-DE" b="1" dirty="0"/>
              <a:t>Überschreiben</a:t>
            </a:r>
            <a:r>
              <a:rPr lang="de-DE" dirty="0"/>
              <a:t>: Bei Vererbung in objektorientierten Sprachen können in der Kindklasse Methoden und Attribute unter selbem Namen neu definiert und damit die der Elternklasse "</a:t>
            </a:r>
            <a:r>
              <a:rPr lang="de-DE" b="1" dirty="0"/>
              <a:t>überschrieben</a:t>
            </a:r>
            <a:r>
              <a:rPr lang="de-DE" dirty="0"/>
              <a:t>" werden.</a:t>
            </a:r>
          </a:p>
          <a:p>
            <a:r>
              <a:rPr lang="de-DE" b="1" dirty="0"/>
              <a:t>Überladen</a:t>
            </a:r>
            <a:r>
              <a:rPr lang="de-DE" dirty="0"/>
              <a:t>: In Java kann man in einer Klasse mehrere gleichnamige Methoden programmieren, die sich nur in den Datentypen der Argumente unterscheiden. Je nach verwendetem Datentyp wird dann zur Laufzeit entschieden, welche der gleichnamigen Methoden ausgeführt wird. Das nennt man "</a:t>
            </a:r>
            <a:r>
              <a:rPr lang="de-DE" b="1" dirty="0"/>
              <a:t>überladen</a:t>
            </a:r>
            <a:r>
              <a:rPr lang="de-DE" dirty="0"/>
              <a:t>" </a:t>
            </a:r>
            <a:r>
              <a:rPr lang="de-DE" dirty="0">
                <a:sym typeface="Wingdings" panose="05000000000000000000" pitchFamily="2" charset="2"/>
              </a:rPr>
              <a:t> diese Art der Polymorphie gibt es in Python allerdings (bislang) für selbstprogrammierte Methoden nicht!</a:t>
            </a:r>
            <a:endParaRPr lang="de-DE" dirty="0"/>
          </a:p>
        </p:txBody>
      </p:sp>
    </p:spTree>
    <p:extLst>
      <p:ext uri="{BB962C8B-B14F-4D97-AF65-F5344CB8AC3E}">
        <p14:creationId xmlns:p14="http://schemas.microsoft.com/office/powerpoint/2010/main" val="148253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4EF328-2307-492A-81BA-164EF8F92647}"/>
              </a:ext>
            </a:extLst>
          </p:cNvPr>
          <p:cNvSpPr>
            <a:spLocks noGrp="1"/>
          </p:cNvSpPr>
          <p:nvPr>
            <p:ph type="title"/>
          </p:nvPr>
        </p:nvSpPr>
        <p:spPr/>
        <p:txBody>
          <a:bodyPr/>
          <a:lstStyle/>
          <a:p>
            <a:r>
              <a:rPr lang="de-DE"/>
              <a:t>Vererbung im Klassendiagramm</a:t>
            </a:r>
          </a:p>
        </p:txBody>
      </p:sp>
      <p:pic>
        <p:nvPicPr>
          <p:cNvPr id="1028" name="Picture 4">
            <a:extLst>
              <a:ext uri="{FF2B5EF4-FFF2-40B4-BE49-F238E27FC236}">
                <a16:creationId xmlns:a16="http://schemas.microsoft.com/office/drawing/2014/main" id="{9EF318B8-5FA5-4FDC-9318-89953096D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595" y="1739900"/>
            <a:ext cx="5717015" cy="4308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39ACA0F-0DC9-4747-A8C5-B57F98A0D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523004"/>
            <a:ext cx="5251355" cy="462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34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1FC1E-EFA7-4524-BDB1-31BCD605E58A}"/>
              </a:ext>
            </a:extLst>
          </p:cNvPr>
          <p:cNvSpPr>
            <a:spLocks noGrp="1"/>
          </p:cNvSpPr>
          <p:nvPr>
            <p:ph type="title"/>
          </p:nvPr>
        </p:nvSpPr>
        <p:spPr/>
        <p:txBody>
          <a:bodyPr/>
          <a:lstStyle/>
          <a:p>
            <a:r>
              <a:rPr lang="de-DE" dirty="0"/>
              <a:t>Vererbung </a:t>
            </a:r>
            <a:r>
              <a:rPr lang="de-DE"/>
              <a:t>in Python umsetzen</a:t>
            </a:r>
            <a:endParaRPr lang="de-DE" dirty="0"/>
          </a:p>
        </p:txBody>
      </p:sp>
      <p:sp>
        <p:nvSpPr>
          <p:cNvPr id="3" name="Inhaltsplatzhalter 2">
            <a:extLst>
              <a:ext uri="{FF2B5EF4-FFF2-40B4-BE49-F238E27FC236}">
                <a16:creationId xmlns:a16="http://schemas.microsoft.com/office/drawing/2014/main" id="{648A2C51-CCAD-49CA-89D5-C91A67026AC0}"/>
              </a:ext>
            </a:extLst>
          </p:cNvPr>
          <p:cNvSpPr>
            <a:spLocks noGrp="1"/>
          </p:cNvSpPr>
          <p:nvPr>
            <p:ph idx="1"/>
          </p:nvPr>
        </p:nvSpPr>
        <p:spPr>
          <a:xfrm>
            <a:off x="838199" y="1512710"/>
            <a:ext cx="10515600" cy="5032375"/>
          </a:xfrm>
        </p:spPr>
        <p:txBody>
          <a:bodyPr>
            <a:normAutofit/>
          </a:bodyPr>
          <a:lstStyle/>
          <a:p>
            <a:r>
              <a:rPr lang="de-DE" dirty="0"/>
              <a:t>Der folgende Beispielcode erzeugt in Python eine Klasse </a:t>
            </a:r>
            <a:r>
              <a:rPr lang="de-DE" b="1" dirty="0" err="1">
                <a:latin typeface="Courier New" panose="02070309020205020404" pitchFamily="49" charset="0"/>
                <a:cs typeface="Courier New" panose="02070309020205020404" pitchFamily="49" charset="0"/>
              </a:rPr>
              <a:t>Myclass</a:t>
            </a:r>
            <a:r>
              <a:rPr lang="de-DE" dirty="0"/>
              <a:t>, und eine Klasse </a:t>
            </a:r>
            <a:r>
              <a:rPr lang="de-DE" b="1" dirty="0">
                <a:latin typeface="Courier New" panose="02070309020205020404" pitchFamily="49" charset="0"/>
                <a:cs typeface="Courier New" panose="02070309020205020404" pitchFamily="49" charset="0"/>
              </a:rPr>
              <a:t>MyClass2</a:t>
            </a:r>
            <a:r>
              <a:rPr lang="de-DE" dirty="0"/>
              <a:t>, die sämtliche Attribute und Methoden von </a:t>
            </a:r>
            <a:r>
              <a:rPr lang="de-DE" b="1" dirty="0" err="1">
                <a:latin typeface="Courier New" panose="02070309020205020404" pitchFamily="49" charset="0"/>
                <a:cs typeface="Courier New" panose="02070309020205020404" pitchFamily="49" charset="0"/>
              </a:rPr>
              <a:t>MyClass</a:t>
            </a:r>
            <a:r>
              <a:rPr lang="de-DE" dirty="0"/>
              <a:t> erbt.</a:t>
            </a:r>
          </a:p>
          <a:p>
            <a:r>
              <a:rPr lang="de-DE" b="1" dirty="0">
                <a:latin typeface="Courier New" panose="02070309020205020404" pitchFamily="49" charset="0"/>
                <a:cs typeface="Courier New" panose="02070309020205020404" pitchFamily="49" charset="0"/>
              </a:rPr>
              <a:t>MyClass2</a:t>
            </a:r>
            <a:r>
              <a:rPr lang="de-DE" dirty="0"/>
              <a:t> definiert darüber hinaus eine eigene Methode </a:t>
            </a:r>
            <a:r>
              <a:rPr lang="de-DE" b="1" dirty="0">
                <a:latin typeface="Courier New" panose="02070309020205020404" pitchFamily="49" charset="0"/>
                <a:cs typeface="Courier New" panose="02070309020205020404" pitchFamily="49" charset="0"/>
              </a:rPr>
              <a:t>tuwas2</a:t>
            </a:r>
            <a:r>
              <a:rPr lang="de-DE" dirty="0"/>
              <a:t>()</a:t>
            </a:r>
          </a:p>
          <a:p>
            <a:endParaRPr lang="de-DE" dirty="0"/>
          </a:p>
          <a:p>
            <a:endParaRPr lang="de-DE" dirty="0"/>
          </a:p>
          <a:p>
            <a:endParaRPr lang="de-DE" dirty="0"/>
          </a:p>
          <a:p>
            <a:endParaRPr lang="de-DE" dirty="0"/>
          </a:p>
          <a:p>
            <a:pPr marL="0" indent="0">
              <a:buNone/>
            </a:pPr>
            <a:endParaRPr lang="de-DE" dirty="0"/>
          </a:p>
          <a:p>
            <a:endParaRPr lang="de-DE" dirty="0"/>
          </a:p>
          <a:p>
            <a:endParaRPr lang="de-DE" dirty="0"/>
          </a:p>
        </p:txBody>
      </p:sp>
      <p:pic>
        <p:nvPicPr>
          <p:cNvPr id="1026" name="Picture 2">
            <a:extLst>
              <a:ext uri="{FF2B5EF4-FFF2-40B4-BE49-F238E27FC236}">
                <a16:creationId xmlns:a16="http://schemas.microsoft.com/office/drawing/2014/main" id="{7BE6BD35-6545-4202-B893-0191D449B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25" t="7693" r="8848" b="7730"/>
          <a:stretch/>
        </p:blipFill>
        <p:spPr bwMode="auto">
          <a:xfrm>
            <a:off x="9268691" y="3299261"/>
            <a:ext cx="2005445" cy="3231631"/>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88D7EE89-F7F1-4708-9003-59567813A5FA}"/>
              </a:ext>
            </a:extLst>
          </p:cNvPr>
          <p:cNvPicPr>
            <a:picLocks noChangeAspect="1"/>
          </p:cNvPicPr>
          <p:nvPr/>
        </p:nvPicPr>
        <p:blipFill>
          <a:blip r:embed="rId3"/>
          <a:stretch>
            <a:fillRect/>
          </a:stretch>
        </p:blipFill>
        <p:spPr>
          <a:xfrm>
            <a:off x="1004730" y="3299262"/>
            <a:ext cx="7803094" cy="3398807"/>
          </a:xfrm>
          <a:prstGeom prst="rect">
            <a:avLst/>
          </a:prstGeom>
          <a:ln>
            <a:solidFill>
              <a:schemeClr val="bg1">
                <a:lumMod val="75000"/>
              </a:schemeClr>
            </a:solidFill>
          </a:ln>
        </p:spPr>
      </p:pic>
    </p:spTree>
    <p:extLst>
      <p:ext uri="{BB962C8B-B14F-4D97-AF65-F5344CB8AC3E}">
        <p14:creationId xmlns:p14="http://schemas.microsoft.com/office/powerpoint/2010/main" val="3729019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B7990-C216-44E9-BD70-09D9B447C13F}"/>
              </a:ext>
            </a:extLst>
          </p:cNvPr>
          <p:cNvSpPr>
            <a:spLocks noGrp="1"/>
          </p:cNvSpPr>
          <p:nvPr>
            <p:ph type="title"/>
          </p:nvPr>
        </p:nvSpPr>
        <p:spPr/>
        <p:txBody>
          <a:bodyPr>
            <a:normAutofit fontScale="90000"/>
          </a:bodyPr>
          <a:lstStyle/>
          <a:p>
            <a:r>
              <a:rPr lang="de-DE"/>
              <a:t>Beispiel: Vererbung mit Überschreiben des Konstruktors</a:t>
            </a:r>
          </a:p>
        </p:txBody>
      </p:sp>
      <p:sp>
        <p:nvSpPr>
          <p:cNvPr id="6" name="Inhaltsplatzhalter 5">
            <a:extLst>
              <a:ext uri="{FF2B5EF4-FFF2-40B4-BE49-F238E27FC236}">
                <a16:creationId xmlns:a16="http://schemas.microsoft.com/office/drawing/2014/main" id="{43CCCF2E-8F14-4957-9AEF-651942CE343E}"/>
              </a:ext>
            </a:extLst>
          </p:cNvPr>
          <p:cNvSpPr>
            <a:spLocks noGrp="1"/>
          </p:cNvSpPr>
          <p:nvPr>
            <p:ph idx="1"/>
          </p:nvPr>
        </p:nvSpPr>
        <p:spPr>
          <a:xfrm>
            <a:off x="596900" y="1359726"/>
            <a:ext cx="8845550" cy="5498274"/>
          </a:xfrm>
          <a:ln>
            <a:solidFill>
              <a:schemeClr val="accent3"/>
            </a:solidFill>
          </a:ln>
        </p:spPr>
        <p:txBody>
          <a:bodyPr>
            <a:normAutofit fontScale="55000" lnSpcReduction="20000"/>
          </a:bodyPr>
          <a:lstStyle/>
          <a:p>
            <a:pPr marL="0" indent="0">
              <a:buNone/>
            </a:pPr>
            <a:r>
              <a:rPr lang="de-DE" b="1" dirty="0" err="1">
                <a:solidFill>
                  <a:schemeClr val="accent2"/>
                </a:solidFill>
                <a:latin typeface="Courier New" panose="02070309020205020404" pitchFamily="49" charset="0"/>
                <a:cs typeface="Courier New" panose="02070309020205020404" pitchFamily="49" charset="0"/>
              </a:rPr>
              <a:t>class</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Rechteck</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__</a:t>
            </a:r>
            <a:r>
              <a:rPr lang="de-DE" b="1" dirty="0" err="1">
                <a:solidFill>
                  <a:schemeClr val="accent1"/>
                </a:solidFill>
                <a:latin typeface="Courier New" panose="02070309020205020404" pitchFamily="49" charset="0"/>
                <a:cs typeface="Courier New" panose="02070309020205020404" pitchFamily="49" charset="0"/>
              </a:rPr>
              <a:t>init</a:t>
            </a:r>
            <a:r>
              <a:rPr lang="de-DE" b="1" dirty="0">
                <a:solidFill>
                  <a:schemeClr val="accent1"/>
                </a:solidFill>
                <a:latin typeface="Courier New" panose="02070309020205020404" pitchFamily="49" charset="0"/>
                <a:cs typeface="Courier New" panose="02070309020205020404" pitchFamily="49" charset="0"/>
              </a:rPr>
              <a:t>__</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 breite):</a:t>
            </a: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laenge</a:t>
            </a:r>
            <a:endParaRPr lang="de-DE" b="1" dirty="0">
              <a:latin typeface="Courier New" panose="02070309020205020404" pitchFamily="49" charset="0"/>
              <a:cs typeface="Courier New" panose="02070309020205020404" pitchFamily="49" charset="0"/>
            </a:endParaRP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self.breite</a:t>
            </a:r>
            <a:r>
              <a:rPr lang="de-DE" b="1" dirty="0">
                <a:latin typeface="Courier New" panose="02070309020205020404" pitchFamily="49" charset="0"/>
                <a:cs typeface="Courier New" panose="02070309020205020404" pitchFamily="49" charset="0"/>
              </a:rPr>
              <a:t> = breite</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err="1">
                <a:solidFill>
                  <a:schemeClr val="accent1"/>
                </a:solidFill>
                <a:latin typeface="Courier New" panose="02070309020205020404" pitchFamily="49" charset="0"/>
                <a:cs typeface="Courier New" panose="02070309020205020404" pitchFamily="49" charset="0"/>
              </a:rPr>
              <a:t>flaeche</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return</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self.breite</a:t>
            </a:r>
            <a:endParaRPr lang="de-DE" b="1" dirty="0">
              <a:latin typeface="Courier New" panose="02070309020205020404" pitchFamily="49" charset="0"/>
              <a:cs typeface="Courier New" panose="02070309020205020404" pitchFamily="49" charset="0"/>
            </a:endParaRP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umfang</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return</a:t>
            </a:r>
            <a:r>
              <a:rPr lang="de-DE" b="1" dirty="0">
                <a:latin typeface="Courier New" panose="02070309020205020404" pitchFamily="49" charset="0"/>
                <a:cs typeface="Courier New" panose="02070309020205020404" pitchFamily="49" charset="0"/>
              </a:rPr>
              <a:t> 2 *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+ 2 * </a:t>
            </a:r>
            <a:r>
              <a:rPr lang="de-DE" b="1" dirty="0" err="1">
                <a:latin typeface="Courier New" panose="02070309020205020404" pitchFamily="49" charset="0"/>
                <a:cs typeface="Courier New" panose="02070309020205020404" pitchFamily="49" charset="0"/>
              </a:rPr>
              <a:t>self.breite</a:t>
            </a:r>
            <a:endParaRPr lang="de-DE" b="1" dirty="0">
              <a:latin typeface="Courier New" panose="02070309020205020404" pitchFamily="49" charset="0"/>
              <a:cs typeface="Courier New" panose="02070309020205020404" pitchFamily="49" charset="0"/>
            </a:endParaRPr>
          </a:p>
          <a:p>
            <a:pPr marL="0" indent="0">
              <a:buNone/>
            </a:pPr>
            <a:endParaRPr lang="de-DE" b="1" dirty="0">
              <a:latin typeface="Courier New" panose="02070309020205020404" pitchFamily="49" charset="0"/>
              <a:cs typeface="Courier New" panose="02070309020205020404" pitchFamily="49" charset="0"/>
            </a:endParaRPr>
          </a:p>
          <a:p>
            <a:pPr marL="0" indent="0">
              <a:buNone/>
            </a:pPr>
            <a:r>
              <a:rPr lang="de-DE" b="1" dirty="0">
                <a:solidFill>
                  <a:srgbClr val="FF0000"/>
                </a:solidFill>
                <a:latin typeface="Courier New" panose="02070309020205020404" pitchFamily="49" charset="0"/>
                <a:cs typeface="Courier New" panose="02070309020205020404" pitchFamily="49" charset="0"/>
              </a:rPr>
              <a:t># Hier definieren wir, dass die Klasse Quadrat von der Klasse Rechteck erbt</a:t>
            </a:r>
          </a:p>
          <a:p>
            <a:pPr marL="0" indent="0">
              <a:buNone/>
            </a:pPr>
            <a:r>
              <a:rPr lang="de-DE" b="1" dirty="0" err="1">
                <a:solidFill>
                  <a:schemeClr val="accent2"/>
                </a:solidFill>
                <a:latin typeface="Courier New" panose="02070309020205020404" pitchFamily="49" charset="0"/>
                <a:cs typeface="Courier New" panose="02070309020205020404" pitchFamily="49" charset="0"/>
              </a:rPr>
              <a:t>class</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Quadrat</a:t>
            </a:r>
            <a:r>
              <a:rPr lang="de-DE" b="1" dirty="0">
                <a:latin typeface="Courier New" panose="02070309020205020404" pitchFamily="49" charset="0"/>
                <a:cs typeface="Courier New" panose="02070309020205020404" pitchFamily="49" charset="0"/>
              </a:rPr>
              <a:t>(Rechteck):</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__</a:t>
            </a:r>
            <a:r>
              <a:rPr lang="de-DE" b="1" dirty="0" err="1">
                <a:solidFill>
                  <a:schemeClr val="accent1"/>
                </a:solidFill>
                <a:latin typeface="Courier New" panose="02070309020205020404" pitchFamily="49" charset="0"/>
                <a:cs typeface="Courier New" panose="02070309020205020404" pitchFamily="49" charset="0"/>
              </a:rPr>
              <a:t>init</a:t>
            </a:r>
            <a:r>
              <a:rPr lang="de-DE" b="1" dirty="0">
                <a:solidFill>
                  <a:schemeClr val="accent1"/>
                </a:solidFill>
                <a:latin typeface="Courier New" panose="02070309020205020404" pitchFamily="49" charset="0"/>
                <a:cs typeface="Courier New" panose="02070309020205020404" pitchFamily="49" charset="0"/>
              </a:rPr>
              <a:t>__</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 </a:t>
            </a:r>
            <a:r>
              <a:rPr lang="de-DE" sz="2700" b="1" dirty="0">
                <a:solidFill>
                  <a:srgbClr val="FF0000"/>
                </a:solidFill>
                <a:latin typeface="Courier New" panose="02070309020205020404" pitchFamily="49" charset="0"/>
                <a:cs typeface="Courier New" panose="02070309020205020404" pitchFamily="49" charset="0"/>
              </a:rPr>
              <a:t># Diese beiden Zeilen könnten ersetzt werden </a:t>
            </a: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self.breite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 </a:t>
            </a:r>
            <a:r>
              <a:rPr lang="de-DE" sz="2700" b="1" dirty="0">
                <a:solidFill>
                  <a:srgbClr val="FF0000"/>
                </a:solidFill>
                <a:latin typeface="Courier New" panose="02070309020205020404" pitchFamily="49" charset="0"/>
                <a:cs typeface="Courier New" panose="02070309020205020404" pitchFamily="49" charset="0"/>
              </a:rPr>
              <a:t># durch super().__</a:t>
            </a:r>
            <a:r>
              <a:rPr lang="de-DE" sz="2700" b="1" dirty="0" err="1">
                <a:solidFill>
                  <a:srgbClr val="FF0000"/>
                </a:solidFill>
                <a:latin typeface="Courier New" panose="02070309020205020404" pitchFamily="49" charset="0"/>
                <a:cs typeface="Courier New" panose="02070309020205020404" pitchFamily="49" charset="0"/>
              </a:rPr>
              <a:t>init</a:t>
            </a:r>
            <a:r>
              <a:rPr lang="de-DE" sz="2700" b="1" dirty="0">
                <a:solidFill>
                  <a:srgbClr val="FF0000"/>
                </a:solidFill>
                <a:latin typeface="Courier New" panose="02070309020205020404" pitchFamily="49" charset="0"/>
                <a:cs typeface="Courier New" panose="02070309020205020404" pitchFamily="49" charset="0"/>
              </a:rPr>
              <a:t>__(</a:t>
            </a:r>
            <a:r>
              <a:rPr lang="de-DE" sz="2700" b="1" dirty="0" err="1">
                <a:solidFill>
                  <a:srgbClr val="FF0000"/>
                </a:solidFill>
                <a:latin typeface="Courier New" panose="02070309020205020404" pitchFamily="49" charset="0"/>
                <a:cs typeface="Courier New" panose="02070309020205020404" pitchFamily="49" charset="0"/>
              </a:rPr>
              <a:t>laenge</a:t>
            </a:r>
            <a:r>
              <a:rPr lang="de-DE" sz="2700" b="1" dirty="0">
                <a:solidFill>
                  <a:srgbClr val="FF0000"/>
                </a:solidFill>
                <a:latin typeface="Courier New" panose="02070309020205020404" pitchFamily="49" charset="0"/>
                <a:cs typeface="Courier New" panose="02070309020205020404" pitchFamily="49" charset="0"/>
              </a:rPr>
              <a:t>, </a:t>
            </a:r>
            <a:r>
              <a:rPr lang="de-DE" sz="2700" b="1" dirty="0" err="1">
                <a:solidFill>
                  <a:srgbClr val="FF0000"/>
                </a:solidFill>
                <a:latin typeface="Courier New" panose="02070309020205020404" pitchFamily="49" charset="0"/>
                <a:cs typeface="Courier New" panose="02070309020205020404" pitchFamily="49" charset="0"/>
              </a:rPr>
              <a:t>laenge</a:t>
            </a:r>
            <a:r>
              <a:rPr lang="de-DE" sz="2700" b="1" dirty="0">
                <a:solidFill>
                  <a:srgbClr val="FF0000"/>
                </a:solidFill>
                <a:latin typeface="Courier New" panose="02070309020205020404" pitchFamily="49" charset="0"/>
                <a:cs typeface="Courier New" panose="02070309020205020404" pitchFamily="49" charset="0"/>
              </a:rPr>
              <a:t>)</a:t>
            </a:r>
          </a:p>
          <a:p>
            <a:pPr marL="0" indent="0">
              <a:buNone/>
            </a:pPr>
            <a:endParaRPr lang="de-DE" b="1" dirty="0">
              <a:latin typeface="Courier New" panose="02070309020205020404" pitchFamily="49" charset="0"/>
              <a:cs typeface="Courier New" panose="02070309020205020404" pitchFamily="49" charset="0"/>
            </a:endParaRPr>
          </a:p>
          <a:p>
            <a:pPr marL="0" indent="0">
              <a:buNone/>
            </a:pPr>
            <a:r>
              <a:rPr lang="de-DE" b="1" dirty="0">
                <a:latin typeface="Courier New" panose="02070309020205020404" pitchFamily="49" charset="0"/>
                <a:cs typeface="Courier New" panose="02070309020205020404" pitchFamily="49" charset="0"/>
              </a:rPr>
              <a:t>f1 = Quadrat(2)</a:t>
            </a:r>
          </a:p>
          <a:p>
            <a:pPr marL="0" indent="0">
              <a:buNone/>
            </a:pPr>
            <a:r>
              <a:rPr lang="de-DE" b="1" dirty="0">
                <a:latin typeface="Courier New" panose="02070309020205020404" pitchFamily="49" charset="0"/>
                <a:cs typeface="Courier New" panose="02070309020205020404" pitchFamily="49" charset="0"/>
              </a:rPr>
              <a:t>f2 = Rechteck(2, 3)</a:t>
            </a:r>
          </a:p>
          <a:p>
            <a:pPr marL="0" indent="0">
              <a:buNone/>
            </a:pPr>
            <a:r>
              <a:rPr lang="de-DE" b="1" dirty="0" err="1">
                <a:solidFill>
                  <a:srgbClr val="7030A0"/>
                </a:solidFill>
                <a:latin typeface="Courier New" panose="02070309020205020404" pitchFamily="49" charset="0"/>
                <a:cs typeface="Courier New" panose="02070309020205020404" pitchFamily="49" charset="0"/>
              </a:rPr>
              <a:t>print</a:t>
            </a:r>
            <a:r>
              <a:rPr lang="de-DE" b="1" dirty="0">
                <a:latin typeface="Courier New" panose="02070309020205020404" pitchFamily="49" charset="0"/>
                <a:cs typeface="Courier New" panose="02070309020205020404" pitchFamily="49" charset="0"/>
              </a:rPr>
              <a:t> (f1.flaeche(), f1.umfang())</a:t>
            </a:r>
          </a:p>
          <a:p>
            <a:pPr marL="0" indent="0">
              <a:buNone/>
            </a:pPr>
            <a:r>
              <a:rPr lang="de-DE" b="1" dirty="0" err="1">
                <a:solidFill>
                  <a:srgbClr val="7030A0"/>
                </a:solidFill>
                <a:latin typeface="Courier New" panose="02070309020205020404" pitchFamily="49" charset="0"/>
                <a:cs typeface="Courier New" panose="02070309020205020404" pitchFamily="49" charset="0"/>
              </a:rPr>
              <a:t>print</a:t>
            </a:r>
            <a:r>
              <a:rPr lang="de-DE" b="1" dirty="0">
                <a:latin typeface="Courier New" panose="02070309020205020404" pitchFamily="49" charset="0"/>
                <a:cs typeface="Courier New" panose="02070309020205020404" pitchFamily="49" charset="0"/>
              </a:rPr>
              <a:t> (f2.flaeche(), f2.umfang())</a:t>
            </a:r>
            <a:endParaRPr lang="de-DE" dirty="0"/>
          </a:p>
        </p:txBody>
      </p:sp>
      <p:pic>
        <p:nvPicPr>
          <p:cNvPr id="1028" name="Picture 4">
            <a:extLst>
              <a:ext uri="{FF2B5EF4-FFF2-40B4-BE49-F238E27FC236}">
                <a16:creationId xmlns:a16="http://schemas.microsoft.com/office/drawing/2014/main" id="{3E0636C3-EC40-4741-B7B1-54B1FF1A1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8" t="7192" r="6886" b="6831"/>
          <a:stretch/>
        </p:blipFill>
        <p:spPr bwMode="auto">
          <a:xfrm>
            <a:off x="9667568" y="2168012"/>
            <a:ext cx="2411361" cy="3119284"/>
          </a:xfrm>
          <a:prstGeom prst="rect">
            <a:avLst/>
          </a:prstGeom>
          <a:noFill/>
          <a:extLst>
            <a:ext uri="{909E8E84-426E-40DD-AFC4-6F175D3DCCD1}">
              <a14:hiddenFill xmlns:a14="http://schemas.microsoft.com/office/drawing/2010/main">
                <a:solidFill>
                  <a:srgbClr val="FFFFFF"/>
                </a:solidFill>
              </a14:hiddenFill>
            </a:ext>
          </a:extLst>
        </p:spPr>
      </p:pic>
      <p:sp>
        <p:nvSpPr>
          <p:cNvPr id="7" name="Legende: mit gebogener Linie 6">
            <a:extLst>
              <a:ext uri="{FF2B5EF4-FFF2-40B4-BE49-F238E27FC236}">
                <a16:creationId xmlns:a16="http://schemas.microsoft.com/office/drawing/2014/main" id="{B117E354-81A1-419F-A54D-26ACBCC23503}"/>
              </a:ext>
            </a:extLst>
          </p:cNvPr>
          <p:cNvSpPr/>
          <p:nvPr/>
        </p:nvSpPr>
        <p:spPr>
          <a:xfrm>
            <a:off x="10807700" y="5662153"/>
            <a:ext cx="1113912" cy="536280"/>
          </a:xfrm>
          <a:prstGeom prst="borderCallout2">
            <a:avLst>
              <a:gd name="adj1" fmla="val 18750"/>
              <a:gd name="adj2" fmla="val -8333"/>
              <a:gd name="adj3" fmla="val 18750"/>
              <a:gd name="adj4" fmla="val -16667"/>
              <a:gd name="adj5" fmla="val -133488"/>
              <a:gd name="adj6" fmla="val -42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Eigener Konstruktor</a:t>
            </a:r>
          </a:p>
        </p:txBody>
      </p:sp>
    </p:spTree>
    <p:extLst>
      <p:ext uri="{BB962C8B-B14F-4D97-AF65-F5344CB8AC3E}">
        <p14:creationId xmlns:p14="http://schemas.microsoft.com/office/powerpoint/2010/main" val="279301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22822-5EBE-AD03-E5BB-117881BF2508}"/>
              </a:ext>
            </a:extLst>
          </p:cNvPr>
          <p:cNvSpPr>
            <a:spLocks noGrp="1"/>
          </p:cNvSpPr>
          <p:nvPr>
            <p:ph type="title"/>
          </p:nvPr>
        </p:nvSpPr>
        <p:spPr/>
        <p:txBody>
          <a:bodyPr>
            <a:normAutofit fontScale="90000"/>
          </a:bodyPr>
          <a:lstStyle/>
          <a:p>
            <a:r>
              <a:rPr lang="de-DE"/>
              <a:t>Spezifisches Python-Wissen:</a:t>
            </a:r>
            <a:br>
              <a:rPr lang="de-DE"/>
            </a:br>
            <a:r>
              <a:rPr lang="de-DE"/>
              <a:t>"Special Functions"</a:t>
            </a:r>
          </a:p>
        </p:txBody>
      </p:sp>
      <p:sp>
        <p:nvSpPr>
          <p:cNvPr id="3" name="Inhaltsplatzhalter 2">
            <a:extLst>
              <a:ext uri="{FF2B5EF4-FFF2-40B4-BE49-F238E27FC236}">
                <a16:creationId xmlns:a16="http://schemas.microsoft.com/office/drawing/2014/main" id="{95D6A729-C9FD-F3B7-2C8B-6DB5DFD83CB9}"/>
              </a:ext>
            </a:extLst>
          </p:cNvPr>
          <p:cNvSpPr>
            <a:spLocks noGrp="1"/>
          </p:cNvSpPr>
          <p:nvPr>
            <p:ph idx="1"/>
          </p:nvPr>
        </p:nvSpPr>
        <p:spPr>
          <a:xfrm>
            <a:off x="838200" y="1379144"/>
            <a:ext cx="10515600" cy="5478856"/>
          </a:xfrm>
        </p:spPr>
        <p:txBody>
          <a:bodyPr>
            <a:normAutofit fontScale="85000" lnSpcReduction="10000"/>
          </a:bodyPr>
          <a:lstStyle/>
          <a:p>
            <a:r>
              <a:rPr lang="de-DE" dirty="0"/>
              <a:t>In Python-Klassen gibt es einige "Spezialmethoden / Attribute", die man mit einem vorgegebenen Namen realisieren kann und dann dem Objekt spezielle Verhaltensweisen erlaubt. Die bekannteste ist sicher der Konstruktor </a:t>
            </a:r>
            <a:br>
              <a:rPr lang="de-DE" dirty="0"/>
            </a:br>
            <a:r>
              <a:rPr lang="de-DE" sz="2400" b="1" dirty="0" err="1">
                <a:latin typeface="Courier New" panose="02070309020205020404" pitchFamily="49" charset="0"/>
                <a:cs typeface="Courier New" panose="02070309020205020404" pitchFamily="49" charset="0"/>
              </a:rPr>
              <a:t>def</a:t>
            </a:r>
            <a:r>
              <a:rPr lang="de-DE" sz="2400" b="1">
                <a:latin typeface="Courier New" panose="02070309020205020404" pitchFamily="49" charset="0"/>
                <a:cs typeface="Courier New" panose="02070309020205020404" pitchFamily="49" charset="0"/>
              </a:rPr>
              <a:t> __</a:t>
            </a:r>
            <a:r>
              <a:rPr lang="de-DE" sz="2400" b="1" dirty="0" err="1">
                <a:latin typeface="Courier New" panose="02070309020205020404" pitchFamily="49" charset="0"/>
                <a:cs typeface="Courier New" panose="02070309020205020404" pitchFamily="49" charset="0"/>
              </a:rPr>
              <a:t>init</a:t>
            </a:r>
            <a:r>
              <a:rPr lang="de-DE" sz="2400" b="1" dirty="0">
                <a:latin typeface="Courier New" panose="02070309020205020404" pitchFamily="49" charset="0"/>
                <a:cs typeface="Courier New" panose="02070309020205020404" pitchFamily="49" charset="0"/>
              </a:rPr>
              <a:t>__(</a:t>
            </a:r>
            <a:r>
              <a:rPr lang="de-DE" sz="2400" b="1" dirty="0" err="1">
                <a:latin typeface="Courier New" panose="02070309020205020404" pitchFamily="49" charset="0"/>
                <a:cs typeface="Courier New" panose="02070309020205020404" pitchFamily="49" charset="0"/>
              </a:rPr>
              <a:t>self</a:t>
            </a:r>
            <a:r>
              <a:rPr lang="de-DE" sz="2400" b="1" dirty="0">
                <a:latin typeface="Courier New" panose="02070309020205020404" pitchFamily="49" charset="0"/>
                <a:cs typeface="Courier New" panose="02070309020205020404" pitchFamily="49" charset="0"/>
              </a:rPr>
              <a:t>, …)</a:t>
            </a:r>
            <a:r>
              <a:rPr lang="de-DE" dirty="0"/>
              <a:t>,</a:t>
            </a:r>
            <a:r>
              <a:rPr lang="de-DE" sz="2400" b="1" dirty="0">
                <a:latin typeface="Courier New" panose="02070309020205020404" pitchFamily="49" charset="0"/>
                <a:cs typeface="Courier New" panose="02070309020205020404" pitchFamily="49" charset="0"/>
              </a:rPr>
              <a:t> </a:t>
            </a:r>
            <a:r>
              <a:rPr lang="de-DE" dirty="0"/>
              <a:t>der aufgerufen wird, wenn das Objekt erzeugt wird.</a:t>
            </a:r>
          </a:p>
          <a:p>
            <a:r>
              <a:rPr lang="de-DE" dirty="0"/>
              <a:t>Es gibt aber noch andere Methoden und Attribute, die Sie definieren </a:t>
            </a:r>
            <a:r>
              <a:rPr lang="de-DE" b="1" dirty="0"/>
              <a:t>können</a:t>
            </a:r>
            <a:r>
              <a:rPr lang="de-DE" dirty="0"/>
              <a:t>, damit sie bei bestimmten Ereignissen ausgeführt werden:</a:t>
            </a:r>
          </a:p>
          <a:p>
            <a:pPr lvl="1"/>
            <a:r>
              <a:rPr lang="de-DE" sz="2000" b="1" dirty="0" err="1">
                <a:latin typeface="Courier New" panose="02070309020205020404" pitchFamily="49" charset="0"/>
                <a:cs typeface="Courier New" panose="02070309020205020404" pitchFamily="49" charset="0"/>
              </a:rPr>
              <a:t>def</a:t>
            </a:r>
            <a:r>
              <a:rPr lang="de-DE" sz="2000" b="1" dirty="0">
                <a:latin typeface="Courier New" panose="02070309020205020404" pitchFamily="49" charset="0"/>
                <a:cs typeface="Courier New" panose="02070309020205020404" pitchFamily="49" charset="0"/>
              </a:rPr>
              <a:t> __del__(</a:t>
            </a:r>
            <a:r>
              <a:rPr lang="de-DE" sz="2000" b="1" dirty="0" err="1">
                <a:latin typeface="Courier New" panose="02070309020205020404" pitchFamily="49" charset="0"/>
                <a:cs typeface="Courier New" panose="02070309020205020404" pitchFamily="49" charset="0"/>
              </a:rPr>
              <a:t>self</a:t>
            </a:r>
            <a:r>
              <a:rPr lang="de-DE" sz="2000" b="1" dirty="0">
                <a:latin typeface="Courier New" panose="02070309020205020404" pitchFamily="49" charset="0"/>
                <a:cs typeface="Courier New" panose="02070309020205020404" pitchFamily="49" charset="0"/>
              </a:rPr>
              <a:t>): </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Der "</a:t>
            </a:r>
            <a:r>
              <a:rPr lang="de-DE" dirty="0" err="1">
                <a:sym typeface="Wingdings" panose="05000000000000000000" pitchFamily="2" charset="2"/>
              </a:rPr>
              <a:t>Dekonstruktor</a:t>
            </a:r>
            <a:r>
              <a:rPr lang="de-DE" dirty="0">
                <a:sym typeface="Wingdings" panose="05000000000000000000" pitchFamily="2" charset="2"/>
              </a:rPr>
              <a:t>", wird ausgeführt wenn das Objekt gelöscht wird, z.B. mit </a:t>
            </a:r>
            <a:r>
              <a:rPr lang="de-DE" sz="2000" b="1" dirty="0">
                <a:latin typeface="Courier New" panose="02070309020205020404" pitchFamily="49" charset="0"/>
                <a:cs typeface="Courier New" panose="02070309020205020404" pitchFamily="49" charset="0"/>
                <a:sym typeface="Wingdings" panose="05000000000000000000" pitchFamily="2" charset="2"/>
              </a:rPr>
              <a:t>del </a:t>
            </a:r>
            <a:r>
              <a:rPr lang="de-DE" sz="2000" b="1" dirty="0" err="1">
                <a:latin typeface="Courier New" panose="02070309020205020404" pitchFamily="49" charset="0"/>
                <a:cs typeface="Courier New" panose="02070309020205020404" pitchFamily="49" charset="0"/>
                <a:sym typeface="Wingdings" panose="05000000000000000000" pitchFamily="2" charset="2"/>
              </a:rPr>
              <a:t>objname</a:t>
            </a:r>
            <a:endParaRPr lang="de-DE" sz="2000" b="1" dirty="0">
              <a:latin typeface="Courier New" panose="02070309020205020404" pitchFamily="49" charset="0"/>
              <a:cs typeface="Courier New" panose="02070309020205020404" pitchFamily="49" charset="0"/>
            </a:endParaRPr>
          </a:p>
          <a:p>
            <a:pPr lvl="1"/>
            <a:r>
              <a:rPr lang="de-DE" sz="2000" b="1" dirty="0" err="1">
                <a:latin typeface="Courier New" panose="02070309020205020404" pitchFamily="49" charset="0"/>
                <a:cs typeface="Courier New" panose="02070309020205020404" pitchFamily="49" charset="0"/>
              </a:rPr>
              <a:t>def</a:t>
            </a:r>
            <a:r>
              <a:rPr lang="de-DE" sz="2000" b="1" dirty="0">
                <a:latin typeface="Courier New" panose="02070309020205020404" pitchFamily="49" charset="0"/>
                <a:cs typeface="Courier New" panose="02070309020205020404" pitchFamily="49" charset="0"/>
              </a:rPr>
              <a:t> __</a:t>
            </a:r>
            <a:r>
              <a:rPr lang="de-DE" sz="2000" b="1" dirty="0" err="1">
                <a:latin typeface="Courier New" panose="02070309020205020404" pitchFamily="49" charset="0"/>
                <a:cs typeface="Courier New" panose="02070309020205020404" pitchFamily="49" charset="0"/>
              </a:rPr>
              <a:t>repr</a:t>
            </a:r>
            <a:r>
              <a:rPr lang="de-DE" sz="2000" b="1" dirty="0">
                <a:latin typeface="Courier New" panose="02070309020205020404" pitchFamily="49" charset="0"/>
                <a:cs typeface="Courier New" panose="02070309020205020404" pitchFamily="49" charset="0"/>
              </a:rPr>
              <a:t>__(</a:t>
            </a:r>
            <a:r>
              <a:rPr lang="de-DE" sz="2000" b="1" dirty="0" err="1">
                <a:latin typeface="Courier New" panose="02070309020205020404" pitchFamily="49" charset="0"/>
                <a:cs typeface="Courier New" panose="02070309020205020404" pitchFamily="49" charset="0"/>
              </a:rPr>
              <a:t>self</a:t>
            </a:r>
            <a:r>
              <a:rPr lang="de-DE" sz="2000" b="1" dirty="0">
                <a:latin typeface="Courier New" panose="02070309020205020404" pitchFamily="49" charset="0"/>
                <a:cs typeface="Courier New" panose="02070309020205020404" pitchFamily="49" charset="0"/>
              </a:rPr>
              <a:t>): </a:t>
            </a:r>
            <a:r>
              <a:rPr lang="de-DE" dirty="0">
                <a:sym typeface="Wingdings" panose="05000000000000000000" pitchFamily="2" charset="2"/>
              </a:rPr>
              <a:t> Wenn definiert, sollte diese Methode einen String zurückliefern, der es dann z.B. ermöglicht, dass ein Objekt mit </a:t>
            </a:r>
            <a:r>
              <a:rPr lang="de-DE" sz="2000" b="1" dirty="0" err="1">
                <a:latin typeface="Courier New" panose="02070309020205020404" pitchFamily="49" charset="0"/>
                <a:cs typeface="Courier New" panose="02070309020205020404" pitchFamily="49" charset="0"/>
                <a:sym typeface="Wingdings" panose="05000000000000000000" pitchFamily="2" charset="2"/>
              </a:rPr>
              <a:t>print</a:t>
            </a:r>
            <a:r>
              <a:rPr lang="de-DE" sz="2000" b="1" dirty="0">
                <a:latin typeface="Courier New" panose="02070309020205020404" pitchFamily="49" charset="0"/>
                <a:cs typeface="Courier New" panose="02070309020205020404" pitchFamily="49" charset="0"/>
                <a:sym typeface="Wingdings" panose="05000000000000000000" pitchFamily="2" charset="2"/>
              </a:rPr>
              <a:t>(</a:t>
            </a:r>
            <a:r>
              <a:rPr lang="de-DE" sz="2000" b="1" dirty="0" err="1">
                <a:latin typeface="Courier New" panose="02070309020205020404" pitchFamily="49" charset="0"/>
                <a:cs typeface="Courier New" panose="02070309020205020404" pitchFamily="49" charset="0"/>
                <a:sym typeface="Wingdings" panose="05000000000000000000" pitchFamily="2" charset="2"/>
              </a:rPr>
              <a:t>objektname</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ausgedruckt wird.</a:t>
            </a:r>
          </a:p>
          <a:p>
            <a:pPr lvl="1"/>
            <a:r>
              <a:rPr lang="de-DE" sz="2000" b="1" dirty="0" err="1">
                <a:latin typeface="Courier New" panose="02070309020205020404" pitchFamily="49" charset="0"/>
                <a:cs typeface="Courier New" panose="02070309020205020404" pitchFamily="49" charset="0"/>
                <a:sym typeface="Wingdings" panose="05000000000000000000" pitchFamily="2" charset="2"/>
              </a:rPr>
              <a:t>def</a:t>
            </a:r>
            <a:r>
              <a:rPr lang="de-DE" sz="2000" b="1" dirty="0">
                <a:latin typeface="Courier New" panose="02070309020205020404" pitchFamily="49" charset="0"/>
                <a:cs typeface="Courier New" panose="02070309020205020404" pitchFamily="49" charset="0"/>
                <a:sym typeface="Wingdings" panose="05000000000000000000" pitchFamily="2" charset="2"/>
              </a:rPr>
              <a:t> __</a:t>
            </a:r>
            <a:r>
              <a:rPr lang="de-DE" sz="2000" b="1" dirty="0" err="1">
                <a:latin typeface="Courier New" panose="02070309020205020404" pitchFamily="49" charset="0"/>
                <a:cs typeface="Courier New" panose="02070309020205020404" pitchFamily="49" charset="0"/>
                <a:sym typeface="Wingdings" panose="05000000000000000000" pitchFamily="2" charset="2"/>
              </a:rPr>
              <a:t>add</a:t>
            </a:r>
            <a:r>
              <a:rPr lang="de-DE" sz="2000" b="1" dirty="0">
                <a:latin typeface="Courier New" panose="02070309020205020404" pitchFamily="49" charset="0"/>
                <a:cs typeface="Courier New" panose="02070309020205020404" pitchFamily="49" charset="0"/>
                <a:sym typeface="Wingdings" panose="05000000000000000000" pitchFamily="2" charset="2"/>
              </a:rPr>
              <a:t>__(</a:t>
            </a:r>
            <a:r>
              <a:rPr lang="de-DE" sz="2000" b="1" dirty="0" err="1">
                <a:latin typeface="Courier New" panose="02070309020205020404" pitchFamily="49" charset="0"/>
                <a:cs typeface="Courier New" panose="02070309020205020404" pitchFamily="49" charset="0"/>
                <a:sym typeface="Wingdings" panose="05000000000000000000" pitchFamily="2" charset="2"/>
              </a:rPr>
              <a:t>self</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sz="2000" b="1" dirty="0" err="1">
                <a:latin typeface="Courier New" panose="02070309020205020404" pitchFamily="49" charset="0"/>
                <a:cs typeface="Courier New" panose="02070309020205020404" pitchFamily="49" charset="0"/>
                <a:sym typeface="Wingdings" panose="05000000000000000000" pitchFamily="2" charset="2"/>
              </a:rPr>
              <a:t>other</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Muss ein Ergebnis zurückliefern, wenn ein Objekt mit einem anderen (</a:t>
            </a:r>
            <a:r>
              <a:rPr lang="de-DE" sz="2000" b="1" dirty="0" err="1">
                <a:latin typeface="Courier New" panose="02070309020205020404" pitchFamily="49" charset="0"/>
                <a:cs typeface="Courier New" panose="02070309020205020404" pitchFamily="49" charset="0"/>
                <a:sym typeface="Wingdings" panose="05000000000000000000" pitchFamily="2" charset="2"/>
              </a:rPr>
              <a:t>other</a:t>
            </a:r>
            <a:r>
              <a:rPr lang="de-DE" dirty="0">
                <a:sym typeface="Wingdings" panose="05000000000000000000" pitchFamily="2" charset="2"/>
              </a:rPr>
              <a:t>) mit dem Operator "</a:t>
            </a:r>
            <a:r>
              <a:rPr lang="de-DE" sz="2000" b="1" dirty="0">
                <a:latin typeface="Courier New" panose="02070309020205020404" pitchFamily="49" charset="0"/>
                <a:cs typeface="Courier New" panose="02070309020205020404" pitchFamily="49" charset="0"/>
                <a:sym typeface="Wingdings" panose="05000000000000000000" pitchFamily="2" charset="2"/>
              </a:rPr>
              <a:t>+</a:t>
            </a:r>
            <a:r>
              <a:rPr lang="de-DE" dirty="0">
                <a:sym typeface="Wingdings" panose="05000000000000000000" pitchFamily="2" charset="2"/>
              </a:rPr>
              <a:t>" addiert wird, ermöglicht also das Überschreiben des + Operators. (existiert auch als </a:t>
            </a:r>
            <a:r>
              <a:rPr lang="de-DE" sz="2000" b="1" dirty="0">
                <a:latin typeface="Courier New" panose="02070309020205020404" pitchFamily="49" charset="0"/>
                <a:cs typeface="Courier New" panose="02070309020205020404" pitchFamily="49" charset="0"/>
                <a:sym typeface="Wingdings" panose="05000000000000000000" pitchFamily="2" charset="2"/>
              </a:rPr>
              <a:t>__</a:t>
            </a:r>
            <a:r>
              <a:rPr lang="de-DE" sz="2000" b="1" dirty="0" err="1">
                <a:latin typeface="Courier New" panose="02070309020205020404" pitchFamily="49" charset="0"/>
                <a:cs typeface="Courier New" panose="02070309020205020404" pitchFamily="49" charset="0"/>
                <a:sym typeface="Wingdings" panose="05000000000000000000" pitchFamily="2" charset="2"/>
              </a:rPr>
              <a:t>sub</a:t>
            </a:r>
            <a:r>
              <a:rPr lang="de-DE" sz="2000" b="1" dirty="0">
                <a:latin typeface="Courier New" panose="02070309020205020404" pitchFamily="49" charset="0"/>
                <a:cs typeface="Courier New" panose="02070309020205020404" pitchFamily="49" charset="0"/>
                <a:sym typeface="Wingdings" panose="05000000000000000000" pitchFamily="2" charset="2"/>
              </a:rPr>
              <a:t>__(),  __</a:t>
            </a:r>
            <a:r>
              <a:rPr lang="de-DE" sz="2000" b="1" dirty="0" err="1">
                <a:latin typeface="Courier New" panose="02070309020205020404" pitchFamily="49" charset="0"/>
                <a:cs typeface="Courier New" panose="02070309020205020404" pitchFamily="49" charset="0"/>
                <a:sym typeface="Wingdings" panose="05000000000000000000" pitchFamily="2" charset="2"/>
              </a:rPr>
              <a:t>mul</a:t>
            </a:r>
            <a:r>
              <a:rPr lang="de-DE" sz="2000" b="1" dirty="0">
                <a:latin typeface="Courier New" panose="02070309020205020404" pitchFamily="49" charset="0"/>
                <a:cs typeface="Courier New" panose="02070309020205020404" pitchFamily="49" charset="0"/>
                <a:sym typeface="Wingdings" panose="05000000000000000000" pitchFamily="2" charset="2"/>
              </a:rPr>
              <a:t>__(), __div__() </a:t>
            </a:r>
            <a:r>
              <a:rPr lang="de-DE" dirty="0">
                <a:sym typeface="Wingdings" panose="05000000000000000000" pitchFamily="2" charset="2"/>
              </a:rPr>
              <a:t>für die anderen Grundrechenarten!)</a:t>
            </a:r>
          </a:p>
          <a:p>
            <a:pPr lvl="1"/>
            <a:r>
              <a:rPr lang="de-DE" dirty="0"/>
              <a:t>Objektkonstanten zum abrufen</a:t>
            </a:r>
          </a:p>
          <a:p>
            <a:pPr lvl="2"/>
            <a:r>
              <a:rPr lang="de-DE" b="1" dirty="0" err="1">
                <a:latin typeface="Courier New" panose="02070309020205020404" pitchFamily="49" charset="0"/>
                <a:cs typeface="Courier New" panose="02070309020205020404" pitchFamily="49" charset="0"/>
              </a:rPr>
              <a:t>Objname</a:t>
            </a:r>
            <a:r>
              <a:rPr lang="de-DE" b="1" dirty="0">
                <a:latin typeface="Courier New" panose="02070309020205020404" pitchFamily="49" charset="0"/>
                <a:cs typeface="Courier New" panose="02070309020205020404" pitchFamily="49" charset="0"/>
              </a:rPr>
              <a:t>.__</a:t>
            </a:r>
            <a:r>
              <a:rPr lang="de-DE" b="1" dirty="0" err="1">
                <a:latin typeface="Courier New" panose="02070309020205020404" pitchFamily="49" charset="0"/>
                <a:cs typeface="Courier New" panose="02070309020205020404" pitchFamily="49" charset="0"/>
              </a:rPr>
              <a:t>class</a:t>
            </a:r>
            <a:r>
              <a:rPr lang="de-DE" b="1" dirty="0">
                <a:latin typeface="Courier New" panose="02070309020205020404" pitchFamily="49" charset="0"/>
                <a:cs typeface="Courier New" panose="02070309020205020404" pitchFamily="49" charset="0"/>
              </a:rPr>
              <a:t>__  </a:t>
            </a:r>
            <a:r>
              <a:rPr lang="de-DE" dirty="0">
                <a:sym typeface="Wingdings" panose="05000000000000000000" pitchFamily="2" charset="2"/>
              </a:rPr>
              <a:t> Der  Name der Klasse, von dem das Objekt abgeleitet ist</a:t>
            </a:r>
          </a:p>
          <a:p>
            <a:pPr lvl="2"/>
            <a:r>
              <a:rPr lang="de-DE" b="1" dirty="0" err="1">
                <a:latin typeface="Courier New" panose="02070309020205020404" pitchFamily="49" charset="0"/>
                <a:cs typeface="Courier New" panose="02070309020205020404" pitchFamily="49" charset="0"/>
                <a:sym typeface="Wingdings" panose="05000000000000000000" pitchFamily="2" charset="2"/>
              </a:rPr>
              <a:t>Objname</a:t>
            </a:r>
            <a:r>
              <a:rPr lang="de-DE" b="1" dirty="0">
                <a:latin typeface="Courier New" panose="02070309020205020404" pitchFamily="49" charset="0"/>
                <a:cs typeface="Courier New" panose="02070309020205020404" pitchFamily="49" charset="0"/>
                <a:sym typeface="Wingdings" panose="05000000000000000000" pitchFamily="2" charset="2"/>
              </a:rPr>
              <a:t>.__</a:t>
            </a:r>
            <a:r>
              <a:rPr lang="de-DE" b="1" dirty="0" err="1">
                <a:latin typeface="Courier New" panose="02070309020205020404" pitchFamily="49" charset="0"/>
                <a:cs typeface="Courier New" panose="02070309020205020404" pitchFamily="49" charset="0"/>
                <a:sym typeface="Wingdings" panose="05000000000000000000" pitchFamily="2" charset="2"/>
              </a:rPr>
              <a:t>dict</a:t>
            </a:r>
            <a:r>
              <a:rPr lang="de-DE" b="1" dirty="0">
                <a:latin typeface="Courier New" panose="02070309020205020404" pitchFamily="49" charset="0"/>
                <a:cs typeface="Courier New" panose="02070309020205020404" pitchFamily="49" charset="0"/>
                <a:sym typeface="Wingdings" panose="05000000000000000000" pitchFamily="2" charset="2"/>
              </a:rPr>
              <a:t>__() </a:t>
            </a:r>
            <a:r>
              <a:rPr lang="de-DE" dirty="0">
                <a:sym typeface="Wingdings" panose="05000000000000000000" pitchFamily="2" charset="2"/>
              </a:rPr>
              <a:t> Liefert ein Dictionary mit den Attributen des Objekts</a:t>
            </a:r>
            <a:r>
              <a:rPr lang="de-DE" dirty="0"/>
              <a:t> </a:t>
            </a:r>
          </a:p>
        </p:txBody>
      </p:sp>
    </p:spTree>
    <p:extLst>
      <p:ext uri="{BB962C8B-B14F-4D97-AF65-F5344CB8AC3E}">
        <p14:creationId xmlns:p14="http://schemas.microsoft.com/office/powerpoint/2010/main" val="1917712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9B9A528-B1AC-4E69-B3CE-4C8C0AF1FB13}"/>
              </a:ext>
            </a:extLst>
          </p:cNvPr>
          <p:cNvPicPr>
            <a:picLocks noChangeAspect="1"/>
          </p:cNvPicPr>
          <p:nvPr/>
        </p:nvPicPr>
        <p:blipFill>
          <a:blip r:embed="rId2"/>
          <a:stretch>
            <a:fillRect/>
          </a:stretch>
        </p:blipFill>
        <p:spPr>
          <a:xfrm>
            <a:off x="9333186" y="1790860"/>
            <a:ext cx="2698563" cy="677648"/>
          </a:xfrm>
          <a:prstGeom prst="rect">
            <a:avLst/>
          </a:prstGeom>
        </p:spPr>
      </p:pic>
      <p:sp>
        <p:nvSpPr>
          <p:cNvPr id="2" name="Titel 1">
            <a:extLst>
              <a:ext uri="{FF2B5EF4-FFF2-40B4-BE49-F238E27FC236}">
                <a16:creationId xmlns:a16="http://schemas.microsoft.com/office/drawing/2014/main" id="{4FF641A1-0FE7-4B2A-A8C4-87E834534BE9}"/>
              </a:ext>
            </a:extLst>
          </p:cNvPr>
          <p:cNvSpPr>
            <a:spLocks noGrp="1"/>
          </p:cNvSpPr>
          <p:nvPr>
            <p:ph type="title"/>
          </p:nvPr>
        </p:nvSpPr>
        <p:spPr/>
        <p:txBody>
          <a:bodyPr>
            <a:normAutofit/>
          </a:bodyPr>
          <a:lstStyle/>
          <a:p>
            <a:r>
              <a:rPr lang="de-DE" sz="3600"/>
              <a:t>Assoziation und Multiplizität im Klassendiagramm</a:t>
            </a:r>
            <a:endParaRPr lang="de-DE" sz="3600" dirty="0"/>
          </a:p>
        </p:txBody>
      </p:sp>
      <p:sp>
        <p:nvSpPr>
          <p:cNvPr id="3" name="Inhaltsplatzhalter 2">
            <a:extLst>
              <a:ext uri="{FF2B5EF4-FFF2-40B4-BE49-F238E27FC236}">
                <a16:creationId xmlns:a16="http://schemas.microsoft.com/office/drawing/2014/main" id="{8170BE14-B326-4336-AD42-2315AD5C73F1}"/>
              </a:ext>
            </a:extLst>
          </p:cNvPr>
          <p:cNvSpPr>
            <a:spLocks noGrp="1"/>
          </p:cNvSpPr>
          <p:nvPr>
            <p:ph idx="1"/>
          </p:nvPr>
        </p:nvSpPr>
        <p:spPr>
          <a:xfrm>
            <a:off x="838199" y="1467933"/>
            <a:ext cx="10374237" cy="2618628"/>
          </a:xfrm>
        </p:spPr>
        <p:txBody>
          <a:bodyPr>
            <a:normAutofit fontScale="92500"/>
          </a:bodyPr>
          <a:lstStyle/>
          <a:p>
            <a:r>
              <a:rPr lang="de-DE" dirty="0"/>
              <a:t>Mit Hilfe einer Assoziation stellt man Beziehungen zwischen Klassen / Objekten dar.</a:t>
            </a:r>
          </a:p>
          <a:p>
            <a:r>
              <a:rPr lang="de-DE" dirty="0"/>
              <a:t>Klassisches Beispiel sind </a:t>
            </a:r>
            <a:r>
              <a:rPr lang="de-DE" b="1" i="1" dirty="0"/>
              <a:t>Kurs </a:t>
            </a:r>
            <a:r>
              <a:rPr lang="de-DE" b="1" i="1" dirty="0">
                <a:sym typeface="Wingdings" panose="05000000000000000000" pitchFamily="2" charset="2"/>
              </a:rPr>
              <a:t></a:t>
            </a:r>
            <a:r>
              <a:rPr lang="de-DE" b="1" i="1" dirty="0"/>
              <a:t> Schüler </a:t>
            </a:r>
            <a:r>
              <a:rPr lang="de-DE" dirty="0"/>
              <a:t>oder </a:t>
            </a:r>
            <a:r>
              <a:rPr lang="de-DE" b="1" i="1" dirty="0"/>
              <a:t>Kunde </a:t>
            </a:r>
            <a:r>
              <a:rPr lang="de-DE" b="1" i="1" dirty="0">
                <a:sym typeface="Wingdings" panose="05000000000000000000" pitchFamily="2" charset="2"/>
              </a:rPr>
              <a:t> Bestellung</a:t>
            </a:r>
            <a:r>
              <a:rPr lang="de-DE" b="1" i="1" dirty="0"/>
              <a:t> </a:t>
            </a:r>
          </a:p>
          <a:p>
            <a:r>
              <a:rPr lang="de-DE" dirty="0"/>
              <a:t>Dabei kann </a:t>
            </a:r>
            <a:r>
              <a:rPr lang="de-DE"/>
              <a:t>die "Multiplizität" (Kardinalität) dargestellt </a:t>
            </a:r>
            <a:r>
              <a:rPr lang="de-DE" dirty="0"/>
              <a:t>werden, z.B. ein Kurs </a:t>
            </a:r>
            <a:r>
              <a:rPr lang="de-DE"/>
              <a:t>kann bis zu 20 </a:t>
            </a:r>
            <a:r>
              <a:rPr lang="de-DE" dirty="0"/>
              <a:t>Schüler enthalten oder ein Kunde kann </a:t>
            </a:r>
            <a:r>
              <a:rPr lang="de-DE"/>
              <a:t>beliebig viele Bestellungen (1:N) haben </a:t>
            </a:r>
            <a:r>
              <a:rPr lang="de-DE" dirty="0"/>
              <a:t>(mit * </a:t>
            </a:r>
            <a:r>
              <a:rPr lang="de-DE"/>
              <a:t>verdeutlicht). Auch N:M ist möglich (</a:t>
            </a:r>
            <a:r>
              <a:rPr lang="de-DE" baseline="-10000"/>
              <a:t>* *</a:t>
            </a:r>
            <a:r>
              <a:rPr lang="de-DE"/>
              <a:t>).</a:t>
            </a:r>
            <a:endParaRPr lang="de-DE" dirty="0"/>
          </a:p>
        </p:txBody>
      </p:sp>
      <p:pic>
        <p:nvPicPr>
          <p:cNvPr id="6" name="Grafik 5">
            <a:extLst>
              <a:ext uri="{FF2B5EF4-FFF2-40B4-BE49-F238E27FC236}">
                <a16:creationId xmlns:a16="http://schemas.microsoft.com/office/drawing/2014/main" id="{CF66EAC7-10B4-4592-AAF7-313787C4CC13}"/>
              </a:ext>
            </a:extLst>
          </p:cNvPr>
          <p:cNvPicPr>
            <a:picLocks noChangeAspect="1"/>
          </p:cNvPicPr>
          <p:nvPr/>
        </p:nvPicPr>
        <p:blipFill>
          <a:blip r:embed="rId3"/>
          <a:stretch>
            <a:fillRect/>
          </a:stretch>
        </p:blipFill>
        <p:spPr>
          <a:xfrm>
            <a:off x="7676519" y="4389492"/>
            <a:ext cx="4084539" cy="2001150"/>
          </a:xfrm>
          <a:prstGeom prst="rect">
            <a:avLst/>
          </a:prstGeom>
          <a:ln>
            <a:solidFill>
              <a:schemeClr val="bg1">
                <a:lumMod val="75000"/>
              </a:schemeClr>
            </a:solidFill>
          </a:ln>
        </p:spPr>
      </p:pic>
      <p:pic>
        <p:nvPicPr>
          <p:cNvPr id="7" name="Grafik 6">
            <a:extLst>
              <a:ext uri="{FF2B5EF4-FFF2-40B4-BE49-F238E27FC236}">
                <a16:creationId xmlns:a16="http://schemas.microsoft.com/office/drawing/2014/main" id="{86045E8F-8137-4727-843D-582771466362}"/>
              </a:ext>
            </a:extLst>
          </p:cNvPr>
          <p:cNvPicPr>
            <a:picLocks noChangeAspect="1"/>
          </p:cNvPicPr>
          <p:nvPr/>
        </p:nvPicPr>
        <p:blipFill>
          <a:blip r:embed="rId4"/>
          <a:stretch>
            <a:fillRect/>
          </a:stretch>
        </p:blipFill>
        <p:spPr>
          <a:xfrm>
            <a:off x="1134034" y="4160056"/>
            <a:ext cx="1378766" cy="2373752"/>
          </a:xfrm>
          <a:prstGeom prst="rect">
            <a:avLst/>
          </a:prstGeom>
          <a:ln>
            <a:solidFill>
              <a:schemeClr val="bg1">
                <a:lumMod val="75000"/>
              </a:schemeClr>
            </a:solidFill>
          </a:ln>
        </p:spPr>
      </p:pic>
      <p:pic>
        <p:nvPicPr>
          <p:cNvPr id="9" name="Grafik 8">
            <a:extLst>
              <a:ext uri="{FF2B5EF4-FFF2-40B4-BE49-F238E27FC236}">
                <a16:creationId xmlns:a16="http://schemas.microsoft.com/office/drawing/2014/main" id="{38EC2FCF-2070-454A-B682-D8AA3330E5FD}"/>
              </a:ext>
            </a:extLst>
          </p:cNvPr>
          <p:cNvPicPr>
            <a:picLocks noChangeAspect="1"/>
          </p:cNvPicPr>
          <p:nvPr/>
        </p:nvPicPr>
        <p:blipFill>
          <a:blip r:embed="rId5"/>
          <a:stretch>
            <a:fillRect/>
          </a:stretch>
        </p:blipFill>
        <p:spPr>
          <a:xfrm>
            <a:off x="2944033" y="4963354"/>
            <a:ext cx="2857524" cy="962947"/>
          </a:xfrm>
          <a:prstGeom prst="rect">
            <a:avLst/>
          </a:prstGeom>
          <a:ln>
            <a:solidFill>
              <a:schemeClr val="bg1">
                <a:lumMod val="75000"/>
              </a:schemeClr>
            </a:solidFill>
          </a:ln>
        </p:spPr>
      </p:pic>
      <p:pic>
        <p:nvPicPr>
          <p:cNvPr id="11" name="Grafik 10">
            <a:extLst>
              <a:ext uri="{FF2B5EF4-FFF2-40B4-BE49-F238E27FC236}">
                <a16:creationId xmlns:a16="http://schemas.microsoft.com/office/drawing/2014/main" id="{B64A5040-F54F-411F-845B-FF24F8BF56D5}"/>
              </a:ext>
            </a:extLst>
          </p:cNvPr>
          <p:cNvPicPr>
            <a:picLocks noChangeAspect="1"/>
          </p:cNvPicPr>
          <p:nvPr/>
        </p:nvPicPr>
        <p:blipFill>
          <a:blip r:embed="rId6"/>
          <a:stretch>
            <a:fillRect/>
          </a:stretch>
        </p:blipFill>
        <p:spPr>
          <a:xfrm>
            <a:off x="6304044" y="4194769"/>
            <a:ext cx="1014903" cy="2283531"/>
          </a:xfrm>
          <a:prstGeom prst="rect">
            <a:avLst/>
          </a:prstGeom>
          <a:ln>
            <a:solidFill>
              <a:schemeClr val="bg1">
                <a:lumMod val="75000"/>
              </a:schemeClr>
            </a:solidFill>
          </a:ln>
        </p:spPr>
      </p:pic>
      <p:sp>
        <p:nvSpPr>
          <p:cNvPr id="12" name="Textfeld 11">
            <a:extLst>
              <a:ext uri="{FF2B5EF4-FFF2-40B4-BE49-F238E27FC236}">
                <a16:creationId xmlns:a16="http://schemas.microsoft.com/office/drawing/2014/main" id="{9848C6CC-FD7B-4D9F-A3B6-FA056E1AF805}"/>
              </a:ext>
            </a:extLst>
          </p:cNvPr>
          <p:cNvSpPr txBox="1"/>
          <p:nvPr/>
        </p:nvSpPr>
        <p:spPr>
          <a:xfrm>
            <a:off x="1566776" y="6488668"/>
            <a:ext cx="513282" cy="369332"/>
          </a:xfrm>
          <a:prstGeom prst="rect">
            <a:avLst/>
          </a:prstGeom>
          <a:noFill/>
        </p:spPr>
        <p:txBody>
          <a:bodyPr wrap="none" rtlCol="0">
            <a:spAutoFit/>
          </a:bodyPr>
          <a:lstStyle/>
          <a:p>
            <a:r>
              <a:rPr lang="de-DE">
                <a:solidFill>
                  <a:srgbClr val="0070C0"/>
                </a:solidFill>
              </a:rPr>
              <a:t>1:N</a:t>
            </a:r>
          </a:p>
        </p:txBody>
      </p:sp>
      <p:sp>
        <p:nvSpPr>
          <p:cNvPr id="13" name="Textfeld 12">
            <a:extLst>
              <a:ext uri="{FF2B5EF4-FFF2-40B4-BE49-F238E27FC236}">
                <a16:creationId xmlns:a16="http://schemas.microsoft.com/office/drawing/2014/main" id="{E9662980-54DF-467B-B8F6-01CCA31ECF01}"/>
              </a:ext>
            </a:extLst>
          </p:cNvPr>
          <p:cNvSpPr txBox="1"/>
          <p:nvPr/>
        </p:nvSpPr>
        <p:spPr>
          <a:xfrm>
            <a:off x="4105033" y="6478300"/>
            <a:ext cx="593432" cy="369332"/>
          </a:xfrm>
          <a:prstGeom prst="rect">
            <a:avLst/>
          </a:prstGeom>
          <a:noFill/>
        </p:spPr>
        <p:txBody>
          <a:bodyPr wrap="none" rtlCol="0">
            <a:spAutoFit/>
          </a:bodyPr>
          <a:lstStyle/>
          <a:p>
            <a:r>
              <a:rPr lang="de-DE">
                <a:solidFill>
                  <a:srgbClr val="0070C0"/>
                </a:solidFill>
              </a:rPr>
              <a:t>N:M</a:t>
            </a:r>
          </a:p>
        </p:txBody>
      </p:sp>
      <p:sp>
        <p:nvSpPr>
          <p:cNvPr id="14" name="Textfeld 13">
            <a:extLst>
              <a:ext uri="{FF2B5EF4-FFF2-40B4-BE49-F238E27FC236}">
                <a16:creationId xmlns:a16="http://schemas.microsoft.com/office/drawing/2014/main" id="{2C86F805-0653-468A-B3C3-09BC807209B0}"/>
              </a:ext>
            </a:extLst>
          </p:cNvPr>
          <p:cNvSpPr txBox="1"/>
          <p:nvPr/>
        </p:nvSpPr>
        <p:spPr>
          <a:xfrm>
            <a:off x="6600180" y="6494524"/>
            <a:ext cx="481222" cy="369332"/>
          </a:xfrm>
          <a:prstGeom prst="rect">
            <a:avLst/>
          </a:prstGeom>
          <a:noFill/>
        </p:spPr>
        <p:txBody>
          <a:bodyPr wrap="none" rtlCol="0">
            <a:spAutoFit/>
          </a:bodyPr>
          <a:lstStyle/>
          <a:p>
            <a:r>
              <a:rPr lang="de-DE">
                <a:solidFill>
                  <a:srgbClr val="0070C0"/>
                </a:solidFill>
              </a:rPr>
              <a:t>1:1</a:t>
            </a:r>
          </a:p>
        </p:txBody>
      </p:sp>
      <p:sp>
        <p:nvSpPr>
          <p:cNvPr id="15" name="Textfeld 14">
            <a:extLst>
              <a:ext uri="{FF2B5EF4-FFF2-40B4-BE49-F238E27FC236}">
                <a16:creationId xmlns:a16="http://schemas.microsoft.com/office/drawing/2014/main" id="{1CBE838F-6806-4BA4-8FB6-FE2F2C5FC67C}"/>
              </a:ext>
            </a:extLst>
          </p:cNvPr>
          <p:cNvSpPr txBox="1"/>
          <p:nvPr/>
        </p:nvSpPr>
        <p:spPr>
          <a:xfrm>
            <a:off x="9462147" y="6478300"/>
            <a:ext cx="513282" cy="369332"/>
          </a:xfrm>
          <a:prstGeom prst="rect">
            <a:avLst/>
          </a:prstGeom>
          <a:noFill/>
        </p:spPr>
        <p:txBody>
          <a:bodyPr wrap="none" rtlCol="0">
            <a:spAutoFit/>
          </a:bodyPr>
          <a:lstStyle/>
          <a:p>
            <a:r>
              <a:rPr lang="de-DE" dirty="0">
                <a:solidFill>
                  <a:srgbClr val="0070C0"/>
                </a:solidFill>
              </a:rPr>
              <a:t>1:N</a:t>
            </a:r>
          </a:p>
        </p:txBody>
      </p:sp>
      <p:sp>
        <p:nvSpPr>
          <p:cNvPr id="16" name="Textfeld 15">
            <a:extLst>
              <a:ext uri="{FF2B5EF4-FFF2-40B4-BE49-F238E27FC236}">
                <a16:creationId xmlns:a16="http://schemas.microsoft.com/office/drawing/2014/main" id="{CCC07B77-E021-4B86-B8DD-7F3869CA5284}"/>
              </a:ext>
            </a:extLst>
          </p:cNvPr>
          <p:cNvSpPr txBox="1"/>
          <p:nvPr/>
        </p:nvSpPr>
        <p:spPr>
          <a:xfrm rot="5400000">
            <a:off x="11689083" y="5209711"/>
            <a:ext cx="513282" cy="369332"/>
          </a:xfrm>
          <a:prstGeom prst="rect">
            <a:avLst/>
          </a:prstGeom>
          <a:noFill/>
        </p:spPr>
        <p:txBody>
          <a:bodyPr wrap="none" rtlCol="0">
            <a:spAutoFit/>
          </a:bodyPr>
          <a:lstStyle/>
          <a:p>
            <a:r>
              <a:rPr lang="de-DE">
                <a:solidFill>
                  <a:srgbClr val="0070C0"/>
                </a:solidFill>
              </a:rPr>
              <a:t>1:N</a:t>
            </a:r>
          </a:p>
        </p:txBody>
      </p:sp>
    </p:spTree>
    <p:extLst>
      <p:ext uri="{BB962C8B-B14F-4D97-AF65-F5344CB8AC3E}">
        <p14:creationId xmlns:p14="http://schemas.microsoft.com/office/powerpoint/2010/main" val="1518390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05DE03-1EED-724A-9108-B5AFDB37A44D}"/>
              </a:ext>
            </a:extLst>
          </p:cNvPr>
          <p:cNvSpPr>
            <a:spLocks noGrp="1"/>
          </p:cNvSpPr>
          <p:nvPr>
            <p:ph type="title"/>
          </p:nvPr>
        </p:nvSpPr>
        <p:spPr>
          <a:xfrm>
            <a:off x="1484350" y="209209"/>
            <a:ext cx="6971282" cy="691905"/>
          </a:xfrm>
        </p:spPr>
        <p:txBody>
          <a:bodyPr>
            <a:normAutofit fontScale="90000"/>
          </a:bodyPr>
          <a:lstStyle/>
          <a:p>
            <a:r>
              <a:rPr lang="de-DE" dirty="0"/>
              <a:t>Assoziation in Python umsetzen</a:t>
            </a:r>
          </a:p>
        </p:txBody>
      </p:sp>
      <p:sp>
        <p:nvSpPr>
          <p:cNvPr id="3" name="Inhaltsplatzhalter 2">
            <a:extLst>
              <a:ext uri="{FF2B5EF4-FFF2-40B4-BE49-F238E27FC236}">
                <a16:creationId xmlns:a16="http://schemas.microsoft.com/office/drawing/2014/main" id="{CA7BB549-A9C5-2742-989D-5B96AF0EAF50}"/>
              </a:ext>
            </a:extLst>
          </p:cNvPr>
          <p:cNvSpPr>
            <a:spLocks noGrp="1"/>
          </p:cNvSpPr>
          <p:nvPr>
            <p:ph idx="1"/>
          </p:nvPr>
        </p:nvSpPr>
        <p:spPr>
          <a:xfrm>
            <a:off x="267128" y="924674"/>
            <a:ext cx="11924872" cy="893852"/>
          </a:xfrm>
        </p:spPr>
        <p:txBody>
          <a:bodyPr>
            <a:normAutofit lnSpcReduction="10000"/>
          </a:bodyPr>
          <a:lstStyle/>
          <a:p>
            <a:pPr>
              <a:lnSpc>
                <a:spcPct val="120000"/>
              </a:lnSpc>
              <a:spcBef>
                <a:spcPts val="0"/>
              </a:spcBef>
            </a:pPr>
            <a:r>
              <a:rPr lang="de-DE" sz="2200" dirty="0"/>
              <a:t>Im folgenden Beispiel wird die Assoziation zweier Klassen so bewerkstelligt, dass die Hauptklasse </a:t>
            </a:r>
            <a:r>
              <a:rPr lang="de-DE" sz="2100" b="1" dirty="0">
                <a:latin typeface="Courier New" panose="02070309020205020404" pitchFamily="49" charset="0"/>
                <a:cs typeface="Courier New" panose="02070309020205020404" pitchFamily="49" charset="0"/>
              </a:rPr>
              <a:t>Vorlesung</a:t>
            </a:r>
            <a:r>
              <a:rPr lang="de-DE" sz="2200" dirty="0"/>
              <a:t> die Referenzen der Objekte der Klasse </a:t>
            </a:r>
            <a:r>
              <a:rPr lang="de-DE" sz="2100" b="1" dirty="0">
                <a:latin typeface="Courier New" panose="02070309020205020404" pitchFamily="49" charset="0"/>
                <a:cs typeface="Courier New" panose="02070309020205020404" pitchFamily="49" charset="0"/>
              </a:rPr>
              <a:t>Student</a:t>
            </a:r>
            <a:r>
              <a:rPr lang="de-DE" sz="2200" dirty="0"/>
              <a:t> in einer Liste speichert:</a:t>
            </a:r>
          </a:p>
          <a:p>
            <a:pPr marL="0" indent="0">
              <a:spcBef>
                <a:spcPts val="0"/>
              </a:spcBef>
              <a:buNone/>
            </a:pPr>
            <a:endParaRPr lang="de-DE" sz="2000" b="1" dirty="0">
              <a:latin typeface="Courier New" panose="02070309020205020404" pitchFamily="49" charset="0"/>
              <a:cs typeface="Courier New" panose="02070309020205020404" pitchFamily="49" charset="0"/>
            </a:endParaRPr>
          </a:p>
          <a:p>
            <a:pPr marL="0" indent="0">
              <a:spcBef>
                <a:spcPts val="0"/>
              </a:spcBef>
              <a:buNone/>
            </a:pPr>
            <a:endParaRPr lang="de-DE" sz="2000" b="1" dirty="0">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DF5059CD-CE6F-5A69-661D-1863A6354020}"/>
              </a:ext>
            </a:extLst>
          </p:cNvPr>
          <p:cNvSpPr txBox="1"/>
          <p:nvPr/>
        </p:nvSpPr>
        <p:spPr>
          <a:xfrm>
            <a:off x="603250" y="1737971"/>
            <a:ext cx="8521700" cy="5047536"/>
          </a:xfrm>
          <a:prstGeom prst="rect">
            <a:avLst/>
          </a:prstGeom>
          <a:noFill/>
          <a:ln>
            <a:solidFill>
              <a:schemeClr val="bg1">
                <a:lumMod val="75000"/>
              </a:schemeClr>
            </a:solidFill>
          </a:ln>
        </p:spPr>
        <p:txBody>
          <a:bodyPr wrap="square" rtlCol="0">
            <a:spAutoFit/>
          </a:bodyPr>
          <a:lstStyle/>
          <a:p>
            <a:r>
              <a:rPr lang="de-DE" sz="1400" b="1" dirty="0" err="1">
                <a:solidFill>
                  <a:srgbClr val="569CD6"/>
                </a:solidFill>
                <a:effectLst/>
                <a:latin typeface="Courier New" panose="02070309020205020404" pitchFamily="49" charset="0"/>
                <a:cs typeface="Courier New" panose="02070309020205020404" pitchFamily="49" charset="0"/>
              </a:rPr>
              <a:t>class</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Student:			</a:t>
            </a:r>
            <a:r>
              <a:rPr lang="de-DE" sz="1400" b="1" dirty="0">
                <a:solidFill>
                  <a:srgbClr val="FF0000"/>
                </a:solidFill>
                <a:effectLst/>
                <a:latin typeface="Courier New" panose="02070309020205020404" pitchFamily="49" charset="0"/>
                <a:cs typeface="Courier New" panose="02070309020205020404" pitchFamily="49" charset="0"/>
              </a:rPr>
              <a:t># Klasse für Studenten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init</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vn</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nn</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solidFill>
                  <a:srgbClr val="D4D4D4"/>
                </a:solidFill>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vorname</a:t>
            </a:r>
            <a:r>
              <a:rPr lang="de-DE" sz="1400" b="1" dirty="0">
                <a:effectLst/>
                <a:latin typeface="Courier New" panose="02070309020205020404" pitchFamily="49" charset="0"/>
                <a:cs typeface="Courier New" panose="02070309020205020404" pitchFamily="49" charset="0"/>
              </a:rPr>
              <a:t> = </a:t>
            </a:r>
            <a:r>
              <a:rPr lang="de-DE" sz="1400" b="1" dirty="0" err="1">
                <a:effectLst/>
                <a:latin typeface="Courier New" panose="02070309020205020404" pitchFamily="49" charset="0"/>
                <a:cs typeface="Courier New" panose="02070309020205020404" pitchFamily="49" charset="0"/>
              </a:rPr>
              <a:t>vn</a:t>
            </a:r>
            <a:endParaRPr lang="de-DE" sz="1400" b="1" dirty="0">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solidFill>
                  <a:srgbClr val="D4D4D4"/>
                </a:solidFill>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nachname</a:t>
            </a:r>
            <a:r>
              <a:rPr lang="de-DE" sz="1400" b="1" dirty="0">
                <a:effectLst/>
                <a:latin typeface="Courier New" panose="02070309020205020404" pitchFamily="49" charset="0"/>
                <a:cs typeface="Courier New" panose="02070309020205020404" pitchFamily="49" charset="0"/>
              </a:rPr>
              <a:t> = </a:t>
            </a:r>
            <a:r>
              <a:rPr lang="de-DE" sz="1400" b="1" dirty="0" err="1">
                <a:effectLst/>
                <a:latin typeface="Courier New" panose="02070309020205020404" pitchFamily="49" charset="0"/>
                <a:cs typeface="Courier New" panose="02070309020205020404" pitchFamily="49" charset="0"/>
              </a:rPr>
              <a:t>nn</a:t>
            </a:r>
            <a:endParaRPr lang="de-DE" sz="1400" b="1" dirty="0">
              <a:effectLst/>
              <a:latin typeface="Courier New" panose="02070309020205020404" pitchFamily="49" charset="0"/>
              <a:cs typeface="Courier New" panose="02070309020205020404" pitchFamily="49" charset="0"/>
            </a:endParaRPr>
          </a:p>
          <a:p>
            <a:r>
              <a:rPr lang="de-DE" sz="1400" b="1" dirty="0" err="1">
                <a:solidFill>
                  <a:srgbClr val="569CD6"/>
                </a:solidFill>
                <a:effectLst/>
                <a:latin typeface="Courier New" panose="02070309020205020404" pitchFamily="49" charset="0"/>
                <a:cs typeface="Courier New" panose="02070309020205020404" pitchFamily="49" charset="0"/>
              </a:rPr>
              <a:t>class</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Vorlesung:			</a:t>
            </a:r>
            <a:r>
              <a:rPr lang="de-DE" sz="1400" b="1" dirty="0">
                <a:solidFill>
                  <a:srgbClr val="FF0000"/>
                </a:solidFill>
                <a:effectLst/>
                <a:latin typeface="Courier New" panose="02070309020205020404" pitchFamily="49" charset="0"/>
                <a:cs typeface="Courier New" panose="02070309020205020404" pitchFamily="49" charset="0"/>
              </a:rPr>
              <a:t># Hauptklasse für Vorlesung</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init</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.bezeichnung</a:t>
            </a:r>
            <a:r>
              <a:rPr lang="de-DE" sz="1400" b="1" dirty="0">
                <a:effectLst/>
                <a:latin typeface="Courier New" panose="02070309020205020404" pitchFamily="49" charset="0"/>
                <a:cs typeface="Courier New" panose="02070309020205020404" pitchFamily="49" charset="0"/>
              </a:rPr>
              <a:t> = 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.studenten</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Liste zum Speichern der Studentenobjekte</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addstudent</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st</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Methode zum Hinzufügen von Studenten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solidFill>
                  <a:srgbClr val="D4D4D4"/>
                </a:solidFill>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studenten.append</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st</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 Studi eingefügt ***"</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ausgabestudis</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Methode zur Ausgabe der </a:t>
            </a:r>
            <a:r>
              <a:rPr lang="de-DE" sz="1400" b="1" dirty="0" err="1">
                <a:solidFill>
                  <a:srgbClr val="FF0000"/>
                </a:solidFill>
                <a:effectLst/>
                <a:latin typeface="Courier New" panose="02070309020205020404" pitchFamily="49" charset="0"/>
                <a:cs typeface="Courier New" panose="02070309020205020404" pitchFamily="49" charset="0"/>
              </a:rPr>
              <a:t>Stundentenliste</a:t>
            </a:r>
            <a:endParaRPr lang="de-DE" sz="1400" b="1" dirty="0">
              <a:solidFill>
                <a:srgbClr val="FF0000"/>
              </a:solidFill>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a:t>
            </a:r>
            <a:r>
              <a:rPr lang="de-DE" sz="1400" b="1" dirty="0" err="1">
                <a:solidFill>
                  <a:srgbClr val="CE9178"/>
                </a:solidFill>
                <a:effectLst/>
                <a:latin typeface="Courier New" panose="02070309020205020404" pitchFamily="49" charset="0"/>
                <a:cs typeface="Courier New" panose="02070309020205020404" pitchFamily="49" charset="0"/>
              </a:rPr>
              <a:t>nVorlesung</a:t>
            </a:r>
            <a:r>
              <a:rPr lang="de-DE" sz="1400" b="1" dirty="0">
                <a:solidFill>
                  <a:srgbClr val="CE9178"/>
                </a:solidFill>
                <a:effectLst/>
                <a:latin typeface="Courier New" panose="02070309020205020404" pitchFamily="49" charset="0"/>
                <a:cs typeface="Courier New" panose="02070309020205020404" pitchFamily="49" charset="0"/>
              </a:rPr>
              <a:t>:"</a:t>
            </a:r>
            <a:r>
              <a:rPr lang="de-DE" sz="1400" b="1" dirty="0">
                <a:effectLst/>
                <a:latin typeface="Courier New" panose="02070309020205020404" pitchFamily="49" charset="0"/>
                <a:cs typeface="Courier New" panose="02070309020205020404" pitchFamily="49" charset="0"/>
              </a:rPr>
              <a:t>,</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.bezeichnung</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"Studenten:"</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569CD6"/>
                </a:solidFill>
                <a:effectLst/>
                <a:latin typeface="Courier New" panose="02070309020205020404" pitchFamily="49" charset="0"/>
                <a:cs typeface="Courier New" panose="02070309020205020404" pitchFamily="49" charset="0"/>
              </a:rPr>
              <a:t>for</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studi</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569CD6"/>
                </a:solidFill>
                <a:effectLst/>
                <a:latin typeface="Courier New" panose="02070309020205020404" pitchFamily="49" charset="0"/>
                <a:cs typeface="Courier New" panose="02070309020205020404" pitchFamily="49" charset="0"/>
              </a:rPr>
              <a:t>in</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.studenten</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studi.vorname</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studi.nachname</a:t>
            </a:r>
            <a:r>
              <a:rPr lang="de-DE" sz="1400" b="1" dirty="0">
                <a:effectLst/>
                <a:latin typeface="Courier New" panose="02070309020205020404" pitchFamily="49" charset="0"/>
                <a:cs typeface="Courier New" panose="02070309020205020404" pitchFamily="49" charset="0"/>
              </a:rPr>
              <a:t>)</a:t>
            </a:r>
          </a:p>
          <a:p>
            <a:endParaRPr lang="de-DE" sz="1400" b="1" dirty="0">
              <a:effectLst/>
              <a:latin typeface="Courier New" panose="02070309020205020404" pitchFamily="49" charset="0"/>
              <a:cs typeface="Courier New" panose="02070309020205020404" pitchFamily="49" charset="0"/>
            </a:endParaRPr>
          </a:p>
          <a:p>
            <a:r>
              <a:rPr lang="de-DE" sz="1400" b="1" dirty="0">
                <a:effectLst/>
                <a:latin typeface="Courier New" panose="02070309020205020404" pitchFamily="49" charset="0"/>
                <a:cs typeface="Courier New" panose="02070309020205020404" pitchFamily="49" charset="0"/>
              </a:rPr>
              <a:t>s1 = Student(</a:t>
            </a:r>
            <a:r>
              <a:rPr lang="de-DE" sz="1400" b="1" dirty="0">
                <a:solidFill>
                  <a:srgbClr val="CE9178"/>
                </a:solidFill>
                <a:effectLst/>
                <a:latin typeface="Courier New" panose="02070309020205020404" pitchFamily="49" charset="0"/>
                <a:cs typeface="Courier New" panose="02070309020205020404" pitchFamily="49" charset="0"/>
              </a:rPr>
              <a:t>"Harry"</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CE9178"/>
                </a:solidFill>
                <a:effectLst/>
                <a:latin typeface="Courier New" panose="02070309020205020404" pitchFamily="49" charset="0"/>
                <a:cs typeface="Courier New" panose="02070309020205020404" pitchFamily="49" charset="0"/>
              </a:rPr>
              <a:t>"Hirsch"</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Student 1 erzeugen</a:t>
            </a:r>
          </a:p>
          <a:p>
            <a:r>
              <a:rPr lang="de-DE" sz="1400" b="1" dirty="0">
                <a:effectLst/>
                <a:latin typeface="Courier New" panose="02070309020205020404" pitchFamily="49" charset="0"/>
                <a:cs typeface="Courier New" panose="02070309020205020404" pitchFamily="49" charset="0"/>
              </a:rPr>
              <a:t>s2 = Student("</a:t>
            </a:r>
            <a:r>
              <a:rPr lang="de-DE" sz="1400" b="1" dirty="0">
                <a:solidFill>
                  <a:srgbClr val="CE9178"/>
                </a:solidFill>
                <a:effectLst/>
                <a:latin typeface="Courier New" panose="02070309020205020404" pitchFamily="49" charset="0"/>
                <a:cs typeface="Courier New" panose="02070309020205020404" pitchFamily="49" charset="0"/>
              </a:rPr>
              <a:t>Erna"</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CE9178"/>
                </a:solidFill>
                <a:effectLst/>
                <a:latin typeface="Courier New" panose="02070309020205020404" pitchFamily="49" charset="0"/>
                <a:cs typeface="Courier New" panose="02070309020205020404" pitchFamily="49" charset="0"/>
              </a:rPr>
              <a:t>"Nickelmeier"</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Student 2</a:t>
            </a:r>
          </a:p>
          <a:p>
            <a:r>
              <a:rPr lang="de-DE" sz="1400" b="1" dirty="0">
                <a:effectLst/>
                <a:latin typeface="Courier New" panose="02070309020205020404" pitchFamily="49" charset="0"/>
                <a:cs typeface="Courier New" panose="02070309020205020404" pitchFamily="49" charset="0"/>
              </a:rPr>
              <a:t>v = Vorlesung("</a:t>
            </a:r>
            <a:r>
              <a:rPr lang="de-DE" sz="1400" b="1" dirty="0">
                <a:solidFill>
                  <a:srgbClr val="CE9178"/>
                </a:solidFill>
                <a:effectLst/>
                <a:latin typeface="Courier New" panose="02070309020205020404" pitchFamily="49" charset="0"/>
                <a:cs typeface="Courier New" panose="02070309020205020404" pitchFamily="49" charset="0"/>
              </a:rPr>
              <a:t>Python for Beginners"</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Vorlesung erzeugen</a:t>
            </a:r>
          </a:p>
          <a:p>
            <a:r>
              <a:rPr lang="de-DE" sz="1400" b="1" dirty="0" err="1">
                <a:effectLst/>
                <a:latin typeface="Courier New" panose="02070309020205020404" pitchFamily="49" charset="0"/>
                <a:cs typeface="Courier New" panose="02070309020205020404" pitchFamily="49" charset="0"/>
              </a:rPr>
              <a:t>v.addstudent</a:t>
            </a:r>
            <a:r>
              <a:rPr lang="de-DE" sz="1400" b="1" dirty="0">
                <a:effectLst/>
                <a:latin typeface="Courier New" panose="02070309020205020404" pitchFamily="49" charset="0"/>
                <a:cs typeface="Courier New" panose="02070309020205020404" pitchFamily="49" charset="0"/>
              </a:rPr>
              <a:t>(s1)  </a:t>
            </a:r>
            <a:r>
              <a:rPr lang="de-DE" sz="1400" b="1" dirty="0">
                <a:solidFill>
                  <a:srgbClr val="FF0000"/>
                </a:solidFill>
                <a:effectLst/>
                <a:latin typeface="Courier New" panose="02070309020205020404" pitchFamily="49" charset="0"/>
                <a:cs typeface="Courier New" panose="02070309020205020404" pitchFamily="49" charset="0"/>
              </a:rPr>
              <a:t># Student 1 hinzufügen</a:t>
            </a:r>
          </a:p>
          <a:p>
            <a:r>
              <a:rPr lang="de-DE" sz="1400" b="1" dirty="0" err="1">
                <a:effectLst/>
                <a:latin typeface="Courier New" panose="02070309020205020404" pitchFamily="49" charset="0"/>
                <a:cs typeface="Courier New" panose="02070309020205020404" pitchFamily="49" charset="0"/>
              </a:rPr>
              <a:t>v.addstudent</a:t>
            </a:r>
            <a:r>
              <a:rPr lang="de-DE" sz="1400" b="1" dirty="0">
                <a:effectLst/>
                <a:latin typeface="Courier New" panose="02070309020205020404" pitchFamily="49" charset="0"/>
                <a:cs typeface="Courier New" panose="02070309020205020404" pitchFamily="49" charset="0"/>
              </a:rPr>
              <a:t>(s2)	 </a:t>
            </a:r>
            <a:r>
              <a:rPr lang="de-DE" sz="1400" b="1" dirty="0">
                <a:solidFill>
                  <a:srgbClr val="FF0000"/>
                </a:solidFill>
                <a:effectLst/>
                <a:latin typeface="Courier New" panose="02070309020205020404" pitchFamily="49" charset="0"/>
                <a:cs typeface="Courier New" panose="02070309020205020404" pitchFamily="49" charset="0"/>
              </a:rPr>
              <a:t># Student 2 hinzufügen</a:t>
            </a:r>
          </a:p>
          <a:p>
            <a:r>
              <a:rPr lang="de-DE" sz="1400" b="1" dirty="0" err="1">
                <a:effectLst/>
                <a:latin typeface="Courier New" panose="02070309020205020404" pitchFamily="49" charset="0"/>
                <a:cs typeface="Courier New" panose="02070309020205020404" pitchFamily="49" charset="0"/>
              </a:rPr>
              <a:t>v.ausgabestudis</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Ausgabe der Studentenliste</a:t>
            </a:r>
            <a:endParaRPr lang="de-DE" sz="1400" b="1" dirty="0">
              <a:latin typeface="Courier New" panose="02070309020205020404" pitchFamily="49" charset="0"/>
              <a:cs typeface="Courier New" panose="02070309020205020404" pitchFamily="49" charset="0"/>
            </a:endParaRPr>
          </a:p>
        </p:txBody>
      </p:sp>
      <p:pic>
        <p:nvPicPr>
          <p:cNvPr id="5" name="Grafik 4">
            <a:extLst>
              <a:ext uri="{FF2B5EF4-FFF2-40B4-BE49-F238E27FC236}">
                <a16:creationId xmlns:a16="http://schemas.microsoft.com/office/drawing/2014/main" id="{4A26676D-9D36-7EB5-B169-FF0479A8B679}"/>
              </a:ext>
            </a:extLst>
          </p:cNvPr>
          <p:cNvPicPr>
            <a:picLocks noChangeAspect="1"/>
          </p:cNvPicPr>
          <p:nvPr/>
        </p:nvPicPr>
        <p:blipFill>
          <a:blip r:embed="rId2"/>
          <a:stretch>
            <a:fillRect/>
          </a:stretch>
        </p:blipFill>
        <p:spPr>
          <a:xfrm>
            <a:off x="9107006" y="1947392"/>
            <a:ext cx="3102939" cy="4628693"/>
          </a:xfrm>
          <a:prstGeom prst="rect">
            <a:avLst/>
          </a:prstGeom>
        </p:spPr>
      </p:pic>
    </p:spTree>
    <p:extLst>
      <p:ext uri="{BB962C8B-B14F-4D97-AF65-F5344CB8AC3E}">
        <p14:creationId xmlns:p14="http://schemas.microsoft.com/office/powerpoint/2010/main" val="331200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2D445-9B7F-4AD5-AA9C-EC6ECAD3F492}"/>
              </a:ext>
            </a:extLst>
          </p:cNvPr>
          <p:cNvSpPr>
            <a:spLocks noGrp="1"/>
          </p:cNvSpPr>
          <p:nvPr>
            <p:ph type="title"/>
          </p:nvPr>
        </p:nvSpPr>
        <p:spPr/>
        <p:txBody>
          <a:bodyPr/>
          <a:lstStyle/>
          <a:p>
            <a:r>
              <a:rPr lang="de-DE" dirty="0"/>
              <a:t>Die wichtigsten UML Diagramme</a:t>
            </a:r>
          </a:p>
        </p:txBody>
      </p:sp>
      <p:pic>
        <p:nvPicPr>
          <p:cNvPr id="1026" name="Picture 2" descr="Use Cases und die Organisationsstruktur HOOD Blog : HOOD Blog">
            <a:extLst>
              <a:ext uri="{FF2B5EF4-FFF2-40B4-BE49-F238E27FC236}">
                <a16:creationId xmlns:a16="http://schemas.microsoft.com/office/drawing/2014/main" id="{5D1A6673-7828-47EE-AD4D-887646B5B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45" y="1669230"/>
            <a:ext cx="3342570" cy="2471708"/>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894318DB-4A9F-499D-BE77-0CC1AB9853A6}"/>
              </a:ext>
            </a:extLst>
          </p:cNvPr>
          <p:cNvPicPr>
            <a:picLocks noChangeAspect="1"/>
          </p:cNvPicPr>
          <p:nvPr/>
        </p:nvPicPr>
        <p:blipFill>
          <a:blip r:embed="rId3"/>
          <a:stretch>
            <a:fillRect/>
          </a:stretch>
        </p:blipFill>
        <p:spPr>
          <a:xfrm>
            <a:off x="8608374" y="1326811"/>
            <a:ext cx="2366405" cy="2039919"/>
          </a:xfrm>
          <a:prstGeom prst="rect">
            <a:avLst/>
          </a:prstGeom>
        </p:spPr>
      </p:pic>
      <p:pic>
        <p:nvPicPr>
          <p:cNvPr id="6" name="Grafik 5">
            <a:extLst>
              <a:ext uri="{FF2B5EF4-FFF2-40B4-BE49-F238E27FC236}">
                <a16:creationId xmlns:a16="http://schemas.microsoft.com/office/drawing/2014/main" id="{6D4DC89C-9120-4ED2-A400-C02208B816F6}"/>
              </a:ext>
            </a:extLst>
          </p:cNvPr>
          <p:cNvPicPr>
            <a:picLocks noChangeAspect="1"/>
          </p:cNvPicPr>
          <p:nvPr/>
        </p:nvPicPr>
        <p:blipFill>
          <a:blip r:embed="rId4"/>
          <a:stretch>
            <a:fillRect/>
          </a:stretch>
        </p:blipFill>
        <p:spPr>
          <a:xfrm>
            <a:off x="8262172" y="3909848"/>
            <a:ext cx="3904853" cy="2213849"/>
          </a:xfrm>
          <a:prstGeom prst="rect">
            <a:avLst/>
          </a:prstGeom>
        </p:spPr>
      </p:pic>
      <p:pic>
        <p:nvPicPr>
          <p:cNvPr id="8" name="Picture 8">
            <a:extLst>
              <a:ext uri="{FF2B5EF4-FFF2-40B4-BE49-F238E27FC236}">
                <a16:creationId xmlns:a16="http://schemas.microsoft.com/office/drawing/2014/main" id="{CF19CC07-8C2A-442E-95B3-AC65D722DB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829" y="1189761"/>
            <a:ext cx="3845723" cy="339067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B5AE2A38-A016-4CD4-BB94-52B1F840881B}"/>
              </a:ext>
            </a:extLst>
          </p:cNvPr>
          <p:cNvSpPr txBox="1"/>
          <p:nvPr/>
        </p:nvSpPr>
        <p:spPr>
          <a:xfrm>
            <a:off x="990075" y="4651986"/>
            <a:ext cx="2087495" cy="369332"/>
          </a:xfrm>
          <a:prstGeom prst="rect">
            <a:avLst/>
          </a:prstGeom>
          <a:noFill/>
        </p:spPr>
        <p:txBody>
          <a:bodyPr wrap="none" rtlCol="0">
            <a:spAutoFit/>
          </a:bodyPr>
          <a:lstStyle/>
          <a:p>
            <a:r>
              <a:rPr lang="de-DE"/>
              <a:t>Use-Case-Diagramm</a:t>
            </a:r>
          </a:p>
        </p:txBody>
      </p:sp>
      <p:sp>
        <p:nvSpPr>
          <p:cNvPr id="11" name="Textfeld 10">
            <a:extLst>
              <a:ext uri="{FF2B5EF4-FFF2-40B4-BE49-F238E27FC236}">
                <a16:creationId xmlns:a16="http://schemas.microsoft.com/office/drawing/2014/main" id="{021A884E-2835-49BD-A9D3-13897D0B09DF}"/>
              </a:ext>
            </a:extLst>
          </p:cNvPr>
          <p:cNvSpPr txBox="1"/>
          <p:nvPr/>
        </p:nvSpPr>
        <p:spPr>
          <a:xfrm>
            <a:off x="4913587" y="4651986"/>
            <a:ext cx="1834220" cy="369332"/>
          </a:xfrm>
          <a:prstGeom prst="rect">
            <a:avLst/>
          </a:prstGeom>
          <a:noFill/>
        </p:spPr>
        <p:txBody>
          <a:bodyPr wrap="none" rtlCol="0">
            <a:spAutoFit/>
          </a:bodyPr>
          <a:lstStyle/>
          <a:p>
            <a:r>
              <a:rPr lang="de-DE"/>
              <a:t>Klassendiagramm</a:t>
            </a:r>
          </a:p>
        </p:txBody>
      </p:sp>
      <p:sp>
        <p:nvSpPr>
          <p:cNvPr id="12" name="Textfeld 11">
            <a:extLst>
              <a:ext uri="{FF2B5EF4-FFF2-40B4-BE49-F238E27FC236}">
                <a16:creationId xmlns:a16="http://schemas.microsoft.com/office/drawing/2014/main" id="{AD70BFE7-C943-4432-B26C-F0906F912ABA}"/>
              </a:ext>
            </a:extLst>
          </p:cNvPr>
          <p:cNvSpPr txBox="1"/>
          <p:nvPr/>
        </p:nvSpPr>
        <p:spPr>
          <a:xfrm>
            <a:off x="8814428" y="3276603"/>
            <a:ext cx="1922001" cy="369332"/>
          </a:xfrm>
          <a:prstGeom prst="rect">
            <a:avLst/>
          </a:prstGeom>
          <a:noFill/>
        </p:spPr>
        <p:txBody>
          <a:bodyPr wrap="none" rtlCol="0">
            <a:spAutoFit/>
          </a:bodyPr>
          <a:lstStyle/>
          <a:p>
            <a:r>
              <a:rPr lang="de-DE"/>
              <a:t>Sequenzdiagramm</a:t>
            </a:r>
          </a:p>
        </p:txBody>
      </p:sp>
      <p:sp>
        <p:nvSpPr>
          <p:cNvPr id="13" name="Textfeld 12">
            <a:extLst>
              <a:ext uri="{FF2B5EF4-FFF2-40B4-BE49-F238E27FC236}">
                <a16:creationId xmlns:a16="http://schemas.microsoft.com/office/drawing/2014/main" id="{490C278A-ED95-4996-AF49-F00E0FECB56A}"/>
              </a:ext>
            </a:extLst>
          </p:cNvPr>
          <p:cNvSpPr txBox="1"/>
          <p:nvPr/>
        </p:nvSpPr>
        <p:spPr>
          <a:xfrm>
            <a:off x="9057669" y="6011391"/>
            <a:ext cx="2006062" cy="369332"/>
          </a:xfrm>
          <a:prstGeom prst="rect">
            <a:avLst/>
          </a:prstGeom>
          <a:noFill/>
        </p:spPr>
        <p:txBody>
          <a:bodyPr wrap="none" rtlCol="0">
            <a:spAutoFit/>
          </a:bodyPr>
          <a:lstStyle/>
          <a:p>
            <a:r>
              <a:rPr lang="de-DE"/>
              <a:t>Aktivitätsdiagramm</a:t>
            </a:r>
          </a:p>
        </p:txBody>
      </p:sp>
      <p:sp>
        <p:nvSpPr>
          <p:cNvPr id="3" name="Rechteck: abgerundete Ecken 2">
            <a:extLst>
              <a:ext uri="{FF2B5EF4-FFF2-40B4-BE49-F238E27FC236}">
                <a16:creationId xmlns:a16="http://schemas.microsoft.com/office/drawing/2014/main" id="{453E42DA-B348-4548-ABB6-A71987B19DA4}"/>
              </a:ext>
            </a:extLst>
          </p:cNvPr>
          <p:cNvSpPr/>
          <p:nvPr/>
        </p:nvSpPr>
        <p:spPr>
          <a:xfrm>
            <a:off x="88900" y="1189761"/>
            <a:ext cx="8058150" cy="3999010"/>
          </a:xfrm>
          <a:prstGeom prst="roundRect">
            <a:avLst/>
          </a:prstGeom>
          <a:noFill/>
          <a:ln w="5715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562200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620315-D247-44EA-A388-D8037A99B41E}"/>
              </a:ext>
            </a:extLst>
          </p:cNvPr>
          <p:cNvSpPr>
            <a:spLocks noGrp="1"/>
          </p:cNvSpPr>
          <p:nvPr>
            <p:ph type="title"/>
          </p:nvPr>
        </p:nvSpPr>
        <p:spPr/>
        <p:txBody>
          <a:bodyPr/>
          <a:lstStyle/>
          <a:p>
            <a:r>
              <a:rPr lang="de-DE"/>
              <a:t>Beispiele Klassendiagramme mit Assoziation</a:t>
            </a:r>
          </a:p>
        </p:txBody>
      </p:sp>
      <p:pic>
        <p:nvPicPr>
          <p:cNvPr id="3074" name="Picture 2">
            <a:extLst>
              <a:ext uri="{FF2B5EF4-FFF2-40B4-BE49-F238E27FC236}">
                <a16:creationId xmlns:a16="http://schemas.microsoft.com/office/drawing/2014/main" id="{528B5CD2-7F55-4894-969A-797DCD62EB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5" t="6842" r="5177" b="5815"/>
          <a:stretch/>
        </p:blipFill>
        <p:spPr bwMode="auto">
          <a:xfrm>
            <a:off x="737401" y="1208664"/>
            <a:ext cx="10136579" cy="2649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D2B1B86-38CD-458C-A23C-88C1EF3D9F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60" t="7998" r="5142" b="8355"/>
          <a:stretch/>
        </p:blipFill>
        <p:spPr bwMode="auto">
          <a:xfrm>
            <a:off x="1512000" y="4140935"/>
            <a:ext cx="7876800" cy="25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32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E7A8D3-1D7E-4BFE-9ED7-1DA969FDEBCC}"/>
              </a:ext>
            </a:extLst>
          </p:cNvPr>
          <p:cNvSpPr>
            <a:spLocks noGrp="1"/>
          </p:cNvSpPr>
          <p:nvPr>
            <p:ph type="title"/>
          </p:nvPr>
        </p:nvSpPr>
        <p:spPr/>
        <p:txBody>
          <a:bodyPr/>
          <a:lstStyle/>
          <a:p>
            <a:r>
              <a:rPr lang="de-DE" dirty="0"/>
              <a:t>Aggregation: Spezialfall einer Assoziation</a:t>
            </a:r>
          </a:p>
        </p:txBody>
      </p:sp>
      <p:sp>
        <p:nvSpPr>
          <p:cNvPr id="3" name="Inhaltsplatzhalter 2">
            <a:extLst>
              <a:ext uri="{FF2B5EF4-FFF2-40B4-BE49-F238E27FC236}">
                <a16:creationId xmlns:a16="http://schemas.microsoft.com/office/drawing/2014/main" id="{D7BFA5AA-2CDB-4EB7-9894-019411DB96CC}"/>
              </a:ext>
            </a:extLst>
          </p:cNvPr>
          <p:cNvSpPr>
            <a:spLocks noGrp="1"/>
          </p:cNvSpPr>
          <p:nvPr>
            <p:ph idx="1"/>
          </p:nvPr>
        </p:nvSpPr>
        <p:spPr/>
        <p:txBody>
          <a:bodyPr/>
          <a:lstStyle/>
          <a:p>
            <a:r>
              <a:rPr lang="de-DE" dirty="0"/>
              <a:t>Wenn man darstellen will, dass mehrere Klassen zusammengehören und sich dabei zu einem gemeinsamen, Neuen ergänzen, kann man die Aggregation verwenden, dabei wird eine (nicht gefüllte) </a:t>
            </a:r>
            <a:r>
              <a:rPr lang="de-DE"/>
              <a:t>Raute verwendet. </a:t>
            </a:r>
            <a:endParaRPr lang="de-DE" dirty="0"/>
          </a:p>
          <a:p>
            <a:r>
              <a:rPr lang="de-DE" dirty="0"/>
              <a:t>Die Raute befindet sich dabei auf der Seite der Hauptklasse, die "das Ganze" </a:t>
            </a:r>
            <a:r>
              <a:rPr lang="de-DE"/>
              <a:t>bildet. Die "Bindung" ist dabei stärker als bei der Assoziation.</a:t>
            </a:r>
            <a:endParaRPr lang="de-DE" dirty="0"/>
          </a:p>
          <a:p>
            <a:r>
              <a:rPr lang="de-DE" dirty="0"/>
              <a:t>Lässt man die "Hauptklasse" weg, so bleiben doch die "Unterklassen" sinnvoll </a:t>
            </a:r>
            <a:r>
              <a:rPr lang="de-DE"/>
              <a:t>erhalten. Man kann man sie aber auch optional mitlöschen.</a:t>
            </a:r>
            <a:endParaRPr lang="de-DE" dirty="0"/>
          </a:p>
        </p:txBody>
      </p:sp>
      <p:sp>
        <p:nvSpPr>
          <p:cNvPr id="6" name="Flussdiagramm: Verzweigung 5">
            <a:extLst>
              <a:ext uri="{FF2B5EF4-FFF2-40B4-BE49-F238E27FC236}">
                <a16:creationId xmlns:a16="http://schemas.microsoft.com/office/drawing/2014/main" id="{AE6D98AF-F350-4BF8-9022-AAB862D27CC4}"/>
              </a:ext>
            </a:extLst>
          </p:cNvPr>
          <p:cNvSpPr/>
          <p:nvPr/>
        </p:nvSpPr>
        <p:spPr>
          <a:xfrm>
            <a:off x="10403795" y="2607938"/>
            <a:ext cx="540327" cy="344385"/>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7" name="Gerader Verbinder 6">
            <a:extLst>
              <a:ext uri="{FF2B5EF4-FFF2-40B4-BE49-F238E27FC236}">
                <a16:creationId xmlns:a16="http://schemas.microsoft.com/office/drawing/2014/main" id="{F36F4155-F8B5-4C0E-A186-5795DBC497C3}"/>
              </a:ext>
            </a:extLst>
          </p:cNvPr>
          <p:cNvCxnSpPr>
            <a:cxnSpLocks/>
          </p:cNvCxnSpPr>
          <p:nvPr/>
        </p:nvCxnSpPr>
        <p:spPr>
          <a:xfrm>
            <a:off x="10897248" y="2780130"/>
            <a:ext cx="882262" cy="0"/>
          </a:xfrm>
          <a:prstGeom prst="line">
            <a:avLst/>
          </a:prstGeom>
          <a:ln w="38100"/>
        </p:spPr>
        <p:style>
          <a:lnRef idx="1">
            <a:schemeClr val="dk1"/>
          </a:lnRef>
          <a:fillRef idx="0">
            <a:schemeClr val="dk1"/>
          </a:fillRef>
          <a:effectRef idx="0">
            <a:schemeClr val="dk1"/>
          </a:effectRef>
          <a:fontRef idx="minor">
            <a:schemeClr val="tx1"/>
          </a:fontRef>
        </p:style>
      </p:cxnSp>
      <p:pic>
        <p:nvPicPr>
          <p:cNvPr id="10" name="Grafik 9">
            <a:extLst>
              <a:ext uri="{FF2B5EF4-FFF2-40B4-BE49-F238E27FC236}">
                <a16:creationId xmlns:a16="http://schemas.microsoft.com/office/drawing/2014/main" id="{110A0BAD-4DE2-4212-9DB0-A6CD7ED77BA5}"/>
              </a:ext>
            </a:extLst>
          </p:cNvPr>
          <p:cNvPicPr>
            <a:picLocks noChangeAspect="1"/>
          </p:cNvPicPr>
          <p:nvPr/>
        </p:nvPicPr>
        <p:blipFill>
          <a:blip r:embed="rId2"/>
          <a:stretch>
            <a:fillRect/>
          </a:stretch>
        </p:blipFill>
        <p:spPr>
          <a:xfrm>
            <a:off x="1450830" y="5878299"/>
            <a:ext cx="4144889" cy="979701"/>
          </a:xfrm>
          <a:prstGeom prst="rect">
            <a:avLst/>
          </a:prstGeom>
        </p:spPr>
      </p:pic>
      <p:pic>
        <p:nvPicPr>
          <p:cNvPr id="16" name="Grafik 15">
            <a:extLst>
              <a:ext uri="{FF2B5EF4-FFF2-40B4-BE49-F238E27FC236}">
                <a16:creationId xmlns:a16="http://schemas.microsoft.com/office/drawing/2014/main" id="{9EF7B478-1F36-448B-990B-AD9925ECECB3}"/>
              </a:ext>
            </a:extLst>
          </p:cNvPr>
          <p:cNvPicPr>
            <a:picLocks noChangeAspect="1"/>
          </p:cNvPicPr>
          <p:nvPr/>
        </p:nvPicPr>
        <p:blipFill>
          <a:blip r:embed="rId3"/>
          <a:stretch>
            <a:fillRect/>
          </a:stretch>
        </p:blipFill>
        <p:spPr>
          <a:xfrm>
            <a:off x="6380721" y="5199038"/>
            <a:ext cx="4516527" cy="995167"/>
          </a:xfrm>
          <a:prstGeom prst="rect">
            <a:avLst/>
          </a:prstGeom>
        </p:spPr>
      </p:pic>
      <p:pic>
        <p:nvPicPr>
          <p:cNvPr id="20" name="Grafik 19">
            <a:extLst>
              <a:ext uri="{FF2B5EF4-FFF2-40B4-BE49-F238E27FC236}">
                <a16:creationId xmlns:a16="http://schemas.microsoft.com/office/drawing/2014/main" id="{D5FDF490-69B4-4446-A9B6-0EA881499010}"/>
              </a:ext>
            </a:extLst>
          </p:cNvPr>
          <p:cNvPicPr>
            <a:picLocks noChangeAspect="1"/>
          </p:cNvPicPr>
          <p:nvPr/>
        </p:nvPicPr>
        <p:blipFill>
          <a:blip r:embed="rId4"/>
          <a:stretch>
            <a:fillRect/>
          </a:stretch>
        </p:blipFill>
        <p:spPr>
          <a:xfrm>
            <a:off x="974848" y="4762907"/>
            <a:ext cx="4620872" cy="984776"/>
          </a:xfrm>
          <a:prstGeom prst="rect">
            <a:avLst/>
          </a:prstGeom>
        </p:spPr>
      </p:pic>
    </p:spTree>
    <p:extLst>
      <p:ext uri="{BB962C8B-B14F-4D97-AF65-F5344CB8AC3E}">
        <p14:creationId xmlns:p14="http://schemas.microsoft.com/office/powerpoint/2010/main" val="1837524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E7A8D3-1D7E-4BFE-9ED7-1DA969FDEBCC}"/>
              </a:ext>
            </a:extLst>
          </p:cNvPr>
          <p:cNvSpPr>
            <a:spLocks noGrp="1"/>
          </p:cNvSpPr>
          <p:nvPr>
            <p:ph type="title"/>
          </p:nvPr>
        </p:nvSpPr>
        <p:spPr/>
        <p:txBody>
          <a:bodyPr/>
          <a:lstStyle/>
          <a:p>
            <a:r>
              <a:rPr lang="de-DE" dirty="0"/>
              <a:t>Komposition: Spezialfall einer Assoziation</a:t>
            </a:r>
          </a:p>
        </p:txBody>
      </p:sp>
      <p:sp>
        <p:nvSpPr>
          <p:cNvPr id="3" name="Inhaltsplatzhalter 2">
            <a:extLst>
              <a:ext uri="{FF2B5EF4-FFF2-40B4-BE49-F238E27FC236}">
                <a16:creationId xmlns:a16="http://schemas.microsoft.com/office/drawing/2014/main" id="{D7BFA5AA-2CDB-4EB7-9894-019411DB96CC}"/>
              </a:ext>
            </a:extLst>
          </p:cNvPr>
          <p:cNvSpPr>
            <a:spLocks noGrp="1"/>
          </p:cNvSpPr>
          <p:nvPr>
            <p:ph idx="1"/>
          </p:nvPr>
        </p:nvSpPr>
        <p:spPr>
          <a:xfrm>
            <a:off x="838200" y="1305573"/>
            <a:ext cx="10515600" cy="4687867"/>
          </a:xfrm>
        </p:spPr>
        <p:txBody>
          <a:bodyPr/>
          <a:lstStyle/>
          <a:p>
            <a:r>
              <a:rPr lang="de-DE" dirty="0"/>
              <a:t>Die Komposition ist eine Sonderform der Aggregation. Sie drückt aus, dass die einzelnen Teile vom Ganzen existenzabhängig sind. Dabei wird eine gefüllte Raute verwendet:</a:t>
            </a:r>
          </a:p>
          <a:p>
            <a:r>
              <a:rPr lang="de-DE" dirty="0"/>
              <a:t>Die Raute befindet sich dabei auf der Seite der Hauptklasse, die "das Ganze" bildet.</a:t>
            </a:r>
          </a:p>
          <a:p>
            <a:r>
              <a:rPr lang="de-DE" dirty="0"/>
              <a:t>Die Bindung ist noch stärker als bei der Aggregation: Lässt man die "Hauptklasse" weg, so machen auch die "Unterklassen" im Programm keinen Sinn mehr und hören auf zu existieren / werden gelöscht.</a:t>
            </a:r>
          </a:p>
        </p:txBody>
      </p:sp>
      <p:sp>
        <p:nvSpPr>
          <p:cNvPr id="7" name="Flussdiagramm: Verzweigung 6">
            <a:extLst>
              <a:ext uri="{FF2B5EF4-FFF2-40B4-BE49-F238E27FC236}">
                <a16:creationId xmlns:a16="http://schemas.microsoft.com/office/drawing/2014/main" id="{C27412B7-AC06-4E00-99FC-E80DECE48039}"/>
              </a:ext>
            </a:extLst>
          </p:cNvPr>
          <p:cNvSpPr/>
          <p:nvPr/>
        </p:nvSpPr>
        <p:spPr>
          <a:xfrm>
            <a:off x="7519060" y="2170847"/>
            <a:ext cx="540327" cy="34438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C3C679B9-53CF-4B42-BB35-309690459562}"/>
              </a:ext>
            </a:extLst>
          </p:cNvPr>
          <p:cNvCxnSpPr>
            <a:cxnSpLocks/>
          </p:cNvCxnSpPr>
          <p:nvPr/>
        </p:nvCxnSpPr>
        <p:spPr>
          <a:xfrm>
            <a:off x="7937342" y="2339233"/>
            <a:ext cx="1797132" cy="3806"/>
          </a:xfrm>
          <a:prstGeom prst="line">
            <a:avLst/>
          </a:prstGeom>
          <a:ln w="38100"/>
        </p:spPr>
        <p:style>
          <a:lnRef idx="1">
            <a:schemeClr val="dk1"/>
          </a:lnRef>
          <a:fillRef idx="0">
            <a:schemeClr val="dk1"/>
          </a:fillRef>
          <a:effectRef idx="0">
            <a:schemeClr val="dk1"/>
          </a:effectRef>
          <a:fontRef idx="minor">
            <a:schemeClr val="tx1"/>
          </a:fontRef>
        </p:style>
      </p:cxnSp>
      <p:pic>
        <p:nvPicPr>
          <p:cNvPr id="11" name="Grafik 10">
            <a:extLst>
              <a:ext uri="{FF2B5EF4-FFF2-40B4-BE49-F238E27FC236}">
                <a16:creationId xmlns:a16="http://schemas.microsoft.com/office/drawing/2014/main" id="{173DD722-3F54-47CA-A389-3CD11AD14F08}"/>
              </a:ext>
            </a:extLst>
          </p:cNvPr>
          <p:cNvPicPr>
            <a:picLocks noChangeAspect="1"/>
          </p:cNvPicPr>
          <p:nvPr/>
        </p:nvPicPr>
        <p:blipFill>
          <a:blip r:embed="rId2"/>
          <a:stretch>
            <a:fillRect/>
          </a:stretch>
        </p:blipFill>
        <p:spPr>
          <a:xfrm>
            <a:off x="95239" y="4719925"/>
            <a:ext cx="1282845" cy="2138075"/>
          </a:xfrm>
          <a:prstGeom prst="rect">
            <a:avLst/>
          </a:prstGeom>
        </p:spPr>
      </p:pic>
      <p:pic>
        <p:nvPicPr>
          <p:cNvPr id="13" name="Grafik 12">
            <a:extLst>
              <a:ext uri="{FF2B5EF4-FFF2-40B4-BE49-F238E27FC236}">
                <a16:creationId xmlns:a16="http://schemas.microsoft.com/office/drawing/2014/main" id="{18140219-B7BE-474B-B9D2-FB32CE617BBD}"/>
              </a:ext>
            </a:extLst>
          </p:cNvPr>
          <p:cNvPicPr>
            <a:picLocks noChangeAspect="1"/>
          </p:cNvPicPr>
          <p:nvPr/>
        </p:nvPicPr>
        <p:blipFill>
          <a:blip r:embed="rId3"/>
          <a:stretch>
            <a:fillRect/>
          </a:stretch>
        </p:blipFill>
        <p:spPr>
          <a:xfrm>
            <a:off x="1472120" y="4725050"/>
            <a:ext cx="1377352" cy="2132950"/>
          </a:xfrm>
          <a:prstGeom prst="rect">
            <a:avLst/>
          </a:prstGeom>
        </p:spPr>
      </p:pic>
      <p:pic>
        <p:nvPicPr>
          <p:cNvPr id="17" name="Grafik 16">
            <a:extLst>
              <a:ext uri="{FF2B5EF4-FFF2-40B4-BE49-F238E27FC236}">
                <a16:creationId xmlns:a16="http://schemas.microsoft.com/office/drawing/2014/main" id="{2E5F59F0-4B8A-4451-81CA-04092EDDC9C5}"/>
              </a:ext>
            </a:extLst>
          </p:cNvPr>
          <p:cNvPicPr>
            <a:picLocks noChangeAspect="1"/>
          </p:cNvPicPr>
          <p:nvPr/>
        </p:nvPicPr>
        <p:blipFill>
          <a:blip r:embed="rId4"/>
          <a:stretch>
            <a:fillRect/>
          </a:stretch>
        </p:blipFill>
        <p:spPr>
          <a:xfrm>
            <a:off x="2998777" y="4745832"/>
            <a:ext cx="1209751" cy="2112168"/>
          </a:xfrm>
          <a:prstGeom prst="rect">
            <a:avLst/>
          </a:prstGeom>
        </p:spPr>
      </p:pic>
      <p:pic>
        <p:nvPicPr>
          <p:cNvPr id="19" name="Grafik 18">
            <a:extLst>
              <a:ext uri="{FF2B5EF4-FFF2-40B4-BE49-F238E27FC236}">
                <a16:creationId xmlns:a16="http://schemas.microsoft.com/office/drawing/2014/main" id="{2F7715CD-96F4-479B-B5F1-DEA3C810A990}"/>
              </a:ext>
            </a:extLst>
          </p:cNvPr>
          <p:cNvPicPr>
            <a:picLocks noChangeAspect="1"/>
          </p:cNvPicPr>
          <p:nvPr/>
        </p:nvPicPr>
        <p:blipFill>
          <a:blip r:embed="rId5"/>
          <a:stretch>
            <a:fillRect/>
          </a:stretch>
        </p:blipFill>
        <p:spPr>
          <a:xfrm>
            <a:off x="4376968" y="4745832"/>
            <a:ext cx="1273081" cy="2121802"/>
          </a:xfrm>
          <a:prstGeom prst="rect">
            <a:avLst/>
          </a:prstGeom>
        </p:spPr>
      </p:pic>
      <p:pic>
        <p:nvPicPr>
          <p:cNvPr id="10" name="Grafik 9">
            <a:extLst>
              <a:ext uri="{FF2B5EF4-FFF2-40B4-BE49-F238E27FC236}">
                <a16:creationId xmlns:a16="http://schemas.microsoft.com/office/drawing/2014/main" id="{631F49E1-970C-4841-897B-D7DD342F3BAF}"/>
              </a:ext>
            </a:extLst>
          </p:cNvPr>
          <p:cNvPicPr>
            <a:picLocks noChangeAspect="1"/>
          </p:cNvPicPr>
          <p:nvPr/>
        </p:nvPicPr>
        <p:blipFill>
          <a:blip r:embed="rId6"/>
          <a:stretch>
            <a:fillRect/>
          </a:stretch>
        </p:blipFill>
        <p:spPr>
          <a:xfrm>
            <a:off x="7575768" y="4713175"/>
            <a:ext cx="4147916" cy="2091386"/>
          </a:xfrm>
          <a:prstGeom prst="rect">
            <a:avLst/>
          </a:prstGeom>
        </p:spPr>
      </p:pic>
      <p:sp>
        <p:nvSpPr>
          <p:cNvPr id="12" name="Textfeld 11">
            <a:extLst>
              <a:ext uri="{FF2B5EF4-FFF2-40B4-BE49-F238E27FC236}">
                <a16:creationId xmlns:a16="http://schemas.microsoft.com/office/drawing/2014/main" id="{91595BDC-A5B9-4DCD-9D67-CD3AC3A90427}"/>
              </a:ext>
            </a:extLst>
          </p:cNvPr>
          <p:cNvSpPr txBox="1"/>
          <p:nvPr/>
        </p:nvSpPr>
        <p:spPr>
          <a:xfrm>
            <a:off x="9023971" y="6338048"/>
            <a:ext cx="1191352" cy="430887"/>
          </a:xfrm>
          <a:prstGeom prst="rect">
            <a:avLst/>
          </a:prstGeom>
          <a:noFill/>
        </p:spPr>
        <p:txBody>
          <a:bodyPr wrap="none" rtlCol="0">
            <a:spAutoFit/>
          </a:bodyPr>
          <a:lstStyle/>
          <a:p>
            <a:r>
              <a:rPr lang="de-DE" sz="1100"/>
              <a:t>Klassendiagramm</a:t>
            </a:r>
            <a:br>
              <a:rPr lang="de-DE" sz="1100"/>
            </a:br>
            <a:r>
              <a:rPr lang="de-DE" sz="1100"/>
              <a:t>"Ebook-Reader"</a:t>
            </a:r>
          </a:p>
        </p:txBody>
      </p:sp>
      <p:pic>
        <p:nvPicPr>
          <p:cNvPr id="1028" name="Picture 4">
            <a:extLst>
              <a:ext uri="{FF2B5EF4-FFF2-40B4-BE49-F238E27FC236}">
                <a16:creationId xmlns:a16="http://schemas.microsoft.com/office/drawing/2014/main" id="{FD73248F-190C-9118-827B-4665B9F7FE8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361" t="8857" r="10664" b="8361"/>
          <a:stretch/>
        </p:blipFill>
        <p:spPr bwMode="auto">
          <a:xfrm>
            <a:off x="5927520" y="4745832"/>
            <a:ext cx="1077942" cy="212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33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1A9CFB-C243-26BC-C965-6B406E4AB206}"/>
              </a:ext>
            </a:extLst>
          </p:cNvPr>
          <p:cNvSpPr>
            <a:spLocks noGrp="1"/>
          </p:cNvSpPr>
          <p:nvPr>
            <p:ph type="title"/>
          </p:nvPr>
        </p:nvSpPr>
        <p:spPr/>
        <p:txBody>
          <a:bodyPr/>
          <a:lstStyle/>
          <a:p>
            <a:r>
              <a:rPr lang="de-DE" dirty="0"/>
              <a:t>Komposition in Python umsetzen</a:t>
            </a:r>
          </a:p>
        </p:txBody>
      </p:sp>
      <p:sp>
        <p:nvSpPr>
          <p:cNvPr id="3" name="Inhaltsplatzhalter 2">
            <a:extLst>
              <a:ext uri="{FF2B5EF4-FFF2-40B4-BE49-F238E27FC236}">
                <a16:creationId xmlns:a16="http://schemas.microsoft.com/office/drawing/2014/main" id="{E95BC3B6-24C8-FEE6-24E1-D48F4667E9F2}"/>
              </a:ext>
            </a:extLst>
          </p:cNvPr>
          <p:cNvSpPr>
            <a:spLocks noGrp="1"/>
          </p:cNvSpPr>
          <p:nvPr>
            <p:ph idx="1"/>
          </p:nvPr>
        </p:nvSpPr>
        <p:spPr>
          <a:xfrm>
            <a:off x="62536" y="1359726"/>
            <a:ext cx="4711262" cy="5226548"/>
          </a:xfrm>
        </p:spPr>
        <p:txBody>
          <a:bodyPr>
            <a:normAutofit fontScale="92500" lnSpcReduction="10000"/>
          </a:bodyPr>
          <a:lstStyle/>
          <a:p>
            <a:r>
              <a:rPr lang="de-DE" dirty="0"/>
              <a:t>Bei der Komposition müssen die Objekte der "Unterklasse" mit dem Objekt der "Hauptklasse" gelöscht werden.</a:t>
            </a:r>
          </a:p>
          <a:p>
            <a:r>
              <a:rPr lang="de-DE" dirty="0"/>
              <a:t>Das lässt sich bei einer Anwendung "Kalenderobjekt mit Terminobjekten" beispielsweise so umsetzen, wenn man die Terminobjekte innerhalb des Kalenderobjekts speichert.</a:t>
            </a:r>
          </a:p>
          <a:p>
            <a:r>
              <a:rPr lang="de-DE" dirty="0"/>
              <a:t>Beim Löschen des Kalenders werden dann auch alle enthaltenden Termine gelöscht (=Komposition!)</a:t>
            </a:r>
          </a:p>
        </p:txBody>
      </p:sp>
      <p:sp>
        <p:nvSpPr>
          <p:cNvPr id="4" name="Textfeld 3">
            <a:extLst>
              <a:ext uri="{FF2B5EF4-FFF2-40B4-BE49-F238E27FC236}">
                <a16:creationId xmlns:a16="http://schemas.microsoft.com/office/drawing/2014/main" id="{C6D96147-3215-7BE6-8E9B-1A0FCC051D18}"/>
              </a:ext>
            </a:extLst>
          </p:cNvPr>
          <p:cNvSpPr txBox="1"/>
          <p:nvPr/>
        </p:nvSpPr>
        <p:spPr>
          <a:xfrm>
            <a:off x="4672899" y="1199686"/>
            <a:ext cx="7519101" cy="5262979"/>
          </a:xfrm>
          <a:prstGeom prst="rect">
            <a:avLst/>
          </a:prstGeom>
          <a:noFill/>
          <a:ln>
            <a:solidFill>
              <a:schemeClr val="bg1">
                <a:lumMod val="75000"/>
              </a:schemeClr>
            </a:solidFill>
          </a:ln>
        </p:spPr>
        <p:txBody>
          <a:bodyPr wrap="square" rtlCol="0">
            <a:spAutoFit/>
          </a:bodyPr>
          <a:lstStyle/>
          <a:p>
            <a:r>
              <a:rPr lang="de-DE" sz="1200" dirty="0" err="1">
                <a:solidFill>
                  <a:schemeClr val="accent1">
                    <a:lumMod val="75000"/>
                  </a:schemeClr>
                </a:solidFill>
                <a:latin typeface="Consolas" panose="020B0609020204030204" pitchFamily="49" charset="0"/>
              </a:rPr>
              <a:t>class</a:t>
            </a:r>
            <a:r>
              <a:rPr lang="de-DE" sz="1200" dirty="0">
                <a:solidFill>
                  <a:schemeClr val="accent1">
                    <a:lumMod val="75000"/>
                  </a:schemeClr>
                </a:solidFill>
                <a:latin typeface="Consolas" panose="020B0609020204030204" pitchFamily="49" charset="0"/>
              </a:rPr>
              <a:t> Kalender():   </a:t>
            </a:r>
            <a:r>
              <a:rPr lang="de-DE" sz="1200" dirty="0">
                <a:solidFill>
                  <a:srgbClr val="FF0000"/>
                </a:solidFill>
                <a:latin typeface="Consolas" panose="020B0609020204030204" pitchFamily="49" charset="0"/>
              </a:rPr>
              <a:t># Klasse für den Kalender (Hauptklasse)</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__</a:t>
            </a:r>
            <a:r>
              <a:rPr lang="de-DE" sz="1200" dirty="0" err="1">
                <a:solidFill>
                  <a:schemeClr val="accent1">
                    <a:lumMod val="75000"/>
                  </a:schemeClr>
                </a:solidFill>
                <a:latin typeface="Consolas" panose="020B0609020204030204" pitchFamily="49" charset="0"/>
              </a:rPr>
              <a:t>init</a:t>
            </a:r>
            <a:r>
              <a:rPr lang="de-DE" sz="1200" dirty="0">
                <a:solidFill>
                  <a:schemeClr val="accent1">
                    <a:lumMod val="75000"/>
                  </a:schemeClr>
                </a:solidFill>
                <a:latin typeface="Consolas" panose="020B0609020204030204" pitchFamily="49" charset="0"/>
              </a:rPr>
              <a:t>__(</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name</a:t>
            </a:r>
            <a:r>
              <a:rPr lang="de-DE" sz="1200" dirty="0">
                <a:solidFill>
                  <a:schemeClr val="accent1">
                    <a:lumMod val="75000"/>
                  </a:schemeClr>
                </a:solidFill>
                <a:latin typeface="Consolas" panose="020B0609020204030204" pitchFamily="49" charset="0"/>
              </a:rPr>
              <a:t>):</a:t>
            </a:r>
          </a:p>
          <a:p>
            <a:r>
              <a:rPr lang="de-DE" sz="1200" dirty="0">
                <a:latin typeface="Consolas" panose="020B0609020204030204" pitchFamily="49" charset="0"/>
              </a:rPr>
              <a:t>        self.name = </a:t>
            </a:r>
            <a:r>
              <a:rPr lang="de-DE" sz="1200" dirty="0" err="1">
                <a:latin typeface="Consolas" panose="020B0609020204030204" pitchFamily="49" charset="0"/>
              </a:rPr>
              <a:t>name</a:t>
            </a:r>
            <a:endParaRPr lang="de-DE" sz="1200" dirty="0">
              <a:latin typeface="Consolas" panose="020B0609020204030204" pitchFamily="49" charset="0"/>
            </a:endParaRPr>
          </a:p>
          <a:p>
            <a:r>
              <a:rPr lang="de-DE" sz="1200" dirty="0">
                <a:latin typeface="Consolas" panose="020B0609020204030204" pitchFamily="49" charset="0"/>
              </a:rPr>
              <a:t>        </a:t>
            </a:r>
            <a:r>
              <a:rPr lang="de-DE" sz="1200" dirty="0" err="1">
                <a:latin typeface="Consolas" panose="020B0609020204030204" pitchFamily="49" charset="0"/>
              </a:rPr>
              <a:t>self.termine</a:t>
            </a:r>
            <a:r>
              <a:rPr lang="de-DE" sz="1200" dirty="0">
                <a:latin typeface="Consolas" panose="020B0609020204030204" pitchFamily="49" charset="0"/>
              </a:rPr>
              <a:t> = []</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hinzu(</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anlass</a:t>
            </a:r>
            <a:r>
              <a:rPr lang="de-DE" sz="1200" dirty="0">
                <a:solidFill>
                  <a:schemeClr val="accent1">
                    <a:lumMod val="75000"/>
                  </a:schemeClr>
                </a:solidFill>
                <a:latin typeface="Consolas" panose="020B0609020204030204" pitchFamily="49" charset="0"/>
              </a:rPr>
              <a:t>, von, bis):   </a:t>
            </a:r>
            <a:r>
              <a:rPr lang="de-DE" sz="1200" dirty="0">
                <a:solidFill>
                  <a:srgbClr val="FF0000"/>
                </a:solidFill>
                <a:latin typeface="Consolas" panose="020B0609020204030204" pitchFamily="49" charset="0"/>
              </a:rPr>
              <a:t># Methode zum Hinzufügen Termin</a:t>
            </a:r>
          </a:p>
          <a:p>
            <a:r>
              <a:rPr lang="de-DE" sz="1200" dirty="0">
                <a:latin typeface="Consolas" panose="020B0609020204030204" pitchFamily="49" charset="0"/>
              </a:rPr>
              <a:t>        </a:t>
            </a:r>
            <a:r>
              <a:rPr lang="de-DE" sz="1200" dirty="0" err="1">
                <a:latin typeface="Consolas" panose="020B0609020204030204" pitchFamily="49" charset="0"/>
              </a:rPr>
              <a:t>self.termine.append</a:t>
            </a:r>
            <a:r>
              <a:rPr lang="de-DE" sz="1200" dirty="0">
                <a:latin typeface="Consolas" panose="020B0609020204030204" pitchFamily="49" charset="0"/>
              </a:rPr>
              <a:t>(Termin(</a:t>
            </a:r>
            <a:r>
              <a:rPr lang="de-DE" sz="1200" dirty="0" err="1">
                <a:latin typeface="Consolas" panose="020B0609020204030204" pitchFamily="49" charset="0"/>
              </a:rPr>
              <a:t>anlass</a:t>
            </a:r>
            <a:r>
              <a:rPr lang="de-DE" sz="1200" dirty="0">
                <a:latin typeface="Consolas" panose="020B0609020204030204" pitchFamily="49" charset="0"/>
              </a:rPr>
              <a:t>, von, bis)) </a:t>
            </a:r>
            <a:r>
              <a:rPr lang="de-DE" sz="1200" dirty="0">
                <a:solidFill>
                  <a:srgbClr val="FF0000"/>
                </a:solidFill>
                <a:latin typeface="Consolas" panose="020B0609020204030204" pitchFamily="49" charset="0"/>
              </a:rPr>
              <a:t># Termin wird erzeugt</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("Termin hinzugefügt")</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kalprint</a:t>
            </a:r>
            <a:r>
              <a:rPr lang="de-DE" sz="1200" dirty="0">
                <a:solidFill>
                  <a:schemeClr val="accent1">
                    <a:lumMod val="75000"/>
                  </a:schemeClr>
                </a:solidFill>
                <a:latin typeface="Consolas" panose="020B0609020204030204" pitchFamily="49" charset="0"/>
              </a:rPr>
              <a:t>(</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a:solidFill>
                  <a:srgbClr val="FF0000"/>
                </a:solidFill>
                <a:latin typeface="Consolas" panose="020B0609020204030204" pitchFamily="49" charset="0"/>
              </a:rPr>
              <a:t># Ausgabe aller Termine</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a:t>
            </a:r>
            <a:r>
              <a:rPr lang="de-DE" sz="1200" dirty="0" err="1">
                <a:latin typeface="Consolas" panose="020B0609020204030204" pitchFamily="49" charset="0"/>
              </a:rPr>
              <a:t>n"+self.name</a:t>
            </a:r>
            <a:r>
              <a:rPr lang="de-DE" sz="1200" dirty="0">
                <a:latin typeface="Consolas" panose="020B0609020204030204" pitchFamily="49" charset="0"/>
              </a:rPr>
              <a:t>)</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a:t>
            </a:r>
          </a:p>
          <a:p>
            <a:r>
              <a:rPr lang="de-DE" sz="1200" dirty="0">
                <a:latin typeface="Consolas" panose="020B0609020204030204" pitchFamily="49" charset="0"/>
              </a:rPr>
              <a:t>        for t in </a:t>
            </a:r>
            <a:r>
              <a:rPr lang="de-DE" sz="1200" dirty="0" err="1">
                <a:latin typeface="Consolas" panose="020B0609020204030204" pitchFamily="49" charset="0"/>
              </a:rPr>
              <a:t>self.termine</a:t>
            </a:r>
            <a:r>
              <a:rPr lang="de-DE" sz="1200" dirty="0">
                <a:latin typeface="Consolas" panose="020B0609020204030204" pitchFamily="49" charset="0"/>
              </a:rPr>
              <a:t>:</a:t>
            </a:r>
          </a:p>
          <a:p>
            <a:r>
              <a:rPr lang="de-DE" sz="1200" dirty="0">
                <a:latin typeface="Consolas" panose="020B0609020204030204" pitchFamily="49" charset="0"/>
              </a:rPr>
              <a:t>            </a:t>
            </a:r>
            <a:r>
              <a:rPr lang="de-DE" sz="1200" dirty="0" err="1">
                <a:latin typeface="Consolas" panose="020B0609020204030204" pitchFamily="49" charset="0"/>
              </a:rPr>
              <a:t>t.ausgabe</a:t>
            </a:r>
            <a:r>
              <a:rPr lang="de-DE" sz="1200" dirty="0">
                <a:latin typeface="Consolas" panose="020B0609020204030204" pitchFamily="49" charset="0"/>
              </a:rPr>
              <a:t>()</a:t>
            </a:r>
          </a:p>
          <a:p>
            <a:endParaRPr lang="de-DE" sz="1200" dirty="0">
              <a:latin typeface="Consolas" panose="020B0609020204030204" pitchFamily="49" charset="0"/>
            </a:endParaRPr>
          </a:p>
          <a:p>
            <a:r>
              <a:rPr lang="de-DE" sz="1200" dirty="0" err="1">
                <a:solidFill>
                  <a:schemeClr val="accent1">
                    <a:lumMod val="75000"/>
                  </a:schemeClr>
                </a:solidFill>
                <a:latin typeface="Consolas" panose="020B0609020204030204" pitchFamily="49" charset="0"/>
              </a:rPr>
              <a:t>class</a:t>
            </a:r>
            <a:r>
              <a:rPr lang="de-DE" sz="1200" dirty="0">
                <a:solidFill>
                  <a:schemeClr val="accent1">
                    <a:lumMod val="75000"/>
                  </a:schemeClr>
                </a:solidFill>
                <a:latin typeface="Consolas" panose="020B0609020204030204" pitchFamily="49" charset="0"/>
              </a:rPr>
              <a:t> Termin():</a:t>
            </a:r>
            <a:r>
              <a:rPr lang="de-DE" sz="1200" dirty="0">
                <a:solidFill>
                  <a:srgbClr val="FF0000"/>
                </a:solidFill>
                <a:latin typeface="Consolas" panose="020B0609020204030204" pitchFamily="49" charset="0"/>
              </a:rPr>
              <a:t># Klasse für die Termine, wird nur in der Klasse Kalender aufgerufen</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__</a:t>
            </a:r>
            <a:r>
              <a:rPr lang="de-DE" sz="1200" dirty="0" err="1">
                <a:solidFill>
                  <a:schemeClr val="accent1">
                    <a:lumMod val="75000"/>
                  </a:schemeClr>
                </a:solidFill>
                <a:latin typeface="Consolas" panose="020B0609020204030204" pitchFamily="49" charset="0"/>
              </a:rPr>
              <a:t>init</a:t>
            </a:r>
            <a:r>
              <a:rPr lang="de-DE" sz="1200" dirty="0">
                <a:solidFill>
                  <a:schemeClr val="accent1">
                    <a:lumMod val="75000"/>
                  </a:schemeClr>
                </a:solidFill>
                <a:latin typeface="Consolas" panose="020B0609020204030204" pitchFamily="49" charset="0"/>
              </a:rPr>
              <a:t>__(</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anlass</a:t>
            </a:r>
            <a:r>
              <a:rPr lang="de-DE" sz="1200" dirty="0">
                <a:solidFill>
                  <a:schemeClr val="accent1">
                    <a:lumMod val="75000"/>
                  </a:schemeClr>
                </a:solidFill>
                <a:latin typeface="Consolas" panose="020B0609020204030204" pitchFamily="49" charset="0"/>
              </a:rPr>
              <a:t>, von, bis):</a:t>
            </a:r>
          </a:p>
          <a:p>
            <a:r>
              <a:rPr lang="de-DE" sz="1200" dirty="0">
                <a:latin typeface="Consolas" panose="020B0609020204030204" pitchFamily="49" charset="0"/>
              </a:rPr>
              <a:t>        </a:t>
            </a:r>
            <a:r>
              <a:rPr lang="de-DE" sz="1200" dirty="0" err="1">
                <a:latin typeface="Consolas" panose="020B0609020204030204" pitchFamily="49" charset="0"/>
              </a:rPr>
              <a:t>self.anlass</a:t>
            </a:r>
            <a:r>
              <a:rPr lang="de-DE" sz="1200" dirty="0">
                <a:latin typeface="Consolas" panose="020B0609020204030204" pitchFamily="49" charset="0"/>
              </a:rPr>
              <a:t> = </a:t>
            </a:r>
            <a:r>
              <a:rPr lang="de-DE" sz="1200" dirty="0" err="1">
                <a:latin typeface="Consolas" panose="020B0609020204030204" pitchFamily="49" charset="0"/>
              </a:rPr>
              <a:t>anlass</a:t>
            </a:r>
            <a:endParaRPr lang="de-DE" sz="1200" dirty="0">
              <a:latin typeface="Consolas" panose="020B0609020204030204" pitchFamily="49" charset="0"/>
            </a:endParaRPr>
          </a:p>
          <a:p>
            <a:r>
              <a:rPr lang="de-DE" sz="1200" dirty="0">
                <a:latin typeface="Consolas" panose="020B0609020204030204" pitchFamily="49" charset="0"/>
              </a:rPr>
              <a:t>        </a:t>
            </a:r>
            <a:r>
              <a:rPr lang="de-DE" sz="1200" dirty="0" err="1">
                <a:latin typeface="Consolas" panose="020B0609020204030204" pitchFamily="49" charset="0"/>
              </a:rPr>
              <a:t>self.von</a:t>
            </a:r>
            <a:r>
              <a:rPr lang="de-DE" sz="1200" dirty="0">
                <a:latin typeface="Consolas" panose="020B0609020204030204" pitchFamily="49" charset="0"/>
              </a:rPr>
              <a:t> = von</a:t>
            </a:r>
          </a:p>
          <a:p>
            <a:r>
              <a:rPr lang="de-DE" sz="1200" dirty="0">
                <a:latin typeface="Consolas" panose="020B0609020204030204" pitchFamily="49" charset="0"/>
              </a:rPr>
              <a:t>        </a:t>
            </a:r>
            <a:r>
              <a:rPr lang="de-DE" sz="1200" dirty="0" err="1">
                <a:latin typeface="Consolas" panose="020B0609020204030204" pitchFamily="49" charset="0"/>
              </a:rPr>
              <a:t>self.bis</a:t>
            </a:r>
            <a:r>
              <a:rPr lang="de-DE" sz="1200" dirty="0">
                <a:latin typeface="Consolas" panose="020B0609020204030204" pitchFamily="49" charset="0"/>
              </a:rPr>
              <a:t> = bis</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ausgabe</a:t>
            </a:r>
            <a:r>
              <a:rPr lang="de-DE" sz="1200" dirty="0">
                <a:solidFill>
                  <a:schemeClr val="accent1">
                    <a:lumMod val="75000"/>
                  </a:schemeClr>
                </a:solidFill>
                <a:latin typeface="Consolas" panose="020B0609020204030204" pitchFamily="49" charset="0"/>
              </a:rPr>
              <a:t>(</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(f"{self.anlass:20} {self.von:5}-{self.bis:5}")</a:t>
            </a:r>
          </a:p>
          <a:p>
            <a:endParaRPr lang="de-DE" sz="1200" dirty="0">
              <a:latin typeface="Consolas" panose="020B0609020204030204" pitchFamily="49" charset="0"/>
            </a:endParaRPr>
          </a:p>
          <a:p>
            <a:r>
              <a:rPr lang="de-DE" sz="1200" dirty="0" err="1">
                <a:latin typeface="Consolas" panose="020B0609020204030204" pitchFamily="49" charset="0"/>
              </a:rPr>
              <a:t>mykal</a:t>
            </a:r>
            <a:r>
              <a:rPr lang="de-DE" sz="1200" dirty="0">
                <a:latin typeface="Consolas" panose="020B0609020204030204" pitchFamily="49" charset="0"/>
              </a:rPr>
              <a:t> = </a:t>
            </a:r>
            <a:r>
              <a:rPr lang="de-DE" sz="1200" dirty="0">
                <a:solidFill>
                  <a:schemeClr val="accent1">
                    <a:lumMod val="75000"/>
                  </a:schemeClr>
                </a:solidFill>
                <a:latin typeface="Consolas" panose="020B0609020204030204" pitchFamily="49" charset="0"/>
              </a:rPr>
              <a:t>Kalender</a:t>
            </a:r>
            <a:r>
              <a:rPr lang="de-DE" sz="1200" dirty="0">
                <a:latin typeface="Consolas" panose="020B0609020204030204" pitchFamily="49" charset="0"/>
              </a:rPr>
              <a:t>("Tagesplan")        </a:t>
            </a:r>
            <a:r>
              <a:rPr lang="de-DE" sz="1200" dirty="0">
                <a:solidFill>
                  <a:srgbClr val="FF0000"/>
                </a:solidFill>
                <a:latin typeface="Consolas" panose="020B0609020204030204" pitchFamily="49" charset="0"/>
              </a:rPr>
              <a:t># Kalender anlegen</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("Essen","12:00","13:00") </a:t>
            </a:r>
            <a:r>
              <a:rPr lang="de-DE" sz="1200" dirty="0">
                <a:solidFill>
                  <a:srgbClr val="FF0000"/>
                </a:solidFill>
                <a:latin typeface="Consolas" panose="020B0609020204030204" pitchFamily="49" charset="0"/>
              </a:rPr>
              <a:t># Termin hinzufügen</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("Joggen","15:00","15:30")</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("Physiotherapie","18:00","19:30")</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("Tagesschau","20:00","20:15")</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kalprint</a:t>
            </a:r>
            <a:r>
              <a:rPr lang="de-DE" sz="1200" dirty="0">
                <a:solidFill>
                  <a:schemeClr val="accent1">
                    <a:lumMod val="75000"/>
                  </a:schemeClr>
                </a:solidFill>
                <a:latin typeface="Consolas" panose="020B0609020204030204" pitchFamily="49" charset="0"/>
              </a:rPr>
              <a:t>()</a:t>
            </a:r>
            <a:r>
              <a:rPr lang="de-DE" sz="1200" dirty="0">
                <a:latin typeface="Consolas" panose="020B0609020204030204" pitchFamily="49" charset="0"/>
              </a:rPr>
              <a:t>            </a:t>
            </a:r>
            <a:r>
              <a:rPr lang="de-DE" sz="1200" dirty="0">
                <a:solidFill>
                  <a:srgbClr val="FF0000"/>
                </a:solidFill>
                <a:latin typeface="Consolas" panose="020B0609020204030204" pitchFamily="49" charset="0"/>
              </a:rPr>
              <a:t># Ganzen Kalender ausgeben</a:t>
            </a:r>
          </a:p>
          <a:p>
            <a:r>
              <a:rPr lang="de-DE" sz="1200" dirty="0">
                <a:latin typeface="Consolas" panose="020B0609020204030204" pitchFamily="49" charset="0"/>
              </a:rPr>
              <a:t>del </a:t>
            </a:r>
            <a:r>
              <a:rPr lang="de-DE" sz="1200" dirty="0" err="1">
                <a:latin typeface="Consolas" panose="020B0609020204030204" pitchFamily="49" charset="0"/>
              </a:rPr>
              <a:t>mykal</a:t>
            </a:r>
            <a:r>
              <a:rPr lang="de-DE" sz="1200" dirty="0">
                <a:latin typeface="Consolas" panose="020B0609020204030204" pitchFamily="49" charset="0"/>
              </a:rPr>
              <a:t>                   </a:t>
            </a:r>
            <a:r>
              <a:rPr lang="de-DE" sz="1200" dirty="0">
                <a:solidFill>
                  <a:srgbClr val="FF0000"/>
                </a:solidFill>
                <a:latin typeface="Consolas" panose="020B0609020204030204" pitchFamily="49" charset="0"/>
              </a:rPr>
              <a:t># Kalender (und Termine!) löschen</a:t>
            </a:r>
          </a:p>
        </p:txBody>
      </p:sp>
    </p:spTree>
    <p:extLst>
      <p:ext uri="{BB962C8B-B14F-4D97-AF65-F5344CB8AC3E}">
        <p14:creationId xmlns:p14="http://schemas.microsoft.com/office/powerpoint/2010/main" val="1857655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D33FD-EE55-468C-A3E5-54081F11DA17}"/>
              </a:ext>
            </a:extLst>
          </p:cNvPr>
          <p:cNvSpPr>
            <a:spLocks noGrp="1"/>
          </p:cNvSpPr>
          <p:nvPr>
            <p:ph type="title"/>
          </p:nvPr>
        </p:nvSpPr>
        <p:spPr/>
        <p:txBody>
          <a:bodyPr>
            <a:normAutofit fontScale="90000"/>
          </a:bodyPr>
          <a:lstStyle/>
          <a:p>
            <a:r>
              <a:rPr lang="de-DE"/>
              <a:t>Weitere Begrifflichkeiten und Ihre Bedeutung</a:t>
            </a:r>
          </a:p>
        </p:txBody>
      </p:sp>
      <p:sp>
        <p:nvSpPr>
          <p:cNvPr id="3" name="Inhaltsplatzhalter 2">
            <a:extLst>
              <a:ext uri="{FF2B5EF4-FFF2-40B4-BE49-F238E27FC236}">
                <a16:creationId xmlns:a16="http://schemas.microsoft.com/office/drawing/2014/main" id="{FA172749-C85A-488B-AE19-046726999BB9}"/>
              </a:ext>
            </a:extLst>
          </p:cNvPr>
          <p:cNvSpPr>
            <a:spLocks noGrp="1"/>
          </p:cNvSpPr>
          <p:nvPr>
            <p:ph idx="1"/>
          </p:nvPr>
        </p:nvSpPr>
        <p:spPr>
          <a:xfrm>
            <a:off x="323603" y="1034966"/>
            <a:ext cx="11544794" cy="5883285"/>
          </a:xfrm>
        </p:spPr>
        <p:txBody>
          <a:bodyPr>
            <a:normAutofit fontScale="92500"/>
          </a:bodyPr>
          <a:lstStyle/>
          <a:p>
            <a:r>
              <a:rPr lang="de-DE" sz="2400" dirty="0">
                <a:solidFill>
                  <a:srgbClr val="FF0000"/>
                </a:solidFill>
              </a:rPr>
              <a:t>Statische Klasse</a:t>
            </a:r>
            <a:r>
              <a:rPr lang="de-DE" sz="2400" dirty="0"/>
              <a:t>: Klasse, die nicht instanziiert werden muss. Beispiele dafür sind z.B. die Klassen </a:t>
            </a:r>
            <a:r>
              <a:rPr lang="de-DE" sz="2400" b="1" dirty="0" err="1">
                <a:latin typeface="Courier New" panose="02070309020205020404" pitchFamily="49" charset="0"/>
                <a:cs typeface="Courier New" panose="02070309020205020404" pitchFamily="49" charset="0"/>
              </a:rPr>
              <a:t>random</a:t>
            </a:r>
            <a:r>
              <a:rPr lang="de-DE" sz="2400" b="1" dirty="0">
                <a:latin typeface="Courier New" panose="02070309020205020404" pitchFamily="49" charset="0"/>
                <a:cs typeface="Courier New" panose="02070309020205020404" pitchFamily="49" charset="0"/>
              </a:rPr>
              <a:t> </a:t>
            </a:r>
            <a:r>
              <a:rPr lang="de-DE" sz="2400" dirty="0"/>
              <a:t>oder</a:t>
            </a:r>
            <a:r>
              <a:rPr lang="de-DE" sz="2400" b="1" dirty="0">
                <a:latin typeface="Courier New" panose="02070309020205020404" pitchFamily="49" charset="0"/>
                <a:cs typeface="Courier New" panose="02070309020205020404" pitchFamily="49" charset="0"/>
              </a:rPr>
              <a:t> </a:t>
            </a:r>
            <a:r>
              <a:rPr lang="de-DE" sz="2400" b="1" dirty="0" err="1">
                <a:latin typeface="Courier New" panose="02070309020205020404" pitchFamily="49" charset="0"/>
                <a:cs typeface="Courier New" panose="02070309020205020404" pitchFamily="49" charset="0"/>
              </a:rPr>
              <a:t>math</a:t>
            </a:r>
            <a:r>
              <a:rPr lang="de-DE" sz="2400" dirty="0"/>
              <a:t>, deren (statische) Methoden nach dem </a:t>
            </a:r>
            <a:r>
              <a:rPr lang="de-DE" sz="2400" b="1" dirty="0" err="1">
                <a:latin typeface="Courier New" panose="02070309020205020404" pitchFamily="49" charset="0"/>
                <a:cs typeface="Courier New" panose="02070309020205020404" pitchFamily="49" charset="0"/>
              </a:rPr>
              <a:t>import</a:t>
            </a:r>
            <a:r>
              <a:rPr lang="de-DE" sz="2400" dirty="0"/>
              <a:t> sofort verwendet werden können. Auch statische Methoden und statische Attribute können ohne Instanziierung aufgerufen werden.</a:t>
            </a:r>
          </a:p>
          <a:p>
            <a:r>
              <a:rPr lang="de-DE" sz="2400" dirty="0">
                <a:solidFill>
                  <a:srgbClr val="FF0000"/>
                </a:solidFill>
              </a:rPr>
              <a:t>Abstrakte Methoden</a:t>
            </a:r>
            <a:r>
              <a:rPr lang="de-DE" sz="2400" dirty="0"/>
              <a:t>: Wenn in der Klasse eine oder mehrere Methoden nicht mit Code gefüllt werden (in Python dann mit </a:t>
            </a:r>
            <a:r>
              <a:rPr lang="de-DE" sz="2400" b="1" dirty="0">
                <a:latin typeface="Courier New" panose="02070309020205020404" pitchFamily="49" charset="0"/>
                <a:cs typeface="Courier New" panose="02070309020205020404" pitchFamily="49" charset="0"/>
              </a:rPr>
              <a:t>pass </a:t>
            </a:r>
            <a:r>
              <a:rPr lang="de-DE" sz="2400" dirty="0"/>
              <a:t>oder einer Fehlermeldung), so nennt man diese "abstrakte Methoden". Diese werden üblicherweise erst nach einer Vererbung mit Code gefüllt. Eine Klasse, die eine oder mehrere abstrakte Methoden enthält (oder aus der man aus anderen Gründen keine sinnvollen Objekte erzeugen kann), nennt man </a:t>
            </a:r>
            <a:r>
              <a:rPr lang="de-DE" sz="2400" dirty="0">
                <a:solidFill>
                  <a:srgbClr val="FF0000"/>
                </a:solidFill>
              </a:rPr>
              <a:t>abstrakte Klasse</a:t>
            </a:r>
            <a:r>
              <a:rPr lang="de-DE" sz="2400" dirty="0"/>
              <a:t>.</a:t>
            </a:r>
          </a:p>
          <a:p>
            <a:r>
              <a:rPr lang="de-DE" sz="2400" dirty="0"/>
              <a:t>Besteht eine Klasse nur aus abstrakten Methoden, so nennt man sie ein </a:t>
            </a:r>
            <a:r>
              <a:rPr lang="de-DE" sz="2400" dirty="0">
                <a:solidFill>
                  <a:srgbClr val="FF0000"/>
                </a:solidFill>
              </a:rPr>
              <a:t>Interface (Schnittstelle)</a:t>
            </a:r>
            <a:r>
              <a:rPr lang="de-DE" sz="2400" dirty="0"/>
              <a:t>. Dieses Interface (siehe Beispiel) wird </a:t>
            </a:r>
            <a:br>
              <a:rPr lang="de-DE" sz="2400" dirty="0"/>
            </a:br>
            <a:r>
              <a:rPr lang="de-DE" sz="2400" dirty="0"/>
              <a:t>dann erst nach Vererbung mit Code gefüllt. Alle </a:t>
            </a:r>
            <a:br>
              <a:rPr lang="de-DE" sz="2400" dirty="0"/>
            </a:br>
            <a:r>
              <a:rPr lang="de-DE" sz="2400" dirty="0"/>
              <a:t>Methoden sind definiert, müssen aber noch </a:t>
            </a:r>
            <a:br>
              <a:rPr lang="de-DE" sz="2400" dirty="0"/>
            </a:br>
            <a:r>
              <a:rPr lang="de-DE" sz="2400" dirty="0"/>
              <a:t>implementiert (mit Code gefüllt) werden. Ein </a:t>
            </a:r>
            <a:br>
              <a:rPr lang="de-DE" sz="2400" dirty="0"/>
            </a:br>
            <a:r>
              <a:rPr lang="de-DE" sz="2400" dirty="0"/>
              <a:t>Interface dient also nur als "Blaupause" für </a:t>
            </a:r>
            <a:br>
              <a:rPr lang="de-DE" sz="2400" dirty="0"/>
            </a:br>
            <a:r>
              <a:rPr lang="de-DE" sz="2400" dirty="0"/>
              <a:t>weitere Klassen, man kann keine (sinnvollen) </a:t>
            </a:r>
            <a:br>
              <a:rPr lang="de-DE" sz="2400" dirty="0"/>
            </a:br>
            <a:r>
              <a:rPr lang="de-DE" sz="2400" dirty="0"/>
              <a:t>Objekte damit erzeugen. Interfaces sind in Python</a:t>
            </a:r>
            <a:br>
              <a:rPr lang="de-DE" sz="2400" dirty="0"/>
            </a:br>
            <a:r>
              <a:rPr lang="de-DE" sz="2400" dirty="0"/>
              <a:t>auch nicht notwendig.</a:t>
            </a:r>
          </a:p>
        </p:txBody>
      </p:sp>
      <p:pic>
        <p:nvPicPr>
          <p:cNvPr id="7" name="Grafik 6">
            <a:extLst>
              <a:ext uri="{FF2B5EF4-FFF2-40B4-BE49-F238E27FC236}">
                <a16:creationId xmlns:a16="http://schemas.microsoft.com/office/drawing/2014/main" id="{8D2A6AB6-09B0-4641-B772-78A86F87EE73}"/>
              </a:ext>
            </a:extLst>
          </p:cNvPr>
          <p:cNvPicPr>
            <a:picLocks noChangeAspect="1"/>
          </p:cNvPicPr>
          <p:nvPr/>
        </p:nvPicPr>
        <p:blipFill>
          <a:blip r:embed="rId2"/>
          <a:stretch>
            <a:fillRect/>
          </a:stretch>
        </p:blipFill>
        <p:spPr>
          <a:xfrm>
            <a:off x="7126014" y="4336364"/>
            <a:ext cx="4820560" cy="2521635"/>
          </a:xfrm>
          <a:prstGeom prst="rect">
            <a:avLst/>
          </a:prstGeom>
          <a:ln>
            <a:solidFill>
              <a:schemeClr val="bg1">
                <a:lumMod val="75000"/>
              </a:schemeClr>
            </a:solidFill>
          </a:ln>
        </p:spPr>
      </p:pic>
    </p:spTree>
    <p:extLst>
      <p:ext uri="{BB962C8B-B14F-4D97-AF65-F5344CB8AC3E}">
        <p14:creationId xmlns:p14="http://schemas.microsoft.com/office/powerpoint/2010/main" val="1596896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BC884-E6B4-45AB-8217-B4ADAAD4C6E9}"/>
              </a:ext>
            </a:extLst>
          </p:cNvPr>
          <p:cNvSpPr>
            <a:spLocks noGrp="1"/>
          </p:cNvSpPr>
          <p:nvPr>
            <p:ph type="title"/>
          </p:nvPr>
        </p:nvSpPr>
        <p:spPr/>
        <p:txBody>
          <a:bodyPr/>
          <a:lstStyle/>
          <a:p>
            <a:r>
              <a:rPr lang="de-DE"/>
              <a:t>Statische Klassen / Methoden</a:t>
            </a:r>
          </a:p>
        </p:txBody>
      </p:sp>
      <p:sp>
        <p:nvSpPr>
          <p:cNvPr id="3" name="Inhaltsplatzhalter 2">
            <a:extLst>
              <a:ext uri="{FF2B5EF4-FFF2-40B4-BE49-F238E27FC236}">
                <a16:creationId xmlns:a16="http://schemas.microsoft.com/office/drawing/2014/main" id="{0CE21265-8364-4BF1-B6D2-9FDD48355659}"/>
              </a:ext>
            </a:extLst>
          </p:cNvPr>
          <p:cNvSpPr>
            <a:spLocks noGrp="1"/>
          </p:cNvSpPr>
          <p:nvPr>
            <p:ph idx="1"/>
          </p:nvPr>
        </p:nvSpPr>
        <p:spPr>
          <a:xfrm>
            <a:off x="359230" y="1379143"/>
            <a:ext cx="6558680" cy="5478857"/>
          </a:xfrm>
        </p:spPr>
        <p:txBody>
          <a:bodyPr>
            <a:normAutofit fontScale="85000" lnSpcReduction="20000"/>
          </a:bodyPr>
          <a:lstStyle/>
          <a:p>
            <a:r>
              <a:rPr lang="de-DE" dirty="0"/>
              <a:t>Hat eine Klasse statische Methoden, so können diese aufgerufen werden, ohne dass vorher ein Objekt erzeugt werden muss, und zwar mit </a:t>
            </a:r>
            <a:r>
              <a:rPr lang="de-DE" sz="2600" b="1" dirty="0" err="1">
                <a:latin typeface="Courier New" panose="02070309020205020404" pitchFamily="49" charset="0"/>
                <a:cs typeface="Courier New" panose="02070309020205020404" pitchFamily="49" charset="0"/>
              </a:rPr>
              <a:t>klassenname.methodenname</a:t>
            </a:r>
            <a:r>
              <a:rPr lang="de-DE" sz="2600" b="1" dirty="0">
                <a:latin typeface="Courier New" panose="02070309020205020404" pitchFamily="49" charset="0"/>
                <a:cs typeface="Courier New" panose="02070309020205020404" pitchFamily="49" charset="0"/>
              </a:rPr>
              <a:t>() </a:t>
            </a:r>
            <a:br>
              <a:rPr lang="de-DE" sz="2600" b="1" dirty="0">
                <a:latin typeface="Courier New" panose="02070309020205020404" pitchFamily="49" charset="0"/>
                <a:cs typeface="Courier New" panose="02070309020205020404" pitchFamily="49" charset="0"/>
              </a:rPr>
            </a:br>
            <a:r>
              <a:rPr lang="de-DE" dirty="0"/>
              <a:t>(z.B. </a:t>
            </a:r>
            <a:r>
              <a:rPr lang="de-DE" sz="2600" b="1" dirty="0" err="1">
                <a:latin typeface="Courier New" panose="02070309020205020404" pitchFamily="49" charset="0"/>
                <a:cs typeface="Courier New" panose="02070309020205020404" pitchFamily="49" charset="0"/>
              </a:rPr>
              <a:t>math.sqrt</a:t>
            </a:r>
            <a:r>
              <a:rPr lang="de-DE" sz="2600" b="1" dirty="0">
                <a:latin typeface="Courier New" panose="02070309020205020404" pitchFamily="49" charset="0"/>
                <a:cs typeface="Courier New" panose="02070309020205020404" pitchFamily="49" charset="0"/>
              </a:rPr>
              <a:t>(16) </a:t>
            </a:r>
            <a:r>
              <a:rPr lang="de-DE" dirty="0"/>
              <a:t>)</a:t>
            </a:r>
          </a:p>
          <a:p>
            <a:r>
              <a:rPr lang="de-DE" dirty="0"/>
              <a:t>Eine Klasse, die nur statische Methoden enthält, nennt man auch statische Klasse.</a:t>
            </a:r>
          </a:p>
          <a:p>
            <a:r>
              <a:rPr lang="de-DE" dirty="0"/>
              <a:t>Viele Frameworks in allen objektorientierten Programmiersprachen machen von diesem Prinzip gebrauch, es ist nützlich, wenn man eine Sammlung von Methoden erstellt hat, die ein gemeinsames "Thema" hat.</a:t>
            </a:r>
          </a:p>
          <a:p>
            <a:r>
              <a:rPr lang="de-DE" dirty="0"/>
              <a:t>Die entsprechenden Methoden müssen in Python mit einem vorgestellten </a:t>
            </a:r>
            <a:r>
              <a:rPr lang="de-DE" sz="2600" b="1" dirty="0">
                <a:latin typeface="Courier New" panose="02070309020205020404" pitchFamily="49" charset="0"/>
                <a:cs typeface="Courier New" panose="02070309020205020404" pitchFamily="49" charset="0"/>
              </a:rPr>
              <a:t>@staticmethod </a:t>
            </a:r>
            <a:r>
              <a:rPr lang="de-DE" dirty="0"/>
              <a:t>– einem so genannten </a:t>
            </a:r>
            <a:r>
              <a:rPr lang="de-DE" b="1" dirty="0"/>
              <a:t>Decorator</a:t>
            </a:r>
            <a:r>
              <a:rPr lang="de-DE" dirty="0"/>
              <a:t> definiert werden.</a:t>
            </a:r>
          </a:p>
          <a:p>
            <a:pPr>
              <a:lnSpc>
                <a:spcPct val="100000"/>
              </a:lnSpc>
            </a:pPr>
            <a:r>
              <a:rPr lang="de-DE" dirty="0"/>
              <a:t>Statische Klassen haben keine </a:t>
            </a:r>
            <a:r>
              <a:rPr lang="de-DE" sz="2600" b="1" dirty="0">
                <a:latin typeface="Courier New" panose="02070309020205020404" pitchFamily="49" charset="0"/>
                <a:cs typeface="Courier New" panose="02070309020205020404" pitchFamily="49" charset="0"/>
              </a:rPr>
              <a:t>__</a:t>
            </a:r>
            <a:r>
              <a:rPr lang="de-DE" sz="2600" b="1" dirty="0" err="1">
                <a:latin typeface="Courier New" panose="02070309020205020404" pitchFamily="49" charset="0"/>
                <a:cs typeface="Courier New" panose="02070309020205020404" pitchFamily="49" charset="0"/>
              </a:rPr>
              <a:t>init</a:t>
            </a:r>
            <a:r>
              <a:rPr lang="de-DE" sz="2600" b="1" dirty="0">
                <a:latin typeface="Courier New" panose="02070309020205020404" pitchFamily="49" charset="0"/>
                <a:cs typeface="Courier New" panose="02070309020205020404" pitchFamily="49" charset="0"/>
              </a:rPr>
              <a:t>__()-</a:t>
            </a:r>
            <a:r>
              <a:rPr lang="de-DE" dirty="0"/>
              <a:t>Methode (Konstruktor), weil ja keine Objekte erzeugt werden!</a:t>
            </a:r>
          </a:p>
        </p:txBody>
      </p:sp>
      <p:sp>
        <p:nvSpPr>
          <p:cNvPr id="4" name="Textfeld 3">
            <a:extLst>
              <a:ext uri="{FF2B5EF4-FFF2-40B4-BE49-F238E27FC236}">
                <a16:creationId xmlns:a16="http://schemas.microsoft.com/office/drawing/2014/main" id="{13DBEFAB-EE9C-4796-A9FA-9E988C1336A7}"/>
              </a:ext>
            </a:extLst>
          </p:cNvPr>
          <p:cNvSpPr txBox="1"/>
          <p:nvPr/>
        </p:nvSpPr>
        <p:spPr>
          <a:xfrm>
            <a:off x="6743700" y="2250906"/>
            <a:ext cx="5448300" cy="3601071"/>
          </a:xfrm>
          <a:prstGeom prst="rect">
            <a:avLst/>
          </a:prstGeom>
          <a:noFill/>
          <a:ln>
            <a:solidFill>
              <a:schemeClr val="bg1">
                <a:lumMod val="85000"/>
              </a:schemeClr>
            </a:solidFill>
          </a:ln>
        </p:spPr>
        <p:txBody>
          <a:bodyPr wrap="square" rtlCol="0">
            <a:spAutoFit/>
          </a:bodyPr>
          <a:lstStyle/>
          <a:p>
            <a:r>
              <a:rPr lang="de-DE" sz="1400" b="1">
                <a:solidFill>
                  <a:srgbClr val="FFC000"/>
                </a:solidFill>
                <a:latin typeface="Courier New" panose="02070309020205020404" pitchFamily="49" charset="0"/>
                <a:cs typeface="Courier New" panose="02070309020205020404" pitchFamily="49" charset="0"/>
              </a:rPr>
              <a:t>class</a:t>
            </a:r>
            <a:r>
              <a:rPr lang="de-DE" sz="1400" b="1">
                <a:latin typeface="Courier New" panose="02070309020205020404" pitchFamily="49" charset="0"/>
                <a:cs typeface="Courier New" panose="02070309020205020404" pitchFamily="49" charset="0"/>
              </a:rPr>
              <a:t> </a:t>
            </a:r>
            <a:r>
              <a:rPr lang="de-DE" sz="1400" b="1">
                <a:solidFill>
                  <a:schemeClr val="accent1"/>
                </a:solidFill>
                <a:latin typeface="Courier New" panose="02070309020205020404" pitchFamily="49" charset="0"/>
                <a:cs typeface="Courier New" panose="02070309020205020404" pitchFamily="49" charset="0"/>
              </a:rPr>
              <a:t>Prim</a:t>
            </a:r>
            <a:r>
              <a:rPr lang="de-DE" sz="1400" b="1">
                <a:latin typeface="Courier New" panose="02070309020205020404" pitchFamily="49" charset="0"/>
                <a:cs typeface="Courier New" panose="02070309020205020404" pitchFamily="49" charset="0"/>
              </a:rPr>
              <a:t>:</a:t>
            </a:r>
          </a:p>
          <a:p>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staticmethod	  </a:t>
            </a:r>
            <a:r>
              <a:rPr lang="de-DE" sz="1200" b="1">
                <a:solidFill>
                  <a:srgbClr val="FF0000"/>
                </a:solidFill>
                <a:latin typeface="Courier New" panose="02070309020205020404" pitchFamily="49" charset="0"/>
                <a:cs typeface="Courier New" panose="02070309020205020404" pitchFamily="49" charset="0"/>
              </a:rPr>
              <a:t># Decorator für statische Methode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def</a:t>
            </a:r>
            <a:r>
              <a:rPr lang="de-DE" sz="1400" b="1">
                <a:latin typeface="Courier New" panose="02070309020205020404" pitchFamily="49" charset="0"/>
                <a:cs typeface="Courier New" panose="02070309020205020404" pitchFamily="49" charset="0"/>
              </a:rPr>
              <a:t> </a:t>
            </a:r>
            <a:r>
              <a:rPr lang="de-DE" sz="1400" b="1">
                <a:solidFill>
                  <a:schemeClr val="accent1"/>
                </a:solidFill>
                <a:latin typeface="Courier New" panose="02070309020205020404" pitchFamily="49" charset="0"/>
                <a:cs typeface="Courier New" panose="02070309020205020404" pitchFamily="49" charset="0"/>
              </a:rPr>
              <a:t>primtest</a:t>
            </a:r>
            <a:r>
              <a:rPr lang="de-DE" sz="1400" b="1">
                <a:latin typeface="Courier New" panose="02070309020205020404" pitchFamily="49" charset="0"/>
                <a:cs typeface="Courier New" panose="02070309020205020404" pitchFamily="49" charset="0"/>
              </a:rPr>
              <a:t>(z):  </a:t>
            </a:r>
            <a:r>
              <a:rPr lang="de-DE" sz="1200" b="1">
                <a:solidFill>
                  <a:srgbClr val="FF0000"/>
                </a:solidFill>
                <a:latin typeface="Courier New" panose="02070309020205020404" pitchFamily="49" charset="0"/>
                <a:cs typeface="Courier New" panose="02070309020205020404" pitchFamily="49" charset="0"/>
              </a:rPr>
              <a:t># Statische Methode</a:t>
            </a:r>
            <a:endParaRPr lang="de-DE" sz="1400" b="1">
              <a:solidFill>
                <a:srgbClr val="FF0000"/>
              </a:solidFill>
              <a:latin typeface="Courier New" panose="02070309020205020404" pitchFamily="49" charset="0"/>
              <a:cs typeface="Courier New" panose="02070309020205020404" pitchFamily="49" charset="0"/>
            </a:endParaRP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import</a:t>
            </a:r>
            <a:r>
              <a:rPr lang="de-DE" sz="1400" b="1">
                <a:latin typeface="Courier New" panose="02070309020205020404" pitchFamily="49" charset="0"/>
                <a:cs typeface="Courier New" panose="02070309020205020404" pitchFamily="49" charset="0"/>
              </a:rPr>
              <a:t> math   </a:t>
            </a:r>
            <a:r>
              <a:rPr lang="de-DE" sz="1200" b="1">
                <a:solidFill>
                  <a:srgbClr val="FF0000"/>
                </a:solidFill>
                <a:latin typeface="Courier New" panose="02070309020205020404" pitchFamily="49" charset="0"/>
                <a:cs typeface="Courier New" panose="02070309020205020404" pitchFamily="49" charset="0"/>
              </a:rPr>
              <a:t># Für sqrt wird math benötigt</a:t>
            </a:r>
          </a:p>
          <a:p>
            <a:r>
              <a:rPr lang="de-DE" sz="1400" b="1">
                <a:latin typeface="Courier New" panose="02070309020205020404" pitchFamily="49" charset="0"/>
                <a:cs typeface="Courier New" panose="02070309020205020404" pitchFamily="49" charset="0"/>
              </a:rPr>
              <a:t>        prim = True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if</a:t>
            </a:r>
            <a:r>
              <a:rPr lang="de-DE" sz="1400" b="1">
                <a:latin typeface="Courier New" panose="02070309020205020404" pitchFamily="49" charset="0"/>
                <a:cs typeface="Courier New" panose="02070309020205020404" pitchFamily="49" charset="0"/>
              </a:rPr>
              <a:t> z&lt;=1:</a:t>
            </a:r>
          </a:p>
          <a:p>
            <a:r>
              <a:rPr lang="de-DE" sz="1400" b="1">
                <a:latin typeface="Courier New" panose="02070309020205020404" pitchFamily="49" charset="0"/>
                <a:cs typeface="Courier New" panose="02070309020205020404" pitchFamily="49" charset="0"/>
              </a:rPr>
              <a:t>            prim = False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for</a:t>
            </a:r>
            <a:r>
              <a:rPr lang="de-DE" sz="1400" b="1">
                <a:latin typeface="Courier New" panose="02070309020205020404" pitchFamily="49" charset="0"/>
                <a:cs typeface="Courier New" panose="02070309020205020404" pitchFamily="49" charset="0"/>
              </a:rPr>
              <a:t> i </a:t>
            </a:r>
            <a:r>
              <a:rPr lang="de-DE" sz="1400" b="1">
                <a:solidFill>
                  <a:srgbClr val="FFC000"/>
                </a:solidFill>
                <a:latin typeface="Courier New" panose="02070309020205020404" pitchFamily="49" charset="0"/>
                <a:cs typeface="Courier New" panose="02070309020205020404" pitchFamily="49" charset="0"/>
              </a:rPr>
              <a:t>in</a:t>
            </a:r>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range</a:t>
            </a:r>
            <a:r>
              <a:rPr lang="de-DE" sz="1400" b="1">
                <a:latin typeface="Courier New" panose="02070309020205020404" pitchFamily="49" charset="0"/>
                <a:cs typeface="Courier New" panose="02070309020205020404" pitchFamily="49" charset="0"/>
              </a:rPr>
              <a:t>(2, </a:t>
            </a:r>
            <a:r>
              <a:rPr lang="de-DE" sz="1400" b="1">
                <a:solidFill>
                  <a:srgbClr val="7030A0"/>
                </a:solidFill>
                <a:latin typeface="Courier New" panose="02070309020205020404" pitchFamily="49" charset="0"/>
                <a:cs typeface="Courier New" panose="02070309020205020404" pitchFamily="49" charset="0"/>
              </a:rPr>
              <a:t>int</a:t>
            </a:r>
            <a:r>
              <a:rPr lang="de-DE" sz="1400" b="1">
                <a:latin typeface="Courier New" panose="02070309020205020404" pitchFamily="49" charset="0"/>
                <a:cs typeface="Courier New" panose="02070309020205020404" pitchFamily="49" charset="0"/>
              </a:rPr>
              <a:t>(math.sqrt(z))+1):</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if</a:t>
            </a:r>
            <a:r>
              <a:rPr lang="de-DE" sz="1400" b="1">
                <a:latin typeface="Courier New" panose="02070309020205020404" pitchFamily="49" charset="0"/>
                <a:cs typeface="Courier New" panose="02070309020205020404" pitchFamily="49" charset="0"/>
              </a:rPr>
              <a:t> z%i == 0:</a:t>
            </a:r>
          </a:p>
          <a:p>
            <a:r>
              <a:rPr lang="de-DE" sz="1400" b="1">
                <a:latin typeface="Courier New" panose="02070309020205020404" pitchFamily="49" charset="0"/>
                <a:cs typeface="Courier New" panose="02070309020205020404" pitchFamily="49" charset="0"/>
              </a:rPr>
              <a:t>                prim = </a:t>
            </a:r>
            <a:r>
              <a:rPr lang="de-DE" sz="1400" b="1">
                <a:solidFill>
                  <a:srgbClr val="FFC000"/>
                </a:solidFill>
                <a:latin typeface="Courier New" panose="02070309020205020404" pitchFamily="49" charset="0"/>
                <a:cs typeface="Courier New" panose="02070309020205020404" pitchFamily="49" charset="0"/>
              </a:rPr>
              <a:t>False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break</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return</a:t>
            </a:r>
            <a:r>
              <a:rPr lang="de-DE" sz="1400" b="1">
                <a:latin typeface="Courier New" panose="02070309020205020404" pitchFamily="49" charset="0"/>
                <a:cs typeface="Courier New" panose="02070309020205020404" pitchFamily="49" charset="0"/>
              </a:rPr>
              <a:t> prim</a:t>
            </a:r>
          </a:p>
          <a:p>
            <a:endParaRPr lang="de-DE" sz="1400" b="1">
              <a:solidFill>
                <a:schemeClr val="accent1"/>
              </a:solidFill>
              <a:latin typeface="Courier New" panose="02070309020205020404" pitchFamily="49" charset="0"/>
              <a:cs typeface="Courier New" panose="02070309020205020404" pitchFamily="49" charset="0"/>
            </a:endParaRPr>
          </a:p>
          <a:p>
            <a:r>
              <a:rPr lang="de-DE" sz="1400" b="1">
                <a:solidFill>
                  <a:srgbClr val="FFC000"/>
                </a:solidFill>
                <a:latin typeface="Courier New" panose="02070309020205020404" pitchFamily="49" charset="0"/>
                <a:cs typeface="Courier New" panose="02070309020205020404" pitchFamily="49" charset="0"/>
              </a:rPr>
              <a:t>for</a:t>
            </a:r>
            <a:r>
              <a:rPr lang="de-DE" sz="1400" b="1">
                <a:latin typeface="Courier New" panose="02070309020205020404" pitchFamily="49" charset="0"/>
                <a:cs typeface="Courier New" panose="02070309020205020404" pitchFamily="49" charset="0"/>
              </a:rPr>
              <a:t> i </a:t>
            </a:r>
            <a:r>
              <a:rPr lang="de-DE" sz="1400" b="1">
                <a:solidFill>
                  <a:srgbClr val="FFC000"/>
                </a:solidFill>
                <a:latin typeface="Courier New" panose="02070309020205020404" pitchFamily="49" charset="0"/>
                <a:cs typeface="Courier New" panose="02070309020205020404" pitchFamily="49" charset="0"/>
              </a:rPr>
              <a:t>in</a:t>
            </a:r>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range</a:t>
            </a:r>
            <a:r>
              <a:rPr lang="de-DE" sz="1400" b="1">
                <a:latin typeface="Courier New" panose="02070309020205020404" pitchFamily="49" charset="0"/>
                <a:cs typeface="Courier New" panose="02070309020205020404" pitchFamily="49" charset="0"/>
              </a:rPr>
              <a:t>(50):</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if</a:t>
            </a:r>
            <a:r>
              <a:rPr lang="de-DE" sz="1400" b="1">
                <a:latin typeface="Courier New" panose="02070309020205020404" pitchFamily="49" charset="0"/>
                <a:cs typeface="Courier New" panose="02070309020205020404" pitchFamily="49" charset="0"/>
              </a:rPr>
              <a:t> Prim.primtest(i): </a:t>
            </a:r>
            <a:r>
              <a:rPr lang="de-DE" sz="1200" b="1">
                <a:solidFill>
                  <a:srgbClr val="FF0000"/>
                </a:solidFill>
                <a:latin typeface="Courier New" panose="02070309020205020404" pitchFamily="49" charset="0"/>
                <a:cs typeface="Courier New" panose="02070309020205020404" pitchFamily="49" charset="0"/>
              </a:rPr>
              <a:t># Aufruf Prim.primtest(z)</a:t>
            </a:r>
            <a:endParaRPr lang="de-DE" sz="1400" b="1">
              <a:solidFill>
                <a:srgbClr val="FF0000"/>
              </a:solidFill>
              <a:latin typeface="Courier New" panose="02070309020205020404" pitchFamily="49" charset="0"/>
              <a:cs typeface="Courier New" panose="02070309020205020404" pitchFamily="49" charset="0"/>
            </a:endParaRPr>
          </a:p>
          <a:p>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print</a:t>
            </a:r>
            <a:r>
              <a:rPr lang="de-DE" sz="1400" b="1">
                <a:latin typeface="Courier New" panose="02070309020205020404" pitchFamily="49" charset="0"/>
                <a:cs typeface="Courier New" panose="02070309020205020404" pitchFamily="49" charset="0"/>
              </a:rPr>
              <a:t>(i) </a:t>
            </a:r>
          </a:p>
        </p:txBody>
      </p:sp>
    </p:spTree>
    <p:extLst>
      <p:ext uri="{BB962C8B-B14F-4D97-AF65-F5344CB8AC3E}">
        <p14:creationId xmlns:p14="http://schemas.microsoft.com/office/powerpoint/2010/main" val="4011150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53E2A6-2403-42A4-D1A9-E2A3C3ADB665}"/>
              </a:ext>
            </a:extLst>
          </p:cNvPr>
          <p:cNvSpPr>
            <a:spLocks noGrp="1"/>
          </p:cNvSpPr>
          <p:nvPr>
            <p:ph type="title"/>
          </p:nvPr>
        </p:nvSpPr>
        <p:spPr/>
        <p:txBody>
          <a:bodyPr>
            <a:normAutofit/>
          </a:bodyPr>
          <a:lstStyle/>
          <a:p>
            <a:r>
              <a:rPr lang="de-DE" sz="3600" dirty="0"/>
              <a:t>Abstrakte Klassen und statische Methoden im Klassendiagramm</a:t>
            </a:r>
          </a:p>
        </p:txBody>
      </p:sp>
      <p:sp>
        <p:nvSpPr>
          <p:cNvPr id="3" name="Inhaltsplatzhalter 2">
            <a:extLst>
              <a:ext uri="{FF2B5EF4-FFF2-40B4-BE49-F238E27FC236}">
                <a16:creationId xmlns:a16="http://schemas.microsoft.com/office/drawing/2014/main" id="{89E0ED5A-BD35-B3C0-86AB-C0AFF4562A25}"/>
              </a:ext>
            </a:extLst>
          </p:cNvPr>
          <p:cNvSpPr>
            <a:spLocks noGrp="1"/>
          </p:cNvSpPr>
          <p:nvPr>
            <p:ph idx="1"/>
          </p:nvPr>
        </p:nvSpPr>
        <p:spPr>
          <a:xfrm>
            <a:off x="838200" y="1379144"/>
            <a:ext cx="5937354" cy="5226548"/>
          </a:xfrm>
        </p:spPr>
        <p:txBody>
          <a:bodyPr>
            <a:normAutofit lnSpcReduction="10000"/>
          </a:bodyPr>
          <a:lstStyle/>
          <a:p>
            <a:r>
              <a:rPr lang="de-DE" dirty="0"/>
              <a:t>Eine abstrakte Klasse kann man im Klassendiagramm mit dem Schlüsselwort </a:t>
            </a:r>
            <a:r>
              <a:rPr lang="de-DE" b="1" dirty="0">
                <a:latin typeface="Consolas" panose="020B0609020204030204" pitchFamily="49" charset="0"/>
              </a:rPr>
              <a:t>&lt;&lt;</a:t>
            </a:r>
            <a:r>
              <a:rPr lang="de-DE" b="1" dirty="0" err="1">
                <a:latin typeface="Consolas" panose="020B0609020204030204" pitchFamily="49" charset="0"/>
              </a:rPr>
              <a:t>abstract</a:t>
            </a:r>
            <a:r>
              <a:rPr lang="de-DE" b="1" dirty="0">
                <a:latin typeface="Consolas" panose="020B0609020204030204" pitchFamily="49" charset="0"/>
              </a:rPr>
              <a:t>&gt;&gt; </a:t>
            </a:r>
            <a:r>
              <a:rPr lang="de-DE" dirty="0"/>
              <a:t>oder</a:t>
            </a:r>
            <a:r>
              <a:rPr lang="de-DE" b="1" dirty="0">
                <a:latin typeface="Consolas" panose="020B0609020204030204" pitchFamily="49" charset="0"/>
              </a:rPr>
              <a:t> (</a:t>
            </a:r>
            <a:r>
              <a:rPr lang="de-DE" b="1" dirty="0" err="1">
                <a:latin typeface="Consolas" panose="020B0609020204030204" pitchFamily="49" charset="0"/>
              </a:rPr>
              <a:t>abstract</a:t>
            </a:r>
            <a:r>
              <a:rPr lang="de-DE" b="1" dirty="0">
                <a:latin typeface="Consolas" panose="020B0609020204030204" pitchFamily="49" charset="0"/>
              </a:rPr>
              <a:t>) </a:t>
            </a:r>
            <a:r>
              <a:rPr lang="de-DE" dirty="0"/>
              <a:t>kennzeichnen. Eine andere Möglichkeit ist das kursive Schreiben des </a:t>
            </a:r>
            <a:r>
              <a:rPr lang="de-DE" i="1" dirty="0"/>
              <a:t>Klassennamens</a:t>
            </a:r>
            <a:r>
              <a:rPr lang="de-DE" dirty="0"/>
              <a:t>.</a:t>
            </a:r>
          </a:p>
          <a:p>
            <a:r>
              <a:rPr lang="de-DE" dirty="0"/>
              <a:t>Statische Methoden und Attribute werden üblicherweise im Klassendiagramm </a:t>
            </a:r>
            <a:r>
              <a:rPr lang="de-DE" u="sng" dirty="0"/>
              <a:t>unterstrichen</a:t>
            </a:r>
            <a:r>
              <a:rPr lang="de-DE" dirty="0"/>
              <a:t>. Eine Kennzeichnung einer vollständig statischen Klasse mit </a:t>
            </a:r>
            <a:r>
              <a:rPr lang="de-DE" b="1" dirty="0" err="1">
                <a:latin typeface="Consolas" panose="020B0609020204030204" pitchFamily="49" charset="0"/>
              </a:rPr>
              <a:t>static</a:t>
            </a:r>
            <a:r>
              <a:rPr lang="de-DE" dirty="0"/>
              <a:t> ist auch denkbar.</a:t>
            </a:r>
          </a:p>
          <a:p>
            <a:r>
              <a:rPr lang="de-DE" dirty="0"/>
              <a:t>Beide Typen können / sollen keine Objekte erzeugen</a:t>
            </a:r>
          </a:p>
        </p:txBody>
      </p:sp>
      <p:pic>
        <p:nvPicPr>
          <p:cNvPr id="4" name="Grafik 3">
            <a:extLst>
              <a:ext uri="{FF2B5EF4-FFF2-40B4-BE49-F238E27FC236}">
                <a16:creationId xmlns:a16="http://schemas.microsoft.com/office/drawing/2014/main" id="{EC770214-C885-FF79-6E5D-58FA456F507D}"/>
              </a:ext>
            </a:extLst>
          </p:cNvPr>
          <p:cNvPicPr>
            <a:picLocks noChangeAspect="1"/>
          </p:cNvPicPr>
          <p:nvPr/>
        </p:nvPicPr>
        <p:blipFill>
          <a:blip r:embed="rId2"/>
          <a:stretch>
            <a:fillRect/>
          </a:stretch>
        </p:blipFill>
        <p:spPr>
          <a:xfrm>
            <a:off x="7357533" y="1000897"/>
            <a:ext cx="3226962" cy="2888829"/>
          </a:xfrm>
          <a:prstGeom prst="rect">
            <a:avLst/>
          </a:prstGeom>
          <a:ln>
            <a:solidFill>
              <a:schemeClr val="bg1">
                <a:lumMod val="75000"/>
              </a:schemeClr>
            </a:solidFill>
          </a:ln>
        </p:spPr>
      </p:pic>
      <p:pic>
        <p:nvPicPr>
          <p:cNvPr id="5" name="Grafik 4">
            <a:extLst>
              <a:ext uri="{FF2B5EF4-FFF2-40B4-BE49-F238E27FC236}">
                <a16:creationId xmlns:a16="http://schemas.microsoft.com/office/drawing/2014/main" id="{FB3354EB-DE60-1992-E5D8-4E34F19E5D6C}"/>
              </a:ext>
            </a:extLst>
          </p:cNvPr>
          <p:cNvPicPr>
            <a:picLocks noChangeAspect="1"/>
          </p:cNvPicPr>
          <p:nvPr/>
        </p:nvPicPr>
        <p:blipFill>
          <a:blip r:embed="rId3"/>
          <a:stretch>
            <a:fillRect/>
          </a:stretch>
        </p:blipFill>
        <p:spPr>
          <a:xfrm>
            <a:off x="7155464" y="3791370"/>
            <a:ext cx="3631099" cy="2888830"/>
          </a:xfrm>
          <a:prstGeom prst="rect">
            <a:avLst/>
          </a:prstGeom>
        </p:spPr>
      </p:pic>
    </p:spTree>
    <p:extLst>
      <p:ext uri="{BB962C8B-B14F-4D97-AF65-F5344CB8AC3E}">
        <p14:creationId xmlns:p14="http://schemas.microsoft.com/office/powerpoint/2010/main" val="4157498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502EC2-F287-4BF4-B7AE-F890DC9B82AF}"/>
              </a:ext>
            </a:extLst>
          </p:cNvPr>
          <p:cNvSpPr>
            <a:spLocks noGrp="1"/>
          </p:cNvSpPr>
          <p:nvPr>
            <p:ph type="title"/>
          </p:nvPr>
        </p:nvSpPr>
        <p:spPr/>
        <p:txBody>
          <a:bodyPr/>
          <a:lstStyle/>
          <a:p>
            <a:r>
              <a:rPr lang="de-DE"/>
              <a:t>Checkliste für Ihr Klassendiagramm</a:t>
            </a:r>
          </a:p>
        </p:txBody>
      </p:sp>
      <p:sp>
        <p:nvSpPr>
          <p:cNvPr id="3" name="Inhaltsplatzhalter 2">
            <a:extLst>
              <a:ext uri="{FF2B5EF4-FFF2-40B4-BE49-F238E27FC236}">
                <a16:creationId xmlns:a16="http://schemas.microsoft.com/office/drawing/2014/main" id="{E8451AA2-E357-42BC-AC49-BBC7CB72DEA6}"/>
              </a:ext>
            </a:extLst>
          </p:cNvPr>
          <p:cNvSpPr>
            <a:spLocks noGrp="1"/>
          </p:cNvSpPr>
          <p:nvPr>
            <p:ph idx="1"/>
          </p:nvPr>
        </p:nvSpPr>
        <p:spPr>
          <a:xfrm>
            <a:off x="412750" y="1379144"/>
            <a:ext cx="10941050" cy="5226548"/>
          </a:xfrm>
        </p:spPr>
        <p:txBody>
          <a:bodyPr/>
          <a:lstStyle/>
          <a:p>
            <a:pPr>
              <a:spcAft>
                <a:spcPts val="600"/>
              </a:spcAft>
            </a:pPr>
            <a:r>
              <a:rPr lang="de-DE" dirty="0"/>
              <a:t>Wenn die Antwort auf eine der Fragen „Nein“ lautet, dann ist dieser Aspekt vom Klassendiagramm falsch und muss geändert werden:</a:t>
            </a:r>
          </a:p>
          <a:p>
            <a:pPr lvl="1">
              <a:lnSpc>
                <a:spcPct val="100000"/>
              </a:lnSpc>
              <a:spcAft>
                <a:spcPts val="1200"/>
              </a:spcAft>
            </a:pPr>
            <a:r>
              <a:rPr lang="de-DE" dirty="0">
                <a:solidFill>
                  <a:srgbClr val="002060"/>
                </a:solidFill>
              </a:rPr>
              <a:t>Drückt der </a:t>
            </a:r>
            <a:r>
              <a:rPr lang="de-DE" b="1" dirty="0">
                <a:solidFill>
                  <a:srgbClr val="002060"/>
                </a:solidFill>
              </a:rPr>
              <a:t>Name jeder Klasse </a:t>
            </a:r>
            <a:r>
              <a:rPr lang="de-DE" dirty="0">
                <a:solidFill>
                  <a:srgbClr val="002060"/>
                </a:solidFill>
              </a:rPr>
              <a:t>deutlich aus, was die Objekte (als Einzahl geschrieben) der Klasse sind? </a:t>
            </a:r>
          </a:p>
          <a:p>
            <a:pPr lvl="1">
              <a:lnSpc>
                <a:spcPct val="100000"/>
              </a:lnSpc>
              <a:spcAft>
                <a:spcPts val="1200"/>
              </a:spcAft>
            </a:pPr>
            <a:r>
              <a:rPr lang="de-DE" dirty="0">
                <a:solidFill>
                  <a:srgbClr val="7030A0"/>
                </a:solidFill>
              </a:rPr>
              <a:t>Drückt der </a:t>
            </a:r>
            <a:r>
              <a:rPr lang="de-DE" b="1" dirty="0">
                <a:solidFill>
                  <a:srgbClr val="7030A0"/>
                </a:solidFill>
              </a:rPr>
              <a:t>Name jedes Attributs </a:t>
            </a:r>
            <a:r>
              <a:rPr lang="de-DE" dirty="0">
                <a:solidFill>
                  <a:srgbClr val="7030A0"/>
                </a:solidFill>
              </a:rPr>
              <a:t>deutlich aus, welche Daten in diesem Attribut gespeichert werden? </a:t>
            </a:r>
          </a:p>
          <a:p>
            <a:pPr lvl="1">
              <a:lnSpc>
                <a:spcPct val="100000"/>
              </a:lnSpc>
              <a:spcAft>
                <a:spcPts val="1200"/>
              </a:spcAft>
            </a:pPr>
            <a:r>
              <a:rPr lang="de-DE" dirty="0">
                <a:solidFill>
                  <a:srgbClr val="00B0F0"/>
                </a:solidFill>
              </a:rPr>
              <a:t>Drückt der </a:t>
            </a:r>
            <a:r>
              <a:rPr lang="de-DE" b="1" dirty="0">
                <a:solidFill>
                  <a:srgbClr val="00B0F0"/>
                </a:solidFill>
              </a:rPr>
              <a:t>Name jeder Methode </a:t>
            </a:r>
            <a:r>
              <a:rPr lang="de-DE" dirty="0">
                <a:solidFill>
                  <a:srgbClr val="00B0F0"/>
                </a:solidFill>
              </a:rPr>
              <a:t>in etwa aus, was die jeweilige Methode macht? </a:t>
            </a:r>
          </a:p>
          <a:p>
            <a:pPr lvl="1">
              <a:lnSpc>
                <a:spcPct val="100000"/>
              </a:lnSpc>
              <a:spcAft>
                <a:spcPts val="1200"/>
              </a:spcAft>
            </a:pPr>
            <a:r>
              <a:rPr lang="de-DE" dirty="0">
                <a:solidFill>
                  <a:schemeClr val="accent6">
                    <a:lumMod val="75000"/>
                  </a:schemeClr>
                </a:solidFill>
              </a:rPr>
              <a:t>Sind die </a:t>
            </a:r>
            <a:r>
              <a:rPr lang="de-DE" b="1" dirty="0">
                <a:solidFill>
                  <a:schemeClr val="accent6">
                    <a:lumMod val="75000"/>
                  </a:schemeClr>
                </a:solidFill>
              </a:rPr>
              <a:t>Multiplizitäten</a:t>
            </a:r>
            <a:r>
              <a:rPr lang="de-DE" dirty="0">
                <a:solidFill>
                  <a:schemeClr val="accent6">
                    <a:lumMod val="75000"/>
                  </a:schemeClr>
                </a:solidFill>
              </a:rPr>
              <a:t> der Assoziationen korrekt? </a:t>
            </a:r>
          </a:p>
          <a:p>
            <a:pPr lvl="1">
              <a:lnSpc>
                <a:spcPct val="100000"/>
              </a:lnSpc>
              <a:spcAft>
                <a:spcPts val="1200"/>
              </a:spcAft>
            </a:pPr>
            <a:r>
              <a:rPr lang="de-DE" dirty="0">
                <a:solidFill>
                  <a:srgbClr val="0070C0"/>
                </a:solidFill>
              </a:rPr>
              <a:t>Steht die Multiplizität </a:t>
            </a:r>
            <a:r>
              <a:rPr lang="de-DE" b="1" dirty="0">
                <a:solidFill>
                  <a:srgbClr val="0070C0"/>
                </a:solidFill>
              </a:rPr>
              <a:t>auf der richtigen Seite </a:t>
            </a:r>
            <a:r>
              <a:rPr lang="de-DE" dirty="0">
                <a:solidFill>
                  <a:srgbClr val="0070C0"/>
                </a:solidFill>
              </a:rPr>
              <a:t>der Assoziation? </a:t>
            </a:r>
          </a:p>
          <a:p>
            <a:pPr lvl="1">
              <a:lnSpc>
                <a:spcPct val="100000"/>
              </a:lnSpc>
              <a:spcAft>
                <a:spcPts val="1200"/>
              </a:spcAft>
            </a:pPr>
            <a:r>
              <a:rPr lang="de-DE" dirty="0">
                <a:solidFill>
                  <a:srgbClr val="00B050"/>
                </a:solidFill>
              </a:rPr>
              <a:t>Sind die Zugriffsmodifikatoren ( + - # ~ ) korrekt?</a:t>
            </a:r>
          </a:p>
        </p:txBody>
      </p:sp>
    </p:spTree>
    <p:extLst>
      <p:ext uri="{BB962C8B-B14F-4D97-AF65-F5344CB8AC3E}">
        <p14:creationId xmlns:p14="http://schemas.microsoft.com/office/powerpoint/2010/main" val="4268923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37D1BA-4E09-422F-96C9-8F2C7C387F69}"/>
              </a:ext>
            </a:extLst>
          </p:cNvPr>
          <p:cNvSpPr>
            <a:spLocks noGrp="1"/>
          </p:cNvSpPr>
          <p:nvPr>
            <p:ph type="title"/>
          </p:nvPr>
        </p:nvSpPr>
        <p:spPr>
          <a:xfrm>
            <a:off x="1217221" y="0"/>
            <a:ext cx="10136579" cy="1270661"/>
          </a:xfrm>
        </p:spPr>
        <p:txBody>
          <a:bodyPr>
            <a:normAutofit/>
          </a:bodyPr>
          <a:lstStyle/>
          <a:p>
            <a:r>
              <a:rPr lang="de-DE"/>
              <a:t>Design-Patterns (Entwurfsmuster)</a:t>
            </a:r>
            <a:endParaRPr lang="de-DE" dirty="0"/>
          </a:p>
        </p:txBody>
      </p:sp>
      <p:sp>
        <p:nvSpPr>
          <p:cNvPr id="15" name="Inhaltsplatzhalter 14">
            <a:extLst>
              <a:ext uri="{FF2B5EF4-FFF2-40B4-BE49-F238E27FC236}">
                <a16:creationId xmlns:a16="http://schemas.microsoft.com/office/drawing/2014/main" id="{608CCA00-48E9-41F9-A407-860E79BEEE7B}"/>
              </a:ext>
            </a:extLst>
          </p:cNvPr>
          <p:cNvSpPr>
            <a:spLocks noGrp="1"/>
          </p:cNvSpPr>
          <p:nvPr>
            <p:ph idx="1"/>
          </p:nvPr>
        </p:nvSpPr>
        <p:spPr>
          <a:xfrm>
            <a:off x="170269" y="1072055"/>
            <a:ext cx="11855668" cy="5785945"/>
          </a:xfrm>
        </p:spPr>
        <p:txBody>
          <a:bodyPr>
            <a:normAutofit fontScale="92500" lnSpcReduction="10000"/>
          </a:bodyPr>
          <a:lstStyle/>
          <a:p>
            <a:r>
              <a:rPr lang="de-DE" dirty="0"/>
              <a:t>Design-Patterns (oder Entwurfsmuster) sind wichtige und interessante Entwicklungen der OOP. Sie wurden durch das Buch "</a:t>
            </a:r>
            <a:r>
              <a:rPr lang="de-DE" b="1" dirty="0"/>
              <a:t>Design-Patterns - Elements </a:t>
            </a:r>
            <a:r>
              <a:rPr lang="de-DE" b="1" dirty="0" err="1"/>
              <a:t>of</a:t>
            </a:r>
            <a:r>
              <a:rPr lang="de-DE" b="1" dirty="0"/>
              <a:t> </a:t>
            </a:r>
            <a:r>
              <a:rPr lang="de-DE" b="1" dirty="0" err="1"/>
              <a:t>Reusable</a:t>
            </a:r>
            <a:r>
              <a:rPr lang="de-DE" b="1" dirty="0"/>
              <a:t> </a:t>
            </a:r>
            <a:r>
              <a:rPr lang="de-DE" b="1" dirty="0" err="1"/>
              <a:t>Object-Oriented</a:t>
            </a:r>
            <a:r>
              <a:rPr lang="de-DE" b="1" dirty="0"/>
              <a:t> Software</a:t>
            </a:r>
            <a:r>
              <a:rPr lang="de-DE" dirty="0"/>
              <a:t>" von Gamma, Helm, Johnson und </a:t>
            </a:r>
            <a:r>
              <a:rPr lang="de-DE" dirty="0" err="1"/>
              <a:t>Vlissides</a:t>
            </a:r>
            <a:r>
              <a:rPr lang="de-DE" dirty="0"/>
              <a:t> 1995 einer breiten Öffentlichkeit bekannt.</a:t>
            </a:r>
          </a:p>
          <a:p>
            <a:r>
              <a:rPr lang="de-DE" dirty="0"/>
              <a:t>Als Design-Patterns bezeichnet man (wohlüberlegte) Designvorschläge für den Entwurf objektorientierter Softwaresysteme. Ein Design-Pattern deckt dabei ein ganz bestimmtes Entwurfsproblem ab und beschreibt in rezeptartiger Weise das Zusammenwirken von Klassen, Objekten und Methoden. Design-Patterns stellen wie Datenstrukturen oder Algorithmen vordefinierte Lösungen für konkrete Programmierprobleme dar, allerdings auf einer höheren Abstraktionsebene.</a:t>
            </a:r>
          </a:p>
          <a:p>
            <a:r>
              <a:rPr lang="de-DE" dirty="0"/>
              <a:t>Einer der wichtigsten Verdienste v. Design-Patterns ist es, Softwaredesigns Namen zu geben. Zwar ist es in der Praxis nicht immer möglich oder sinnvoll, ein bestimmtes Design-Pattern in allen Details zu übernehmen. Die Verwendung ihrer Namen und ihres prinzipiellen Aufbaus erweitern jedoch das Handwerkszeug und die Kommunikationsfähigkeit des OOP-Programmierers beträchtlich. Begriffe wie </a:t>
            </a:r>
            <a:r>
              <a:rPr lang="de-DE" b="1" dirty="0"/>
              <a:t>Factory</a:t>
            </a:r>
            <a:r>
              <a:rPr lang="de-DE" dirty="0"/>
              <a:t>, </a:t>
            </a:r>
            <a:r>
              <a:rPr lang="de-DE" b="1" dirty="0"/>
              <a:t>Iterator</a:t>
            </a:r>
            <a:r>
              <a:rPr lang="de-DE" dirty="0"/>
              <a:t> oder </a:t>
            </a:r>
            <a:r>
              <a:rPr lang="de-DE" b="1" dirty="0"/>
              <a:t>Singleton</a:t>
            </a:r>
            <a:r>
              <a:rPr lang="de-DE" dirty="0"/>
              <a:t> werden in OOP-Projekten routinemäßig verwendet und soll(t)en für jeden betroffenen Entwickler dieselbe Bedeutung haben.</a:t>
            </a:r>
          </a:p>
        </p:txBody>
      </p:sp>
    </p:spTree>
    <p:extLst>
      <p:ext uri="{BB962C8B-B14F-4D97-AF65-F5344CB8AC3E}">
        <p14:creationId xmlns:p14="http://schemas.microsoft.com/office/powerpoint/2010/main" val="1978314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F06AA-9540-E580-2430-DC1DC0C0C00A}"/>
              </a:ext>
            </a:extLst>
          </p:cNvPr>
          <p:cNvSpPr>
            <a:spLocks noGrp="1"/>
          </p:cNvSpPr>
          <p:nvPr>
            <p:ph type="title"/>
          </p:nvPr>
        </p:nvSpPr>
        <p:spPr/>
        <p:txBody>
          <a:bodyPr>
            <a:normAutofit fontScale="90000"/>
          </a:bodyPr>
          <a:lstStyle/>
          <a:p>
            <a:r>
              <a:rPr lang="de-DE"/>
              <a:t>Beispiel für ein Singleton (Einzelstück)  in Python</a:t>
            </a:r>
          </a:p>
        </p:txBody>
      </p:sp>
      <p:sp>
        <p:nvSpPr>
          <p:cNvPr id="3" name="Inhaltsplatzhalter 2">
            <a:extLst>
              <a:ext uri="{FF2B5EF4-FFF2-40B4-BE49-F238E27FC236}">
                <a16:creationId xmlns:a16="http://schemas.microsoft.com/office/drawing/2014/main" id="{728BA9E0-D536-D7EF-258F-68CD6DA1D2AA}"/>
              </a:ext>
            </a:extLst>
          </p:cNvPr>
          <p:cNvSpPr>
            <a:spLocks noGrp="1"/>
          </p:cNvSpPr>
          <p:nvPr>
            <p:ph idx="1"/>
          </p:nvPr>
        </p:nvSpPr>
        <p:spPr>
          <a:xfrm>
            <a:off x="838200" y="1379143"/>
            <a:ext cx="10515600" cy="2712135"/>
          </a:xfrm>
        </p:spPr>
        <p:txBody>
          <a:bodyPr>
            <a:normAutofit/>
          </a:bodyPr>
          <a:lstStyle/>
          <a:p>
            <a:r>
              <a:rPr lang="de-DE"/>
              <a:t>Mit einem Singleton-Entwurf will man verhindern, dass mehr als ein Objekt einer Klasse erzeugt wird, weil es z.B. keinen Sinn ergibt.</a:t>
            </a:r>
          </a:p>
          <a:p>
            <a:r>
              <a:rPr lang="de-DE"/>
              <a:t>Beispiel: Bücherverwaltung für eine Bibliothek, wo man genau ein Bibliotheks-Objekt instanziiert.</a:t>
            </a:r>
          </a:p>
          <a:p>
            <a:r>
              <a:rPr lang="de-DE"/>
              <a:t>Das Singleton-Entwurfsmuster verhindert dann, dass der Programmierer mehr als ein Objekt der Klasse erzeugt:</a:t>
            </a:r>
          </a:p>
          <a:p>
            <a:endParaRPr lang="de-DE"/>
          </a:p>
        </p:txBody>
      </p:sp>
      <p:sp>
        <p:nvSpPr>
          <p:cNvPr id="4" name="Textfeld 3">
            <a:extLst>
              <a:ext uri="{FF2B5EF4-FFF2-40B4-BE49-F238E27FC236}">
                <a16:creationId xmlns:a16="http://schemas.microsoft.com/office/drawing/2014/main" id="{6E7B5164-6EEF-9007-5972-3EF8279EB08F}"/>
              </a:ext>
            </a:extLst>
          </p:cNvPr>
          <p:cNvSpPr txBox="1"/>
          <p:nvPr/>
        </p:nvSpPr>
        <p:spPr>
          <a:xfrm>
            <a:off x="899720" y="4091279"/>
            <a:ext cx="10515600" cy="2677656"/>
          </a:xfrm>
          <a:prstGeom prst="rect">
            <a:avLst/>
          </a:prstGeom>
          <a:noFill/>
          <a:ln>
            <a:solidFill>
              <a:schemeClr val="bg1">
                <a:lumMod val="65000"/>
              </a:schemeClr>
            </a:solidFill>
          </a:ln>
        </p:spPr>
        <p:txBody>
          <a:bodyPr wrap="square" rtlCol="0">
            <a:spAutoFit/>
          </a:bodyPr>
          <a:lstStyle/>
          <a:p>
            <a:r>
              <a:rPr lang="de-DE" sz="1400" b="1" dirty="0" err="1">
                <a:solidFill>
                  <a:srgbClr val="569CD6"/>
                </a:solidFill>
                <a:effectLst/>
                <a:latin typeface="Courier New" panose="02070309020205020404" pitchFamily="49" charset="0"/>
                <a:cs typeface="Courier New" panose="02070309020205020404" pitchFamily="49" charset="0"/>
              </a:rPr>
              <a:t>class</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instanzen</a:t>
            </a:r>
            <a:r>
              <a:rPr lang="de-DE" sz="1400" b="1" dirty="0">
                <a:effectLst/>
                <a:latin typeface="Courier New" panose="02070309020205020404" pitchFamily="49" charset="0"/>
                <a:cs typeface="Courier New" panose="02070309020205020404" pitchFamily="49" charset="0"/>
              </a:rPr>
              <a:t> = 0  </a:t>
            </a:r>
            <a:r>
              <a:rPr lang="de-DE" sz="1400" b="1" dirty="0">
                <a:solidFill>
                  <a:srgbClr val="6A9955"/>
                </a:solidFill>
                <a:effectLst/>
                <a:latin typeface="Courier New" panose="02070309020205020404" pitchFamily="49" charset="0"/>
                <a:cs typeface="Courier New" panose="02070309020205020404" pitchFamily="49" charset="0"/>
              </a:rPr>
              <a:t># Klassenvariable zum Zählen der Instanzen (ohne "</a:t>
            </a:r>
            <a:r>
              <a:rPr lang="de-DE" sz="1400" b="1" dirty="0" err="1">
                <a:solidFill>
                  <a:srgbClr val="6A9955"/>
                </a:solidFill>
                <a:effectLst/>
                <a:latin typeface="Courier New" panose="02070309020205020404" pitchFamily="49" charset="0"/>
                <a:cs typeface="Courier New" panose="02070309020205020404" pitchFamily="49" charset="0"/>
              </a:rPr>
              <a:t>self</a:t>
            </a:r>
            <a:r>
              <a:rPr lang="de-DE" sz="1400" b="1" dirty="0">
                <a:solidFill>
                  <a:srgbClr val="6A9955"/>
                </a:solidFill>
                <a:effectLst/>
                <a:latin typeface="Courier New" panose="02070309020205020404" pitchFamily="49" charset="0"/>
                <a:cs typeface="Courier New" panose="02070309020205020404" pitchFamily="49" charset="0"/>
              </a:rPr>
              <a:t>.")</a:t>
            </a:r>
            <a:endParaRPr lang="de-DE" sz="1400" b="1" dirty="0">
              <a:solidFill>
                <a:srgbClr val="D4D4D4"/>
              </a:solidFill>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init</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Einzelstueck.instanzen</a:t>
            </a:r>
            <a:r>
              <a:rPr lang="de-DE" sz="1400" b="1" dirty="0">
                <a:effectLst/>
                <a:latin typeface="Courier New" panose="02070309020205020404" pitchFamily="49" charset="0"/>
                <a:cs typeface="Courier New" panose="02070309020205020404" pitchFamily="49" charset="0"/>
              </a:rPr>
              <a:t>+=1  </a:t>
            </a:r>
            <a:r>
              <a:rPr lang="de-DE" sz="1400" b="1" dirty="0">
                <a:solidFill>
                  <a:srgbClr val="6A9955"/>
                </a:solidFill>
                <a:effectLst/>
                <a:latin typeface="Courier New" panose="02070309020205020404" pitchFamily="49" charset="0"/>
                <a:cs typeface="Courier New" panose="02070309020205020404" pitchFamily="49" charset="0"/>
              </a:rPr>
              <a:t># Um 1 erhöhen</a:t>
            </a:r>
            <a:endParaRPr lang="de-DE" sz="1400" b="1" dirty="0">
              <a:solidFill>
                <a:srgbClr val="D4D4D4"/>
              </a:solidFill>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if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Einzelstueck.instanzen</a:t>
            </a:r>
            <a:r>
              <a:rPr lang="de-DE" sz="1400" b="1" dirty="0">
                <a:effectLst/>
                <a:latin typeface="Courier New" panose="02070309020205020404" pitchFamily="49" charset="0"/>
                <a:cs typeface="Courier New" panose="02070309020205020404" pitchFamily="49" charset="0"/>
              </a:rPr>
              <a:t>&gt;1:</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raise</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Exception</a:t>
            </a:r>
            <a:r>
              <a:rPr lang="de-DE" sz="1400" b="1" dirty="0">
                <a:solidFill>
                  <a:srgbClr val="D4D4D4"/>
                </a:solidFill>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"Singleton Error - </a:t>
            </a:r>
            <a:r>
              <a:rPr lang="de-DE" sz="1400" b="1" dirty="0" err="1">
                <a:solidFill>
                  <a:srgbClr val="CE9178"/>
                </a:solidFill>
                <a:effectLst/>
                <a:latin typeface="Courier New" panose="02070309020205020404" pitchFamily="49" charset="0"/>
                <a:cs typeface="Courier New" panose="02070309020205020404" pitchFamily="49" charset="0"/>
              </a:rPr>
              <a:t>more</a:t>
            </a:r>
            <a:r>
              <a:rPr lang="de-DE" sz="1400" b="1" dirty="0">
                <a:solidFill>
                  <a:srgbClr val="CE9178"/>
                </a:solidFill>
                <a:effectLst/>
                <a:latin typeface="Courier New" panose="02070309020205020404" pitchFamily="49" charset="0"/>
                <a:cs typeface="Courier New" panose="02070309020205020404" pitchFamily="49" charset="0"/>
              </a:rPr>
              <a:t> </a:t>
            </a:r>
            <a:r>
              <a:rPr lang="de-DE" sz="1400" b="1" dirty="0" err="1">
                <a:solidFill>
                  <a:srgbClr val="CE9178"/>
                </a:solidFill>
                <a:effectLst/>
                <a:latin typeface="Courier New" panose="02070309020205020404" pitchFamily="49" charset="0"/>
                <a:cs typeface="Courier New" panose="02070309020205020404" pitchFamily="49" charset="0"/>
              </a:rPr>
              <a:t>than</a:t>
            </a:r>
            <a:r>
              <a:rPr lang="de-DE" sz="1400" b="1" dirty="0">
                <a:solidFill>
                  <a:srgbClr val="CE9178"/>
                </a:solidFill>
                <a:effectLst/>
                <a:latin typeface="Courier New" panose="02070309020205020404" pitchFamily="49" charset="0"/>
                <a:cs typeface="Courier New" panose="02070309020205020404" pitchFamily="49" charset="0"/>
              </a:rPr>
              <a:t> </a:t>
            </a:r>
            <a:r>
              <a:rPr lang="de-DE" sz="1400" b="1" dirty="0" err="1">
                <a:solidFill>
                  <a:srgbClr val="CE9178"/>
                </a:solidFill>
                <a:effectLst/>
                <a:latin typeface="Courier New" panose="02070309020205020404" pitchFamily="49" charset="0"/>
                <a:cs typeface="Courier New" panose="02070309020205020404" pitchFamily="49" charset="0"/>
              </a:rPr>
              <a:t>one</a:t>
            </a:r>
            <a:r>
              <a:rPr lang="de-DE" sz="1400" b="1" dirty="0">
                <a:solidFill>
                  <a:srgbClr val="CE9178"/>
                </a:solidFill>
                <a:effectLst/>
                <a:latin typeface="Courier New" panose="02070309020205020404" pitchFamily="49" charset="0"/>
                <a:cs typeface="Courier New" panose="02070309020205020404" pitchFamily="49" charset="0"/>
              </a:rPr>
              <a:t> </a:t>
            </a:r>
            <a:r>
              <a:rPr lang="de-DE" sz="1400" b="1" dirty="0" err="1">
                <a:solidFill>
                  <a:srgbClr val="CE9178"/>
                </a:solidFill>
                <a:effectLst/>
                <a:latin typeface="Courier New" panose="02070309020205020404" pitchFamily="49" charset="0"/>
                <a:cs typeface="Courier New" panose="02070309020205020404" pitchFamily="49" charset="0"/>
              </a:rPr>
              <a:t>instance</a:t>
            </a:r>
            <a:r>
              <a:rPr lang="de-DE" sz="1400" b="1" dirty="0">
                <a:solidFill>
                  <a:srgbClr val="CE9178"/>
                </a:solidFill>
                <a:effectLst/>
                <a:latin typeface="Courier New" panose="02070309020205020404" pitchFamily="49" charset="0"/>
                <a:cs typeface="Courier New" panose="02070309020205020404" pitchFamily="49" charset="0"/>
              </a:rPr>
              <a:t>"</a:t>
            </a:r>
            <a:r>
              <a:rPr lang="de-DE" sz="1400" b="1" dirty="0">
                <a:solidFill>
                  <a:srgbClr val="D4D4D4"/>
                </a:solidFill>
                <a:effectLst/>
                <a:latin typeface="Courier New" panose="02070309020205020404" pitchFamily="49" charset="0"/>
                <a:cs typeface="Courier New" panose="02070309020205020404" pitchFamily="49" charset="0"/>
              </a:rPr>
              <a:t>)</a:t>
            </a:r>
            <a:r>
              <a:rPr lang="de-DE" sz="1400" b="1" dirty="0">
                <a:effectLst/>
                <a:latin typeface="Courier New" panose="02070309020205020404" pitchFamily="49" charset="0"/>
                <a:cs typeface="Courier New" panose="02070309020205020404" pitchFamily="49" charset="0"/>
              </a:rPr>
              <a:t>)</a:t>
            </a:r>
            <a:r>
              <a:rPr lang="de-DE" sz="1400" b="1" dirty="0">
                <a:solidFill>
                  <a:srgbClr val="D4D4D4"/>
                </a:solidFill>
                <a:effectLst/>
                <a:latin typeface="Courier New" panose="02070309020205020404" pitchFamily="49" charset="0"/>
                <a:cs typeface="Courier New" panose="02070309020205020404" pitchFamily="49" charset="0"/>
              </a:rPr>
              <a:t> </a:t>
            </a:r>
          </a:p>
          <a:p>
            <a:r>
              <a:rPr lang="de-DE" sz="1400" b="1" dirty="0">
                <a:solidFill>
                  <a:srgbClr val="D4D4D4"/>
                </a:solidFill>
                <a:latin typeface="Courier New" panose="02070309020205020404" pitchFamily="49" charset="0"/>
                <a:cs typeface="Courier New" panose="02070309020205020404" pitchFamily="49" charset="0"/>
              </a:rPr>
              <a:t>				</a:t>
            </a:r>
            <a:r>
              <a:rPr lang="de-DE" sz="1400" b="1" dirty="0">
                <a:solidFill>
                  <a:srgbClr val="6A9955"/>
                </a:solidFill>
                <a:effectLst/>
                <a:latin typeface="Courier New" panose="02070309020205020404" pitchFamily="49" charset="0"/>
                <a:cs typeface="Courier New" panose="02070309020205020404" pitchFamily="49" charset="0"/>
              </a:rPr>
              <a:t># Wenn mehr als 1 Instanz --&gt; Fehler werfen</a:t>
            </a:r>
            <a:endParaRPr lang="de-DE" sz="1400" b="1" dirty="0">
              <a:solidFill>
                <a:srgbClr val="D4D4D4"/>
              </a:solidFill>
              <a:effectLst/>
              <a:latin typeface="Courier New" panose="02070309020205020404" pitchFamily="49" charset="0"/>
              <a:cs typeface="Courier New" panose="02070309020205020404" pitchFamily="49" charset="0"/>
            </a:endParaRPr>
          </a:p>
          <a:p>
            <a:endParaRPr lang="de-DE" sz="1400" b="1" dirty="0">
              <a:effectLst/>
              <a:latin typeface="Courier New" panose="02070309020205020404" pitchFamily="49" charset="0"/>
              <a:cs typeface="Courier New" panose="02070309020205020404" pitchFamily="49" charset="0"/>
            </a:endParaRPr>
          </a:p>
          <a:p>
            <a:r>
              <a:rPr lang="de-DE" sz="1400" b="1" dirty="0">
                <a:effectLst/>
                <a:latin typeface="Courier New" panose="02070309020205020404" pitchFamily="49" charset="0"/>
                <a:cs typeface="Courier New" panose="02070309020205020404" pitchFamily="49" charset="0"/>
              </a:rPr>
              <a:t>e1 = </a:t>
            </a:r>
            <a:r>
              <a:rPr lang="de-DE" sz="1400" b="1" dirty="0" err="1">
                <a:effectLst/>
                <a:latin typeface="Courier New" panose="02070309020205020404" pitchFamily="49" charset="0"/>
                <a:cs typeface="Courier New" panose="02070309020205020404" pitchFamily="49" charset="0"/>
              </a:rPr>
              <a:t>Einzelstueck</a:t>
            </a:r>
            <a:r>
              <a:rPr lang="de-DE" sz="1400" b="1" dirty="0">
                <a:effectLst/>
                <a:latin typeface="Courier New" panose="02070309020205020404" pitchFamily="49" charset="0"/>
                <a:cs typeface="Courier New" panose="02070309020205020404" pitchFamily="49" charset="0"/>
              </a:rPr>
              <a:t>()</a:t>
            </a:r>
          </a:p>
          <a:p>
            <a:r>
              <a:rPr lang="de-DE" sz="1400" b="1" dirty="0">
                <a:effectLst/>
                <a:latin typeface="Courier New" panose="02070309020205020404" pitchFamily="49" charset="0"/>
                <a:cs typeface="Courier New" panose="02070309020205020404" pitchFamily="49" charset="0"/>
              </a:rPr>
              <a:t>e2 = </a:t>
            </a:r>
            <a:r>
              <a:rPr lang="de-DE" sz="1400" b="1" dirty="0" err="1">
                <a:effectLst/>
                <a:latin typeface="Courier New" panose="02070309020205020404" pitchFamily="49" charset="0"/>
                <a:cs typeface="Courier New" panose="02070309020205020404" pitchFamily="49" charset="0"/>
              </a:rPr>
              <a:t>Einzelstueck</a:t>
            </a:r>
            <a:r>
              <a:rPr lang="de-DE" sz="1400" b="1" dirty="0">
                <a:effectLst/>
                <a:latin typeface="Courier New" panose="02070309020205020404" pitchFamily="49" charset="0"/>
                <a:cs typeface="Courier New" panose="02070309020205020404" pitchFamily="49" charset="0"/>
              </a:rPr>
              <a:t>() </a:t>
            </a:r>
            <a:r>
              <a:rPr lang="de-DE" sz="1400" b="1" dirty="0">
                <a:solidFill>
                  <a:srgbClr val="6A9955"/>
                </a:solidFill>
                <a:effectLst/>
                <a:latin typeface="Courier New" panose="02070309020205020404" pitchFamily="49" charset="0"/>
                <a:cs typeface="Courier New" panose="02070309020205020404" pitchFamily="49" charset="0"/>
              </a:rPr>
              <a:t># Das klappt nicht, hier wird ein Fehler ausgegeben</a:t>
            </a:r>
            <a:endParaRPr lang="de-DE" sz="1400" b="1" dirty="0">
              <a:solidFill>
                <a:srgbClr val="D4D4D4"/>
              </a:solidFill>
              <a:effectLst/>
              <a:latin typeface="Courier New" panose="02070309020205020404" pitchFamily="49" charset="0"/>
              <a:cs typeface="Courier New" panose="02070309020205020404" pitchFamily="49" charset="0"/>
            </a:endParaRPr>
          </a:p>
          <a:p>
            <a:br>
              <a:rPr lang="de-DE" sz="1400" b="1" dirty="0">
                <a:solidFill>
                  <a:srgbClr val="D4D4D4"/>
                </a:solidFill>
                <a:effectLst/>
                <a:latin typeface="Courier New" panose="02070309020205020404" pitchFamily="49" charset="0"/>
                <a:cs typeface="Courier New" panose="02070309020205020404" pitchFamily="49" charset="0"/>
              </a:rPr>
            </a:b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latin typeface="Courier New" panose="02070309020205020404" pitchFamily="49" charset="0"/>
                <a:cs typeface="Courier New" panose="02070309020205020404" pitchFamily="49" charset="0"/>
              </a:rPr>
              <a:t>Instanzen:</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Einzelstueck.instanzen</a:t>
            </a:r>
            <a:r>
              <a:rPr lang="de-DE" sz="1400" b="1" dirty="0">
                <a:effectLst/>
                <a:latin typeface="Courier New" panose="02070309020205020404" pitchFamily="49" charset="0"/>
                <a:cs typeface="Courier New" panose="02070309020205020404" pitchFamily="49" charset="0"/>
              </a:rPr>
              <a:t>)</a:t>
            </a:r>
          </a:p>
          <a:p>
            <a:endParaRPr lang="de-DE"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430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EC0E1C-63B5-4F0E-832D-C885721196F6}"/>
              </a:ext>
            </a:extLst>
          </p:cNvPr>
          <p:cNvSpPr>
            <a:spLocks noGrp="1"/>
          </p:cNvSpPr>
          <p:nvPr>
            <p:ph type="title"/>
          </p:nvPr>
        </p:nvSpPr>
        <p:spPr/>
        <p:txBody>
          <a:bodyPr>
            <a:normAutofit fontScale="90000"/>
          </a:bodyPr>
          <a:lstStyle/>
          <a:p>
            <a:r>
              <a:rPr lang="de-DE" dirty="0"/>
              <a:t>Das </a:t>
            </a:r>
            <a:r>
              <a:rPr lang="de-DE" b="1" dirty="0"/>
              <a:t>USE-CASE Diagramm </a:t>
            </a:r>
            <a:r>
              <a:rPr lang="de-DE" dirty="0"/>
              <a:t>(Anwendungsfalldiagramm)</a:t>
            </a:r>
          </a:p>
        </p:txBody>
      </p:sp>
      <p:sp>
        <p:nvSpPr>
          <p:cNvPr id="3" name="Inhaltsplatzhalter 2">
            <a:extLst>
              <a:ext uri="{FF2B5EF4-FFF2-40B4-BE49-F238E27FC236}">
                <a16:creationId xmlns:a16="http://schemas.microsoft.com/office/drawing/2014/main" id="{23B7C88C-424E-49A6-91A6-75724A4066EB}"/>
              </a:ext>
            </a:extLst>
          </p:cNvPr>
          <p:cNvSpPr>
            <a:spLocks noGrp="1"/>
          </p:cNvSpPr>
          <p:nvPr>
            <p:ph idx="1"/>
          </p:nvPr>
        </p:nvSpPr>
        <p:spPr>
          <a:xfrm>
            <a:off x="154856" y="1379143"/>
            <a:ext cx="6521763" cy="5389791"/>
          </a:xfrm>
        </p:spPr>
        <p:txBody>
          <a:bodyPr>
            <a:normAutofit fontScale="92500"/>
          </a:bodyPr>
          <a:lstStyle/>
          <a:p>
            <a:r>
              <a:rPr lang="de-DE" dirty="0"/>
              <a:t>Ziel des Use-Case Diagramm ist es, möglichst </a:t>
            </a:r>
            <a:r>
              <a:rPr lang="de-DE"/>
              <a:t>einfach (meist aus Anwendersicht) zu </a:t>
            </a:r>
            <a:r>
              <a:rPr lang="de-DE" dirty="0"/>
              <a:t>zeigen, was man mit dem zu bauenden System machen will, welche Fälle der Anwendung es also gibt.</a:t>
            </a:r>
          </a:p>
          <a:p>
            <a:r>
              <a:rPr lang="de-DE" dirty="0"/>
              <a:t>Dazu werden Akteure (z.B. Anwender, Admins, Kunden…) als Strichmännchen dargestellt, während die Anwendungsfälle als Ellipsen dargestellt werden. Dazu kommen Verbindungen, die Akteure und Anwendungsfälle verbinden.</a:t>
            </a:r>
          </a:p>
          <a:p>
            <a:r>
              <a:rPr lang="de-DE" dirty="0"/>
              <a:t>Auch die Systemgrenze ist durch ein Rechteck eindeutig gekennzeichnet. Akteure befinden sich üblicherweise außerhalb des Systems</a:t>
            </a:r>
          </a:p>
        </p:txBody>
      </p:sp>
      <p:pic>
        <p:nvPicPr>
          <p:cNvPr id="1026" name="Picture 2">
            <a:extLst>
              <a:ext uri="{FF2B5EF4-FFF2-40B4-BE49-F238E27FC236}">
                <a16:creationId xmlns:a16="http://schemas.microsoft.com/office/drawing/2014/main" id="{BC084524-F69D-4AD6-AFCA-3DD258B66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498" y="1670875"/>
            <a:ext cx="5149646" cy="3237263"/>
          </a:xfrm>
          <a:prstGeom prst="rect">
            <a:avLst/>
          </a:prstGeom>
          <a:noFill/>
          <a:extLst>
            <a:ext uri="{909E8E84-426E-40DD-AFC4-6F175D3DCCD1}">
              <a14:hiddenFill xmlns:a14="http://schemas.microsoft.com/office/drawing/2010/main">
                <a:solidFill>
                  <a:srgbClr val="FFFFFF"/>
                </a:solidFill>
              </a14:hiddenFill>
            </a:ext>
          </a:extLst>
        </p:spPr>
      </p:pic>
      <p:sp>
        <p:nvSpPr>
          <p:cNvPr id="4" name="Legende: mit gebogener Linie 3">
            <a:extLst>
              <a:ext uri="{FF2B5EF4-FFF2-40B4-BE49-F238E27FC236}">
                <a16:creationId xmlns:a16="http://schemas.microsoft.com/office/drawing/2014/main" id="{6A2EDB22-480D-4330-B5FF-56BD99B85141}"/>
              </a:ext>
            </a:extLst>
          </p:cNvPr>
          <p:cNvSpPr/>
          <p:nvPr/>
        </p:nvSpPr>
        <p:spPr>
          <a:xfrm>
            <a:off x="6423540" y="5137147"/>
            <a:ext cx="1560052" cy="457405"/>
          </a:xfrm>
          <a:prstGeom prst="borderCallout2">
            <a:avLst>
              <a:gd name="adj1" fmla="val -20122"/>
              <a:gd name="adj2" fmla="val 22602"/>
              <a:gd name="adj3" fmla="val -310269"/>
              <a:gd name="adj4" fmla="val 37469"/>
              <a:gd name="adj5" fmla="val -338686"/>
              <a:gd name="adj6" fmla="val 57941"/>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Akteur</a:t>
            </a:r>
          </a:p>
        </p:txBody>
      </p:sp>
      <p:sp>
        <p:nvSpPr>
          <p:cNvPr id="6" name="Legende: mit gebogener Linie 5">
            <a:extLst>
              <a:ext uri="{FF2B5EF4-FFF2-40B4-BE49-F238E27FC236}">
                <a16:creationId xmlns:a16="http://schemas.microsoft.com/office/drawing/2014/main" id="{2F659AD0-BB0B-49D6-9FB7-8AB36EEE5A39}"/>
              </a:ext>
            </a:extLst>
          </p:cNvPr>
          <p:cNvSpPr/>
          <p:nvPr/>
        </p:nvSpPr>
        <p:spPr>
          <a:xfrm>
            <a:off x="8150021" y="5537198"/>
            <a:ext cx="1797051" cy="457405"/>
          </a:xfrm>
          <a:prstGeom prst="borderCallout2">
            <a:avLst>
              <a:gd name="adj1" fmla="val -20122"/>
              <a:gd name="adj2" fmla="val 22602"/>
              <a:gd name="adj3" fmla="val -171442"/>
              <a:gd name="adj4" fmla="val 27766"/>
              <a:gd name="adj5" fmla="val -278991"/>
              <a:gd name="adj6" fmla="val 51706"/>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Anwendungsfall</a:t>
            </a:r>
          </a:p>
        </p:txBody>
      </p:sp>
      <p:sp>
        <p:nvSpPr>
          <p:cNvPr id="7" name="Legende: mit gebogener Linie 6">
            <a:extLst>
              <a:ext uri="{FF2B5EF4-FFF2-40B4-BE49-F238E27FC236}">
                <a16:creationId xmlns:a16="http://schemas.microsoft.com/office/drawing/2014/main" id="{5061F04F-2510-4E7C-B6A4-699192BDD05D}"/>
              </a:ext>
            </a:extLst>
          </p:cNvPr>
          <p:cNvSpPr/>
          <p:nvPr/>
        </p:nvSpPr>
        <p:spPr>
          <a:xfrm>
            <a:off x="10157951" y="5549899"/>
            <a:ext cx="1797051" cy="457405"/>
          </a:xfrm>
          <a:prstGeom prst="borderCallout2">
            <a:avLst>
              <a:gd name="adj1" fmla="val -20122"/>
              <a:gd name="adj2" fmla="val 22602"/>
              <a:gd name="adj3" fmla="val -175607"/>
              <a:gd name="adj4" fmla="val 20699"/>
              <a:gd name="adj5" fmla="val -201248"/>
              <a:gd name="adj6" fmla="val 7536"/>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Systemgrenze</a:t>
            </a:r>
          </a:p>
        </p:txBody>
      </p:sp>
      <p:sp>
        <p:nvSpPr>
          <p:cNvPr id="10" name="Legende: mit gebogener Linie 9">
            <a:extLst>
              <a:ext uri="{FF2B5EF4-FFF2-40B4-BE49-F238E27FC236}">
                <a16:creationId xmlns:a16="http://schemas.microsoft.com/office/drawing/2014/main" id="{CF4F7384-A73A-4592-BFB0-3C30D1896E9C}"/>
              </a:ext>
            </a:extLst>
          </p:cNvPr>
          <p:cNvSpPr/>
          <p:nvPr/>
        </p:nvSpPr>
        <p:spPr>
          <a:xfrm>
            <a:off x="9383251" y="1089958"/>
            <a:ext cx="2053099" cy="457405"/>
          </a:xfrm>
          <a:prstGeom prst="borderCallout2">
            <a:avLst>
              <a:gd name="adj1" fmla="val 111763"/>
              <a:gd name="adj2" fmla="val 21542"/>
              <a:gd name="adj3" fmla="val 218661"/>
              <a:gd name="adj4" fmla="val 1618"/>
              <a:gd name="adj5" fmla="val 277704"/>
              <a:gd name="adj6" fmla="val -4434"/>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Systembezeichnung</a:t>
            </a:r>
          </a:p>
        </p:txBody>
      </p:sp>
    </p:spTree>
    <p:extLst>
      <p:ext uri="{BB962C8B-B14F-4D97-AF65-F5344CB8AC3E}">
        <p14:creationId xmlns:p14="http://schemas.microsoft.com/office/powerpoint/2010/main" val="3176732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F06AA-9540-E580-2430-DC1DC0C0C00A}"/>
              </a:ext>
            </a:extLst>
          </p:cNvPr>
          <p:cNvSpPr>
            <a:spLocks noGrp="1"/>
          </p:cNvSpPr>
          <p:nvPr>
            <p:ph type="title"/>
          </p:nvPr>
        </p:nvSpPr>
        <p:spPr>
          <a:xfrm>
            <a:off x="1217220" y="89065"/>
            <a:ext cx="10346846" cy="1270661"/>
          </a:xfrm>
        </p:spPr>
        <p:txBody>
          <a:bodyPr>
            <a:normAutofit fontScale="90000"/>
          </a:bodyPr>
          <a:lstStyle/>
          <a:p>
            <a:r>
              <a:rPr lang="de-DE"/>
              <a:t>Beispiel für eine Factory (Objektfabrik)  in Python</a:t>
            </a:r>
          </a:p>
        </p:txBody>
      </p:sp>
      <p:sp>
        <p:nvSpPr>
          <p:cNvPr id="3" name="Inhaltsplatzhalter 2">
            <a:extLst>
              <a:ext uri="{FF2B5EF4-FFF2-40B4-BE49-F238E27FC236}">
                <a16:creationId xmlns:a16="http://schemas.microsoft.com/office/drawing/2014/main" id="{728BA9E0-D536-D7EF-258F-68CD6DA1D2AA}"/>
              </a:ext>
            </a:extLst>
          </p:cNvPr>
          <p:cNvSpPr>
            <a:spLocks noGrp="1"/>
          </p:cNvSpPr>
          <p:nvPr>
            <p:ph idx="1"/>
          </p:nvPr>
        </p:nvSpPr>
        <p:spPr>
          <a:xfrm>
            <a:off x="793750" y="1379144"/>
            <a:ext cx="11156950" cy="2881706"/>
          </a:xfrm>
        </p:spPr>
        <p:txBody>
          <a:bodyPr>
            <a:normAutofit fontScale="85000" lnSpcReduction="10000"/>
          </a:bodyPr>
          <a:lstStyle/>
          <a:p>
            <a:r>
              <a:rPr lang="de-DE"/>
              <a:t>Bei der </a:t>
            </a:r>
            <a:r>
              <a:rPr lang="de-DE" b="1"/>
              <a:t>Factory</a:t>
            </a:r>
            <a:r>
              <a:rPr lang="de-DE"/>
              <a:t> erfolgt die Erzeugung eines Objekts nicht durch Aufruf der Klasse selbst (und damit des Konstruktors), sondern durch Aufruf einer Methode (z.B. </a:t>
            </a:r>
            <a:r>
              <a:rPr lang="de-DE" sz="2400" b="1">
                <a:latin typeface="Courier New" panose="02070309020205020404" pitchFamily="49" charset="0"/>
                <a:cs typeface="Courier New" panose="02070309020205020404" pitchFamily="49" charset="0"/>
              </a:rPr>
              <a:t>.createNewInstance() </a:t>
            </a:r>
            <a:r>
              <a:rPr lang="de-DE"/>
              <a:t>(ggf. einer Unterklasse). Quasi ein "Ersatzkonstruktor".</a:t>
            </a:r>
          </a:p>
          <a:p>
            <a:r>
              <a:rPr lang="de-DE"/>
              <a:t>Statt </a:t>
            </a:r>
            <a:r>
              <a:rPr lang="de-DE" sz="2400" b="1">
                <a:latin typeface="Courier New" panose="02070309020205020404" pitchFamily="49" charset="0"/>
                <a:cs typeface="Courier New" panose="02070309020205020404" pitchFamily="49" charset="0"/>
              </a:rPr>
              <a:t>o1 = Mitarbeiter() </a:t>
            </a:r>
            <a:r>
              <a:rPr lang="de-DE"/>
              <a:t>wird dann ein Aufruf wie </a:t>
            </a:r>
            <a:br>
              <a:rPr lang="de-DE"/>
            </a:br>
            <a:r>
              <a:rPr lang="de-DE" sz="2400" b="1">
                <a:latin typeface="Courier New" panose="02070309020205020404" pitchFamily="49" charset="0"/>
                <a:cs typeface="Courier New" panose="02070309020205020404" pitchFamily="49" charset="0"/>
              </a:rPr>
              <a:t>o1 = Mitarbeiter.createNewInstance() </a:t>
            </a:r>
            <a:r>
              <a:rPr lang="de-DE"/>
              <a:t>verwendet. Dafür muss die Methode </a:t>
            </a:r>
            <a:r>
              <a:rPr lang="de-DE" sz="2400" b="1">
                <a:latin typeface="Courier New" panose="02070309020205020404" pitchFamily="49" charset="0"/>
                <a:cs typeface="Courier New" panose="02070309020205020404" pitchFamily="49" charset="0"/>
              </a:rPr>
              <a:t>Mitarbeiter.createNewInstance() </a:t>
            </a:r>
            <a:r>
              <a:rPr lang="de-DE"/>
              <a:t>natürlich in der Klasse implementiert sein.</a:t>
            </a:r>
          </a:p>
          <a:p>
            <a:r>
              <a:rPr lang="de-DE"/>
              <a:t>Sinnvoll ist dieses Entwurfsmuster z.B. wenn man trotz Weiterentwicklung einer Basisklasse oder Bibliothek den ursprünglichen Objektaufbau nicht verändern will.</a:t>
            </a:r>
          </a:p>
        </p:txBody>
      </p:sp>
      <p:sp>
        <p:nvSpPr>
          <p:cNvPr id="4" name="Textfeld 3">
            <a:extLst>
              <a:ext uri="{FF2B5EF4-FFF2-40B4-BE49-F238E27FC236}">
                <a16:creationId xmlns:a16="http://schemas.microsoft.com/office/drawing/2014/main" id="{D602003F-07A4-FCDA-F4CD-B39ED0D44C9C}"/>
              </a:ext>
            </a:extLst>
          </p:cNvPr>
          <p:cNvSpPr txBox="1"/>
          <p:nvPr/>
        </p:nvSpPr>
        <p:spPr>
          <a:xfrm>
            <a:off x="793750" y="4324694"/>
            <a:ext cx="11156950" cy="2308324"/>
          </a:xfrm>
          <a:prstGeom prst="rect">
            <a:avLst/>
          </a:prstGeom>
          <a:noFill/>
          <a:ln>
            <a:solidFill>
              <a:schemeClr val="bg1">
                <a:lumMod val="75000"/>
              </a:schemeClr>
            </a:solidFill>
          </a:ln>
        </p:spPr>
        <p:txBody>
          <a:bodyPr wrap="square" rtlCol="0">
            <a:spAutoFit/>
          </a:bodyPr>
          <a:lstStyle/>
          <a:p>
            <a:r>
              <a:rPr lang="de-DE" sz="1200" b="1">
                <a:solidFill>
                  <a:schemeClr val="accent6">
                    <a:lumMod val="75000"/>
                  </a:schemeClr>
                </a:solidFill>
                <a:effectLst/>
                <a:latin typeface="Courier New" panose="02070309020205020404" pitchFamily="49" charset="0"/>
                <a:cs typeface="Courier New" panose="02070309020205020404" pitchFamily="49" charset="0"/>
              </a:rPr>
              <a:t>class</a:t>
            </a:r>
            <a:r>
              <a:rPr lang="de-DE" sz="1200" b="1">
                <a:effectLst/>
                <a:latin typeface="Courier New" panose="02070309020205020404" pitchFamily="49" charset="0"/>
                <a:cs typeface="Courier New" panose="02070309020205020404" pitchFamily="49" charset="0"/>
              </a:rPr>
              <a:t> Daten:                                       </a:t>
            </a:r>
            <a:r>
              <a:rPr lang="de-DE" sz="1200" b="1">
                <a:solidFill>
                  <a:srgbClr val="FF0000"/>
                </a:solidFill>
                <a:effectLst/>
                <a:latin typeface="Courier New" panose="02070309020205020404" pitchFamily="49" charset="0"/>
                <a:cs typeface="Courier New" panose="02070309020205020404" pitchFamily="49" charset="0"/>
              </a:rPr>
              <a:t># Klasse ohne Konstruktor</a:t>
            </a:r>
          </a:p>
          <a:p>
            <a:r>
              <a:rPr lang="de-DE" sz="1200" b="1">
                <a:effectLst/>
                <a:latin typeface="Courier New" panose="02070309020205020404" pitchFamily="49" charset="0"/>
                <a:cs typeface="Courier New" panose="02070309020205020404" pitchFamily="49" charset="0"/>
              </a:rPr>
              <a:t>    </a:t>
            </a:r>
            <a:r>
              <a:rPr lang="de-DE" sz="1200" b="1">
                <a:solidFill>
                  <a:schemeClr val="accent6">
                    <a:lumMod val="75000"/>
                  </a:schemeClr>
                </a:solidFill>
                <a:effectLst/>
                <a:latin typeface="Courier New" panose="02070309020205020404" pitchFamily="49" charset="0"/>
                <a:cs typeface="Courier New" panose="02070309020205020404" pitchFamily="49" charset="0"/>
              </a:rPr>
              <a:t>def</a:t>
            </a:r>
            <a:r>
              <a:rPr lang="de-DE" sz="1200" b="1">
                <a:effectLst/>
                <a:latin typeface="Courier New" panose="02070309020205020404" pitchFamily="49" charset="0"/>
                <a:cs typeface="Courier New" panose="02070309020205020404" pitchFamily="49" charset="0"/>
              </a:rPr>
              <a:t> printdata(self):</a:t>
            </a:r>
          </a:p>
          <a:p>
            <a:r>
              <a:rPr lang="de-DE" sz="1200" b="1">
                <a:effectLst/>
                <a:latin typeface="Courier New" panose="02070309020205020404" pitchFamily="49" charset="0"/>
                <a:cs typeface="Courier New" panose="02070309020205020404" pitchFamily="49" charset="0"/>
              </a:rPr>
              <a:t>        print(f"{self.name:20}{self.email:20}{self.telefon:15}")</a:t>
            </a:r>
          </a:p>
          <a:p>
            <a:br>
              <a:rPr lang="de-DE" sz="1200" b="1">
                <a:effectLst/>
                <a:latin typeface="Courier New" panose="02070309020205020404" pitchFamily="49" charset="0"/>
                <a:cs typeface="Courier New" panose="02070309020205020404" pitchFamily="49" charset="0"/>
              </a:rPr>
            </a:br>
            <a:r>
              <a:rPr lang="de-DE" sz="1200" b="1">
                <a:effectLst/>
                <a:latin typeface="Courier New" panose="02070309020205020404" pitchFamily="49" charset="0"/>
                <a:cs typeface="Courier New" panose="02070309020205020404" pitchFamily="49" charset="0"/>
              </a:rPr>
              <a:t>    </a:t>
            </a:r>
            <a:r>
              <a:rPr lang="de-DE" sz="1200" b="1">
                <a:solidFill>
                  <a:srgbClr val="0070C0"/>
                </a:solidFill>
                <a:effectLst/>
                <a:latin typeface="Courier New" panose="02070309020205020404" pitchFamily="49" charset="0"/>
                <a:cs typeface="Courier New" panose="02070309020205020404" pitchFamily="49" charset="0"/>
              </a:rPr>
              <a:t>@staticmethod</a:t>
            </a:r>
          </a:p>
          <a:p>
            <a:r>
              <a:rPr lang="de-DE" sz="1200" b="1">
                <a:effectLst/>
                <a:latin typeface="Courier New" panose="02070309020205020404" pitchFamily="49" charset="0"/>
                <a:cs typeface="Courier New" panose="02070309020205020404" pitchFamily="49" charset="0"/>
              </a:rPr>
              <a:t>    </a:t>
            </a:r>
            <a:r>
              <a:rPr lang="de-DE" sz="1200" b="1">
                <a:solidFill>
                  <a:schemeClr val="accent6">
                    <a:lumMod val="75000"/>
                  </a:schemeClr>
                </a:solidFill>
                <a:effectLst/>
                <a:latin typeface="Courier New" panose="02070309020205020404" pitchFamily="49" charset="0"/>
                <a:cs typeface="Courier New" panose="02070309020205020404" pitchFamily="49" charset="0"/>
              </a:rPr>
              <a:t>def</a:t>
            </a:r>
            <a:r>
              <a:rPr lang="de-DE" sz="1200" b="1">
                <a:effectLst/>
                <a:latin typeface="Courier New" panose="02070309020205020404" pitchFamily="49" charset="0"/>
                <a:cs typeface="Courier New" panose="02070309020205020404" pitchFamily="49" charset="0"/>
              </a:rPr>
              <a:t> createNewInstance(n, e="", t=""):  	 </a:t>
            </a:r>
            <a:r>
              <a:rPr lang="de-DE" sz="1200" b="1">
                <a:solidFill>
                  <a:srgbClr val="FF0000"/>
                </a:solidFill>
                <a:effectLst/>
                <a:latin typeface="Courier New" panose="02070309020205020404" pitchFamily="49" charset="0"/>
                <a:cs typeface="Courier New" panose="02070309020205020404" pitchFamily="49" charset="0"/>
              </a:rPr>
              <a:t># Factorymethode (statisch)</a:t>
            </a:r>
          </a:p>
          <a:p>
            <a:r>
              <a:rPr lang="de-DE" sz="1200" b="1">
                <a:effectLst/>
                <a:latin typeface="Courier New" panose="02070309020205020404" pitchFamily="49" charset="0"/>
                <a:cs typeface="Courier New" panose="02070309020205020404" pitchFamily="49" charset="0"/>
              </a:rPr>
              <a:t>        obj = Daten()                      	 </a:t>
            </a:r>
            <a:r>
              <a:rPr lang="de-DE" sz="1200" b="1">
                <a:solidFill>
                  <a:srgbClr val="FF0000"/>
                </a:solidFill>
                <a:effectLst/>
                <a:latin typeface="Courier New" panose="02070309020205020404" pitchFamily="49" charset="0"/>
                <a:cs typeface="Courier New" panose="02070309020205020404" pitchFamily="49" charset="0"/>
              </a:rPr>
              <a:t># Objekt wird erzeugt</a:t>
            </a:r>
          </a:p>
          <a:p>
            <a:r>
              <a:rPr lang="de-DE" sz="1200" b="1">
                <a:effectLst/>
                <a:latin typeface="Courier New" panose="02070309020205020404" pitchFamily="49" charset="0"/>
                <a:cs typeface="Courier New" panose="02070309020205020404" pitchFamily="49" charset="0"/>
              </a:rPr>
              <a:t>        obj.name, obj.email, obj.telefon = n, e, t </a:t>
            </a:r>
            <a:r>
              <a:rPr lang="de-DE" sz="1200" b="1">
                <a:solidFill>
                  <a:srgbClr val="FF0000"/>
                </a:solidFill>
                <a:effectLst/>
                <a:latin typeface="Courier New" panose="02070309020205020404" pitchFamily="49" charset="0"/>
                <a:cs typeface="Courier New" panose="02070309020205020404" pitchFamily="49" charset="0"/>
              </a:rPr>
              <a:t># Attribute werden zugewiesen</a:t>
            </a:r>
          </a:p>
          <a:p>
            <a:r>
              <a:rPr lang="de-DE" sz="1200" b="1">
                <a:effectLst/>
                <a:latin typeface="Courier New" panose="02070309020205020404" pitchFamily="49" charset="0"/>
                <a:cs typeface="Courier New" panose="02070309020205020404" pitchFamily="49" charset="0"/>
              </a:rPr>
              <a:t>        return obj                         	 </a:t>
            </a:r>
            <a:r>
              <a:rPr lang="de-DE" sz="1200" b="1">
                <a:solidFill>
                  <a:srgbClr val="FF0000"/>
                </a:solidFill>
                <a:effectLst/>
                <a:latin typeface="Courier New" panose="02070309020205020404" pitchFamily="49" charset="0"/>
                <a:cs typeface="Courier New" panose="02070309020205020404" pitchFamily="49" charset="0"/>
              </a:rPr>
              <a:t># Objekt wird zurückgeliefert</a:t>
            </a:r>
          </a:p>
          <a:p>
            <a:br>
              <a:rPr lang="de-DE" sz="1200" b="1">
                <a:solidFill>
                  <a:srgbClr val="FF0000"/>
                </a:solidFill>
                <a:effectLst/>
                <a:latin typeface="Courier New" panose="02070309020205020404" pitchFamily="49" charset="0"/>
                <a:cs typeface="Courier New" panose="02070309020205020404" pitchFamily="49" charset="0"/>
              </a:rPr>
            </a:br>
            <a:r>
              <a:rPr lang="de-DE" sz="1200" b="1">
                <a:effectLst/>
                <a:latin typeface="Courier New" panose="02070309020205020404" pitchFamily="49" charset="0"/>
                <a:cs typeface="Courier New" panose="02070309020205020404" pitchFamily="49" charset="0"/>
              </a:rPr>
              <a:t>kontakt = </a:t>
            </a:r>
            <a:r>
              <a:rPr lang="de-DE" sz="1200" b="1">
                <a:solidFill>
                  <a:schemeClr val="accent6">
                    <a:lumMod val="75000"/>
                  </a:schemeClr>
                </a:solidFill>
                <a:effectLst/>
                <a:latin typeface="Courier New" panose="02070309020205020404" pitchFamily="49" charset="0"/>
                <a:cs typeface="Courier New" panose="02070309020205020404" pitchFamily="49" charset="0"/>
              </a:rPr>
              <a:t>Daten</a:t>
            </a:r>
            <a:r>
              <a:rPr lang="de-DE" sz="1200" b="1">
                <a:effectLst/>
                <a:latin typeface="Courier New" panose="02070309020205020404" pitchFamily="49" charset="0"/>
                <a:cs typeface="Courier New" panose="02070309020205020404" pitchFamily="49" charset="0"/>
              </a:rPr>
              <a:t>.</a:t>
            </a:r>
            <a:r>
              <a:rPr lang="de-DE" sz="1200" b="1">
                <a:solidFill>
                  <a:schemeClr val="accent6">
                    <a:lumMod val="75000"/>
                  </a:schemeClr>
                </a:solidFill>
                <a:effectLst/>
                <a:latin typeface="Courier New" panose="02070309020205020404" pitchFamily="49" charset="0"/>
                <a:cs typeface="Courier New" panose="02070309020205020404" pitchFamily="49" charset="0"/>
              </a:rPr>
              <a:t>createNewInstance</a:t>
            </a:r>
            <a:r>
              <a:rPr lang="de-DE" sz="1200" b="1">
                <a:effectLst/>
                <a:latin typeface="Courier New" panose="02070309020205020404" pitchFamily="49" charset="0"/>
                <a:cs typeface="Courier New" panose="02070309020205020404" pitchFamily="49" charset="0"/>
              </a:rPr>
              <a:t>("Hans","hans@gmail.com","0228-789787")</a:t>
            </a:r>
          </a:p>
          <a:p>
            <a:r>
              <a:rPr lang="de-DE" sz="1200" b="1">
                <a:effectLst/>
                <a:latin typeface="Courier New" panose="02070309020205020404" pitchFamily="49" charset="0"/>
                <a:cs typeface="Courier New" panose="02070309020205020404" pitchFamily="49" charset="0"/>
              </a:rPr>
              <a:t>kontakt.</a:t>
            </a:r>
            <a:r>
              <a:rPr lang="de-DE" sz="1200" b="1">
                <a:solidFill>
                  <a:schemeClr val="accent6">
                    <a:lumMod val="75000"/>
                  </a:schemeClr>
                </a:solidFill>
                <a:effectLst/>
                <a:latin typeface="Courier New" panose="02070309020205020404" pitchFamily="49" charset="0"/>
                <a:cs typeface="Courier New" panose="02070309020205020404" pitchFamily="49" charset="0"/>
              </a:rPr>
              <a:t>printdata</a:t>
            </a:r>
            <a:r>
              <a:rPr lang="de-DE" sz="1200" b="1">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4763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261BD8-DF8C-BE3E-AA4D-92D405CCF975}"/>
              </a:ext>
            </a:extLst>
          </p:cNvPr>
          <p:cNvSpPr>
            <a:spLocks noGrp="1"/>
          </p:cNvSpPr>
          <p:nvPr>
            <p:ph type="title"/>
          </p:nvPr>
        </p:nvSpPr>
        <p:spPr/>
        <p:txBody>
          <a:bodyPr/>
          <a:lstStyle/>
          <a:p>
            <a:r>
              <a:rPr lang="de-DE"/>
              <a:t>Beispiel für einen Iterator in Python</a:t>
            </a:r>
          </a:p>
        </p:txBody>
      </p:sp>
      <p:sp>
        <p:nvSpPr>
          <p:cNvPr id="3" name="Inhaltsplatzhalter 2">
            <a:extLst>
              <a:ext uri="{FF2B5EF4-FFF2-40B4-BE49-F238E27FC236}">
                <a16:creationId xmlns:a16="http://schemas.microsoft.com/office/drawing/2014/main" id="{62B2A747-ADB7-6323-B9E3-57B8B2439054}"/>
              </a:ext>
            </a:extLst>
          </p:cNvPr>
          <p:cNvSpPr>
            <a:spLocks noGrp="1"/>
          </p:cNvSpPr>
          <p:nvPr>
            <p:ph idx="1"/>
          </p:nvPr>
        </p:nvSpPr>
        <p:spPr>
          <a:xfrm>
            <a:off x="838200" y="1379144"/>
            <a:ext cx="7101314" cy="5226548"/>
          </a:xfrm>
        </p:spPr>
        <p:txBody>
          <a:bodyPr>
            <a:normAutofit lnSpcReduction="10000"/>
          </a:bodyPr>
          <a:lstStyle/>
          <a:p>
            <a:r>
              <a:rPr lang="de-DE"/>
              <a:t>Ein Iterator ist ein Objekt, bei dem man ohne Kenntnisse der inneren Struktur z.B. mit einer for-Schleife auf die Datenstruktur zugreifen kann, z.B. </a:t>
            </a:r>
            <a:r>
              <a:rPr lang="de-DE" sz="2400" b="1">
                <a:latin typeface="Courier New" panose="02070309020205020404" pitchFamily="49" charset="0"/>
                <a:cs typeface="Courier New" panose="02070309020205020404" pitchFamily="49" charset="0"/>
              </a:rPr>
              <a:t>for element in myIterator:</a:t>
            </a:r>
          </a:p>
          <a:p>
            <a:r>
              <a:rPr lang="de-DE"/>
              <a:t>Ein bekannter Iterator ist des </a:t>
            </a:r>
            <a:r>
              <a:rPr lang="de-DE" sz="2400" b="1">
                <a:latin typeface="Courier New" panose="02070309020205020404" pitchFamily="49" charset="0"/>
                <a:cs typeface="Courier New" panose="02070309020205020404" pitchFamily="49" charset="0"/>
              </a:rPr>
              <a:t>cursor</a:t>
            </a:r>
            <a:r>
              <a:rPr lang="de-DE"/>
              <a:t> – Objekt vom mySQL-Connector</a:t>
            </a:r>
          </a:p>
          <a:p>
            <a:r>
              <a:rPr lang="de-DE"/>
              <a:t>Um selbst eine Iterator-Klasse zu entwerfen, benötigt die Klasse zwei "special functions":</a:t>
            </a:r>
          </a:p>
          <a:p>
            <a:pPr lvl="1"/>
            <a:r>
              <a:rPr lang="de-DE" sz="2000" b="1">
                <a:latin typeface="Courier New" panose="02070309020205020404" pitchFamily="49" charset="0"/>
                <a:cs typeface="Courier New" panose="02070309020205020404" pitchFamily="49" charset="0"/>
              </a:rPr>
              <a:t>def __iter__(self):  </a:t>
            </a:r>
            <a:r>
              <a:rPr lang="de-DE">
                <a:sym typeface="Wingdings" panose="05000000000000000000" pitchFamily="2" charset="2"/>
              </a:rPr>
              <a:t> Soll das Interator-Objekt zurückliefern, üblicherweise mit </a:t>
            </a:r>
            <a:r>
              <a:rPr lang="de-DE" sz="2000" b="1">
                <a:latin typeface="Courier New" panose="02070309020205020404" pitchFamily="49" charset="0"/>
                <a:cs typeface="Courier New" panose="02070309020205020404" pitchFamily="49" charset="0"/>
                <a:sym typeface="Wingdings" panose="05000000000000000000" pitchFamily="2" charset="2"/>
              </a:rPr>
              <a:t>return self</a:t>
            </a:r>
          </a:p>
          <a:p>
            <a:pPr lvl="1"/>
            <a:r>
              <a:rPr lang="de-DE" sz="2000" b="1">
                <a:latin typeface="Courier New" panose="02070309020205020404" pitchFamily="49" charset="0"/>
                <a:cs typeface="Courier New" panose="02070309020205020404" pitchFamily="49" charset="0"/>
                <a:sym typeface="Wingdings" panose="05000000000000000000" pitchFamily="2" charset="2"/>
              </a:rPr>
              <a:t>def __next__(self): </a:t>
            </a:r>
            <a:r>
              <a:rPr lang="de-DE">
                <a:sym typeface="Wingdings" panose="05000000000000000000" pitchFamily="2" charset="2"/>
              </a:rPr>
              <a:t> Soll das nächste Element des Iterators zurückliefern, und die Exception </a:t>
            </a:r>
            <a:r>
              <a:rPr lang="de-DE" b="1">
                <a:latin typeface="Courier New" panose="02070309020205020404" pitchFamily="49" charset="0"/>
                <a:cs typeface="Courier New" panose="02070309020205020404" pitchFamily="49" charset="0"/>
                <a:sym typeface="Wingdings" panose="05000000000000000000" pitchFamily="2" charset="2"/>
              </a:rPr>
              <a:t>StopIteration</a:t>
            </a:r>
            <a:r>
              <a:rPr lang="de-DE">
                <a:sym typeface="Wingdings" panose="05000000000000000000" pitchFamily="2" charset="2"/>
              </a:rPr>
              <a:t>, wenn es kein nächstes Element mehr gibt.</a:t>
            </a:r>
            <a:endParaRPr lang="de-DE"/>
          </a:p>
        </p:txBody>
      </p:sp>
      <p:sp>
        <p:nvSpPr>
          <p:cNvPr id="4" name="Textfeld 3">
            <a:extLst>
              <a:ext uri="{FF2B5EF4-FFF2-40B4-BE49-F238E27FC236}">
                <a16:creationId xmlns:a16="http://schemas.microsoft.com/office/drawing/2014/main" id="{BCBC4C57-67A3-AC26-D065-D239F1D2FE0B}"/>
              </a:ext>
            </a:extLst>
          </p:cNvPr>
          <p:cNvSpPr txBox="1"/>
          <p:nvPr/>
        </p:nvSpPr>
        <p:spPr>
          <a:xfrm>
            <a:off x="7828105" y="2148002"/>
            <a:ext cx="4363895" cy="3416320"/>
          </a:xfrm>
          <a:prstGeom prst="rect">
            <a:avLst/>
          </a:prstGeom>
          <a:noFill/>
          <a:ln>
            <a:solidFill>
              <a:schemeClr val="bg1">
                <a:lumMod val="75000"/>
              </a:schemeClr>
            </a:solidFill>
          </a:ln>
        </p:spPr>
        <p:txBody>
          <a:bodyPr wrap="square" rtlCol="0">
            <a:spAutoFit/>
          </a:bodyPr>
          <a:lstStyle/>
          <a:p>
            <a:r>
              <a:rPr lang="de-DE" sz="1200" b="1">
                <a:latin typeface="Courier New" panose="02070309020205020404" pitchFamily="49" charset="0"/>
                <a:cs typeface="Courier New" panose="02070309020205020404" pitchFamily="49" charset="0"/>
              </a:rPr>
              <a:t>class myIterator:  </a:t>
            </a:r>
          </a:p>
          <a:p>
            <a:r>
              <a:rPr lang="de-DE" sz="1200" b="1">
                <a:solidFill>
                  <a:srgbClr val="FF0000"/>
                </a:solidFill>
                <a:latin typeface="Courier New" panose="02070309020205020404" pitchFamily="49" charset="0"/>
                <a:cs typeface="Courier New" panose="02070309020205020404" pitchFamily="49" charset="0"/>
              </a:rPr>
              <a:t># Wandelt eine Eingabe x in einen Iterator um</a:t>
            </a:r>
          </a:p>
          <a:p>
            <a:r>
              <a:rPr lang="de-DE" sz="1200" b="1">
                <a:latin typeface="Courier New" panose="02070309020205020404" pitchFamily="49" charset="0"/>
                <a:cs typeface="Courier New" panose="02070309020205020404" pitchFamily="49" charset="0"/>
              </a:rPr>
              <a:t>    def __init__(self, x):</a:t>
            </a:r>
          </a:p>
          <a:p>
            <a:r>
              <a:rPr lang="de-DE" sz="1200" b="1">
                <a:latin typeface="Courier New" panose="02070309020205020404" pitchFamily="49" charset="0"/>
                <a:cs typeface="Courier New" panose="02070309020205020404" pitchFamily="49" charset="0"/>
              </a:rPr>
              <a:t>        self.content=str(x)</a:t>
            </a:r>
          </a:p>
          <a:p>
            <a:r>
              <a:rPr lang="de-DE" sz="1200" b="1">
                <a:latin typeface="Courier New" panose="02070309020205020404" pitchFamily="49" charset="0"/>
                <a:cs typeface="Courier New" panose="02070309020205020404" pitchFamily="49" charset="0"/>
              </a:rPr>
              <a:t>        self.index=0</a:t>
            </a:r>
          </a:p>
          <a:p>
            <a:r>
              <a:rPr lang="de-DE" sz="1200" b="1">
                <a:latin typeface="Courier New" panose="02070309020205020404" pitchFamily="49" charset="0"/>
                <a:cs typeface="Courier New" panose="02070309020205020404" pitchFamily="49" charset="0"/>
              </a:rPr>
              <a:t>    </a:t>
            </a:r>
          </a:p>
          <a:p>
            <a:r>
              <a:rPr lang="de-DE" sz="1200" b="1">
                <a:latin typeface="Courier New" panose="02070309020205020404" pitchFamily="49" charset="0"/>
                <a:cs typeface="Courier New" panose="02070309020205020404" pitchFamily="49" charset="0"/>
              </a:rPr>
              <a:t>    def __iter__(self):</a:t>
            </a:r>
          </a:p>
          <a:p>
            <a:r>
              <a:rPr lang="de-DE" sz="1200" b="1">
                <a:latin typeface="Courier New" panose="02070309020205020404" pitchFamily="49" charset="0"/>
                <a:cs typeface="Courier New" panose="02070309020205020404" pitchFamily="49" charset="0"/>
              </a:rPr>
              <a:t>        return self</a:t>
            </a:r>
          </a:p>
          <a:p>
            <a:r>
              <a:rPr lang="de-DE" sz="1200" b="1">
                <a:latin typeface="Courier New" panose="02070309020205020404" pitchFamily="49" charset="0"/>
                <a:cs typeface="Courier New" panose="02070309020205020404" pitchFamily="49" charset="0"/>
              </a:rPr>
              <a:t>    </a:t>
            </a:r>
          </a:p>
          <a:p>
            <a:r>
              <a:rPr lang="de-DE" sz="1200" b="1">
                <a:latin typeface="Courier New" panose="02070309020205020404" pitchFamily="49" charset="0"/>
                <a:cs typeface="Courier New" panose="02070309020205020404" pitchFamily="49" charset="0"/>
              </a:rPr>
              <a:t>    def __next__(self):</a:t>
            </a:r>
          </a:p>
          <a:p>
            <a:r>
              <a:rPr lang="de-DE" sz="1200" b="1">
                <a:latin typeface="Courier New" panose="02070309020205020404" pitchFamily="49" charset="0"/>
                <a:cs typeface="Courier New" panose="02070309020205020404" pitchFamily="49" charset="0"/>
              </a:rPr>
              <a:t>        if self.index &gt;= len(self.content):</a:t>
            </a:r>
          </a:p>
          <a:p>
            <a:r>
              <a:rPr lang="de-DE" sz="1200" b="1">
                <a:latin typeface="Courier New" panose="02070309020205020404" pitchFamily="49" charset="0"/>
                <a:cs typeface="Courier New" panose="02070309020205020404" pitchFamily="49" charset="0"/>
              </a:rPr>
              <a:t>            raise StopIteration</a:t>
            </a:r>
          </a:p>
          <a:p>
            <a:r>
              <a:rPr lang="de-DE" sz="1200" b="1">
                <a:latin typeface="Courier New" panose="02070309020205020404" pitchFamily="49" charset="0"/>
                <a:cs typeface="Courier New" panose="02070309020205020404" pitchFamily="49" charset="0"/>
              </a:rPr>
              <a:t>        self.index+=1</a:t>
            </a:r>
          </a:p>
          <a:p>
            <a:r>
              <a:rPr lang="de-DE" sz="1200" b="1">
                <a:latin typeface="Courier New" panose="02070309020205020404" pitchFamily="49" charset="0"/>
                <a:cs typeface="Courier New" panose="02070309020205020404" pitchFamily="49" charset="0"/>
              </a:rPr>
              <a:t>        return self.content[self.index-1]</a:t>
            </a:r>
          </a:p>
          <a:p>
            <a:endParaRPr lang="de-DE" sz="1200" b="1">
              <a:latin typeface="Courier New" panose="02070309020205020404" pitchFamily="49" charset="0"/>
              <a:cs typeface="Courier New" panose="02070309020205020404" pitchFamily="49" charset="0"/>
            </a:endParaRPr>
          </a:p>
          <a:p>
            <a:r>
              <a:rPr lang="de-DE" sz="1200" b="1">
                <a:latin typeface="Courier New" panose="02070309020205020404" pitchFamily="49" charset="0"/>
                <a:cs typeface="Courier New" panose="02070309020205020404" pitchFamily="49" charset="0"/>
              </a:rPr>
              <a:t>i = myIterator(2023)</a:t>
            </a:r>
          </a:p>
          <a:p>
            <a:r>
              <a:rPr lang="de-DE" sz="1200" b="1">
                <a:latin typeface="Courier New" panose="02070309020205020404" pitchFamily="49" charset="0"/>
                <a:cs typeface="Courier New" panose="02070309020205020404" pitchFamily="49" charset="0"/>
              </a:rPr>
              <a:t>for zahl in i:</a:t>
            </a:r>
          </a:p>
          <a:p>
            <a:r>
              <a:rPr lang="de-DE" sz="1200" b="1">
                <a:latin typeface="Courier New" panose="02070309020205020404" pitchFamily="49" charset="0"/>
                <a:cs typeface="Courier New" panose="02070309020205020404" pitchFamily="49" charset="0"/>
              </a:rPr>
              <a:t>    print(zahl)</a:t>
            </a:r>
          </a:p>
        </p:txBody>
      </p:sp>
    </p:spTree>
    <p:extLst>
      <p:ext uri="{BB962C8B-B14F-4D97-AF65-F5344CB8AC3E}">
        <p14:creationId xmlns:p14="http://schemas.microsoft.com/office/powerpoint/2010/main" val="3180082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46114-0B68-EECB-AB81-DDF98F9ECE9D}"/>
              </a:ext>
            </a:extLst>
          </p:cNvPr>
          <p:cNvSpPr>
            <a:spLocks noGrp="1"/>
          </p:cNvSpPr>
          <p:nvPr>
            <p:ph type="title"/>
          </p:nvPr>
        </p:nvSpPr>
        <p:spPr/>
        <p:txBody>
          <a:bodyPr/>
          <a:lstStyle/>
          <a:p>
            <a:r>
              <a:rPr lang="de-DE"/>
              <a:t>Beispiel MVC-Entwurfsmuster</a:t>
            </a:r>
          </a:p>
        </p:txBody>
      </p:sp>
      <p:sp>
        <p:nvSpPr>
          <p:cNvPr id="3" name="Inhaltsplatzhalter 2">
            <a:extLst>
              <a:ext uri="{FF2B5EF4-FFF2-40B4-BE49-F238E27FC236}">
                <a16:creationId xmlns:a16="http://schemas.microsoft.com/office/drawing/2014/main" id="{AE61D2C4-F1E4-C7C0-6FF3-B07A85516BB9}"/>
              </a:ext>
            </a:extLst>
          </p:cNvPr>
          <p:cNvSpPr>
            <a:spLocks noGrp="1"/>
          </p:cNvSpPr>
          <p:nvPr>
            <p:ph idx="1"/>
          </p:nvPr>
        </p:nvSpPr>
        <p:spPr>
          <a:xfrm>
            <a:off x="171450" y="1023544"/>
            <a:ext cx="11182349" cy="2187304"/>
          </a:xfrm>
        </p:spPr>
        <p:txBody>
          <a:bodyPr>
            <a:normAutofit fontScale="85000" lnSpcReduction="20000"/>
          </a:bodyPr>
          <a:lstStyle/>
          <a:p>
            <a:r>
              <a:rPr lang="de-DE" dirty="0"/>
              <a:t>Das MVC-Entwurfsmuster beschreibt keine Objekterzeugung wie Singleton oder Factory, sondern die Strukturierung und Aufteilung der Applikation in drei Bereiche (Klassen):</a:t>
            </a:r>
          </a:p>
          <a:p>
            <a:pPr lvl="1"/>
            <a:r>
              <a:rPr lang="de-DE" dirty="0"/>
              <a:t>Model : Verwaltet die Daten und die Logik / Berechnung der Applikation</a:t>
            </a:r>
          </a:p>
          <a:p>
            <a:pPr lvl="1"/>
            <a:r>
              <a:rPr lang="de-DE" dirty="0"/>
              <a:t>View : Stellt die Benutzerschnittstelle dar. Kann im einfachsten Fall eine einfache Bildschirmausgabe, eine HTML-Seite oder auch eine GUI beinhalten</a:t>
            </a:r>
          </a:p>
          <a:p>
            <a:pPr lvl="1"/>
            <a:r>
              <a:rPr lang="de-DE" dirty="0"/>
              <a:t>Controller : Akzeptiert Benutzer-/Dateneingaben und organisiert die Verarbeitung über das Model bzw. die Ausgabe über die View.</a:t>
            </a:r>
          </a:p>
          <a:p>
            <a:endParaRPr lang="de-DE" dirty="0"/>
          </a:p>
        </p:txBody>
      </p:sp>
      <p:sp>
        <p:nvSpPr>
          <p:cNvPr id="4" name="Textfeld 3">
            <a:extLst>
              <a:ext uri="{FF2B5EF4-FFF2-40B4-BE49-F238E27FC236}">
                <a16:creationId xmlns:a16="http://schemas.microsoft.com/office/drawing/2014/main" id="{9BE4C706-7744-F039-6253-EBD475363274}"/>
              </a:ext>
            </a:extLst>
          </p:cNvPr>
          <p:cNvSpPr txBox="1"/>
          <p:nvPr/>
        </p:nvSpPr>
        <p:spPr>
          <a:xfrm>
            <a:off x="546100" y="3210848"/>
            <a:ext cx="10731500" cy="3647152"/>
          </a:xfrm>
          <a:prstGeom prst="rect">
            <a:avLst/>
          </a:prstGeom>
          <a:noFill/>
          <a:ln>
            <a:solidFill>
              <a:schemeClr val="bg1">
                <a:lumMod val="75000"/>
              </a:schemeClr>
            </a:solidFill>
          </a:ln>
        </p:spPr>
        <p:txBody>
          <a:bodyPr wrap="square" rtlCol="0">
            <a:spAutoFit/>
          </a:bodyPr>
          <a:lstStyle/>
          <a:p>
            <a:r>
              <a:rPr lang="de-DE" sz="1100" b="1" dirty="0" err="1">
                <a:solidFill>
                  <a:schemeClr val="accent6">
                    <a:lumMod val="75000"/>
                  </a:schemeClr>
                </a:solidFill>
                <a:latin typeface="Courier New" panose="02070309020205020404" pitchFamily="49" charset="0"/>
                <a:cs typeface="Courier New" panose="02070309020205020404" pitchFamily="49" charset="0"/>
              </a:rPr>
              <a:t>class</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err="1">
                <a:solidFill>
                  <a:schemeClr val="accent6">
                    <a:lumMod val="75000"/>
                  </a:schemeClr>
                </a:solidFill>
                <a:latin typeface="Courier New" panose="02070309020205020404" pitchFamily="49" charset="0"/>
                <a:cs typeface="Courier New" panose="02070309020205020404" pitchFamily="49" charset="0"/>
              </a:rPr>
              <a:t>myModel</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Model, verwaltet Daten und Logik, wird vom Controller instanziiert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__</a:t>
            </a:r>
            <a:r>
              <a:rPr lang="de-DE" sz="1100" b="1" dirty="0" err="1">
                <a:latin typeface="Courier New" panose="02070309020205020404" pitchFamily="49" charset="0"/>
                <a:cs typeface="Courier New" panose="02070309020205020404" pitchFamily="49" charset="0"/>
              </a:rPr>
              <a:t>init</a:t>
            </a:r>
            <a:r>
              <a:rPr lang="de-DE" sz="1100" b="1" dirty="0">
                <a:latin typeface="Courier New" panose="02070309020205020404" pitchFamily="49" charset="0"/>
                <a:cs typeface="Courier New" panose="02070309020205020404" pitchFamily="49" charset="0"/>
              </a:rPr>
              <a:t>__(</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 d: </a:t>
            </a:r>
            <a:r>
              <a:rPr lang="de-DE" sz="1100" b="1" dirty="0" err="1">
                <a:latin typeface="Courier New" panose="02070309020205020404" pitchFamily="49" charset="0"/>
                <a:cs typeface="Courier New" panose="02070309020205020404" pitchFamily="49" charset="0"/>
              </a:rPr>
              <a:t>list</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self.data</a:t>
            </a:r>
            <a:r>
              <a:rPr lang="de-DE" sz="1100" b="1" dirty="0">
                <a:latin typeface="Courier New" panose="02070309020205020404" pitchFamily="49" charset="0"/>
                <a:cs typeface="Courier New" panose="02070309020205020404" pitchFamily="49" charset="0"/>
              </a:rPr>
              <a:t> = d</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sorted_data</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return</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sorted</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self.data</a:t>
            </a:r>
            <a:r>
              <a:rPr lang="de-DE" sz="1100" b="1" dirty="0">
                <a:latin typeface="Courier New" panose="02070309020205020404" pitchFamily="49" charset="0"/>
                <a:cs typeface="Courier New" panose="02070309020205020404" pitchFamily="49" charset="0"/>
              </a:rPr>
              <a:t>)</a:t>
            </a:r>
          </a:p>
          <a:p>
            <a:endParaRPr lang="de-DE" sz="1100" b="1" dirty="0">
              <a:latin typeface="Courier New" panose="02070309020205020404" pitchFamily="49" charset="0"/>
              <a:cs typeface="Courier New" panose="02070309020205020404" pitchFamily="49" charset="0"/>
            </a:endParaRPr>
          </a:p>
          <a:p>
            <a:r>
              <a:rPr lang="de-DE" sz="1100" b="1" dirty="0" err="1">
                <a:solidFill>
                  <a:schemeClr val="accent6">
                    <a:lumMod val="75000"/>
                  </a:schemeClr>
                </a:solidFill>
                <a:latin typeface="Courier New" panose="02070309020205020404" pitchFamily="49" charset="0"/>
                <a:cs typeface="Courier New" panose="02070309020205020404" pitchFamily="49" charset="0"/>
              </a:rPr>
              <a:t>class</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err="1">
                <a:solidFill>
                  <a:schemeClr val="accent6">
                    <a:lumMod val="75000"/>
                  </a:schemeClr>
                </a:solidFill>
                <a:latin typeface="Courier New" panose="02070309020205020404" pitchFamily="49" charset="0"/>
                <a:cs typeface="Courier New" panose="02070309020205020404" pitchFamily="49" charset="0"/>
              </a:rPr>
              <a:t>myView</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View, für die Ausgabe zuständig, wird vom Controller aufgerufen</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display</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 d: </a:t>
            </a:r>
            <a:r>
              <a:rPr lang="de-DE" sz="1100" b="1" dirty="0" err="1">
                <a:latin typeface="Courier New" panose="02070309020205020404" pitchFamily="49" charset="0"/>
                <a:cs typeface="Courier New" panose="02070309020205020404" pitchFamily="49" charset="0"/>
              </a:rPr>
              <a:t>list</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for e in d: </a:t>
            </a:r>
            <a:r>
              <a:rPr lang="de-DE" sz="1100" b="1" dirty="0" err="1">
                <a:latin typeface="Courier New" panose="02070309020205020404" pitchFamily="49" charset="0"/>
                <a:cs typeface="Courier New" panose="02070309020205020404" pitchFamily="49" charset="0"/>
              </a:rPr>
              <a:t>print</a:t>
            </a:r>
            <a:r>
              <a:rPr lang="de-DE" sz="1100" b="1" dirty="0">
                <a:latin typeface="Courier New" panose="02070309020205020404" pitchFamily="49" charset="0"/>
                <a:cs typeface="Courier New" panose="02070309020205020404" pitchFamily="49" charset="0"/>
              </a:rPr>
              <a:t>(e, end="")</a:t>
            </a:r>
          </a:p>
          <a:p>
            <a:endParaRPr lang="de-DE" sz="1100" b="1" dirty="0">
              <a:latin typeface="Courier New" panose="02070309020205020404" pitchFamily="49" charset="0"/>
              <a:cs typeface="Courier New" panose="02070309020205020404" pitchFamily="49" charset="0"/>
            </a:endParaRPr>
          </a:p>
          <a:p>
            <a:r>
              <a:rPr lang="de-DE" sz="1100" b="1" dirty="0" err="1">
                <a:solidFill>
                  <a:schemeClr val="accent6">
                    <a:lumMod val="75000"/>
                  </a:schemeClr>
                </a:solidFill>
                <a:latin typeface="Courier New" panose="02070309020205020404" pitchFamily="49" charset="0"/>
                <a:cs typeface="Courier New" panose="02070309020205020404" pitchFamily="49" charset="0"/>
              </a:rPr>
              <a:t>class</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err="1">
                <a:solidFill>
                  <a:schemeClr val="accent6">
                    <a:lumMod val="75000"/>
                  </a:schemeClr>
                </a:solidFill>
                <a:latin typeface="Courier New" panose="02070309020205020404" pitchFamily="49" charset="0"/>
                <a:cs typeface="Courier New" panose="02070309020205020404" pitchFamily="49" charset="0"/>
              </a:rPr>
              <a:t>myController</a:t>
            </a:r>
            <a:r>
              <a:rPr lang="de-DE" sz="1100" b="1" dirty="0">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Controller, erledigt die Dateneingabe, instanziiert Model und ruft View auf</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__</a:t>
            </a:r>
            <a:r>
              <a:rPr lang="de-DE" sz="1100" b="1" dirty="0" err="1">
                <a:latin typeface="Courier New" panose="02070309020205020404" pitchFamily="49" charset="0"/>
                <a:cs typeface="Courier New" panose="02070309020205020404" pitchFamily="49" charset="0"/>
              </a:rPr>
              <a:t>init</a:t>
            </a:r>
            <a:r>
              <a:rPr lang="de-DE" sz="1100" b="1" dirty="0">
                <a:latin typeface="Courier New" panose="02070309020205020404" pitchFamily="49" charset="0"/>
                <a:cs typeface="Courier New" panose="02070309020205020404" pitchFamily="49" charset="0"/>
              </a:rPr>
              <a:t>__(</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model</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view</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self.model</a:t>
            </a:r>
            <a:r>
              <a:rPr lang="de-DE" sz="1100" b="1" dirty="0">
                <a:latin typeface="Courier New" panose="02070309020205020404" pitchFamily="49" charset="0"/>
                <a:cs typeface="Courier New" panose="02070309020205020404" pitchFamily="49" charset="0"/>
              </a:rPr>
              <a:t> = </a:t>
            </a:r>
            <a:r>
              <a:rPr lang="de-DE" sz="1100" b="1" dirty="0" err="1">
                <a:latin typeface="Courier New" panose="02070309020205020404" pitchFamily="49" charset="0"/>
                <a:cs typeface="Courier New" panose="02070309020205020404" pitchFamily="49" charset="0"/>
              </a:rPr>
              <a:t>model</a:t>
            </a:r>
            <a:r>
              <a:rPr lang="de-DE" sz="1100" b="1" dirty="0">
                <a:latin typeface="Courier New" panose="02070309020205020404" pitchFamily="49" charset="0"/>
                <a:cs typeface="Courier New" panose="02070309020205020404" pitchFamily="49" charset="0"/>
              </a:rPr>
              <a:t> </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self.view</a:t>
            </a:r>
            <a:r>
              <a:rPr lang="de-DE" sz="1100" b="1" dirty="0">
                <a:latin typeface="Courier New" panose="02070309020205020404" pitchFamily="49" charset="0"/>
                <a:cs typeface="Courier New" panose="02070309020205020404" pitchFamily="49" charset="0"/>
              </a:rPr>
              <a:t> = </a:t>
            </a:r>
            <a:r>
              <a:rPr lang="de-DE" sz="1100" b="1" dirty="0" err="1">
                <a:latin typeface="Courier New" panose="02070309020205020404" pitchFamily="49" charset="0"/>
                <a:cs typeface="Courier New" panose="02070309020205020404" pitchFamily="49" charset="0"/>
              </a:rPr>
              <a:t>view</a:t>
            </a:r>
            <a:endParaRPr lang="de-DE" sz="1100" b="1" dirty="0">
              <a:latin typeface="Courier New" panose="02070309020205020404" pitchFamily="49" charset="0"/>
              <a:cs typeface="Courier New" panose="02070309020205020404" pitchFamily="49" charset="0"/>
            </a:endParaRPr>
          </a:p>
          <a:p>
            <a:endParaRPr lang="de-DE" sz="1100" b="1" dirty="0">
              <a:latin typeface="Courier New" panose="02070309020205020404" pitchFamily="49" charset="0"/>
              <a:cs typeface="Courier New" panose="02070309020205020404" pitchFamily="49" charset="0"/>
            </a:endParaRP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showdata</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self.view.display</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self.model.sorted_data</a:t>
            </a:r>
            <a:r>
              <a:rPr lang="de-DE" sz="1100" b="1" dirty="0">
                <a:latin typeface="Courier New" panose="02070309020205020404" pitchFamily="49" charset="0"/>
                <a:cs typeface="Courier New" panose="02070309020205020404" pitchFamily="49" charset="0"/>
              </a:rPr>
              <a:t>())</a:t>
            </a:r>
          </a:p>
          <a:p>
            <a:endParaRPr lang="de-DE" sz="1100" b="1" dirty="0">
              <a:latin typeface="Courier New" panose="02070309020205020404" pitchFamily="49" charset="0"/>
              <a:cs typeface="Courier New" panose="02070309020205020404" pitchFamily="49" charset="0"/>
            </a:endParaRPr>
          </a:p>
          <a:p>
            <a:r>
              <a:rPr lang="de-DE" sz="1100" b="1" dirty="0" err="1">
                <a:latin typeface="Courier New" panose="02070309020205020404" pitchFamily="49" charset="0"/>
                <a:cs typeface="Courier New" panose="02070309020205020404" pitchFamily="49" charset="0"/>
              </a:rPr>
              <a:t>datalist</a:t>
            </a:r>
            <a:r>
              <a:rPr lang="de-DE" sz="1100" b="1" dirty="0">
                <a:latin typeface="Courier New" panose="02070309020205020404" pitchFamily="49" charset="0"/>
                <a:cs typeface="Courier New" panose="02070309020205020404" pitchFamily="49" charset="0"/>
              </a:rPr>
              <a:t> = [7,8,2,3,9,1,0]   		  </a:t>
            </a:r>
            <a:r>
              <a:rPr lang="de-DE" sz="1100" b="1" dirty="0">
                <a:solidFill>
                  <a:srgbClr val="FF0000"/>
                </a:solidFill>
                <a:latin typeface="Courier New" panose="02070309020205020404" pitchFamily="49" charset="0"/>
                <a:cs typeface="Courier New" panose="02070309020205020404" pitchFamily="49" charset="0"/>
              </a:rPr>
              <a:t># Daten</a:t>
            </a:r>
          </a:p>
          <a:p>
            <a:r>
              <a:rPr lang="de-DE" sz="1100" b="1" dirty="0">
                <a:latin typeface="Courier New" panose="02070309020205020404" pitchFamily="49" charset="0"/>
                <a:cs typeface="Courier New" panose="02070309020205020404" pitchFamily="49" charset="0"/>
              </a:rPr>
              <a:t>c1 = </a:t>
            </a:r>
            <a:r>
              <a:rPr lang="de-DE" sz="1100" b="1" dirty="0" err="1">
                <a:solidFill>
                  <a:schemeClr val="accent6">
                    <a:lumMod val="75000"/>
                  </a:schemeClr>
                </a:solidFill>
                <a:latin typeface="Courier New" panose="02070309020205020404" pitchFamily="49" charset="0"/>
                <a:cs typeface="Courier New" panose="02070309020205020404" pitchFamily="49" charset="0"/>
              </a:rPr>
              <a:t>myController</a:t>
            </a:r>
            <a:r>
              <a:rPr lang="de-DE" sz="1100" b="1" dirty="0">
                <a:solidFill>
                  <a:schemeClr val="accent6">
                    <a:lumMod val="75000"/>
                  </a:schemeClr>
                </a:solidFill>
                <a:latin typeface="Courier New" panose="02070309020205020404" pitchFamily="49" charset="0"/>
                <a:cs typeface="Courier New" panose="02070309020205020404" pitchFamily="49" charset="0"/>
              </a:rPr>
              <a:t>(</a:t>
            </a:r>
            <a:r>
              <a:rPr lang="de-DE" sz="1100" b="1" dirty="0" err="1">
                <a:solidFill>
                  <a:schemeClr val="accent6">
                    <a:lumMod val="75000"/>
                  </a:schemeClr>
                </a:solidFill>
                <a:latin typeface="Courier New" panose="02070309020205020404" pitchFamily="49" charset="0"/>
                <a:cs typeface="Courier New" panose="02070309020205020404" pitchFamily="49" charset="0"/>
              </a:rPr>
              <a:t>myModel</a:t>
            </a:r>
            <a:r>
              <a:rPr lang="de-DE" sz="1100" b="1" dirty="0">
                <a:solidFill>
                  <a:schemeClr val="accent6">
                    <a:lumMod val="75000"/>
                  </a:schemeClr>
                </a:solidFill>
                <a:latin typeface="Courier New" panose="02070309020205020404" pitchFamily="49" charset="0"/>
                <a:cs typeface="Courier New" panose="02070309020205020404" pitchFamily="49" charset="0"/>
              </a:rPr>
              <a:t>(</a:t>
            </a:r>
            <a:r>
              <a:rPr lang="de-DE" sz="1100" b="1" dirty="0" err="1">
                <a:solidFill>
                  <a:schemeClr val="accent6">
                    <a:lumMod val="75000"/>
                  </a:schemeClr>
                </a:solidFill>
                <a:latin typeface="Courier New" panose="02070309020205020404" pitchFamily="49" charset="0"/>
                <a:cs typeface="Courier New" panose="02070309020205020404" pitchFamily="49" charset="0"/>
              </a:rPr>
              <a:t>datalist</a:t>
            </a:r>
            <a:r>
              <a:rPr lang="de-DE" sz="1100" b="1" dirty="0">
                <a:solidFill>
                  <a:schemeClr val="accent6">
                    <a:lumMod val="75000"/>
                  </a:schemeClr>
                </a:solidFill>
                <a:latin typeface="Courier New" panose="02070309020205020404" pitchFamily="49" charset="0"/>
                <a:cs typeface="Courier New" panose="02070309020205020404" pitchFamily="49" charset="0"/>
              </a:rPr>
              <a:t>),</a:t>
            </a:r>
            <a:r>
              <a:rPr lang="de-DE" sz="1100" b="1" dirty="0" err="1">
                <a:solidFill>
                  <a:schemeClr val="accent6">
                    <a:lumMod val="75000"/>
                  </a:schemeClr>
                </a:solidFill>
                <a:latin typeface="Courier New" panose="02070309020205020404" pitchFamily="49" charset="0"/>
                <a:cs typeface="Courier New" panose="02070309020205020404" pitchFamily="49" charset="0"/>
              </a:rPr>
              <a:t>myView</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Controller erzeugen und Dateneingabe </a:t>
            </a:r>
          </a:p>
          <a:p>
            <a:r>
              <a:rPr lang="de-DE" sz="1100" b="1" dirty="0">
                <a:latin typeface="Courier New" panose="02070309020205020404" pitchFamily="49" charset="0"/>
                <a:cs typeface="Courier New" panose="02070309020205020404" pitchFamily="49" charset="0"/>
              </a:rPr>
              <a:t>c1.showdata()                                 </a:t>
            </a:r>
            <a:r>
              <a:rPr lang="de-DE" sz="1100" b="1" dirty="0">
                <a:solidFill>
                  <a:srgbClr val="FF0000"/>
                </a:solidFill>
                <a:latin typeface="Courier New" panose="02070309020205020404" pitchFamily="49" charset="0"/>
                <a:cs typeface="Courier New" panose="02070309020205020404" pitchFamily="49" charset="0"/>
              </a:rPr>
              <a:t># Controller ruft View auf</a:t>
            </a:r>
          </a:p>
        </p:txBody>
      </p:sp>
    </p:spTree>
    <p:extLst>
      <p:ext uri="{BB962C8B-B14F-4D97-AF65-F5344CB8AC3E}">
        <p14:creationId xmlns:p14="http://schemas.microsoft.com/office/powerpoint/2010/main" val="418531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52BDF5-A4F9-41DE-ABAC-8784039D720A}"/>
              </a:ext>
            </a:extLst>
          </p:cNvPr>
          <p:cNvSpPr>
            <a:spLocks noGrp="1"/>
          </p:cNvSpPr>
          <p:nvPr>
            <p:ph type="title"/>
          </p:nvPr>
        </p:nvSpPr>
        <p:spPr/>
        <p:txBody>
          <a:bodyPr/>
          <a:lstStyle/>
          <a:p>
            <a:r>
              <a:rPr lang="de-DE" dirty="0"/>
              <a:t>Links</a:t>
            </a:r>
          </a:p>
        </p:txBody>
      </p:sp>
      <p:sp>
        <p:nvSpPr>
          <p:cNvPr id="3" name="Inhaltsplatzhalter 2">
            <a:extLst>
              <a:ext uri="{FF2B5EF4-FFF2-40B4-BE49-F238E27FC236}">
                <a16:creationId xmlns:a16="http://schemas.microsoft.com/office/drawing/2014/main" id="{EE41DA10-4149-42CD-8C28-66C87CE2EFD9}"/>
              </a:ext>
            </a:extLst>
          </p:cNvPr>
          <p:cNvSpPr>
            <a:spLocks noGrp="1"/>
          </p:cNvSpPr>
          <p:nvPr>
            <p:ph idx="1"/>
          </p:nvPr>
        </p:nvSpPr>
        <p:spPr/>
        <p:txBody>
          <a:bodyPr>
            <a:normAutofit fontScale="47500" lnSpcReduction="20000"/>
          </a:bodyPr>
          <a:lstStyle/>
          <a:p>
            <a:pPr>
              <a:lnSpc>
                <a:spcPct val="120000"/>
              </a:lnSpc>
            </a:pPr>
            <a:r>
              <a:rPr lang="de-DE" dirty="0">
                <a:hlinkClick r:id="rId2"/>
              </a:rPr>
              <a:t>https://www.diagrammeditor.de/</a:t>
            </a:r>
            <a:r>
              <a:rPr lang="de-DE" dirty="0"/>
              <a:t> </a:t>
            </a:r>
            <a:br>
              <a:rPr lang="de-DE" dirty="0"/>
            </a:br>
            <a:r>
              <a:rPr lang="de-DE" dirty="0"/>
              <a:t>(Schönes Web-Grafikprogramm, auch unter </a:t>
            </a:r>
            <a:r>
              <a:rPr lang="de-DE" dirty="0">
                <a:hlinkClick r:id="rId3"/>
              </a:rPr>
              <a:t>http://draw.io</a:t>
            </a:r>
            <a:r>
              <a:rPr lang="de-DE" dirty="0"/>
              <a:t> )</a:t>
            </a:r>
          </a:p>
          <a:p>
            <a:pPr>
              <a:lnSpc>
                <a:spcPct val="120000"/>
              </a:lnSpc>
            </a:pPr>
            <a:r>
              <a:rPr lang="de-DE" sz="1900" dirty="0">
                <a:hlinkClick r:id="rId4"/>
              </a:rPr>
              <a:t>https://github.com/jgraph/drawio-desktop/releases/latest</a:t>
            </a:r>
            <a:r>
              <a:rPr lang="de-DE" sz="1900" dirty="0"/>
              <a:t> </a:t>
            </a:r>
            <a:br>
              <a:rPr lang="de-DE" sz="2600" dirty="0"/>
            </a:br>
            <a:r>
              <a:rPr lang="de-DE" dirty="0"/>
              <a:t>(draw.io als </a:t>
            </a:r>
            <a:r>
              <a:rPr lang="de-DE" dirty="0" err="1"/>
              <a:t>Win</a:t>
            </a:r>
            <a:r>
              <a:rPr lang="de-DE" dirty="0"/>
              <a:t>-/Mac-Applikation)</a:t>
            </a:r>
          </a:p>
          <a:p>
            <a:pPr>
              <a:lnSpc>
                <a:spcPct val="120000"/>
              </a:lnSpc>
            </a:pPr>
            <a:r>
              <a:rPr lang="de-DE">
                <a:hlinkClick r:id="rId5"/>
              </a:rPr>
              <a:t>http</a:t>
            </a:r>
            <a:r>
              <a:rPr lang="de-DE" dirty="0">
                <a:hlinkClick r:id="rId5"/>
              </a:rPr>
              <a:t>://dia-installer.de/</a:t>
            </a:r>
            <a:r>
              <a:rPr lang="de-DE" dirty="0"/>
              <a:t> </a:t>
            </a:r>
            <a:br>
              <a:rPr lang="de-DE" dirty="0"/>
            </a:br>
            <a:r>
              <a:rPr lang="de-DE" dirty="0"/>
              <a:t>(Dia - </a:t>
            </a:r>
            <a:r>
              <a:rPr lang="de-DE" dirty="0" err="1"/>
              <a:t>Diagram</a:t>
            </a:r>
            <a:r>
              <a:rPr lang="de-DE" dirty="0"/>
              <a:t> Editor, nicht nur für UML)</a:t>
            </a:r>
          </a:p>
          <a:p>
            <a:pPr>
              <a:lnSpc>
                <a:spcPct val="120000"/>
              </a:lnSpc>
            </a:pPr>
            <a:endParaRPr lang="de-DE" dirty="0"/>
          </a:p>
          <a:p>
            <a:pPr>
              <a:lnSpc>
                <a:spcPct val="120000"/>
              </a:lnSpc>
            </a:pPr>
            <a:endParaRPr lang="de-DE"/>
          </a:p>
          <a:p>
            <a:pPr>
              <a:lnSpc>
                <a:spcPct val="120000"/>
              </a:lnSpc>
            </a:pPr>
            <a:endParaRPr lang="de-DE" dirty="0"/>
          </a:p>
          <a:p>
            <a:pPr>
              <a:lnSpc>
                <a:spcPct val="120000"/>
              </a:lnSpc>
            </a:pPr>
            <a:endParaRPr lang="de-DE"/>
          </a:p>
          <a:p>
            <a:pPr>
              <a:lnSpc>
                <a:spcPct val="120000"/>
              </a:lnSpc>
            </a:pPr>
            <a:endParaRPr lang="de-DE"/>
          </a:p>
          <a:p>
            <a:pPr>
              <a:lnSpc>
                <a:spcPct val="120000"/>
              </a:lnSpc>
            </a:pPr>
            <a:endParaRPr lang="de-DE"/>
          </a:p>
          <a:p>
            <a:pPr>
              <a:lnSpc>
                <a:spcPct val="120000"/>
              </a:lnSpc>
            </a:pPr>
            <a:endParaRPr lang="de-DE"/>
          </a:p>
          <a:p>
            <a:pPr>
              <a:lnSpc>
                <a:spcPct val="120000"/>
              </a:lnSpc>
            </a:pPr>
            <a:endParaRPr lang="de-DE"/>
          </a:p>
          <a:p>
            <a:pPr>
              <a:lnSpc>
                <a:spcPct val="120000"/>
              </a:lnSpc>
            </a:pPr>
            <a:r>
              <a:rPr lang="de-DE">
                <a:hlinkClick r:id="rId6"/>
              </a:rPr>
              <a:t>https://www.umlet.com/</a:t>
            </a:r>
            <a:r>
              <a:rPr lang="de-DE"/>
              <a:t> UMLet, existiert als Applikation, </a:t>
            </a:r>
            <a:br>
              <a:rPr lang="de-DE"/>
            </a:br>
            <a:r>
              <a:rPr lang="de-DE"/>
              <a:t>Web-Tool und Eclipse-/VSCode-Extension</a:t>
            </a:r>
          </a:p>
          <a:p>
            <a:pPr>
              <a:lnSpc>
                <a:spcPct val="120000"/>
              </a:lnSpc>
            </a:pPr>
            <a:r>
              <a:rPr lang="de-DE">
                <a:hlinkClick r:id="rId7"/>
              </a:rPr>
              <a:t>https</a:t>
            </a:r>
            <a:r>
              <a:rPr lang="de-DE" dirty="0">
                <a:hlinkClick r:id="rId7"/>
              </a:rPr>
              <a:t>://www.youtube.com/watch?v=8lZxxxOUO</a:t>
            </a:r>
            <a:r>
              <a:rPr lang="de-DE">
                <a:hlinkClick r:id="rId7"/>
              </a:rPr>
              <a:t>_A</a:t>
            </a:r>
            <a:r>
              <a:rPr lang="de-DE"/>
              <a:t>  </a:t>
            </a:r>
            <a:br>
              <a:rPr lang="de-DE" dirty="0"/>
            </a:br>
            <a:r>
              <a:rPr lang="de-DE" dirty="0"/>
              <a:t>(Video: Was sind Entwurfsmuster / Design-Pattern)</a:t>
            </a:r>
          </a:p>
        </p:txBody>
      </p:sp>
      <p:pic>
        <p:nvPicPr>
          <p:cNvPr id="5" name="Grafik 4">
            <a:extLst>
              <a:ext uri="{FF2B5EF4-FFF2-40B4-BE49-F238E27FC236}">
                <a16:creationId xmlns:a16="http://schemas.microsoft.com/office/drawing/2014/main" id="{28DD802C-8269-4D42-8DF4-8ADF5B14A9BA}"/>
              </a:ext>
            </a:extLst>
          </p:cNvPr>
          <p:cNvPicPr>
            <a:picLocks noChangeAspect="1"/>
          </p:cNvPicPr>
          <p:nvPr/>
        </p:nvPicPr>
        <p:blipFill>
          <a:blip r:embed="rId8"/>
          <a:stretch>
            <a:fillRect/>
          </a:stretch>
        </p:blipFill>
        <p:spPr>
          <a:xfrm>
            <a:off x="1159358" y="2998868"/>
            <a:ext cx="3603142" cy="2489790"/>
          </a:xfrm>
          <a:prstGeom prst="rect">
            <a:avLst/>
          </a:prstGeom>
        </p:spPr>
      </p:pic>
      <p:pic>
        <p:nvPicPr>
          <p:cNvPr id="6" name="Grafik 5">
            <a:extLst>
              <a:ext uri="{FF2B5EF4-FFF2-40B4-BE49-F238E27FC236}">
                <a16:creationId xmlns:a16="http://schemas.microsoft.com/office/drawing/2014/main" id="{4EDD834F-ED9D-BE15-EF0C-32E305784043}"/>
              </a:ext>
            </a:extLst>
          </p:cNvPr>
          <p:cNvPicPr>
            <a:picLocks noChangeAspect="1"/>
          </p:cNvPicPr>
          <p:nvPr/>
        </p:nvPicPr>
        <p:blipFill>
          <a:blip r:embed="rId9"/>
          <a:stretch>
            <a:fillRect/>
          </a:stretch>
        </p:blipFill>
        <p:spPr>
          <a:xfrm>
            <a:off x="5429628" y="328709"/>
            <a:ext cx="5545151" cy="3562117"/>
          </a:xfrm>
          <a:prstGeom prst="rect">
            <a:avLst/>
          </a:prstGeom>
          <a:ln>
            <a:solidFill>
              <a:schemeClr val="bg1">
                <a:lumMod val="65000"/>
              </a:schemeClr>
            </a:solidFill>
          </a:ln>
        </p:spPr>
      </p:pic>
      <p:pic>
        <p:nvPicPr>
          <p:cNvPr id="7" name="Grafik 6">
            <a:extLst>
              <a:ext uri="{FF2B5EF4-FFF2-40B4-BE49-F238E27FC236}">
                <a16:creationId xmlns:a16="http://schemas.microsoft.com/office/drawing/2014/main" id="{718D918C-370D-2C14-C3BC-6E8A029FFF66}"/>
              </a:ext>
            </a:extLst>
          </p:cNvPr>
          <p:cNvPicPr>
            <a:picLocks noChangeAspect="1"/>
          </p:cNvPicPr>
          <p:nvPr/>
        </p:nvPicPr>
        <p:blipFill>
          <a:blip r:embed="rId10"/>
          <a:stretch>
            <a:fillRect/>
          </a:stretch>
        </p:blipFill>
        <p:spPr>
          <a:xfrm>
            <a:off x="5406548" y="4003363"/>
            <a:ext cx="4600646" cy="2831167"/>
          </a:xfrm>
          <a:prstGeom prst="rect">
            <a:avLst/>
          </a:prstGeom>
        </p:spPr>
      </p:pic>
    </p:spTree>
    <p:extLst>
      <p:ext uri="{BB962C8B-B14F-4D97-AF65-F5344CB8AC3E}">
        <p14:creationId xmlns:p14="http://schemas.microsoft.com/office/powerpoint/2010/main" val="168776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96130-E41F-4655-B21C-B07A0A7F8128}"/>
              </a:ext>
            </a:extLst>
          </p:cNvPr>
          <p:cNvSpPr>
            <a:spLocks noGrp="1"/>
          </p:cNvSpPr>
          <p:nvPr>
            <p:ph type="title"/>
          </p:nvPr>
        </p:nvSpPr>
        <p:spPr/>
        <p:txBody>
          <a:bodyPr>
            <a:normAutofit fontScale="90000"/>
          </a:bodyPr>
          <a:lstStyle/>
          <a:p>
            <a:r>
              <a:rPr lang="de-DE" b="1" dirty="0"/>
              <a:t>&lt;&lt;</a:t>
            </a:r>
            <a:r>
              <a:rPr lang="de-DE" b="1" dirty="0" err="1"/>
              <a:t>extend</a:t>
            </a:r>
            <a:r>
              <a:rPr lang="de-DE" b="1" dirty="0"/>
              <a:t>&gt;&gt;</a:t>
            </a:r>
            <a:r>
              <a:rPr lang="de-DE" dirty="0"/>
              <a:t>- und </a:t>
            </a:r>
            <a:r>
              <a:rPr lang="de-DE" b="1" dirty="0"/>
              <a:t>&lt;&lt;</a:t>
            </a:r>
            <a:r>
              <a:rPr lang="de-DE" b="1" dirty="0" err="1"/>
              <a:t>include</a:t>
            </a:r>
            <a:r>
              <a:rPr lang="de-DE" b="1" dirty="0"/>
              <a:t>&gt;&gt; </a:t>
            </a:r>
            <a:r>
              <a:rPr lang="de-DE" dirty="0"/>
              <a:t>- Beziehungen </a:t>
            </a:r>
            <a:br>
              <a:rPr lang="de-DE" dirty="0"/>
            </a:br>
            <a:r>
              <a:rPr lang="de-DE" dirty="0"/>
              <a:t>beim Use Case Diagramm</a:t>
            </a:r>
          </a:p>
        </p:txBody>
      </p:sp>
      <p:sp>
        <p:nvSpPr>
          <p:cNvPr id="3" name="Inhaltsplatzhalter 2">
            <a:extLst>
              <a:ext uri="{FF2B5EF4-FFF2-40B4-BE49-F238E27FC236}">
                <a16:creationId xmlns:a16="http://schemas.microsoft.com/office/drawing/2014/main" id="{D4A5625B-3A8D-4D43-827B-754E3E2C4F35}"/>
              </a:ext>
            </a:extLst>
          </p:cNvPr>
          <p:cNvSpPr>
            <a:spLocks noGrp="1"/>
          </p:cNvSpPr>
          <p:nvPr>
            <p:ph idx="1"/>
          </p:nvPr>
        </p:nvSpPr>
        <p:spPr>
          <a:xfrm>
            <a:off x="-1" y="1290654"/>
            <a:ext cx="6724651" cy="5567346"/>
          </a:xfrm>
        </p:spPr>
        <p:txBody>
          <a:bodyPr>
            <a:normAutofit fontScale="85000" lnSpcReduction="20000"/>
          </a:bodyPr>
          <a:lstStyle/>
          <a:p>
            <a:pPr>
              <a:lnSpc>
                <a:spcPct val="110000"/>
              </a:lnSpc>
            </a:pPr>
            <a:r>
              <a:rPr lang="de-DE" dirty="0"/>
              <a:t>Manchmal beinhaltet ein Anwendungsfall zwangsläufig einen anderen, manchmal kann ein Anwendungsfall einen anderen optional erweitern. Dabei kommen </a:t>
            </a:r>
            <a:r>
              <a:rPr lang="de-DE" b="1" dirty="0"/>
              <a:t>&lt;&lt;</a:t>
            </a:r>
            <a:r>
              <a:rPr lang="de-DE" b="1" dirty="0" err="1"/>
              <a:t>include</a:t>
            </a:r>
            <a:r>
              <a:rPr lang="de-DE" b="1" dirty="0"/>
              <a:t>&gt;&gt; </a:t>
            </a:r>
            <a:r>
              <a:rPr lang="de-DE" dirty="0"/>
              <a:t>und </a:t>
            </a:r>
            <a:r>
              <a:rPr lang="de-DE" b="1" dirty="0"/>
              <a:t>&lt;&lt;</a:t>
            </a:r>
            <a:r>
              <a:rPr lang="de-DE" b="1" dirty="0" err="1"/>
              <a:t>extend</a:t>
            </a:r>
            <a:r>
              <a:rPr lang="de-DE" b="1" dirty="0"/>
              <a:t>&gt;&gt; </a:t>
            </a:r>
            <a:r>
              <a:rPr lang="de-DE" dirty="0"/>
              <a:t>zum Einsatz.</a:t>
            </a:r>
          </a:p>
          <a:p>
            <a:pPr lvl="1">
              <a:lnSpc>
                <a:spcPct val="110000"/>
              </a:lnSpc>
            </a:pPr>
            <a:r>
              <a:rPr lang="de-DE" b="1" dirty="0" err="1"/>
              <a:t>include</a:t>
            </a:r>
            <a:r>
              <a:rPr lang="de-DE" dirty="0"/>
              <a:t>-Beziehungen werden mittels (mit </a:t>
            </a:r>
            <a:r>
              <a:rPr lang="de-DE" b="1" dirty="0"/>
              <a:t>&lt;&lt;</a:t>
            </a:r>
            <a:r>
              <a:rPr lang="de-DE" b="1" dirty="0" err="1"/>
              <a:t>include</a:t>
            </a:r>
            <a:r>
              <a:rPr lang="de-DE" b="1" dirty="0"/>
              <a:t>&gt;&gt; </a:t>
            </a:r>
            <a:r>
              <a:rPr lang="de-DE" dirty="0"/>
              <a:t>gekennzeichneter) gestrichelter Linie und einem Pfeil zum inkludierten Anwendungsfall gekennzeichnet, wobei dieser für den aufrufenden Anwendungsfall </a:t>
            </a:r>
            <a:r>
              <a:rPr lang="de-DE" i="1" dirty="0"/>
              <a:t>notwendig</a:t>
            </a:r>
            <a:r>
              <a:rPr lang="de-DE" dirty="0"/>
              <a:t> ist.</a:t>
            </a:r>
          </a:p>
          <a:p>
            <a:pPr lvl="1">
              <a:lnSpc>
                <a:spcPct val="110000"/>
              </a:lnSpc>
            </a:pPr>
            <a:r>
              <a:rPr lang="de-DE" b="1" dirty="0" err="1"/>
              <a:t>extend</a:t>
            </a:r>
            <a:r>
              <a:rPr lang="de-DE" dirty="0"/>
              <a:t>-Beziehungen werden mittels (mit </a:t>
            </a:r>
            <a:r>
              <a:rPr lang="de-DE" b="1" dirty="0"/>
              <a:t>&lt;&lt;</a:t>
            </a:r>
            <a:r>
              <a:rPr lang="de-DE" b="1" dirty="0" err="1"/>
              <a:t>extend</a:t>
            </a:r>
            <a:r>
              <a:rPr lang="de-DE" b="1" dirty="0"/>
              <a:t>&gt;&gt; </a:t>
            </a:r>
            <a:r>
              <a:rPr lang="de-DE" dirty="0"/>
              <a:t>gekennzeichneter) gestrichelter Linie und einem Pfeil vom erweiternden Anwendungsfall gekennzeichnet, wobei dieser von dem aufrufenden Anwendungsfall aktiviert werden </a:t>
            </a:r>
            <a:r>
              <a:rPr lang="de-DE" i="1" dirty="0"/>
              <a:t>kann</a:t>
            </a:r>
            <a:r>
              <a:rPr lang="de-DE" dirty="0"/>
              <a:t>, aber </a:t>
            </a:r>
            <a:r>
              <a:rPr lang="de-DE" i="1" dirty="0"/>
              <a:t>nicht muss</a:t>
            </a:r>
            <a:r>
              <a:rPr lang="de-DE" dirty="0"/>
              <a:t>.</a:t>
            </a:r>
          </a:p>
          <a:p>
            <a:pPr lvl="1">
              <a:lnSpc>
                <a:spcPct val="110000"/>
              </a:lnSpc>
            </a:pPr>
            <a:r>
              <a:rPr lang="de-DE" dirty="0"/>
              <a:t>Oft werden auch Anmerkungen (z.B. Bedingungen oder Hinweise) in Rechtecken mit "abgeknickter" Ecke hinzugefügt</a:t>
            </a:r>
          </a:p>
        </p:txBody>
      </p:sp>
      <p:pic>
        <p:nvPicPr>
          <p:cNvPr id="2050" name="Picture 2">
            <a:extLst>
              <a:ext uri="{FF2B5EF4-FFF2-40B4-BE49-F238E27FC236}">
                <a16:creationId xmlns:a16="http://schemas.microsoft.com/office/drawing/2014/main" id="{A7E2D50B-675B-45F4-BC06-A647E30328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2" t="4671" r="1936" b="3942"/>
          <a:stretch/>
        </p:blipFill>
        <p:spPr bwMode="auto">
          <a:xfrm>
            <a:off x="6691561" y="1836754"/>
            <a:ext cx="5392489" cy="284319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049E8F0B-EE16-40AA-A43C-503A6A766E15}"/>
              </a:ext>
            </a:extLst>
          </p:cNvPr>
          <p:cNvSpPr txBox="1"/>
          <p:nvPr/>
        </p:nvSpPr>
        <p:spPr>
          <a:xfrm>
            <a:off x="6623050" y="4620427"/>
            <a:ext cx="4948471" cy="1015663"/>
          </a:xfrm>
          <a:prstGeom prst="rect">
            <a:avLst/>
          </a:prstGeom>
          <a:noFill/>
        </p:spPr>
        <p:txBody>
          <a:bodyPr wrap="none" rtlCol="0">
            <a:spAutoFit/>
          </a:bodyPr>
          <a:lstStyle/>
          <a:p>
            <a:r>
              <a:rPr lang="de-DE" sz="1200" dirty="0"/>
              <a:t>In diesem Anwendungsfalldiagramm wird dargestellt, dass bei der Eingabe</a:t>
            </a:r>
            <a:br>
              <a:rPr lang="de-DE" sz="1200" dirty="0"/>
            </a:br>
            <a:r>
              <a:rPr lang="de-DE" sz="1200" dirty="0"/>
              <a:t>der Anschrift diese auch überprüft werden muss.</a:t>
            </a:r>
          </a:p>
          <a:p>
            <a:r>
              <a:rPr lang="de-DE" sz="1200" dirty="0"/>
              <a:t>Der Anwendungsfall "Daten für Bezahlung eingeben" erweitert den </a:t>
            </a:r>
            <a:br>
              <a:rPr lang="de-DE" sz="1200" dirty="0"/>
            </a:br>
            <a:r>
              <a:rPr lang="de-DE" sz="1200" dirty="0"/>
              <a:t>Anwendungsfall "Zahlungsmethode wählen" nur optional (falls "Bankeinzug"</a:t>
            </a:r>
            <a:br>
              <a:rPr lang="de-DE" sz="1200" dirty="0"/>
            </a:br>
            <a:r>
              <a:rPr lang="de-DE" sz="1200" dirty="0"/>
              <a:t>gewählt wurde.</a:t>
            </a:r>
          </a:p>
        </p:txBody>
      </p:sp>
      <p:pic>
        <p:nvPicPr>
          <p:cNvPr id="6" name="Grafik 5">
            <a:extLst>
              <a:ext uri="{FF2B5EF4-FFF2-40B4-BE49-F238E27FC236}">
                <a16:creationId xmlns:a16="http://schemas.microsoft.com/office/drawing/2014/main" id="{A4674E6F-BD86-47E9-B861-2F917435D5C7}"/>
              </a:ext>
            </a:extLst>
          </p:cNvPr>
          <p:cNvPicPr>
            <a:picLocks noChangeAspect="1"/>
          </p:cNvPicPr>
          <p:nvPr/>
        </p:nvPicPr>
        <p:blipFill>
          <a:blip r:embed="rId3"/>
          <a:stretch>
            <a:fillRect/>
          </a:stretch>
        </p:blipFill>
        <p:spPr>
          <a:xfrm>
            <a:off x="6494463" y="6058744"/>
            <a:ext cx="1087438" cy="799256"/>
          </a:xfrm>
          <a:prstGeom prst="rect">
            <a:avLst/>
          </a:prstGeom>
        </p:spPr>
      </p:pic>
    </p:spTree>
    <p:extLst>
      <p:ext uri="{BB962C8B-B14F-4D97-AF65-F5344CB8AC3E}">
        <p14:creationId xmlns:p14="http://schemas.microsoft.com/office/powerpoint/2010/main" val="172731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0D768-C9B9-4740-95CC-920324B0D127}"/>
              </a:ext>
            </a:extLst>
          </p:cNvPr>
          <p:cNvSpPr>
            <a:spLocks noGrp="1"/>
          </p:cNvSpPr>
          <p:nvPr>
            <p:ph type="title"/>
          </p:nvPr>
        </p:nvSpPr>
        <p:spPr/>
        <p:txBody>
          <a:bodyPr/>
          <a:lstStyle/>
          <a:p>
            <a:r>
              <a:rPr lang="de-DE" dirty="0"/>
              <a:t>Beispiele Use </a:t>
            </a:r>
            <a:r>
              <a:rPr lang="de-DE"/>
              <a:t>Case Diagramme I</a:t>
            </a:r>
            <a:endParaRPr lang="de-DE" dirty="0"/>
          </a:p>
        </p:txBody>
      </p:sp>
      <p:pic>
        <p:nvPicPr>
          <p:cNvPr id="5" name="Grafik 4">
            <a:extLst>
              <a:ext uri="{FF2B5EF4-FFF2-40B4-BE49-F238E27FC236}">
                <a16:creationId xmlns:a16="http://schemas.microsoft.com/office/drawing/2014/main" id="{FAEFC23D-AB23-41C3-AC8A-B6285AB5C051}"/>
              </a:ext>
            </a:extLst>
          </p:cNvPr>
          <p:cNvPicPr>
            <a:picLocks noChangeAspect="1"/>
          </p:cNvPicPr>
          <p:nvPr/>
        </p:nvPicPr>
        <p:blipFill>
          <a:blip r:embed="rId2"/>
          <a:stretch>
            <a:fillRect/>
          </a:stretch>
        </p:blipFill>
        <p:spPr>
          <a:xfrm>
            <a:off x="649108" y="1793174"/>
            <a:ext cx="4219848" cy="4025735"/>
          </a:xfrm>
          <a:prstGeom prst="rect">
            <a:avLst/>
          </a:prstGeom>
        </p:spPr>
      </p:pic>
      <p:pic>
        <p:nvPicPr>
          <p:cNvPr id="3074" name="Picture 2" descr="Was ist ein Use Case Diagramm? - Wissen kompakt - t2informatik">
            <a:extLst>
              <a:ext uri="{FF2B5EF4-FFF2-40B4-BE49-F238E27FC236}">
                <a16:creationId xmlns:a16="http://schemas.microsoft.com/office/drawing/2014/main" id="{4578C1D8-1A94-4277-B4F0-1EF467C49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748" y="1864424"/>
            <a:ext cx="6152903" cy="410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7D50C-EDBE-402F-B4B3-CA5A3FC4EB51}"/>
              </a:ext>
            </a:extLst>
          </p:cNvPr>
          <p:cNvSpPr>
            <a:spLocks noGrp="1"/>
          </p:cNvSpPr>
          <p:nvPr>
            <p:ph type="title"/>
          </p:nvPr>
        </p:nvSpPr>
        <p:spPr/>
        <p:txBody>
          <a:bodyPr/>
          <a:lstStyle/>
          <a:p>
            <a:r>
              <a:rPr lang="de-DE"/>
              <a:t>Beispiele Use Case Diagramme II</a:t>
            </a:r>
            <a:endParaRPr lang="de-DE" dirty="0"/>
          </a:p>
        </p:txBody>
      </p:sp>
      <p:pic>
        <p:nvPicPr>
          <p:cNvPr id="7" name="Grafik 6">
            <a:extLst>
              <a:ext uri="{FF2B5EF4-FFF2-40B4-BE49-F238E27FC236}">
                <a16:creationId xmlns:a16="http://schemas.microsoft.com/office/drawing/2014/main" id="{2F0938DF-6EE2-452E-BF30-EC519260B167}"/>
              </a:ext>
            </a:extLst>
          </p:cNvPr>
          <p:cNvPicPr>
            <a:picLocks noChangeAspect="1"/>
          </p:cNvPicPr>
          <p:nvPr/>
        </p:nvPicPr>
        <p:blipFill rotWithShape="1">
          <a:blip r:embed="rId2"/>
          <a:srcRect r="18023" b="17889"/>
          <a:stretch/>
        </p:blipFill>
        <p:spPr>
          <a:xfrm>
            <a:off x="375715" y="1359726"/>
            <a:ext cx="5909794" cy="4995849"/>
          </a:xfrm>
          <a:prstGeom prst="rect">
            <a:avLst/>
          </a:prstGeom>
          <a:ln>
            <a:solidFill>
              <a:schemeClr val="bg1">
                <a:lumMod val="75000"/>
              </a:schemeClr>
            </a:solidFill>
          </a:ln>
        </p:spPr>
      </p:pic>
      <p:pic>
        <p:nvPicPr>
          <p:cNvPr id="9" name="Grafik 8">
            <a:extLst>
              <a:ext uri="{FF2B5EF4-FFF2-40B4-BE49-F238E27FC236}">
                <a16:creationId xmlns:a16="http://schemas.microsoft.com/office/drawing/2014/main" id="{1EA27915-0533-4D27-A1D8-988652FF13DC}"/>
              </a:ext>
            </a:extLst>
          </p:cNvPr>
          <p:cNvPicPr>
            <a:picLocks noChangeAspect="1"/>
          </p:cNvPicPr>
          <p:nvPr/>
        </p:nvPicPr>
        <p:blipFill rotWithShape="1">
          <a:blip r:embed="rId3"/>
          <a:srcRect r="2909"/>
          <a:stretch/>
        </p:blipFill>
        <p:spPr>
          <a:xfrm>
            <a:off x="6332244" y="1887012"/>
            <a:ext cx="5859756" cy="3523188"/>
          </a:xfrm>
          <a:prstGeom prst="rect">
            <a:avLst/>
          </a:prstGeom>
          <a:ln>
            <a:solidFill>
              <a:schemeClr val="bg1">
                <a:lumMod val="85000"/>
              </a:schemeClr>
            </a:solidFill>
          </a:ln>
        </p:spPr>
      </p:pic>
    </p:spTree>
    <p:extLst>
      <p:ext uri="{BB962C8B-B14F-4D97-AF65-F5344CB8AC3E}">
        <p14:creationId xmlns:p14="http://schemas.microsoft.com/office/powerpoint/2010/main" val="68943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65393D-38C2-4B10-9F14-647AB68F33FF}"/>
              </a:ext>
            </a:extLst>
          </p:cNvPr>
          <p:cNvSpPr>
            <a:spLocks noGrp="1"/>
          </p:cNvSpPr>
          <p:nvPr>
            <p:ph type="title"/>
          </p:nvPr>
        </p:nvSpPr>
        <p:spPr/>
        <p:txBody>
          <a:bodyPr>
            <a:normAutofit fontScale="90000"/>
          </a:bodyPr>
          <a:lstStyle/>
          <a:p>
            <a:r>
              <a:rPr lang="de-DE"/>
              <a:t>Paradigmen (Prinzipien) imperativer Programmiersprachen</a:t>
            </a:r>
          </a:p>
        </p:txBody>
      </p:sp>
      <p:sp>
        <p:nvSpPr>
          <p:cNvPr id="3" name="Inhaltsplatzhalter 2">
            <a:extLst>
              <a:ext uri="{FF2B5EF4-FFF2-40B4-BE49-F238E27FC236}">
                <a16:creationId xmlns:a16="http://schemas.microsoft.com/office/drawing/2014/main" id="{C18FFF1D-9DD4-4806-8828-B2AA745EC717}"/>
              </a:ext>
            </a:extLst>
          </p:cNvPr>
          <p:cNvSpPr>
            <a:spLocks noGrp="1"/>
          </p:cNvSpPr>
          <p:nvPr>
            <p:ph idx="1"/>
          </p:nvPr>
        </p:nvSpPr>
        <p:spPr>
          <a:xfrm>
            <a:off x="367260" y="1379144"/>
            <a:ext cx="8142560" cy="5478856"/>
          </a:xfrm>
        </p:spPr>
        <p:txBody>
          <a:bodyPr>
            <a:normAutofit lnSpcReduction="10000"/>
          </a:bodyPr>
          <a:lstStyle/>
          <a:p>
            <a:r>
              <a:rPr lang="de-DE"/>
              <a:t>Klassisches Programmieren eines Algorithmus ("Spaghetticode") – Programmiersprachen mit "Goto" (z.B. BASIC) können unübersichtlichen Code nach sich ziehen. Nachteil: Schlechtere Wartbarkeit und Wiederverwendbarkeit.</a:t>
            </a:r>
          </a:p>
          <a:p>
            <a:r>
              <a:rPr lang="de-DE"/>
              <a:t>Prozedurale Programmierung: Möglichkeit der Verwendung von "Unterprogrammen" (Prozeduren, Funktionen…). Größere Programme lassen sich dadurch in Module aufteilen oder Programmteile mehrmals verwenden.</a:t>
            </a:r>
          </a:p>
          <a:p>
            <a:r>
              <a:rPr lang="de-DE"/>
              <a:t>Strukturierte Programmierung: Prozedurale Programmierung mit Beschränkung auf nur 3 Kontrollstrukturen: </a:t>
            </a:r>
            <a:r>
              <a:rPr lang="de-DE" b="1"/>
              <a:t>Sequenz, Auswahl/Selection </a:t>
            </a:r>
            <a:br>
              <a:rPr lang="de-DE" b="1"/>
            </a:br>
            <a:r>
              <a:rPr lang="de-DE"/>
              <a:t>und</a:t>
            </a:r>
            <a:r>
              <a:rPr lang="de-DE" b="1"/>
              <a:t> Schleifen</a:t>
            </a:r>
            <a:r>
              <a:rPr lang="de-DE"/>
              <a:t>. Kein "Goto"! Mit Struktogrammen darstellbar.</a:t>
            </a:r>
          </a:p>
          <a:p>
            <a:endParaRPr lang="de-DE"/>
          </a:p>
        </p:txBody>
      </p:sp>
      <p:pic>
        <p:nvPicPr>
          <p:cNvPr id="5" name="Grafik 4">
            <a:extLst>
              <a:ext uri="{FF2B5EF4-FFF2-40B4-BE49-F238E27FC236}">
                <a16:creationId xmlns:a16="http://schemas.microsoft.com/office/drawing/2014/main" id="{404D53FF-51CB-48AD-8808-21D1EEE6ACBB}"/>
              </a:ext>
            </a:extLst>
          </p:cNvPr>
          <p:cNvPicPr>
            <a:picLocks noChangeAspect="1"/>
          </p:cNvPicPr>
          <p:nvPr/>
        </p:nvPicPr>
        <p:blipFill>
          <a:blip r:embed="rId2"/>
          <a:stretch>
            <a:fillRect/>
          </a:stretch>
        </p:blipFill>
        <p:spPr>
          <a:xfrm>
            <a:off x="8421328" y="1202864"/>
            <a:ext cx="3346143" cy="1580637"/>
          </a:xfrm>
          <a:prstGeom prst="rect">
            <a:avLst/>
          </a:prstGeom>
        </p:spPr>
      </p:pic>
      <p:pic>
        <p:nvPicPr>
          <p:cNvPr id="1026" name="Picture 2" descr="InfoWebSite | Home">
            <a:extLst>
              <a:ext uri="{FF2B5EF4-FFF2-40B4-BE49-F238E27FC236}">
                <a16:creationId xmlns:a16="http://schemas.microsoft.com/office/drawing/2014/main" id="{5E0F4194-E3CC-4192-976C-7114E9EA1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845" y="4550511"/>
            <a:ext cx="1547930" cy="2218424"/>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9216D472-0D2F-4CDA-B589-CC2D2D91171D}"/>
              </a:ext>
            </a:extLst>
          </p:cNvPr>
          <p:cNvPicPr>
            <a:picLocks noChangeAspect="1"/>
          </p:cNvPicPr>
          <p:nvPr/>
        </p:nvPicPr>
        <p:blipFill>
          <a:blip r:embed="rId4"/>
          <a:stretch>
            <a:fillRect/>
          </a:stretch>
        </p:blipFill>
        <p:spPr>
          <a:xfrm>
            <a:off x="8519434" y="2913390"/>
            <a:ext cx="3149929" cy="1502645"/>
          </a:xfrm>
          <a:prstGeom prst="rect">
            <a:avLst/>
          </a:prstGeom>
        </p:spPr>
      </p:pic>
      <p:pic>
        <p:nvPicPr>
          <p:cNvPr id="15" name="Grafik 14">
            <a:extLst>
              <a:ext uri="{FF2B5EF4-FFF2-40B4-BE49-F238E27FC236}">
                <a16:creationId xmlns:a16="http://schemas.microsoft.com/office/drawing/2014/main" id="{1693E277-FAFC-49DE-997D-45A60828B352}"/>
              </a:ext>
            </a:extLst>
          </p:cNvPr>
          <p:cNvPicPr>
            <a:picLocks noChangeAspect="1"/>
          </p:cNvPicPr>
          <p:nvPr/>
        </p:nvPicPr>
        <p:blipFill>
          <a:blip r:embed="rId5"/>
          <a:stretch>
            <a:fillRect/>
          </a:stretch>
        </p:blipFill>
        <p:spPr>
          <a:xfrm>
            <a:off x="9773812" y="5012134"/>
            <a:ext cx="2425559" cy="1580637"/>
          </a:xfrm>
          <a:prstGeom prst="rect">
            <a:avLst/>
          </a:prstGeom>
        </p:spPr>
      </p:pic>
    </p:spTree>
    <p:extLst>
      <p:ext uri="{BB962C8B-B14F-4D97-AF65-F5344CB8AC3E}">
        <p14:creationId xmlns:p14="http://schemas.microsoft.com/office/powerpoint/2010/main" val="254140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1995D-FEF2-427E-8BAE-4FF7403AF316}"/>
              </a:ext>
            </a:extLst>
          </p:cNvPr>
          <p:cNvSpPr>
            <a:spLocks noGrp="1"/>
          </p:cNvSpPr>
          <p:nvPr>
            <p:ph type="title"/>
          </p:nvPr>
        </p:nvSpPr>
        <p:spPr/>
        <p:txBody>
          <a:bodyPr>
            <a:normAutofit fontScale="90000"/>
          </a:bodyPr>
          <a:lstStyle/>
          <a:p>
            <a:r>
              <a:rPr lang="de-DE"/>
              <a:t>Paradigmen (Prinzipien) der objektorientierten Programmierung (OOP)</a:t>
            </a:r>
          </a:p>
        </p:txBody>
      </p:sp>
      <p:sp>
        <p:nvSpPr>
          <p:cNvPr id="3" name="Inhaltsplatzhalter 2">
            <a:extLst>
              <a:ext uri="{FF2B5EF4-FFF2-40B4-BE49-F238E27FC236}">
                <a16:creationId xmlns:a16="http://schemas.microsoft.com/office/drawing/2014/main" id="{1E1EEAB0-DF39-4182-97FC-78ADF9DFE407}"/>
              </a:ext>
            </a:extLst>
          </p:cNvPr>
          <p:cNvSpPr>
            <a:spLocks noGrp="1"/>
          </p:cNvSpPr>
          <p:nvPr>
            <p:ph idx="1"/>
          </p:nvPr>
        </p:nvSpPr>
        <p:spPr>
          <a:xfrm>
            <a:off x="0" y="1684962"/>
            <a:ext cx="12192000" cy="5083973"/>
          </a:xfrm>
        </p:spPr>
        <p:txBody>
          <a:bodyPr>
            <a:normAutofit/>
          </a:bodyPr>
          <a:lstStyle/>
          <a:p>
            <a:pPr>
              <a:spcAft>
                <a:spcPts val="1200"/>
              </a:spcAft>
            </a:pPr>
            <a:r>
              <a:rPr lang="de-DE" sz="3500" dirty="0"/>
              <a:t>Abstraktion / Generalisierung (in Klassen und Objekte, Attribute, Methoden) </a:t>
            </a:r>
            <a:r>
              <a:rPr lang="de-DE" sz="3500" dirty="0">
                <a:sym typeface="Wingdings" panose="05000000000000000000" pitchFamily="2" charset="2"/>
              </a:rPr>
              <a:t> </a:t>
            </a:r>
            <a:r>
              <a:rPr lang="de-DE" sz="3500" i="1" dirty="0" err="1">
                <a:sym typeface="Wingdings" panose="05000000000000000000" pitchFamily="2" charset="2"/>
              </a:rPr>
              <a:t>abstraction</a:t>
            </a:r>
            <a:endParaRPr lang="de-DE" sz="3500" i="1" dirty="0"/>
          </a:p>
          <a:p>
            <a:pPr>
              <a:spcAft>
                <a:spcPts val="1200"/>
              </a:spcAft>
            </a:pPr>
            <a:r>
              <a:rPr lang="de-DE" sz="3500" dirty="0">
                <a:solidFill>
                  <a:srgbClr val="002060"/>
                </a:solidFill>
              </a:rPr>
              <a:t>Kapselung (Daten und Code verstecken können) </a:t>
            </a:r>
            <a:r>
              <a:rPr lang="de-DE" sz="3500" dirty="0">
                <a:solidFill>
                  <a:srgbClr val="002060"/>
                </a:solidFill>
                <a:sym typeface="Wingdings" panose="05000000000000000000" pitchFamily="2" charset="2"/>
              </a:rPr>
              <a:t> </a:t>
            </a:r>
            <a:r>
              <a:rPr lang="de-DE" sz="3500" i="1" dirty="0" err="1">
                <a:solidFill>
                  <a:srgbClr val="002060"/>
                </a:solidFill>
                <a:sym typeface="Wingdings" panose="05000000000000000000" pitchFamily="2" charset="2"/>
              </a:rPr>
              <a:t>encapsulation</a:t>
            </a:r>
            <a:endParaRPr lang="de-DE" sz="3500" i="1" dirty="0">
              <a:solidFill>
                <a:srgbClr val="002060"/>
              </a:solidFill>
            </a:endParaRPr>
          </a:p>
          <a:p>
            <a:pPr>
              <a:spcAft>
                <a:spcPts val="1200"/>
              </a:spcAft>
            </a:pPr>
            <a:r>
              <a:rPr lang="de-DE" sz="3500" dirty="0">
                <a:solidFill>
                  <a:schemeClr val="accent1">
                    <a:lumMod val="75000"/>
                  </a:schemeClr>
                </a:solidFill>
              </a:rPr>
              <a:t>Vererbung (Neue, spezialisierte Klassen aus vorhandenen Klassen erschaffen) </a:t>
            </a:r>
            <a:r>
              <a:rPr lang="de-DE" sz="3500" dirty="0">
                <a:solidFill>
                  <a:schemeClr val="accent1">
                    <a:lumMod val="75000"/>
                  </a:schemeClr>
                </a:solidFill>
                <a:sym typeface="Wingdings" panose="05000000000000000000" pitchFamily="2" charset="2"/>
              </a:rPr>
              <a:t> </a:t>
            </a:r>
            <a:r>
              <a:rPr lang="de-DE" sz="3500" i="1" dirty="0" err="1">
                <a:solidFill>
                  <a:schemeClr val="accent1">
                    <a:lumMod val="75000"/>
                  </a:schemeClr>
                </a:solidFill>
                <a:sym typeface="Wingdings" panose="05000000000000000000" pitchFamily="2" charset="2"/>
              </a:rPr>
              <a:t>inheritance</a:t>
            </a:r>
            <a:endParaRPr lang="de-DE" sz="3500" i="1" dirty="0">
              <a:solidFill>
                <a:schemeClr val="accent1">
                  <a:lumMod val="75000"/>
                </a:schemeClr>
              </a:solidFill>
            </a:endParaRPr>
          </a:p>
          <a:p>
            <a:pPr>
              <a:spcAft>
                <a:spcPts val="1200"/>
              </a:spcAft>
            </a:pPr>
            <a:r>
              <a:rPr lang="de-DE" sz="3500" dirty="0">
                <a:solidFill>
                  <a:srgbClr val="7030A0"/>
                </a:solidFill>
              </a:rPr>
              <a:t>Polymorphismus (z.B. Überschreiben von eigentlich schon definierten Eigenschaften / Methoden) </a:t>
            </a:r>
            <a:r>
              <a:rPr lang="de-DE" sz="3500" dirty="0">
                <a:solidFill>
                  <a:srgbClr val="7030A0"/>
                </a:solidFill>
                <a:sym typeface="Wingdings" panose="05000000000000000000" pitchFamily="2" charset="2"/>
              </a:rPr>
              <a:t> </a:t>
            </a:r>
            <a:r>
              <a:rPr lang="de-DE" sz="3500" i="1" dirty="0" err="1">
                <a:solidFill>
                  <a:srgbClr val="7030A0"/>
                </a:solidFill>
                <a:sym typeface="Wingdings" panose="05000000000000000000" pitchFamily="2" charset="2"/>
              </a:rPr>
              <a:t>polymorphysm</a:t>
            </a:r>
            <a:endParaRPr lang="de-DE" sz="3500" i="1" dirty="0">
              <a:solidFill>
                <a:srgbClr val="7030A0"/>
              </a:solidFill>
            </a:endParaRPr>
          </a:p>
          <a:p>
            <a:endParaRPr lang="de-DE" sz="3600" dirty="0"/>
          </a:p>
        </p:txBody>
      </p:sp>
    </p:spTree>
    <p:extLst>
      <p:ext uri="{BB962C8B-B14F-4D97-AF65-F5344CB8AC3E}">
        <p14:creationId xmlns:p14="http://schemas.microsoft.com/office/powerpoint/2010/main" val="2670279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5301</Words>
  <Application>Microsoft Office PowerPoint</Application>
  <PresentationFormat>Breitbild</PresentationFormat>
  <Paragraphs>419</Paragraphs>
  <Slides>43</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43</vt:i4>
      </vt:variant>
    </vt:vector>
  </HeadingPairs>
  <TitlesOfParts>
    <vt:vector size="51" baseType="lpstr">
      <vt:lpstr>Arial</vt:lpstr>
      <vt:lpstr>Calibri</vt:lpstr>
      <vt:lpstr>Calibri Light</vt:lpstr>
      <vt:lpstr>Consolas</vt:lpstr>
      <vt:lpstr>Courier New</vt:lpstr>
      <vt:lpstr>SFMono-Regular</vt:lpstr>
      <vt:lpstr>Wingdings</vt:lpstr>
      <vt:lpstr>Office</vt:lpstr>
      <vt:lpstr>Objektorientierte Programmierung (OOP) UML – Diagramme</vt:lpstr>
      <vt:lpstr>UML warum/wozu?</vt:lpstr>
      <vt:lpstr>Die wichtigsten UML Diagramme</vt:lpstr>
      <vt:lpstr>Das USE-CASE Diagramm (Anwendungsfalldiagramm)</vt:lpstr>
      <vt:lpstr>&lt;&lt;extend&gt;&gt;- und &lt;&lt;include&gt;&gt; - Beziehungen  beim Use Case Diagramm</vt:lpstr>
      <vt:lpstr>Beispiele Use Case Diagramme I</vt:lpstr>
      <vt:lpstr>Beispiele Use Case Diagramme II</vt:lpstr>
      <vt:lpstr>Paradigmen (Prinzipien) imperativer Programmiersprachen</vt:lpstr>
      <vt:lpstr>Paradigmen (Prinzipien) der objektorientierten Programmierung (OOP)</vt:lpstr>
      <vt:lpstr>Was sind Objekte in der OOP?</vt:lpstr>
      <vt:lpstr>Die Klasse (Class)</vt:lpstr>
      <vt:lpstr>Klassen und Objekte in Python</vt:lpstr>
      <vt:lpstr>Festlegen von Attributen mit dem "Konstruktor"</vt:lpstr>
      <vt:lpstr>Der Parameter self in Klassen-Methoden</vt:lpstr>
      <vt:lpstr>Klassenkonstruktion in Java vs. Python</vt:lpstr>
      <vt:lpstr>Zugriffmodifikatoren</vt:lpstr>
      <vt:lpstr>Zugriffmodifikatoren in Python</vt:lpstr>
      <vt:lpstr>Getter- und Setter-Methoden</vt:lpstr>
      <vt:lpstr>   Klassendiagramm im Detail</vt:lpstr>
      <vt:lpstr>Beispiele Klassendiagramm</vt:lpstr>
      <vt:lpstr>Klassendiagramme II</vt:lpstr>
      <vt:lpstr>Vererbung</vt:lpstr>
      <vt:lpstr>Polymorphie  (Vielgestaltigkeit)</vt:lpstr>
      <vt:lpstr>Vererbung im Klassendiagramm</vt:lpstr>
      <vt:lpstr>Vererbung in Python umsetzen</vt:lpstr>
      <vt:lpstr>Beispiel: Vererbung mit Überschreiben des Konstruktors</vt:lpstr>
      <vt:lpstr>Spezifisches Python-Wissen: "Special Functions"</vt:lpstr>
      <vt:lpstr>Assoziation und Multiplizität im Klassendiagramm</vt:lpstr>
      <vt:lpstr>Assoziation in Python umsetzen</vt:lpstr>
      <vt:lpstr>Beispiele Klassendiagramme mit Assoziation</vt:lpstr>
      <vt:lpstr>Aggregation: Spezialfall einer Assoziation</vt:lpstr>
      <vt:lpstr>Komposition: Spezialfall einer Assoziation</vt:lpstr>
      <vt:lpstr>Komposition in Python umsetzen</vt:lpstr>
      <vt:lpstr>Weitere Begrifflichkeiten und Ihre Bedeutung</vt:lpstr>
      <vt:lpstr>Statische Klassen / Methoden</vt:lpstr>
      <vt:lpstr>Abstrakte Klassen und statische Methoden im Klassendiagramm</vt:lpstr>
      <vt:lpstr>Checkliste für Ihr Klassendiagramm</vt:lpstr>
      <vt:lpstr>Design-Patterns (Entwurfsmuster)</vt:lpstr>
      <vt:lpstr>Beispiel für ein Singleton (Einzelstück)  in Python</vt:lpstr>
      <vt:lpstr>Beispiel für eine Factory (Objektfabrik)  in Python</vt:lpstr>
      <vt:lpstr>Beispiel für einen Iterator in Python</vt:lpstr>
      <vt:lpstr>Beispiel MVC-Entwurfsmuster</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Unified Modelling Language</dc:title>
  <dc:creator>Michael Roth</dc:creator>
  <cp:lastModifiedBy>Michael Roth</cp:lastModifiedBy>
  <cp:revision>202</cp:revision>
  <dcterms:created xsi:type="dcterms:W3CDTF">2020-09-09T12:39:11Z</dcterms:created>
  <dcterms:modified xsi:type="dcterms:W3CDTF">2024-04-17T13:09:56Z</dcterms:modified>
</cp:coreProperties>
</file>