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4" r:id="rId5"/>
    <p:sldId id="258" r:id="rId6"/>
    <p:sldId id="259" r:id="rId7"/>
    <p:sldId id="265" r:id="rId8"/>
    <p:sldId id="261" r:id="rId9"/>
    <p:sldId id="262" r:id="rId10"/>
    <p:sldId id="263" r:id="rId11"/>
    <p:sldId id="260"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3" d="100"/>
          <a:sy n="93" d="100"/>
        </p:scale>
        <p:origin x="6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A60D57-2CFC-F3A6-9D0D-0F949ABBBA1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D79CE39-D70F-00BF-DBE6-315FBDD27D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DBC1CE7-418F-4355-654C-B524E6B70E15}"/>
              </a:ext>
            </a:extLst>
          </p:cNvPr>
          <p:cNvSpPr>
            <a:spLocks noGrp="1"/>
          </p:cNvSpPr>
          <p:nvPr>
            <p:ph type="dt" sz="half" idx="10"/>
          </p:nvPr>
        </p:nvSpPr>
        <p:spPr/>
        <p:txBody>
          <a:bodyPr/>
          <a:lstStyle/>
          <a:p>
            <a:fld id="{79134EE3-F42C-4B82-A3C4-81BEBB5B2209}" type="datetimeFigureOut">
              <a:rPr lang="de-DE" smtClean="0"/>
              <a:t>29.08.2023</a:t>
            </a:fld>
            <a:endParaRPr lang="de-DE"/>
          </a:p>
        </p:txBody>
      </p:sp>
      <p:sp>
        <p:nvSpPr>
          <p:cNvPr id="5" name="Fußzeilenplatzhalter 4">
            <a:extLst>
              <a:ext uri="{FF2B5EF4-FFF2-40B4-BE49-F238E27FC236}">
                <a16:creationId xmlns:a16="http://schemas.microsoft.com/office/drawing/2014/main" id="{1F666632-AABD-17ED-166E-2484B43D5B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69E0AC6-2488-7104-CCA0-E80222EFE659}"/>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201309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7A6DD1-5CC4-582F-DCCE-A6AB07FC91A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79CD4CB-1043-74F8-ED93-BBC9EE1EB70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BB87FE5-7FAA-69A7-A8EA-64F56E0E880E}"/>
              </a:ext>
            </a:extLst>
          </p:cNvPr>
          <p:cNvSpPr>
            <a:spLocks noGrp="1"/>
          </p:cNvSpPr>
          <p:nvPr>
            <p:ph type="dt" sz="half" idx="10"/>
          </p:nvPr>
        </p:nvSpPr>
        <p:spPr/>
        <p:txBody>
          <a:bodyPr/>
          <a:lstStyle/>
          <a:p>
            <a:fld id="{79134EE3-F42C-4B82-A3C4-81BEBB5B2209}" type="datetimeFigureOut">
              <a:rPr lang="de-DE" smtClean="0"/>
              <a:t>29.08.2023</a:t>
            </a:fld>
            <a:endParaRPr lang="de-DE"/>
          </a:p>
        </p:txBody>
      </p:sp>
      <p:sp>
        <p:nvSpPr>
          <p:cNvPr id="5" name="Fußzeilenplatzhalter 4">
            <a:extLst>
              <a:ext uri="{FF2B5EF4-FFF2-40B4-BE49-F238E27FC236}">
                <a16:creationId xmlns:a16="http://schemas.microsoft.com/office/drawing/2014/main" id="{DB40DE6C-994A-D663-9647-3B668496087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5B4655E-9E0D-2055-93C9-EDE7A38D0EAC}"/>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10557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1B5B064-E2D2-73FD-4912-2A615D056BD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F7E2300-C9F2-8967-2EAF-1A7F82E03A0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0CF555B-84DC-291A-B7D7-6BA19A0618C9}"/>
              </a:ext>
            </a:extLst>
          </p:cNvPr>
          <p:cNvSpPr>
            <a:spLocks noGrp="1"/>
          </p:cNvSpPr>
          <p:nvPr>
            <p:ph type="dt" sz="half" idx="10"/>
          </p:nvPr>
        </p:nvSpPr>
        <p:spPr/>
        <p:txBody>
          <a:bodyPr/>
          <a:lstStyle/>
          <a:p>
            <a:fld id="{79134EE3-F42C-4B82-A3C4-81BEBB5B2209}" type="datetimeFigureOut">
              <a:rPr lang="de-DE" smtClean="0"/>
              <a:t>29.08.2023</a:t>
            </a:fld>
            <a:endParaRPr lang="de-DE"/>
          </a:p>
        </p:txBody>
      </p:sp>
      <p:sp>
        <p:nvSpPr>
          <p:cNvPr id="5" name="Fußzeilenplatzhalter 4">
            <a:extLst>
              <a:ext uri="{FF2B5EF4-FFF2-40B4-BE49-F238E27FC236}">
                <a16:creationId xmlns:a16="http://schemas.microsoft.com/office/drawing/2014/main" id="{2FD1C65A-71F6-199B-AEDE-381AA75C57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DD8B32A-2B96-807F-386F-DA0B12AF4A93}"/>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102228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800CB6-13D3-E268-E710-A9013F9C2802}"/>
              </a:ext>
            </a:extLst>
          </p:cNvPr>
          <p:cNvSpPr>
            <a:spLocks noGrp="1"/>
          </p:cNvSpPr>
          <p:nvPr>
            <p:ph type="title"/>
          </p:nvPr>
        </p:nvSpPr>
        <p:spPr>
          <a:xfrm>
            <a:off x="838200" y="229904"/>
            <a:ext cx="9372600" cy="1325563"/>
          </a:xfrm>
        </p:spPr>
        <p:txBody>
          <a:bodyPr/>
          <a:lstStyle>
            <a:lvl1pPr>
              <a:defRPr b="1">
                <a:solidFill>
                  <a:srgbClr val="002060"/>
                </a:solidFill>
              </a:defRPr>
            </a:lvl1pPr>
          </a:lstStyle>
          <a:p>
            <a:r>
              <a:rPr lang="de-DE"/>
              <a:t>Mastertitelformat bearbeiten</a:t>
            </a:r>
          </a:p>
        </p:txBody>
      </p:sp>
      <p:sp>
        <p:nvSpPr>
          <p:cNvPr id="3" name="Inhaltsplatzhalter 2">
            <a:extLst>
              <a:ext uri="{FF2B5EF4-FFF2-40B4-BE49-F238E27FC236}">
                <a16:creationId xmlns:a16="http://schemas.microsoft.com/office/drawing/2014/main" id="{D68EBC2B-58F6-077B-782F-3A446E39E94F}"/>
              </a:ext>
            </a:extLst>
          </p:cNvPr>
          <p:cNvSpPr>
            <a:spLocks noGrp="1"/>
          </p:cNvSpPr>
          <p:nvPr>
            <p:ph idx="1"/>
          </p:nvPr>
        </p:nvSpPr>
        <p:spPr>
          <a:xfrm>
            <a:off x="838200" y="1719330"/>
            <a:ext cx="10515600" cy="50021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0C93EF6-0B60-4D81-3320-895F0C5415CE}"/>
              </a:ext>
            </a:extLst>
          </p:cNvPr>
          <p:cNvSpPr>
            <a:spLocks noGrp="1"/>
          </p:cNvSpPr>
          <p:nvPr>
            <p:ph type="dt" sz="half" idx="10"/>
          </p:nvPr>
        </p:nvSpPr>
        <p:spPr/>
        <p:txBody>
          <a:bodyPr/>
          <a:lstStyle/>
          <a:p>
            <a:fld id="{79134EE3-F42C-4B82-A3C4-81BEBB5B2209}" type="datetimeFigureOut">
              <a:rPr lang="de-DE" smtClean="0"/>
              <a:t>29.08.2023</a:t>
            </a:fld>
            <a:endParaRPr lang="de-DE"/>
          </a:p>
        </p:txBody>
      </p:sp>
      <p:sp>
        <p:nvSpPr>
          <p:cNvPr id="5" name="Fußzeilenplatzhalter 4">
            <a:extLst>
              <a:ext uri="{FF2B5EF4-FFF2-40B4-BE49-F238E27FC236}">
                <a16:creationId xmlns:a16="http://schemas.microsoft.com/office/drawing/2014/main" id="{85FF4ABB-2CE1-D390-AD6C-0B3FE790DC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42D106F-BEB3-9DDB-1071-AF8F0D2BA233}"/>
              </a:ext>
            </a:extLst>
          </p:cNvPr>
          <p:cNvSpPr>
            <a:spLocks noGrp="1"/>
          </p:cNvSpPr>
          <p:nvPr>
            <p:ph type="sldNum" sz="quarter" idx="12"/>
          </p:nvPr>
        </p:nvSpPr>
        <p:spPr/>
        <p:txBody>
          <a:bodyPr/>
          <a:lstStyle/>
          <a:p>
            <a:fld id="{8232FE0E-71CE-4F68-AAA6-CEADCC92D028}" type="slidenum">
              <a:rPr lang="de-DE" smtClean="0"/>
              <a:t>‹Nr.›</a:t>
            </a:fld>
            <a:endParaRPr lang="de-DE"/>
          </a:p>
        </p:txBody>
      </p:sp>
      <p:pic>
        <p:nvPicPr>
          <p:cNvPr id="7" name="Grafik 6">
            <a:extLst>
              <a:ext uri="{FF2B5EF4-FFF2-40B4-BE49-F238E27FC236}">
                <a16:creationId xmlns:a16="http://schemas.microsoft.com/office/drawing/2014/main" id="{7248D49E-E172-634C-40FE-1A78AF73DEE0}"/>
              </a:ext>
            </a:extLst>
          </p:cNvPr>
          <p:cNvPicPr>
            <a:picLocks noChangeAspect="1"/>
          </p:cNvPicPr>
          <p:nvPr userDrawn="1"/>
        </p:nvPicPr>
        <p:blipFill rotWithShape="1">
          <a:blip r:embed="rId2"/>
          <a:srcRect l="-461" t="16236" r="-1" b="19926"/>
          <a:stretch/>
        </p:blipFill>
        <p:spPr>
          <a:xfrm>
            <a:off x="9614453" y="319530"/>
            <a:ext cx="2405270" cy="1146313"/>
          </a:xfrm>
          <a:prstGeom prst="rect">
            <a:avLst/>
          </a:prstGeom>
        </p:spPr>
      </p:pic>
    </p:spTree>
    <p:extLst>
      <p:ext uri="{BB962C8B-B14F-4D97-AF65-F5344CB8AC3E}">
        <p14:creationId xmlns:p14="http://schemas.microsoft.com/office/powerpoint/2010/main" val="2040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33600C-790B-8834-5F8C-4F8ED42C4A3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473E9B3-0E09-BC2C-9D33-E5C8179AD1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5D5685D-1649-ACA9-FF60-0AA1918A9325}"/>
              </a:ext>
            </a:extLst>
          </p:cNvPr>
          <p:cNvSpPr>
            <a:spLocks noGrp="1"/>
          </p:cNvSpPr>
          <p:nvPr>
            <p:ph type="dt" sz="half" idx="10"/>
          </p:nvPr>
        </p:nvSpPr>
        <p:spPr/>
        <p:txBody>
          <a:bodyPr/>
          <a:lstStyle/>
          <a:p>
            <a:fld id="{79134EE3-F42C-4B82-A3C4-81BEBB5B2209}" type="datetimeFigureOut">
              <a:rPr lang="de-DE" smtClean="0"/>
              <a:t>29.08.2023</a:t>
            </a:fld>
            <a:endParaRPr lang="de-DE"/>
          </a:p>
        </p:txBody>
      </p:sp>
      <p:sp>
        <p:nvSpPr>
          <p:cNvPr id="5" name="Fußzeilenplatzhalter 4">
            <a:extLst>
              <a:ext uri="{FF2B5EF4-FFF2-40B4-BE49-F238E27FC236}">
                <a16:creationId xmlns:a16="http://schemas.microsoft.com/office/drawing/2014/main" id="{F4E9C3EA-2FF9-A165-CF32-855A7A94974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43D8F2C-CBD3-241E-7D0B-C22A5101C73A}"/>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170651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3CF8C9-93D8-05D1-64FF-E68F7C1E699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69CA1B9-ECE0-8A17-1D85-A812165A216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9FF8AE1-8E6F-2D39-02EF-6E60155BDE7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E4E904F-A43C-56DD-9280-30DF8192B6EE}"/>
              </a:ext>
            </a:extLst>
          </p:cNvPr>
          <p:cNvSpPr>
            <a:spLocks noGrp="1"/>
          </p:cNvSpPr>
          <p:nvPr>
            <p:ph type="dt" sz="half" idx="10"/>
          </p:nvPr>
        </p:nvSpPr>
        <p:spPr/>
        <p:txBody>
          <a:bodyPr/>
          <a:lstStyle/>
          <a:p>
            <a:fld id="{79134EE3-F42C-4B82-A3C4-81BEBB5B2209}" type="datetimeFigureOut">
              <a:rPr lang="de-DE" smtClean="0"/>
              <a:t>29.08.2023</a:t>
            </a:fld>
            <a:endParaRPr lang="de-DE"/>
          </a:p>
        </p:txBody>
      </p:sp>
      <p:sp>
        <p:nvSpPr>
          <p:cNvPr id="6" name="Fußzeilenplatzhalter 5">
            <a:extLst>
              <a:ext uri="{FF2B5EF4-FFF2-40B4-BE49-F238E27FC236}">
                <a16:creationId xmlns:a16="http://schemas.microsoft.com/office/drawing/2014/main" id="{EFBA901B-037D-BA89-5DEA-57B06CB2D36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F0D7936-C1B3-0B48-E907-BD2C3EC516F5}"/>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285263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DA8967-719A-023C-46A8-60CEEC8A36E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F27D948-972C-7A16-D845-49CFFA9DEB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EC19731-6E32-61A8-876D-A43018FBE64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7613F7A2-C094-91AC-2F95-CEDED8195B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A390F49-EBA4-EC21-2916-CCB18D67A5D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54B4F9E-2041-A6F4-7869-E5516F2D9160}"/>
              </a:ext>
            </a:extLst>
          </p:cNvPr>
          <p:cNvSpPr>
            <a:spLocks noGrp="1"/>
          </p:cNvSpPr>
          <p:nvPr>
            <p:ph type="dt" sz="half" idx="10"/>
          </p:nvPr>
        </p:nvSpPr>
        <p:spPr/>
        <p:txBody>
          <a:bodyPr/>
          <a:lstStyle/>
          <a:p>
            <a:fld id="{79134EE3-F42C-4B82-A3C4-81BEBB5B2209}" type="datetimeFigureOut">
              <a:rPr lang="de-DE" smtClean="0"/>
              <a:t>29.08.2023</a:t>
            </a:fld>
            <a:endParaRPr lang="de-DE"/>
          </a:p>
        </p:txBody>
      </p:sp>
      <p:sp>
        <p:nvSpPr>
          <p:cNvPr id="8" name="Fußzeilenplatzhalter 7">
            <a:extLst>
              <a:ext uri="{FF2B5EF4-FFF2-40B4-BE49-F238E27FC236}">
                <a16:creationId xmlns:a16="http://schemas.microsoft.com/office/drawing/2014/main" id="{B96D2202-700D-FA7B-51E0-AC73A1FB6D9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E0C196C-46FE-4CEB-C964-26E65EB28D88}"/>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250980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2838F2-1A94-46EE-100C-281108CD36B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AE33C9E-88DB-F6AD-4964-0F2F64CF02E2}"/>
              </a:ext>
            </a:extLst>
          </p:cNvPr>
          <p:cNvSpPr>
            <a:spLocks noGrp="1"/>
          </p:cNvSpPr>
          <p:nvPr>
            <p:ph type="dt" sz="half" idx="10"/>
          </p:nvPr>
        </p:nvSpPr>
        <p:spPr/>
        <p:txBody>
          <a:bodyPr/>
          <a:lstStyle/>
          <a:p>
            <a:fld id="{79134EE3-F42C-4B82-A3C4-81BEBB5B2209}" type="datetimeFigureOut">
              <a:rPr lang="de-DE" smtClean="0"/>
              <a:t>29.08.2023</a:t>
            </a:fld>
            <a:endParaRPr lang="de-DE"/>
          </a:p>
        </p:txBody>
      </p:sp>
      <p:sp>
        <p:nvSpPr>
          <p:cNvPr id="4" name="Fußzeilenplatzhalter 3">
            <a:extLst>
              <a:ext uri="{FF2B5EF4-FFF2-40B4-BE49-F238E27FC236}">
                <a16:creationId xmlns:a16="http://schemas.microsoft.com/office/drawing/2014/main" id="{9B0C9BF6-B975-FAC4-8194-0F0E03B76B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106AA30-3772-213E-83DD-DA19586AA95C}"/>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2832837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66D0DDF-672E-A29E-01B0-D5A032DFF016}"/>
              </a:ext>
            </a:extLst>
          </p:cNvPr>
          <p:cNvSpPr>
            <a:spLocks noGrp="1"/>
          </p:cNvSpPr>
          <p:nvPr>
            <p:ph type="dt" sz="half" idx="10"/>
          </p:nvPr>
        </p:nvSpPr>
        <p:spPr/>
        <p:txBody>
          <a:bodyPr/>
          <a:lstStyle/>
          <a:p>
            <a:fld id="{79134EE3-F42C-4B82-A3C4-81BEBB5B2209}" type="datetimeFigureOut">
              <a:rPr lang="de-DE" smtClean="0"/>
              <a:t>29.08.2023</a:t>
            </a:fld>
            <a:endParaRPr lang="de-DE"/>
          </a:p>
        </p:txBody>
      </p:sp>
      <p:sp>
        <p:nvSpPr>
          <p:cNvPr id="3" name="Fußzeilenplatzhalter 2">
            <a:extLst>
              <a:ext uri="{FF2B5EF4-FFF2-40B4-BE49-F238E27FC236}">
                <a16:creationId xmlns:a16="http://schemas.microsoft.com/office/drawing/2014/main" id="{835A8F2D-F2AE-0BD5-096A-6D55F5B765EA}"/>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511D7A5-1C1E-2653-040E-14F750CBB47E}"/>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343793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CD45E8-06B1-E45F-1DE1-28E7F1AEB4E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BCBBB03-185A-D35C-667D-90F09E6CF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7D4F56F-A6CC-366F-708F-9385008F0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24FC2BF-3BCA-A7B1-FC7D-6F7A1D6598DF}"/>
              </a:ext>
            </a:extLst>
          </p:cNvPr>
          <p:cNvSpPr>
            <a:spLocks noGrp="1"/>
          </p:cNvSpPr>
          <p:nvPr>
            <p:ph type="dt" sz="half" idx="10"/>
          </p:nvPr>
        </p:nvSpPr>
        <p:spPr/>
        <p:txBody>
          <a:bodyPr/>
          <a:lstStyle/>
          <a:p>
            <a:fld id="{79134EE3-F42C-4B82-A3C4-81BEBB5B2209}" type="datetimeFigureOut">
              <a:rPr lang="de-DE" smtClean="0"/>
              <a:t>29.08.2023</a:t>
            </a:fld>
            <a:endParaRPr lang="de-DE"/>
          </a:p>
        </p:txBody>
      </p:sp>
      <p:sp>
        <p:nvSpPr>
          <p:cNvPr id="6" name="Fußzeilenplatzhalter 5">
            <a:extLst>
              <a:ext uri="{FF2B5EF4-FFF2-40B4-BE49-F238E27FC236}">
                <a16:creationId xmlns:a16="http://schemas.microsoft.com/office/drawing/2014/main" id="{A4BEFFEB-6F91-7B68-2E27-6EA0F18B5C5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C3E5F58-5CB8-B8F7-31FE-C90C15DEDE8A}"/>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3859219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0D2545-106B-2F80-722B-AA4412A6541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25FDA63-1F88-C989-281E-05CE55F6E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19E7068-AD8C-2170-53F7-1A30390F8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62F9853-713A-3DBF-AE1F-7DDF30F1FC3C}"/>
              </a:ext>
            </a:extLst>
          </p:cNvPr>
          <p:cNvSpPr>
            <a:spLocks noGrp="1"/>
          </p:cNvSpPr>
          <p:nvPr>
            <p:ph type="dt" sz="half" idx="10"/>
          </p:nvPr>
        </p:nvSpPr>
        <p:spPr/>
        <p:txBody>
          <a:bodyPr/>
          <a:lstStyle/>
          <a:p>
            <a:fld id="{79134EE3-F42C-4B82-A3C4-81BEBB5B2209}" type="datetimeFigureOut">
              <a:rPr lang="de-DE" smtClean="0"/>
              <a:t>29.08.2023</a:t>
            </a:fld>
            <a:endParaRPr lang="de-DE"/>
          </a:p>
        </p:txBody>
      </p:sp>
      <p:sp>
        <p:nvSpPr>
          <p:cNvPr id="6" name="Fußzeilenplatzhalter 5">
            <a:extLst>
              <a:ext uri="{FF2B5EF4-FFF2-40B4-BE49-F238E27FC236}">
                <a16:creationId xmlns:a16="http://schemas.microsoft.com/office/drawing/2014/main" id="{EA59FD9E-9ED3-1499-C3BD-FD96C129FD7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D1DC76C-AA23-C6C5-E1AF-47295CE8F949}"/>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163565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4B78263-620A-A0B0-39DA-46CF73B3B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0C54323-D666-D841-E58E-A490A9ABA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4964E59-E263-01EC-8A81-AF75643567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34EE3-F42C-4B82-A3C4-81BEBB5B2209}" type="datetimeFigureOut">
              <a:rPr lang="de-DE" smtClean="0"/>
              <a:t>29.08.2023</a:t>
            </a:fld>
            <a:endParaRPr lang="de-DE"/>
          </a:p>
        </p:txBody>
      </p:sp>
      <p:sp>
        <p:nvSpPr>
          <p:cNvPr id="5" name="Fußzeilenplatzhalter 4">
            <a:extLst>
              <a:ext uri="{FF2B5EF4-FFF2-40B4-BE49-F238E27FC236}">
                <a16:creationId xmlns:a16="http://schemas.microsoft.com/office/drawing/2014/main" id="{BBC78DC9-9B47-3CC3-0225-2018574D52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8D734C3-0599-A889-E2D2-D1F8836D04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2FE0E-71CE-4F68-AAA6-CEADCC92D028}" type="slidenum">
              <a:rPr lang="de-DE" smtClean="0"/>
              <a:t>‹Nr.›</a:t>
            </a:fld>
            <a:endParaRPr lang="de-DE"/>
          </a:p>
        </p:txBody>
      </p:sp>
    </p:spTree>
    <p:extLst>
      <p:ext uri="{BB962C8B-B14F-4D97-AF65-F5344CB8AC3E}">
        <p14:creationId xmlns:p14="http://schemas.microsoft.com/office/powerpoint/2010/main" val="1834651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9ED8BB-611D-F369-92CA-1D58B5EAE784}"/>
              </a:ext>
            </a:extLst>
          </p:cNvPr>
          <p:cNvPicPr>
            <a:picLocks noChangeAspect="1"/>
          </p:cNvPicPr>
          <p:nvPr/>
        </p:nvPicPr>
        <p:blipFill rotWithShape="1">
          <a:blip r:embed="rId2"/>
          <a:srcRect t="7933" b="7798"/>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2B012AD-1109-8B1F-AD3C-F3E056D7C69B}"/>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de-DE" sz="5200" dirty="0">
                <a:solidFill>
                  <a:schemeClr val="bg1"/>
                </a:solidFill>
              </a:rPr>
              <a:t>Wie programmiert man eine </a:t>
            </a:r>
            <a:br>
              <a:rPr lang="de-DE" sz="5200" dirty="0">
                <a:solidFill>
                  <a:schemeClr val="bg1"/>
                </a:solidFill>
              </a:rPr>
            </a:br>
            <a:r>
              <a:rPr lang="de-DE" sz="5200" dirty="0">
                <a:solidFill>
                  <a:schemeClr val="bg1"/>
                </a:solidFill>
              </a:rPr>
              <a:t>Monte-Carlo Simulation?</a:t>
            </a:r>
          </a:p>
        </p:txBody>
      </p:sp>
      <p:sp>
        <p:nvSpPr>
          <p:cNvPr id="3" name="Untertitel 2">
            <a:extLst>
              <a:ext uri="{FF2B5EF4-FFF2-40B4-BE49-F238E27FC236}">
                <a16:creationId xmlns:a16="http://schemas.microsoft.com/office/drawing/2014/main" id="{BC14B275-B5A3-82F7-C9A0-3FEE294DDCA8}"/>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de-DE" dirty="0">
                <a:solidFill>
                  <a:srgbClr val="FFFFFF"/>
                </a:solidFill>
              </a:rPr>
              <a:t>in Python</a:t>
            </a:r>
          </a:p>
        </p:txBody>
      </p:sp>
    </p:spTree>
    <p:extLst>
      <p:ext uri="{BB962C8B-B14F-4D97-AF65-F5344CB8AC3E}">
        <p14:creationId xmlns:p14="http://schemas.microsoft.com/office/powerpoint/2010/main" val="3511004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4F7C9E-A74A-11A0-0A5A-B8073371255A}"/>
              </a:ext>
            </a:extLst>
          </p:cNvPr>
          <p:cNvSpPr>
            <a:spLocks noGrp="1"/>
          </p:cNvSpPr>
          <p:nvPr>
            <p:ph type="title"/>
          </p:nvPr>
        </p:nvSpPr>
        <p:spPr>
          <a:xfrm>
            <a:off x="278918" y="170259"/>
            <a:ext cx="8766438" cy="1325563"/>
          </a:xfrm>
        </p:spPr>
        <p:txBody>
          <a:bodyPr>
            <a:normAutofit/>
          </a:bodyPr>
          <a:lstStyle/>
          <a:p>
            <a:r>
              <a:rPr lang="de-DE" sz="4000" dirty="0"/>
              <a:t>Programmcode: </a:t>
            </a:r>
            <a:br>
              <a:rPr lang="de-DE" sz="4000" dirty="0"/>
            </a:br>
            <a:r>
              <a:rPr lang="de-DE" sz="4000" dirty="0"/>
              <a:t>Ausfallwahrscheinlichkeit RAID 5 vs. RAID 6</a:t>
            </a:r>
          </a:p>
        </p:txBody>
      </p:sp>
      <p:sp>
        <p:nvSpPr>
          <p:cNvPr id="7" name="Inhaltsplatzhalter 6">
            <a:extLst>
              <a:ext uri="{FF2B5EF4-FFF2-40B4-BE49-F238E27FC236}">
                <a16:creationId xmlns:a16="http://schemas.microsoft.com/office/drawing/2014/main" id="{37247948-1EE0-403C-6887-8024BB767388}"/>
              </a:ext>
            </a:extLst>
          </p:cNvPr>
          <p:cNvSpPr>
            <a:spLocks noGrp="1"/>
          </p:cNvSpPr>
          <p:nvPr>
            <p:ph idx="1"/>
          </p:nvPr>
        </p:nvSpPr>
        <p:spPr/>
        <p:txBody>
          <a:bodyPr/>
          <a:lstStyle/>
          <a:p>
            <a:endParaRPr lang="de-DE"/>
          </a:p>
        </p:txBody>
      </p:sp>
      <p:pic>
        <p:nvPicPr>
          <p:cNvPr id="13" name="Grafik 12">
            <a:extLst>
              <a:ext uri="{FF2B5EF4-FFF2-40B4-BE49-F238E27FC236}">
                <a16:creationId xmlns:a16="http://schemas.microsoft.com/office/drawing/2014/main" id="{C025F8A3-5010-3047-FDC1-CFBF23E83E1D}"/>
              </a:ext>
            </a:extLst>
          </p:cNvPr>
          <p:cNvPicPr>
            <a:picLocks noChangeAspect="1"/>
          </p:cNvPicPr>
          <p:nvPr/>
        </p:nvPicPr>
        <p:blipFill>
          <a:blip r:embed="rId2"/>
          <a:stretch>
            <a:fillRect/>
          </a:stretch>
        </p:blipFill>
        <p:spPr>
          <a:xfrm>
            <a:off x="278918" y="1690689"/>
            <a:ext cx="11730201" cy="4997052"/>
          </a:xfrm>
          <a:prstGeom prst="rect">
            <a:avLst/>
          </a:prstGeom>
        </p:spPr>
      </p:pic>
    </p:spTree>
    <p:extLst>
      <p:ext uri="{BB962C8B-B14F-4D97-AF65-F5344CB8AC3E}">
        <p14:creationId xmlns:p14="http://schemas.microsoft.com/office/powerpoint/2010/main" val="311053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84B5921-D582-6E5F-B613-75C4E60E2CD0}"/>
              </a:ext>
            </a:extLst>
          </p:cNvPr>
          <p:cNvSpPr>
            <a:spLocks noGrp="1"/>
          </p:cNvSpPr>
          <p:nvPr>
            <p:ph type="title"/>
          </p:nvPr>
        </p:nvSpPr>
        <p:spPr>
          <a:xfrm>
            <a:off x="914982" y="1963581"/>
            <a:ext cx="10515600" cy="1325563"/>
          </a:xfrm>
          <a:solidFill>
            <a:schemeClr val="bg1">
              <a:lumMod val="85000"/>
            </a:schemeClr>
          </a:solidFill>
          <a:effectLst>
            <a:softEdge rad="76200"/>
          </a:effectLst>
        </p:spPr>
        <p:txBody>
          <a:bodyPr/>
          <a:lstStyle/>
          <a:p>
            <a:pPr algn="ctr"/>
            <a:r>
              <a:rPr lang="de-DE" b="1" dirty="0"/>
              <a:t>Weitere Monte-Carlo Beispiele und Aufgabenstellungen im Übungspaket!</a:t>
            </a:r>
          </a:p>
        </p:txBody>
      </p:sp>
      <p:pic>
        <p:nvPicPr>
          <p:cNvPr id="1026" name="Picture 2" descr="Python Icon by ezequielrosa on DeviantArt">
            <a:extLst>
              <a:ext uri="{FF2B5EF4-FFF2-40B4-BE49-F238E27FC236}">
                <a16:creationId xmlns:a16="http://schemas.microsoft.com/office/drawing/2014/main" id="{020B7478-2A60-03BD-0E70-474DAB3A5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384" y="3375485"/>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63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FC1D8B-53D5-D0FC-5E8B-C0CA55FE9589}"/>
              </a:ext>
            </a:extLst>
          </p:cNvPr>
          <p:cNvSpPr>
            <a:spLocks noGrp="1"/>
          </p:cNvSpPr>
          <p:nvPr>
            <p:ph type="title"/>
          </p:nvPr>
        </p:nvSpPr>
        <p:spPr/>
        <p:txBody>
          <a:bodyPr/>
          <a:lstStyle/>
          <a:p>
            <a:r>
              <a:rPr lang="de-DE" dirty="0"/>
              <a:t>Agenda Monte-Carlo-Simulation</a:t>
            </a:r>
          </a:p>
        </p:txBody>
      </p:sp>
      <p:sp>
        <p:nvSpPr>
          <p:cNvPr id="3" name="Inhaltsplatzhalter 2">
            <a:extLst>
              <a:ext uri="{FF2B5EF4-FFF2-40B4-BE49-F238E27FC236}">
                <a16:creationId xmlns:a16="http://schemas.microsoft.com/office/drawing/2014/main" id="{36E08559-E5D4-E2C8-7CA0-A84B5CB04708}"/>
              </a:ext>
            </a:extLst>
          </p:cNvPr>
          <p:cNvSpPr>
            <a:spLocks noGrp="1"/>
          </p:cNvSpPr>
          <p:nvPr>
            <p:ph idx="1"/>
          </p:nvPr>
        </p:nvSpPr>
        <p:spPr/>
        <p:txBody>
          <a:bodyPr/>
          <a:lstStyle/>
          <a:p>
            <a:r>
              <a:rPr lang="de-DE" dirty="0"/>
              <a:t>Was ist eine Monte Carlo – Simulation?</a:t>
            </a:r>
          </a:p>
          <a:p>
            <a:r>
              <a:rPr lang="de-DE" dirty="0"/>
              <a:t>Wozu benötigt man sie / Stärken / Schwächen?</a:t>
            </a:r>
          </a:p>
          <a:p>
            <a:r>
              <a:rPr lang="de-DE" dirty="0"/>
              <a:t>Exkurs/Wiederholung: Zufallszahlen mit Python</a:t>
            </a:r>
          </a:p>
          <a:p>
            <a:r>
              <a:rPr lang="de-DE" dirty="0"/>
              <a:t>Ablauf der Programmierung Monte-Carlo</a:t>
            </a:r>
          </a:p>
          <a:p>
            <a:pPr lvl="1"/>
            <a:r>
              <a:rPr lang="de-DE" dirty="0"/>
              <a:t>Stichprobe (Sample) mit Zufallsgenerator coden</a:t>
            </a:r>
          </a:p>
          <a:p>
            <a:pPr lvl="1"/>
            <a:r>
              <a:rPr lang="de-DE" dirty="0"/>
              <a:t>Viele Stichproben auswerten</a:t>
            </a:r>
          </a:p>
          <a:p>
            <a:r>
              <a:rPr lang="de-DE" dirty="0"/>
              <a:t>Beispiele:</a:t>
            </a:r>
          </a:p>
          <a:p>
            <a:pPr lvl="1"/>
            <a:r>
              <a:rPr lang="de-DE" dirty="0"/>
              <a:t>Chancen im Würfelspiel bewerten, Würfelsimulation</a:t>
            </a:r>
          </a:p>
          <a:p>
            <a:pPr lvl="1"/>
            <a:r>
              <a:rPr lang="de-DE" dirty="0"/>
              <a:t>Festplattenausfall RAID5 / RAID6 simulieren</a:t>
            </a:r>
          </a:p>
          <a:p>
            <a:pPr lvl="1"/>
            <a:r>
              <a:rPr lang="de-DE" dirty="0"/>
              <a:t>Nagelbrett (</a:t>
            </a:r>
            <a:r>
              <a:rPr lang="de-DE" dirty="0" err="1"/>
              <a:t>Galtonbrett</a:t>
            </a:r>
            <a:r>
              <a:rPr lang="de-DE" dirty="0"/>
              <a:t>)-Simulation</a:t>
            </a:r>
          </a:p>
          <a:p>
            <a:pPr lvl="1"/>
            <a:endParaRPr lang="de-DE" dirty="0"/>
          </a:p>
        </p:txBody>
      </p:sp>
      <p:pic>
        <p:nvPicPr>
          <p:cNvPr id="5" name="Grafik 4">
            <a:extLst>
              <a:ext uri="{FF2B5EF4-FFF2-40B4-BE49-F238E27FC236}">
                <a16:creationId xmlns:a16="http://schemas.microsoft.com/office/drawing/2014/main" id="{E85AF665-5C95-F5FA-4631-4FD4A247E8F2}"/>
              </a:ext>
            </a:extLst>
          </p:cNvPr>
          <p:cNvPicPr>
            <a:picLocks noChangeAspect="1"/>
          </p:cNvPicPr>
          <p:nvPr/>
        </p:nvPicPr>
        <p:blipFill>
          <a:blip r:embed="rId2"/>
          <a:stretch>
            <a:fillRect/>
          </a:stretch>
        </p:blipFill>
        <p:spPr>
          <a:xfrm>
            <a:off x="9532328" y="3558365"/>
            <a:ext cx="2454108" cy="2960884"/>
          </a:xfrm>
          <a:prstGeom prst="rect">
            <a:avLst/>
          </a:prstGeom>
        </p:spPr>
      </p:pic>
    </p:spTree>
    <p:extLst>
      <p:ext uri="{BB962C8B-B14F-4D97-AF65-F5344CB8AC3E}">
        <p14:creationId xmlns:p14="http://schemas.microsoft.com/office/powerpoint/2010/main" val="320572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DFE6B1-6D42-D46A-DD12-5F2F1FA7AE9B}"/>
              </a:ext>
            </a:extLst>
          </p:cNvPr>
          <p:cNvSpPr>
            <a:spLocks noGrp="1"/>
          </p:cNvSpPr>
          <p:nvPr>
            <p:ph type="title"/>
          </p:nvPr>
        </p:nvSpPr>
        <p:spPr/>
        <p:txBody>
          <a:bodyPr/>
          <a:lstStyle/>
          <a:p>
            <a:r>
              <a:rPr lang="de-DE" dirty="0"/>
              <a:t>Was ist eine Monte Carlo Simulation</a:t>
            </a:r>
          </a:p>
        </p:txBody>
      </p:sp>
      <p:sp>
        <p:nvSpPr>
          <p:cNvPr id="3" name="Inhaltsplatzhalter 2">
            <a:extLst>
              <a:ext uri="{FF2B5EF4-FFF2-40B4-BE49-F238E27FC236}">
                <a16:creationId xmlns:a16="http://schemas.microsoft.com/office/drawing/2014/main" id="{E7ED75E9-FD88-1A1A-8811-EE393C8453EA}"/>
              </a:ext>
            </a:extLst>
          </p:cNvPr>
          <p:cNvSpPr>
            <a:spLocks noGrp="1"/>
          </p:cNvSpPr>
          <p:nvPr>
            <p:ph idx="1"/>
          </p:nvPr>
        </p:nvSpPr>
        <p:spPr>
          <a:xfrm>
            <a:off x="838199" y="1555468"/>
            <a:ext cx="10770141" cy="5302532"/>
          </a:xfrm>
        </p:spPr>
        <p:txBody>
          <a:bodyPr>
            <a:normAutofit fontScale="77500" lnSpcReduction="20000"/>
          </a:bodyPr>
          <a:lstStyle/>
          <a:p>
            <a:r>
              <a:rPr lang="de-DE" dirty="0"/>
              <a:t>Häufig trifft man auf Probleme, die zwar deterministisch (berechenbar) sind, aber letzten Endes (für uns) zu komplex, um sie mit einer Gleichung exakt auszurechnen. Manche Probleme sind auch gar nicht ausrechenbar!</a:t>
            </a:r>
          </a:p>
          <a:p>
            <a:r>
              <a:rPr lang="de-DE" dirty="0"/>
              <a:t>Bei diesen Problemen setzt man die „Monte Carlo Methode“ ein, die das Problem näherungsweise, und zwar durch das häufige Simulieren des Problems mittels Zufallszahlen löst. </a:t>
            </a:r>
          </a:p>
          <a:p>
            <a:r>
              <a:rPr lang="de-DE" b="1" u="sng" dirty="0"/>
              <a:t>Beispiel</a:t>
            </a:r>
            <a:r>
              <a:rPr lang="de-DE" dirty="0"/>
              <a:t>: Du und Dein Freund Bob spielen ein Spiel, bei dem er 10 Würfel (sechsseitige) gleichzeitig wirft. Es gelten folgende Regeln:</a:t>
            </a:r>
          </a:p>
          <a:p>
            <a:pPr lvl="1"/>
            <a:r>
              <a:rPr lang="de-DE" dirty="0"/>
              <a:t>Ist die Summe der Würfel zwischen 40 und 50 (40&lt;= Summe &lt;=50), </a:t>
            </a:r>
            <a:r>
              <a:rPr lang="de-DE" b="1" dirty="0"/>
              <a:t>gibt er Dir 10 €</a:t>
            </a:r>
          </a:p>
          <a:p>
            <a:pPr lvl="1"/>
            <a:r>
              <a:rPr lang="de-DE" dirty="0"/>
              <a:t>Andernfalls </a:t>
            </a:r>
            <a:r>
              <a:rPr lang="de-DE" b="1" dirty="0"/>
              <a:t>gibst Du ihm 2 €</a:t>
            </a:r>
          </a:p>
          <a:p>
            <a:r>
              <a:rPr lang="de-DE" dirty="0"/>
              <a:t>Du versuchst herauszufinden, ob sich das Spiel prinzipiell für Dich lohnt.</a:t>
            </a:r>
          </a:p>
          <a:p>
            <a:r>
              <a:rPr lang="de-DE" dirty="0"/>
              <a:t>Dazu simulieren wir das Spiel viele Male mit Hilfe des Zufallszahlengenerators (Modul </a:t>
            </a:r>
            <a:r>
              <a:rPr lang="de-DE" b="1" dirty="0" err="1"/>
              <a:t>random</a:t>
            </a:r>
            <a:r>
              <a:rPr lang="de-DE" dirty="0"/>
              <a:t>), um diese Aussage treffen zu können.</a:t>
            </a:r>
          </a:p>
          <a:p>
            <a:r>
              <a:rPr lang="de-DE" dirty="0"/>
              <a:t>Die Simulation eines einzigen Spieldurchlaufs nennt man eine </a:t>
            </a:r>
            <a:r>
              <a:rPr lang="de-DE" b="1" dirty="0"/>
              <a:t>Stichprobe </a:t>
            </a:r>
            <a:r>
              <a:rPr lang="de-DE" b="1" i="1" dirty="0"/>
              <a:t>(engl. Sample)</a:t>
            </a:r>
            <a:r>
              <a:rPr lang="de-DE" dirty="0"/>
              <a:t>, das Ergebnis </a:t>
            </a:r>
            <a:r>
              <a:rPr lang="de-DE" b="1" dirty="0"/>
              <a:t>einer</a:t>
            </a:r>
            <a:r>
              <a:rPr lang="de-DE" dirty="0"/>
              <a:t> Stichprobe ist wenig aussagekräftig.</a:t>
            </a:r>
          </a:p>
          <a:p>
            <a:r>
              <a:rPr lang="de-DE" dirty="0"/>
              <a:t>Erst viele Stichproben/Samples ergeben ein eindeutigeres Bild, dazu muss man natürlich die Ergebnisse </a:t>
            </a:r>
            <a:r>
              <a:rPr lang="de-DE" b="1" dirty="0"/>
              <a:t>aller</a:t>
            </a:r>
            <a:r>
              <a:rPr lang="de-DE" dirty="0"/>
              <a:t> Stichproben auswerten (z.B. in dem man in unserem Beispiel die Gewinne aufaddiert).</a:t>
            </a:r>
          </a:p>
        </p:txBody>
      </p:sp>
    </p:spTree>
    <p:extLst>
      <p:ext uri="{BB962C8B-B14F-4D97-AF65-F5344CB8AC3E}">
        <p14:creationId xmlns:p14="http://schemas.microsoft.com/office/powerpoint/2010/main" val="310538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B7C3EF-A270-4AE8-6404-40D8E874B33A}"/>
              </a:ext>
            </a:extLst>
          </p:cNvPr>
          <p:cNvSpPr>
            <a:spLocks noGrp="1"/>
          </p:cNvSpPr>
          <p:nvPr>
            <p:ph type="title"/>
          </p:nvPr>
        </p:nvSpPr>
        <p:spPr>
          <a:xfrm>
            <a:off x="591767" y="358640"/>
            <a:ext cx="9372600" cy="1325563"/>
          </a:xfrm>
        </p:spPr>
        <p:txBody>
          <a:bodyPr/>
          <a:lstStyle/>
          <a:p>
            <a:r>
              <a:rPr lang="de-DE" dirty="0"/>
              <a:t>Wiederholung Modul </a:t>
            </a:r>
            <a:r>
              <a:rPr lang="de-DE" dirty="0" err="1">
                <a:latin typeface="Courier New" panose="02070309020205020404" pitchFamily="49" charset="0"/>
                <a:cs typeface="Courier New" panose="02070309020205020404" pitchFamily="49" charset="0"/>
              </a:rPr>
              <a:t>random</a:t>
            </a:r>
            <a:br>
              <a:rPr lang="de-DE" dirty="0"/>
            </a:br>
            <a:r>
              <a:rPr lang="de-DE" dirty="0"/>
              <a:t>Beispielaufrufe d. wichtigsten Methoden</a:t>
            </a:r>
          </a:p>
        </p:txBody>
      </p:sp>
      <p:sp>
        <p:nvSpPr>
          <p:cNvPr id="3" name="Inhaltsplatzhalter 2">
            <a:extLst>
              <a:ext uri="{FF2B5EF4-FFF2-40B4-BE49-F238E27FC236}">
                <a16:creationId xmlns:a16="http://schemas.microsoft.com/office/drawing/2014/main" id="{82F72678-FE50-1CCB-7E28-1EC3A08EBC21}"/>
              </a:ext>
            </a:extLst>
          </p:cNvPr>
          <p:cNvSpPr>
            <a:spLocks noGrp="1"/>
          </p:cNvSpPr>
          <p:nvPr>
            <p:ph idx="1"/>
          </p:nvPr>
        </p:nvSpPr>
        <p:spPr>
          <a:xfrm>
            <a:off x="525295" y="1825624"/>
            <a:ext cx="11549973" cy="4737303"/>
          </a:xfrm>
        </p:spPr>
        <p:txBody>
          <a:bodyPr>
            <a:normAutofit/>
          </a:bodyPr>
          <a:lstStyle/>
          <a:p>
            <a:pPr marL="0" indent="0" algn="ctr">
              <a:buNone/>
            </a:pPr>
            <a:r>
              <a:rPr lang="de-DE" sz="3200" dirty="0">
                <a:cs typeface="Courier New" panose="02070309020205020404" pitchFamily="49" charset="0"/>
              </a:rPr>
              <a:t>Das Modul </a:t>
            </a:r>
            <a:r>
              <a:rPr lang="de-DE" sz="3200" b="1" dirty="0" err="1">
                <a:latin typeface="Courier New" panose="02070309020205020404" pitchFamily="49" charset="0"/>
                <a:cs typeface="Courier New" panose="02070309020205020404" pitchFamily="49" charset="0"/>
              </a:rPr>
              <a:t>random</a:t>
            </a:r>
            <a:r>
              <a:rPr lang="de-DE" sz="3200" b="1" dirty="0">
                <a:latin typeface="Courier New" panose="02070309020205020404" pitchFamily="49" charset="0"/>
                <a:cs typeface="Courier New" panose="02070309020205020404" pitchFamily="49" charset="0"/>
              </a:rPr>
              <a:t> </a:t>
            </a:r>
            <a:r>
              <a:rPr lang="de-DE" sz="3200" dirty="0">
                <a:cs typeface="Courier New" panose="02070309020205020404" pitchFamily="49" charset="0"/>
              </a:rPr>
              <a:t>ermöglicht Pseudozufallszahlen</a:t>
            </a:r>
          </a:p>
          <a:p>
            <a:r>
              <a:rPr lang="de-DE" sz="2400" b="1" dirty="0" err="1">
                <a:solidFill>
                  <a:schemeClr val="accent5">
                    <a:lumMod val="75000"/>
                  </a:schemeClr>
                </a:solidFill>
                <a:latin typeface="Courier New" panose="02070309020205020404" pitchFamily="49" charset="0"/>
                <a:cs typeface="Courier New" panose="02070309020205020404" pitchFamily="49" charset="0"/>
              </a:rPr>
              <a:t>random.seed</a:t>
            </a:r>
            <a:r>
              <a:rPr lang="de-DE" sz="2400" b="1" dirty="0">
                <a:solidFill>
                  <a:schemeClr val="accent5">
                    <a:lumMod val="75000"/>
                  </a:schemeClr>
                </a:solidFill>
                <a:latin typeface="Courier New" panose="02070309020205020404" pitchFamily="49" charset="0"/>
                <a:cs typeface="Courier New" panose="02070309020205020404" pitchFamily="49" charset="0"/>
              </a:rPr>
              <a:t>(1) </a:t>
            </a:r>
            <a:r>
              <a:rPr lang="de-DE" dirty="0">
                <a:sym typeface="Wingdings" panose="05000000000000000000" pitchFamily="2" charset="2"/>
              </a:rPr>
              <a:t> Setzt den Zufallszahlengenerator auf einen festen Startwert (Seed) 1 und liefert dann immer die gleiche Folge an Zufallszahlen</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random.random</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 Liefert eine </a:t>
            </a:r>
            <a:r>
              <a:rPr lang="de-DE" b="1" dirty="0" err="1">
                <a:sym typeface="Wingdings" panose="05000000000000000000" pitchFamily="2" charset="2"/>
              </a:rPr>
              <a:t>float</a:t>
            </a:r>
            <a:r>
              <a:rPr lang="de-DE" dirty="0" err="1">
                <a:sym typeface="Wingdings" panose="05000000000000000000" pitchFamily="2" charset="2"/>
              </a:rPr>
              <a:t>-Zufallszahl</a:t>
            </a:r>
            <a:r>
              <a:rPr lang="de-DE" dirty="0">
                <a:sym typeface="Wingdings" panose="05000000000000000000" pitchFamily="2" charset="2"/>
              </a:rPr>
              <a:t> &gt;=0 und &lt;1</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random.randint</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(1,6) </a:t>
            </a:r>
            <a:r>
              <a:rPr lang="de-DE" dirty="0">
                <a:sym typeface="Wingdings" panose="05000000000000000000" pitchFamily="2" charset="2"/>
              </a:rPr>
              <a:t> Liefert eine </a:t>
            </a:r>
            <a:r>
              <a:rPr lang="de-DE" b="1" dirty="0" err="1">
                <a:sym typeface="Wingdings" panose="05000000000000000000" pitchFamily="2" charset="2"/>
              </a:rPr>
              <a:t>int</a:t>
            </a:r>
            <a:r>
              <a:rPr lang="de-DE" dirty="0">
                <a:sym typeface="Wingdings" panose="05000000000000000000" pitchFamily="2" charset="2"/>
              </a:rPr>
              <a:t>-Zufallszahl &gt;=1 und &lt;=6</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random.randrange</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(0,10) </a:t>
            </a:r>
            <a:r>
              <a:rPr lang="de-DE" dirty="0">
                <a:sym typeface="Wingdings" panose="05000000000000000000" pitchFamily="2" charset="2"/>
              </a:rPr>
              <a:t> Liefert eine </a:t>
            </a:r>
            <a:r>
              <a:rPr lang="de-DE" b="1" dirty="0" err="1">
                <a:sym typeface="Wingdings" panose="05000000000000000000" pitchFamily="2" charset="2"/>
              </a:rPr>
              <a:t>int</a:t>
            </a:r>
            <a:r>
              <a:rPr lang="de-DE" dirty="0">
                <a:sym typeface="Wingdings" panose="05000000000000000000" pitchFamily="2" charset="2"/>
              </a:rPr>
              <a:t>-Zufallszahl  &gt;=0 und &lt;10</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random.uniform</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(0,100) </a:t>
            </a:r>
            <a:r>
              <a:rPr lang="de-DE" dirty="0">
                <a:sym typeface="Wingdings" panose="05000000000000000000" pitchFamily="2" charset="2"/>
              </a:rPr>
              <a:t> Liefert eine </a:t>
            </a:r>
            <a:r>
              <a:rPr lang="de-DE" b="1" dirty="0" err="1">
                <a:sym typeface="Wingdings" panose="05000000000000000000" pitchFamily="2" charset="2"/>
              </a:rPr>
              <a:t>float</a:t>
            </a:r>
            <a:r>
              <a:rPr lang="de-DE" dirty="0" err="1">
                <a:sym typeface="Wingdings" panose="05000000000000000000" pitchFamily="2" charset="2"/>
              </a:rPr>
              <a:t>-Zufallszahl</a:t>
            </a:r>
            <a:r>
              <a:rPr lang="de-DE" dirty="0">
                <a:sym typeface="Wingdings" panose="05000000000000000000" pitchFamily="2" charset="2"/>
              </a:rPr>
              <a:t> &gt;=0 und &lt;=100</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random.choice</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(liste) </a:t>
            </a:r>
            <a:r>
              <a:rPr lang="de-DE" dirty="0">
                <a:sym typeface="Wingdings" panose="05000000000000000000" pitchFamily="2" charset="2"/>
              </a:rPr>
              <a:t> Liefert ein zufälliges Listenelement</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random.shuffle</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(liste) </a:t>
            </a:r>
            <a:r>
              <a:rPr lang="de-DE" dirty="0">
                <a:sym typeface="Wingdings" panose="05000000000000000000" pitchFamily="2" charset="2"/>
              </a:rPr>
              <a:t> Liefert die Liste zufällig durchgemischt zurück</a:t>
            </a:r>
          </a:p>
          <a:p>
            <a:endParaRPr lang="de-DE" dirty="0"/>
          </a:p>
        </p:txBody>
      </p:sp>
    </p:spTree>
    <p:extLst>
      <p:ext uri="{BB962C8B-B14F-4D97-AF65-F5344CB8AC3E}">
        <p14:creationId xmlns:p14="http://schemas.microsoft.com/office/powerpoint/2010/main" val="3744789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43644C-0C41-736B-2A68-5464B2CEF4B7}"/>
              </a:ext>
            </a:extLst>
          </p:cNvPr>
          <p:cNvSpPr>
            <a:spLocks noGrp="1"/>
          </p:cNvSpPr>
          <p:nvPr>
            <p:ph type="title"/>
          </p:nvPr>
        </p:nvSpPr>
        <p:spPr/>
        <p:txBody>
          <a:bodyPr/>
          <a:lstStyle/>
          <a:p>
            <a:r>
              <a:rPr lang="de-DE" dirty="0"/>
              <a:t>Eine Stichprobe programmieren</a:t>
            </a:r>
          </a:p>
        </p:txBody>
      </p:sp>
      <p:sp>
        <p:nvSpPr>
          <p:cNvPr id="3" name="Inhaltsplatzhalter 2">
            <a:extLst>
              <a:ext uri="{FF2B5EF4-FFF2-40B4-BE49-F238E27FC236}">
                <a16:creationId xmlns:a16="http://schemas.microsoft.com/office/drawing/2014/main" id="{2810D8DC-9FE3-5B95-7A55-BEAA9F43D782}"/>
              </a:ext>
            </a:extLst>
          </p:cNvPr>
          <p:cNvSpPr>
            <a:spLocks noGrp="1"/>
          </p:cNvSpPr>
          <p:nvPr>
            <p:ph idx="1"/>
          </p:nvPr>
        </p:nvSpPr>
        <p:spPr>
          <a:xfrm>
            <a:off x="838200" y="1825625"/>
            <a:ext cx="5814391" cy="4351338"/>
          </a:xfrm>
        </p:spPr>
        <p:txBody>
          <a:bodyPr>
            <a:normAutofit lnSpcReduction="10000"/>
          </a:bodyPr>
          <a:lstStyle/>
          <a:p>
            <a:r>
              <a:rPr lang="de-DE" dirty="0"/>
              <a:t>Zunächst importiert man das Modul </a:t>
            </a:r>
            <a:r>
              <a:rPr lang="de-DE" b="1" dirty="0" err="1"/>
              <a:t>random</a:t>
            </a:r>
            <a:endParaRPr lang="de-DE" b="1" dirty="0"/>
          </a:p>
          <a:p>
            <a:r>
              <a:rPr lang="de-DE" dirty="0"/>
              <a:t>Anschließend setzt man 3 Variablen (die Gewinne und die Summe der Würfelzahlen) auf 0</a:t>
            </a:r>
          </a:p>
          <a:p>
            <a:r>
              <a:rPr lang="de-DE" dirty="0"/>
              <a:t>Dann lässt man die Würfel 10 mal rollen und addiert in einer </a:t>
            </a:r>
            <a:r>
              <a:rPr lang="de-DE" dirty="0" err="1"/>
              <a:t>for</a:t>
            </a:r>
            <a:r>
              <a:rPr lang="de-DE" dirty="0"/>
              <a:t>-Schleife jeweils </a:t>
            </a:r>
            <a:r>
              <a:rPr lang="de-DE" b="1" dirty="0" err="1"/>
              <a:t>random.randint</a:t>
            </a:r>
            <a:r>
              <a:rPr lang="de-DE" b="1" dirty="0"/>
              <a:t>(1,6) </a:t>
            </a:r>
            <a:r>
              <a:rPr lang="de-DE" dirty="0"/>
              <a:t>auf die Summe auf</a:t>
            </a:r>
          </a:p>
          <a:p>
            <a:r>
              <a:rPr lang="de-DE" dirty="0"/>
              <a:t>Anschließend wird mit einem </a:t>
            </a:r>
            <a:r>
              <a:rPr lang="de-DE" b="1" dirty="0" err="1"/>
              <a:t>if</a:t>
            </a:r>
            <a:r>
              <a:rPr lang="de-DE" b="1" dirty="0"/>
              <a:t>…</a:t>
            </a:r>
            <a:r>
              <a:rPr lang="de-DE" b="1" dirty="0" err="1"/>
              <a:t>else</a:t>
            </a:r>
            <a:r>
              <a:rPr lang="de-DE" b="1" dirty="0"/>
              <a:t> </a:t>
            </a:r>
            <a:r>
              <a:rPr lang="de-DE" dirty="0"/>
              <a:t>ausgewertet, wer den Gewinn erhält</a:t>
            </a:r>
          </a:p>
        </p:txBody>
      </p:sp>
      <p:pic>
        <p:nvPicPr>
          <p:cNvPr id="7" name="Grafik 6">
            <a:extLst>
              <a:ext uri="{FF2B5EF4-FFF2-40B4-BE49-F238E27FC236}">
                <a16:creationId xmlns:a16="http://schemas.microsoft.com/office/drawing/2014/main" id="{A9E8695A-F0F5-2DD0-58F2-890AA70BC17C}"/>
              </a:ext>
            </a:extLst>
          </p:cNvPr>
          <p:cNvPicPr>
            <a:picLocks noChangeAspect="1"/>
          </p:cNvPicPr>
          <p:nvPr/>
        </p:nvPicPr>
        <p:blipFill>
          <a:blip r:embed="rId2"/>
          <a:stretch>
            <a:fillRect/>
          </a:stretch>
        </p:blipFill>
        <p:spPr>
          <a:xfrm>
            <a:off x="6911009" y="1759364"/>
            <a:ext cx="5108857" cy="4434103"/>
          </a:xfrm>
          <a:prstGeom prst="rect">
            <a:avLst/>
          </a:prstGeom>
        </p:spPr>
      </p:pic>
    </p:spTree>
    <p:extLst>
      <p:ext uri="{BB962C8B-B14F-4D97-AF65-F5344CB8AC3E}">
        <p14:creationId xmlns:p14="http://schemas.microsoft.com/office/powerpoint/2010/main" val="50376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B1130-1DE4-5EC8-367C-74F343488055}"/>
              </a:ext>
            </a:extLst>
          </p:cNvPr>
          <p:cNvSpPr>
            <a:spLocks noGrp="1"/>
          </p:cNvSpPr>
          <p:nvPr>
            <p:ph type="title"/>
          </p:nvPr>
        </p:nvSpPr>
        <p:spPr/>
        <p:txBody>
          <a:bodyPr/>
          <a:lstStyle/>
          <a:p>
            <a:r>
              <a:rPr lang="de-DE" dirty="0"/>
              <a:t>Dann: Viele Stichproben durchlaufen</a:t>
            </a:r>
          </a:p>
        </p:txBody>
      </p:sp>
      <p:sp>
        <p:nvSpPr>
          <p:cNvPr id="3" name="Inhaltsplatzhalter 2">
            <a:extLst>
              <a:ext uri="{FF2B5EF4-FFF2-40B4-BE49-F238E27FC236}">
                <a16:creationId xmlns:a16="http://schemas.microsoft.com/office/drawing/2014/main" id="{AACB7649-FBB7-4BDC-E8CE-4E48E4C2F710}"/>
              </a:ext>
            </a:extLst>
          </p:cNvPr>
          <p:cNvSpPr>
            <a:spLocks noGrp="1"/>
          </p:cNvSpPr>
          <p:nvPr>
            <p:ph idx="1"/>
          </p:nvPr>
        </p:nvSpPr>
        <p:spPr>
          <a:xfrm>
            <a:off x="838200" y="1690688"/>
            <a:ext cx="5927035" cy="5066099"/>
          </a:xfrm>
        </p:spPr>
        <p:txBody>
          <a:bodyPr>
            <a:normAutofit fontScale="92500" lnSpcReduction="20000"/>
          </a:bodyPr>
          <a:lstStyle/>
          <a:p>
            <a:r>
              <a:rPr lang="de-DE" dirty="0"/>
              <a:t>Damit die Samples aussagekräftig werden, lässt man diese in einer Schleife 100.000 Mal durchlaufen.</a:t>
            </a:r>
          </a:p>
          <a:p>
            <a:r>
              <a:rPr lang="de-DE" dirty="0"/>
              <a:t>Dazu wird der komplette Block mit der einzelnen Stichprobe (inkl. </a:t>
            </a:r>
            <a:r>
              <a:rPr lang="de-DE" b="1" dirty="0"/>
              <a:t>summe=0</a:t>
            </a:r>
            <a:r>
              <a:rPr lang="de-DE" dirty="0"/>
              <a:t>) in einer weiteren </a:t>
            </a:r>
            <a:r>
              <a:rPr lang="de-DE" b="1" dirty="0" err="1"/>
              <a:t>for</a:t>
            </a:r>
            <a:r>
              <a:rPr lang="de-DE" dirty="0"/>
              <a:t>-Schleife durchlaufen</a:t>
            </a:r>
          </a:p>
          <a:p>
            <a:r>
              <a:rPr lang="de-DE" dirty="0"/>
              <a:t>Anschließend erhält man aufgrund der Gewinnsummen eine aussagekräftige Bewertung des Spiels.</a:t>
            </a:r>
          </a:p>
          <a:p>
            <a:r>
              <a:rPr lang="de-DE" dirty="0"/>
              <a:t>Im Nachhinein ist gut zu erkennen, dass es eine gute Idee war, die Gewinnsummen als Variablen anzulegen.</a:t>
            </a:r>
          </a:p>
          <a:p>
            <a:r>
              <a:rPr lang="de-DE" dirty="0"/>
              <a:t>Außerdem erkennt man, dass sich das Spiel lohnt, Bob kennt wohl kein Monte-Carlo-Verfahren </a:t>
            </a:r>
            <a:r>
              <a:rPr lang="de-DE" dirty="0">
                <a:sym typeface="Wingdings" panose="05000000000000000000" pitchFamily="2" charset="2"/>
              </a:rPr>
              <a:t></a:t>
            </a:r>
            <a:endParaRPr lang="de-DE" dirty="0"/>
          </a:p>
        </p:txBody>
      </p:sp>
      <p:pic>
        <p:nvPicPr>
          <p:cNvPr id="5" name="Grafik 4">
            <a:extLst>
              <a:ext uri="{FF2B5EF4-FFF2-40B4-BE49-F238E27FC236}">
                <a16:creationId xmlns:a16="http://schemas.microsoft.com/office/drawing/2014/main" id="{9EAD3382-BB17-7603-AB9E-65749D6CACD0}"/>
              </a:ext>
            </a:extLst>
          </p:cNvPr>
          <p:cNvPicPr>
            <a:picLocks noChangeAspect="1"/>
          </p:cNvPicPr>
          <p:nvPr/>
        </p:nvPicPr>
        <p:blipFill>
          <a:blip r:embed="rId2"/>
          <a:stretch>
            <a:fillRect/>
          </a:stretch>
        </p:blipFill>
        <p:spPr>
          <a:xfrm>
            <a:off x="6765235" y="1762023"/>
            <a:ext cx="5373250" cy="4503591"/>
          </a:xfrm>
          <a:prstGeom prst="rect">
            <a:avLst/>
          </a:prstGeom>
        </p:spPr>
      </p:pic>
    </p:spTree>
    <p:extLst>
      <p:ext uri="{BB962C8B-B14F-4D97-AF65-F5344CB8AC3E}">
        <p14:creationId xmlns:p14="http://schemas.microsoft.com/office/powerpoint/2010/main" val="183290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126D922-146B-81EB-BA3A-A7F5E315E845}"/>
              </a:ext>
            </a:extLst>
          </p:cNvPr>
          <p:cNvSpPr txBox="1">
            <a:spLocks/>
          </p:cNvSpPr>
          <p:nvPr/>
        </p:nvSpPr>
        <p:spPr>
          <a:xfrm>
            <a:off x="5505856" y="1876854"/>
            <a:ext cx="6595354" cy="500214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dirty="0"/>
          </a:p>
          <a:p>
            <a:endParaRPr lang="de-DE" dirty="0"/>
          </a:p>
          <a:p>
            <a:endParaRPr lang="de-DE" dirty="0"/>
          </a:p>
          <a:p>
            <a:endParaRPr lang="de-DE" dirty="0"/>
          </a:p>
          <a:p>
            <a:endParaRPr lang="de-DE" dirty="0"/>
          </a:p>
          <a:p>
            <a:endParaRPr lang="de-DE" dirty="0"/>
          </a:p>
          <a:p>
            <a:r>
              <a:rPr lang="de-DE" dirty="0"/>
              <a:t>Wenn man die Anzahl der Samples von 50 auf 500 und dann auf 5.000, 500.000, 5.000.000 erhöht, nähert sich das Ergebnis immer mehr einem Wert an (Erwartungswert). </a:t>
            </a:r>
            <a:br>
              <a:rPr lang="de-DE" dirty="0"/>
            </a:br>
            <a:r>
              <a:rPr lang="de-DE" dirty="0">
                <a:sym typeface="Wingdings" panose="05000000000000000000" pitchFamily="2" charset="2"/>
              </a:rPr>
              <a:t> Die Anzahl der Samples bestimmt die Genauigkeit des Ergebnisses (~0,46%)</a:t>
            </a:r>
            <a:endParaRPr lang="de-DE" dirty="0"/>
          </a:p>
        </p:txBody>
      </p:sp>
      <p:sp>
        <p:nvSpPr>
          <p:cNvPr id="2" name="Titel 1">
            <a:extLst>
              <a:ext uri="{FF2B5EF4-FFF2-40B4-BE49-F238E27FC236}">
                <a16:creationId xmlns:a16="http://schemas.microsoft.com/office/drawing/2014/main" id="{57C34901-3D7C-DF89-8FD3-DB42435F5FA2}"/>
              </a:ext>
            </a:extLst>
          </p:cNvPr>
          <p:cNvSpPr>
            <a:spLocks noGrp="1"/>
          </p:cNvSpPr>
          <p:nvPr>
            <p:ph type="title"/>
          </p:nvPr>
        </p:nvSpPr>
        <p:spPr>
          <a:xfrm>
            <a:off x="559341" y="206540"/>
            <a:ext cx="9372600" cy="1325563"/>
          </a:xfrm>
        </p:spPr>
        <p:txBody>
          <a:bodyPr/>
          <a:lstStyle/>
          <a:p>
            <a:r>
              <a:rPr lang="de-DE" dirty="0"/>
              <a:t>Auswirkung der Anzahl der Samples</a:t>
            </a:r>
          </a:p>
        </p:txBody>
      </p:sp>
      <p:sp>
        <p:nvSpPr>
          <p:cNvPr id="3" name="Inhaltsplatzhalter 2">
            <a:extLst>
              <a:ext uri="{FF2B5EF4-FFF2-40B4-BE49-F238E27FC236}">
                <a16:creationId xmlns:a16="http://schemas.microsoft.com/office/drawing/2014/main" id="{0E7A3E64-15E4-8C2E-C398-19A9FB4A7E10}"/>
              </a:ext>
            </a:extLst>
          </p:cNvPr>
          <p:cNvSpPr>
            <a:spLocks noGrp="1"/>
          </p:cNvSpPr>
          <p:nvPr>
            <p:ph idx="1"/>
          </p:nvPr>
        </p:nvSpPr>
        <p:spPr>
          <a:xfrm>
            <a:off x="500975" y="1649315"/>
            <a:ext cx="5167009" cy="5002145"/>
          </a:xfrm>
        </p:spPr>
        <p:txBody>
          <a:bodyPr>
            <a:normAutofit fontScale="92500"/>
          </a:bodyPr>
          <a:lstStyle/>
          <a:p>
            <a:r>
              <a:rPr lang="de-DE" b="1" dirty="0"/>
              <a:t>Fragestellung</a:t>
            </a:r>
            <a:r>
              <a:rPr lang="de-DE" dirty="0"/>
              <a:t>: Wie hoch ist die Wahrscheinlichkeit, dass man mit </a:t>
            </a:r>
            <a:br>
              <a:rPr lang="de-DE" dirty="0"/>
            </a:br>
            <a:r>
              <a:rPr lang="de-DE" dirty="0"/>
              <a:t>3 Würfeln 3 Sechsen wirft?</a:t>
            </a:r>
          </a:p>
          <a:p>
            <a:r>
              <a:rPr lang="de-DE" b="1" dirty="0"/>
              <a:t>Lösung</a:t>
            </a:r>
            <a:r>
              <a:rPr lang="de-DE" dirty="0"/>
              <a:t>: Zunächst einen Wurf mit </a:t>
            </a:r>
            <a:br>
              <a:rPr lang="de-DE" dirty="0"/>
            </a:br>
            <a:r>
              <a:rPr lang="de-DE" dirty="0"/>
              <a:t>3 Würfeln durchführen und überprüfen, ob 3 Sechsen geworfen werden, wenn ja: Zähler erhöhen</a:t>
            </a:r>
          </a:p>
          <a:p>
            <a:r>
              <a:rPr lang="de-DE" dirty="0"/>
              <a:t>Das führen wir 50 mal durch </a:t>
            </a:r>
            <a:br>
              <a:rPr lang="de-DE" dirty="0"/>
            </a:br>
            <a:r>
              <a:rPr lang="de-DE" dirty="0"/>
              <a:t>(50 Samples) und teilen dann den Zähler durch die 50, das Ergebnis ist die Wahrscheinlichkeit (für % mit 100 multiplizieren)</a:t>
            </a:r>
          </a:p>
        </p:txBody>
      </p:sp>
      <p:pic>
        <p:nvPicPr>
          <p:cNvPr id="8" name="Grafik 7">
            <a:extLst>
              <a:ext uri="{FF2B5EF4-FFF2-40B4-BE49-F238E27FC236}">
                <a16:creationId xmlns:a16="http://schemas.microsoft.com/office/drawing/2014/main" id="{930DCFE4-E9E7-69A0-6152-C9908BF5A142}"/>
              </a:ext>
            </a:extLst>
          </p:cNvPr>
          <p:cNvPicPr>
            <a:picLocks noChangeAspect="1"/>
          </p:cNvPicPr>
          <p:nvPr/>
        </p:nvPicPr>
        <p:blipFill>
          <a:blip r:embed="rId2"/>
          <a:stretch>
            <a:fillRect/>
          </a:stretch>
        </p:blipFill>
        <p:spPr>
          <a:xfrm>
            <a:off x="5505855" y="1694710"/>
            <a:ext cx="6536988" cy="2552240"/>
          </a:xfrm>
          <a:prstGeom prst="rect">
            <a:avLst/>
          </a:prstGeom>
        </p:spPr>
      </p:pic>
    </p:spTree>
    <p:extLst>
      <p:ext uri="{BB962C8B-B14F-4D97-AF65-F5344CB8AC3E}">
        <p14:creationId xmlns:p14="http://schemas.microsoft.com/office/powerpoint/2010/main" val="361880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257AB6-0192-F238-D402-C2A035517810}"/>
              </a:ext>
            </a:extLst>
          </p:cNvPr>
          <p:cNvSpPr>
            <a:spLocks noGrp="1"/>
          </p:cNvSpPr>
          <p:nvPr>
            <p:ph type="title"/>
          </p:nvPr>
        </p:nvSpPr>
        <p:spPr/>
        <p:txBody>
          <a:bodyPr/>
          <a:lstStyle/>
          <a:p>
            <a:r>
              <a:rPr lang="de-DE" dirty="0"/>
              <a:t>Weitere, mit Monte-Carlo lösbare Probleme</a:t>
            </a:r>
          </a:p>
        </p:txBody>
      </p:sp>
      <p:sp>
        <p:nvSpPr>
          <p:cNvPr id="3" name="Inhaltsplatzhalter 2">
            <a:extLst>
              <a:ext uri="{FF2B5EF4-FFF2-40B4-BE49-F238E27FC236}">
                <a16:creationId xmlns:a16="http://schemas.microsoft.com/office/drawing/2014/main" id="{6E298498-367A-C3F8-F275-A13845CE9E40}"/>
              </a:ext>
            </a:extLst>
          </p:cNvPr>
          <p:cNvSpPr>
            <a:spLocks noGrp="1"/>
          </p:cNvSpPr>
          <p:nvPr>
            <p:ph idx="1"/>
          </p:nvPr>
        </p:nvSpPr>
        <p:spPr>
          <a:xfrm>
            <a:off x="838200" y="1825625"/>
            <a:ext cx="10515600" cy="4667250"/>
          </a:xfrm>
        </p:spPr>
        <p:txBody>
          <a:bodyPr>
            <a:normAutofit lnSpcReduction="10000"/>
          </a:bodyPr>
          <a:lstStyle/>
          <a:p>
            <a:r>
              <a:rPr lang="de-DE" dirty="0"/>
              <a:t>Die Wahrscheinlichkeit, mit der ein Ereignis, das wiederum auf Wahrscheinlichkeiten beruht, auftritt (z.B. auftretende Schäden oder andere Ereignisse oder Katastrophen)</a:t>
            </a:r>
          </a:p>
          <a:p>
            <a:r>
              <a:rPr lang="de-DE" dirty="0"/>
              <a:t>Ermittlung von Naturkonstanten, z.B. der Kreiszahl </a:t>
            </a:r>
            <a:r>
              <a:rPr lang="el-GR" dirty="0"/>
              <a:t>π</a:t>
            </a:r>
            <a:endParaRPr lang="de-DE" dirty="0"/>
          </a:p>
          <a:p>
            <a:r>
              <a:rPr lang="de-DE" dirty="0"/>
              <a:t>Berechnung von Flächen unterhalb von Kurven (Integration)</a:t>
            </a:r>
          </a:p>
          <a:p>
            <a:r>
              <a:rPr lang="de-DE" dirty="0"/>
              <a:t>Abschätzung von zukünftigen Kursverläufen aufgrund bisheriger Kurse</a:t>
            </a:r>
          </a:p>
          <a:p>
            <a:r>
              <a:rPr lang="de-DE" dirty="0"/>
              <a:t>Nachbildung von komplexen Prozessen, bei denen zu viele Parameter oder Variablen verarbeitet werden müssten, z.B.</a:t>
            </a:r>
          </a:p>
          <a:p>
            <a:pPr lvl="1"/>
            <a:r>
              <a:rPr lang="de-DE" dirty="0"/>
              <a:t>Klimamodelle</a:t>
            </a:r>
          </a:p>
          <a:p>
            <a:pPr lvl="1"/>
            <a:r>
              <a:rPr lang="de-DE" dirty="0"/>
              <a:t>Bestrahlungsdosen Strahlentherapie und Nuklearmedizin</a:t>
            </a:r>
          </a:p>
          <a:p>
            <a:pPr lvl="1"/>
            <a:r>
              <a:rPr lang="de-DE" dirty="0"/>
              <a:t>Alterungsprozesse bei komplexen Maschinen (Elektronik, Nuklearwaffen)</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858332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4F7C9E-A74A-11A0-0A5A-B8073371255A}"/>
              </a:ext>
            </a:extLst>
          </p:cNvPr>
          <p:cNvSpPr>
            <a:spLocks noGrp="1"/>
          </p:cNvSpPr>
          <p:nvPr>
            <p:ph type="title"/>
          </p:nvPr>
        </p:nvSpPr>
        <p:spPr>
          <a:xfrm>
            <a:off x="576943" y="356417"/>
            <a:ext cx="8766438" cy="1325563"/>
          </a:xfrm>
        </p:spPr>
        <p:txBody>
          <a:bodyPr>
            <a:normAutofit/>
          </a:bodyPr>
          <a:lstStyle/>
          <a:p>
            <a:r>
              <a:rPr lang="de-DE" sz="4000" dirty="0"/>
              <a:t>Beispiel: Vergleich von RAID 5 und RAID 6</a:t>
            </a:r>
          </a:p>
        </p:txBody>
      </p:sp>
      <p:sp>
        <p:nvSpPr>
          <p:cNvPr id="3" name="Inhaltsplatzhalter 2">
            <a:extLst>
              <a:ext uri="{FF2B5EF4-FFF2-40B4-BE49-F238E27FC236}">
                <a16:creationId xmlns:a16="http://schemas.microsoft.com/office/drawing/2014/main" id="{3DE85264-F254-78C5-0AF5-30CB9C814C69}"/>
              </a:ext>
            </a:extLst>
          </p:cNvPr>
          <p:cNvSpPr>
            <a:spLocks noGrp="1"/>
          </p:cNvSpPr>
          <p:nvPr>
            <p:ph idx="1"/>
          </p:nvPr>
        </p:nvSpPr>
        <p:spPr>
          <a:xfrm>
            <a:off x="576942" y="1825624"/>
            <a:ext cx="9229787" cy="4759733"/>
          </a:xfrm>
        </p:spPr>
        <p:txBody>
          <a:bodyPr>
            <a:normAutofit fontScale="92500" lnSpcReduction="10000"/>
          </a:bodyPr>
          <a:lstStyle/>
          <a:p>
            <a:r>
              <a:rPr lang="de-DE" dirty="0"/>
              <a:t>Angenommen, eine Festplatte hat ein MTBF (</a:t>
            </a:r>
            <a:r>
              <a:rPr lang="de-DE" b="1" dirty="0"/>
              <a:t>M</a:t>
            </a:r>
            <a:r>
              <a:rPr lang="de-DE" dirty="0"/>
              <a:t>ean </a:t>
            </a:r>
            <a:r>
              <a:rPr lang="de-DE" b="1" dirty="0"/>
              <a:t>T</a:t>
            </a:r>
            <a:r>
              <a:rPr lang="de-DE" dirty="0"/>
              <a:t>ime </a:t>
            </a:r>
            <a:r>
              <a:rPr lang="de-DE" b="1" dirty="0" err="1"/>
              <a:t>B</a:t>
            </a:r>
            <a:r>
              <a:rPr lang="de-DE" dirty="0" err="1"/>
              <a:t>etween</a:t>
            </a:r>
            <a:r>
              <a:rPr lang="de-DE" dirty="0"/>
              <a:t> </a:t>
            </a:r>
            <a:r>
              <a:rPr lang="de-DE" b="1" dirty="0" err="1"/>
              <a:t>F</a:t>
            </a:r>
            <a:r>
              <a:rPr lang="de-DE" dirty="0" err="1"/>
              <a:t>ailure</a:t>
            </a:r>
            <a:r>
              <a:rPr lang="de-DE" dirty="0"/>
              <a:t>, mittlere Anzahl der Tage bis zum Ausfall) von 100 Tagen (sehr niedriger Wert, üblich sind 600.000 Stunden = 25.000 Tage)</a:t>
            </a:r>
          </a:p>
          <a:p>
            <a:r>
              <a:rPr lang="de-DE" dirty="0"/>
              <a:t>Fragestellung ist: wie hoch ist die Ausfallwahrscheinlichkeit an einem Tag bei einem RAID5-Array mit 3 dieser Festplatten, gegenüber einem RAID6-Array mit 4 Festplatten?</a:t>
            </a:r>
          </a:p>
          <a:p>
            <a:r>
              <a:rPr lang="de-DE" dirty="0"/>
              <a:t>Wir gehen dabei vor wie bei dem Beispiel mit dem Würfelspiel:</a:t>
            </a:r>
          </a:p>
          <a:p>
            <a:pPr lvl="1"/>
            <a:r>
              <a:rPr lang="de-DE" dirty="0"/>
              <a:t>Für beide Fälle einen zufälligen Ausfall (ein Sample) programmieren, wobei bei RAID5 zwei von drei Festplatten und bei RAID6 drei von vier Festplatten ausfallen müssen</a:t>
            </a:r>
          </a:p>
          <a:p>
            <a:pPr lvl="1"/>
            <a:r>
              <a:rPr lang="de-DE" dirty="0"/>
              <a:t>1.000.000 - fache Wiederholung des Samples und Zählen der Ausfälle mit anschließender Ausrechnung der Prozentwahrscheinlichkeit</a:t>
            </a:r>
          </a:p>
          <a:p>
            <a:endParaRPr lang="de-DE" dirty="0"/>
          </a:p>
        </p:txBody>
      </p:sp>
      <p:pic>
        <p:nvPicPr>
          <p:cNvPr id="5" name="Grafik 4">
            <a:extLst>
              <a:ext uri="{FF2B5EF4-FFF2-40B4-BE49-F238E27FC236}">
                <a16:creationId xmlns:a16="http://schemas.microsoft.com/office/drawing/2014/main" id="{16B2491D-2F11-E9F5-57C2-635D5D704641}"/>
              </a:ext>
            </a:extLst>
          </p:cNvPr>
          <p:cNvPicPr>
            <a:picLocks noChangeAspect="1"/>
          </p:cNvPicPr>
          <p:nvPr/>
        </p:nvPicPr>
        <p:blipFill>
          <a:blip r:embed="rId2"/>
          <a:stretch>
            <a:fillRect/>
          </a:stretch>
        </p:blipFill>
        <p:spPr>
          <a:xfrm>
            <a:off x="9671622" y="4489027"/>
            <a:ext cx="2441505" cy="2351555"/>
          </a:xfrm>
          <a:prstGeom prst="rect">
            <a:avLst/>
          </a:prstGeom>
          <a:ln>
            <a:solidFill>
              <a:schemeClr val="bg1">
                <a:lumMod val="75000"/>
              </a:schemeClr>
            </a:solidFill>
          </a:ln>
        </p:spPr>
      </p:pic>
      <p:pic>
        <p:nvPicPr>
          <p:cNvPr id="6" name="Grafik 5">
            <a:extLst>
              <a:ext uri="{FF2B5EF4-FFF2-40B4-BE49-F238E27FC236}">
                <a16:creationId xmlns:a16="http://schemas.microsoft.com/office/drawing/2014/main" id="{62DDB4DE-C78C-2E56-013F-594D80AE5280}"/>
              </a:ext>
            </a:extLst>
          </p:cNvPr>
          <p:cNvPicPr>
            <a:picLocks noChangeAspect="1"/>
          </p:cNvPicPr>
          <p:nvPr/>
        </p:nvPicPr>
        <p:blipFill rotWithShape="1">
          <a:blip r:embed="rId3"/>
          <a:srcRect b="9931"/>
          <a:stretch/>
        </p:blipFill>
        <p:spPr>
          <a:xfrm>
            <a:off x="9882112" y="1506829"/>
            <a:ext cx="1995879" cy="2894474"/>
          </a:xfrm>
          <a:prstGeom prst="rect">
            <a:avLst/>
          </a:prstGeom>
          <a:ln>
            <a:solidFill>
              <a:schemeClr val="bg1">
                <a:lumMod val="75000"/>
              </a:schemeClr>
            </a:solidFill>
          </a:ln>
        </p:spPr>
      </p:pic>
    </p:spTree>
    <p:extLst>
      <p:ext uri="{BB962C8B-B14F-4D97-AF65-F5344CB8AC3E}">
        <p14:creationId xmlns:p14="http://schemas.microsoft.com/office/powerpoint/2010/main" val="60513777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929</Words>
  <Application>Microsoft Office PowerPoint</Application>
  <PresentationFormat>Breitbild</PresentationFormat>
  <Paragraphs>71</Paragraphs>
  <Slides>11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Courier New</vt:lpstr>
      <vt:lpstr>Office</vt:lpstr>
      <vt:lpstr>Wie programmiert man eine  Monte-Carlo Simulation?</vt:lpstr>
      <vt:lpstr>Agenda Monte-Carlo-Simulation</vt:lpstr>
      <vt:lpstr>Was ist eine Monte Carlo Simulation</vt:lpstr>
      <vt:lpstr>Wiederholung Modul random Beispielaufrufe d. wichtigsten Methoden</vt:lpstr>
      <vt:lpstr>Eine Stichprobe programmieren</vt:lpstr>
      <vt:lpstr>Dann: Viele Stichproben durchlaufen</vt:lpstr>
      <vt:lpstr>Auswirkung der Anzahl der Samples</vt:lpstr>
      <vt:lpstr>Weitere, mit Monte-Carlo lösbare Probleme</vt:lpstr>
      <vt:lpstr>Beispiel: Vergleich von RAID 5 und RAID 6</vt:lpstr>
      <vt:lpstr>Programmcode:  Ausfallwahrscheinlichkeit RAID 5 vs. RAID 6</vt:lpstr>
      <vt:lpstr>Weitere Monte-Carlo Beispiele und Aufgabenstellungen im Übungspaket!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Wie programmiert man eine  Monte-Carlo Simulation?</dc:title>
  <dc:creator>Michael Roth</dc:creator>
  <cp:lastModifiedBy>Michael Roth</cp:lastModifiedBy>
  <cp:revision>43</cp:revision>
  <dcterms:created xsi:type="dcterms:W3CDTF">2023-05-25T17:41:06Z</dcterms:created>
  <dcterms:modified xsi:type="dcterms:W3CDTF">2023-08-29T17:59:24Z</dcterms:modified>
</cp:coreProperties>
</file>