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56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56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458200" y="0"/>
            <a:ext cx="685080" cy="6857280"/>
          </a:xfrm>
          <a:prstGeom prst="rect">
            <a:avLst/>
          </a:prstGeom>
          <a:solidFill>
            <a:srgbClr val="69676d"/>
          </a:solidFill>
        </p:spPr>
      </p:sp>
      <p:sp>
        <p:nvSpPr>
          <p:cNvPr id="1" name="CustomShape 2"/>
          <p:cNvSpPr/>
          <p:nvPr/>
        </p:nvSpPr>
        <p:spPr>
          <a:xfrm>
            <a:off x="8458200" y="5486400"/>
            <a:ext cx="685080" cy="685080"/>
          </a:xfrm>
          <a:prstGeom prst="rect">
            <a:avLst/>
          </a:prstGeom>
          <a:solidFill>
            <a:srgbClr val="ceb966"/>
          </a:solidFill>
        </p:spPr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400" cy="114264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8458200" y="0"/>
            <a:ext cx="685080" cy="6857280"/>
          </a:xfrm>
          <a:prstGeom prst="rect">
            <a:avLst/>
          </a:prstGeom>
          <a:solidFill>
            <a:srgbClr val="69676d"/>
          </a:solidFill>
        </p:spPr>
      </p:sp>
      <p:sp>
        <p:nvSpPr>
          <p:cNvPr id="37" name="CustomShape 2"/>
          <p:cNvSpPr/>
          <p:nvPr/>
        </p:nvSpPr>
        <p:spPr>
          <a:xfrm>
            <a:off x="8458200" y="5486400"/>
            <a:ext cx="685080" cy="685080"/>
          </a:xfrm>
          <a:prstGeom prst="rect">
            <a:avLst/>
          </a:prstGeom>
          <a:solidFill>
            <a:srgbClr val="ceb966"/>
          </a:solidFill>
        </p:spPr>
      </p:sp>
      <p:sp>
        <p:nvSpPr>
          <p:cNvPr id="38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1052640"/>
            <a:ext cx="7771680" cy="2547000"/>
          </a:xfrm>
          <a:prstGeom prst="rect">
            <a:avLst/>
          </a:prstGeom>
        </p:spPr>
        <p:txBody>
          <a:bodyPr anchor="b" bIns="45000" lIns="90000" rIns="90000" tIns="45000"/>
          <a:p>
            <a:r>
              <a:rPr b="1" lang="en-US" sz="5400">
                <a:solidFill>
                  <a:srgbClr val="69676d"/>
                </a:solidFill>
                <a:latin typeface="Cambria"/>
              </a:rPr>
              <a:t>FavStore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5400">
                <a:solidFill>
                  <a:srgbClr val="69676d"/>
                </a:solidFill>
                <a:latin typeface="Cambria"/>
              </a:rPr>
              <a:t>« le evernote en ligne de commandes »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1368000" y="4705560"/>
            <a:ext cx="6400080" cy="7660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8b8b8b"/>
                </a:solidFill>
                <a:latin typeface="Calibri"/>
              </a:rPr>
              <a:t>Micky - Mad - Bak - Timo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274680"/>
            <a:ext cx="761940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2400">
                <a:solidFill>
                  <a:srgbClr val="69676d"/>
                </a:solidFill>
                <a:latin typeface="Cambria"/>
              </a:rPr>
              <a:t>Comment fonctionnent ils ensemble ?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457200" y="1600200"/>
            <a:ext cx="7619400" cy="4799880"/>
          </a:xfrm>
          <a:prstGeom prst="rect">
            <a:avLst/>
          </a:prstGeom>
        </p:spPr>
        <p:txBody>
          <a:bodyPr bIns="45000" lIns="90000" rIns="90000" tIns="45000"/>
          <a:p>
            <a:pPr algn="just"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Calibri"/>
              </a:rPr>
              <a:t>Le FILE.TEXT va intervenir POUR OUVRIR OU LIRE UNFICHIER TEXT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Calibri"/>
              </a:rPr>
              <a:t>Read line va nous permettre d ouvrir ou lire un fichier text et notamment de transformer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Calibri"/>
              </a:rPr>
              <a:t>un array en liste.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9" nodeType="tmRoot" restart="never">
          <p:childTnLst>
            <p:seq>
              <p:cTn id="2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274680"/>
            <a:ext cx="7619400" cy="114228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600">
                <a:solidFill>
                  <a:srgbClr val="69676d"/>
                </a:solidFill>
                <a:latin typeface="Cambria"/>
              </a:rPr>
              <a:t>Toolbox</a:t>
            </a: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457200" y="1600200"/>
            <a:ext cx="7619400" cy="47998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Shell: programme utilisé par le teminal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Argv: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File.write: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Chmod: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Path: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Chemin absolu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Chemin relatif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57200" y="274680"/>
            <a:ext cx="7619400" cy="114228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600">
                <a:solidFill>
                  <a:srgbClr val="69676d"/>
                </a:solidFill>
                <a:latin typeface="Cambria"/>
              </a:rPr>
              <a:t>CHMOD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457200" y="1600200"/>
            <a:ext cx="7619400" cy="47998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La commande chmod nous permet de modifier les droits, les permissions d’un fichier ou d’un répertoire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57200" y="274680"/>
            <a:ext cx="7619400" cy="114228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600">
                <a:solidFill>
                  <a:srgbClr val="69676d"/>
                </a:solidFill>
                <a:latin typeface="Cambria"/>
              </a:rPr>
              <a:t>Sommaire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457200" y="1600200"/>
            <a:ext cx="7619400" cy="47998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Objectif (cf. Evernote)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Outils utilisés (ARGV, File, chmod)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Résultats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Toolbox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761940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4600">
                <a:solidFill>
                  <a:srgbClr val="69676d"/>
                </a:solidFill>
                <a:latin typeface="Cambria"/>
              </a:rPr>
              <a:t>Objectif 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457200" y="1600200"/>
            <a:ext cx="7619400" cy="4799880"/>
          </a:xfrm>
          <a:prstGeom prst="rect">
            <a:avLst/>
          </a:prstGeom>
        </p:spPr>
        <p:txBody>
          <a:bodyPr bIns="45000" lIns="90000" rIns="90000" tIns="45000"/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A partir du terminal ajouter des favoris dans un fichier, et leur associer des tags.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Récupérer la liste des favoris en fonction d'un tag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274680"/>
            <a:ext cx="761940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4600">
                <a:solidFill>
                  <a:srgbClr val="69676d"/>
                </a:solidFill>
                <a:latin typeface="Cambria"/>
              </a:rPr>
              <a:t>Outils utilisés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457200" y="1600200"/>
            <a:ext cx="7619400" cy="4799880"/>
          </a:xfrm>
          <a:prstGeom prst="rect">
            <a:avLst/>
          </a:prstGeom>
        </p:spPr>
        <p:txBody>
          <a:bodyPr bIns="45000" lIns="90000" rIns="90000" tIns="45000"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b="1" lang="en-US" sz="2200">
                <a:solidFill>
                  <a:srgbClr val="000000"/>
                </a:solidFill>
                <a:latin typeface="Calibri"/>
              </a:rPr>
              <a:t>Shell</a:t>
            </a:r>
            <a:endParaRPr/>
          </a:p>
          <a:p>
            <a:pPr algn="just"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Chmod + x 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b="1" lang="en-US" sz="2200">
                <a:solidFill>
                  <a:srgbClr val="000000"/>
                </a:solidFill>
                <a:latin typeface="Calibri"/>
              </a:rPr>
              <a:t>Ruby</a:t>
            </a:r>
            <a:endParaRPr/>
          </a:p>
          <a:p>
            <a:pPr algn="just"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ARGV</a:t>
            </a:r>
            <a:endParaRPr/>
          </a:p>
          <a:p>
            <a:pPr algn="just"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Class File </a:t>
            </a:r>
            <a:endParaRPr/>
          </a:p>
          <a:p>
            <a:pPr algn="just"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Utilisation de ReadLine, File.open </a:t>
            </a:r>
            <a:endParaRPr/>
          </a:p>
          <a:p>
            <a:pPr algn="just"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Class Array (each)</a:t>
            </a:r>
            <a:endParaRPr/>
          </a:p>
          <a:p>
            <a:pPr algn="just"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Class String (include, index)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  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74680"/>
            <a:ext cx="761940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4600">
                <a:solidFill>
                  <a:srgbClr val="69676d"/>
                </a:solidFill>
                <a:latin typeface="Cambria"/>
              </a:rPr>
              <a:t>Focus sur File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457200" y="1600200"/>
            <a:ext cx="7619400" cy="4799880"/>
          </a:xfrm>
          <a:prstGeom prst="rect">
            <a:avLst/>
          </a:prstGeom>
        </p:spPr>
        <p:txBody>
          <a:bodyPr bIns="45000" lIns="90000" rIns="90000" tIns="45000"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b="1" lang="en-US" sz="2200">
                <a:solidFill>
                  <a:srgbClr val="000000"/>
                </a:solidFill>
                <a:latin typeface="Calibri"/>
              </a:rPr>
              <a:t>Open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1400">
                <a:solidFill>
                  <a:srgbClr val="000000"/>
                </a:solidFill>
                <a:latin typeface="Calibri"/>
              </a:rPr>
              <a:t>Making instances of the File class works just the same as with Dir; File.new returns a File object, while File.open can return it, or pass it to a block. You should also pass a second parameter, which decides how the file will be opened. Most of the time, you’ll probably use these:</a:t>
            </a:r>
            <a:endParaRPr/>
          </a:p>
          <a:p>
            <a:pPr algn="just"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1400">
                <a:solidFill>
                  <a:srgbClr val="000000"/>
                </a:solidFill>
                <a:latin typeface="Calibri"/>
              </a:rPr>
              <a:t>”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r” : read-only</a:t>
            </a:r>
            <a:endParaRPr/>
          </a:p>
          <a:p>
            <a:pPr algn="just"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1400">
                <a:solidFill>
                  <a:srgbClr val="000000"/>
                </a:solidFill>
                <a:latin typeface="Calibri"/>
              </a:rPr>
              <a:t> ”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w” : write-only (overwrites anything in the file, if the file exists)</a:t>
            </a:r>
            <a:endParaRPr/>
          </a:p>
          <a:p>
            <a:pPr algn="just"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1400">
                <a:solidFill>
                  <a:srgbClr val="000000"/>
                </a:solidFill>
                <a:latin typeface="Calibri"/>
              </a:rPr>
              <a:t> “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w+” : read and write (overwrites anything in the file, if the file exists)</a:t>
            </a:r>
            <a:endParaRPr/>
          </a:p>
          <a:p>
            <a:pPr algn="just"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1400">
                <a:solidFill>
                  <a:srgbClr val="000000"/>
                </a:solidFill>
                <a:latin typeface="Calibri"/>
              </a:rPr>
              <a:t>  ”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a” : write-only (starts at the end of the file, if the file exists)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1400">
                <a:solidFill>
                  <a:srgbClr val="000000"/>
                </a:solidFill>
                <a:latin typeface="Calibri"/>
              </a:rPr>
              <a:t>So, what methods does an instance of File give you? Well, these methods actually come from the IO class, from which File inherits. Most of the time, you’ll be opening a file to read or write content from it, so let’s look at that functionality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Calibri"/>
              </a:rPr>
              <a:t>  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274680"/>
            <a:ext cx="761940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4600">
                <a:solidFill>
                  <a:srgbClr val="69676d"/>
                </a:solidFill>
                <a:latin typeface="Cambria"/>
              </a:rPr>
              <a:t>Les différentes étapes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457200" y="1600200"/>
            <a:ext cx="7619400" cy="4799880"/>
          </a:xfrm>
          <a:prstGeom prst="rect">
            <a:avLst/>
          </a:prstGeom>
        </p:spPr>
        <p:txBody>
          <a:bodyPr bIns="45000" lIns="90000" rIns="90000" tIns="45000"/>
          <a:p>
            <a:pPr algn="just"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Calibri"/>
              </a:rPr>
              <a:t>1. Créer l'environnement de l'application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Calibri"/>
              </a:rPr>
              <a:t>2. Rendre l'application éxécutable dans le terminal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Calibri"/>
              </a:rPr>
              <a:t>3. Mettre en place les traitements dans l'application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Calibri"/>
              </a:rPr>
              <a:t>4. Tester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274680"/>
            <a:ext cx="7619400" cy="114228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600">
                <a:solidFill>
                  <a:srgbClr val="69676d"/>
                </a:solidFill>
                <a:latin typeface="Cambria"/>
              </a:rPr>
              <a:t>Les étapes de création</a:t>
            </a:r>
            <a:endParaRPr/>
          </a:p>
        </p:txBody>
      </p:sp>
      <p:pic>
        <p:nvPicPr>
          <p:cNvPr descr="" id="85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865520"/>
            <a:ext cx="9143280" cy="3304440"/>
          </a:xfrm>
          <a:prstGeom prst="rect">
            <a:avLst/>
          </a:prstGeom>
        </p:spPr>
      </p:pic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7200" y="274680"/>
            <a:ext cx="761940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4600">
                <a:solidFill>
                  <a:srgbClr val="69676d"/>
                </a:solidFill>
                <a:latin typeface="Cambria"/>
              </a:rPr>
              <a:t>Focus sur ARGV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457200" y="1600200"/>
            <a:ext cx="7619400" cy="4799880"/>
          </a:xfrm>
          <a:prstGeom prst="rect">
            <a:avLst/>
          </a:prstGeom>
        </p:spPr>
        <p:txBody>
          <a:bodyPr bIns="45000" lIns="90000" rIns="90000" tIns="45000"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b="1" lang="en-US" sz="2200">
                <a:solidFill>
                  <a:srgbClr val="000000"/>
                </a:solidFill>
                <a:latin typeface="Calibri"/>
              </a:rPr>
              <a:t>ARGV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274680"/>
            <a:ext cx="761940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3200">
                <a:solidFill>
                  <a:srgbClr val="69676d"/>
                </a:solidFill>
                <a:latin typeface="Cambria"/>
              </a:rPr>
              <a:t>Comment fonctionnent ils ensemble ?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457200" y="1600200"/>
            <a:ext cx="7619400" cy="4799880"/>
          </a:xfrm>
          <a:prstGeom prst="rect">
            <a:avLst/>
          </a:prstGeom>
        </p:spPr>
        <p:txBody>
          <a:bodyPr bIns="45000" lIns="90000" rIns="90000" tIns="45000"/>
          <a:p>
            <a:pPr algn="just"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alibri"/>
              </a:rPr>
              <a:t>Chmod +x </a:t>
            </a:r>
            <a:r>
              <a:rPr lang="en-US" sz="2200">
                <a:solidFill>
                  <a:srgbClr val="000000"/>
                </a:solidFill>
                <a:latin typeface="Calibri"/>
              </a:rPr>
              <a:t>va rendre notre programme executable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Calibri"/>
              </a:rPr>
              <a:t>Chmod: va intervenir en 1er pour nous permettre de gérer les droits et accès des utilisateurs.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Calibri"/>
              </a:rPr>
              <a:t>Le ARGV va nous permettre de récupérer tout les arguments nécessaires pour pouvoir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Calibri"/>
              </a:rPr>
              <a:t>constituer une liste pour organiser les mots clés de nos url.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id="1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