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63" r:id="rId5"/>
    <p:sldId id="265" r:id="rId6"/>
    <p:sldId id="267" r:id="rId7"/>
    <p:sldId id="268" r:id="rId8"/>
    <p:sldId id="269" r:id="rId9"/>
    <p:sldId id="270" r:id="rId10"/>
    <p:sldId id="273" r:id="rId11"/>
    <p:sldId id="274" r:id="rId12"/>
    <p:sldId id="276" r:id="rId13"/>
    <p:sldId id="275" r:id="rId14"/>
    <p:sldId id="277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7A743-4159-46FE-8F35-538EB63B14AA}" type="datetimeFigureOut">
              <a:rPr lang="es-ES" smtClean="0"/>
              <a:t>30/04/2018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4C5A6-FE7C-4A60-8C07-B315A40B66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50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22858-6C35-4FD1-B638-56E92E3D4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64779"/>
            <a:ext cx="7766936" cy="1646302"/>
          </a:xfrm>
        </p:spPr>
        <p:txBody>
          <a:bodyPr/>
          <a:lstStyle/>
          <a:p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endParaRPr lang="es-E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5F7839-B092-49BA-9757-1534C3336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0480" y="3264283"/>
            <a:ext cx="2893523" cy="393794"/>
          </a:xfrm>
        </p:spPr>
        <p:txBody>
          <a:bodyPr/>
          <a:lstStyle/>
          <a:p>
            <a:r>
              <a:rPr lang="es-ES" dirty="0"/>
              <a:t>Michele La Malva Moreno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08E0D4-AE47-4D26-9C1B-6D79D33C7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38" y="1562101"/>
            <a:ext cx="7061199" cy="529589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15E5E1D-EF12-432D-A126-EC95B8A5C456}"/>
              </a:ext>
            </a:extLst>
          </p:cNvPr>
          <p:cNvSpPr txBox="1">
            <a:spLocks/>
          </p:cNvSpPr>
          <p:nvPr/>
        </p:nvSpPr>
        <p:spPr>
          <a:xfrm>
            <a:off x="4267200" y="2232581"/>
            <a:ext cx="5006803" cy="870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Experience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LoRa’s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 field of IoT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2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64B05A-56E3-4F71-90EA-BC2152C2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679" y="2789143"/>
            <a:ext cx="4683322" cy="35405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/Modules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F459C-412A-403E-BC86-C92F911B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51882"/>
            <a:ext cx="8596668" cy="4715972"/>
          </a:xfrm>
        </p:spPr>
        <p:txBody>
          <a:bodyPr>
            <a:normAutofit/>
          </a:bodyPr>
          <a:lstStyle/>
          <a:p>
            <a:r>
              <a:rPr lang="es-ES" altLang="es-ES" dirty="0"/>
              <a:t>RHF76-052AM </a:t>
            </a:r>
            <a:r>
              <a:rPr lang="es-ES" altLang="es-ES" dirty="0" err="1"/>
              <a:t>LoRaWAN</a:t>
            </a:r>
            <a:r>
              <a:rPr lang="es-ES" altLang="es-ES" dirty="0"/>
              <a:t> module </a:t>
            </a:r>
            <a:r>
              <a:rPr lang="es-ES" altLang="es-ES" dirty="0" err="1"/>
              <a:t>embedded</a:t>
            </a:r>
            <a:r>
              <a:rPr lang="es-ES" altLang="es-ES" dirty="0"/>
              <a:t> </a:t>
            </a:r>
            <a:r>
              <a:rPr lang="es-ES" altLang="es-ES" dirty="0" err="1"/>
              <a:t>by</a:t>
            </a:r>
            <a:r>
              <a:rPr lang="es-ES" altLang="es-ES" dirty="0"/>
              <a:t> SX1276 </a:t>
            </a:r>
            <a:r>
              <a:rPr lang="es-ES" altLang="es-ES" dirty="0" err="1"/>
              <a:t>transceiver</a:t>
            </a:r>
            <a:r>
              <a:rPr lang="es-ES" altLang="es-ES" dirty="0"/>
              <a:t> and MCU STM32L051/052XX.</a:t>
            </a:r>
          </a:p>
          <a:p>
            <a:r>
              <a:rPr lang="es-ES" altLang="es-ES" dirty="0"/>
              <a:t>High link </a:t>
            </a:r>
            <a:r>
              <a:rPr lang="es-ES" altLang="es-ES" dirty="0" err="1"/>
              <a:t>budget</a:t>
            </a:r>
            <a:r>
              <a:rPr lang="es-ES" altLang="es-ES" dirty="0"/>
              <a:t> </a:t>
            </a:r>
            <a:r>
              <a:rPr lang="es-ES" altLang="es-ES" dirty="0" err="1"/>
              <a:t>of</a:t>
            </a:r>
            <a:r>
              <a:rPr lang="es-ES" altLang="es-ES" dirty="0"/>
              <a:t> 160dB. -140dBm </a:t>
            </a:r>
            <a:r>
              <a:rPr lang="es-ES" altLang="es-ES" dirty="0" err="1"/>
              <a:t>sensitivity</a:t>
            </a:r>
            <a:r>
              <a:rPr lang="es-ES" altLang="es-ES" dirty="0"/>
              <a:t> and 19dBm Output </a:t>
            </a:r>
            <a:r>
              <a:rPr lang="es-ES" altLang="es-ES" dirty="0" err="1"/>
              <a:t>power</a:t>
            </a:r>
            <a:r>
              <a:rPr lang="es-ES" altLang="es-ES" dirty="0"/>
              <a:t>.</a:t>
            </a:r>
          </a:p>
          <a:p>
            <a:r>
              <a:rPr lang="es-ES" altLang="es-ES" dirty="0" err="1"/>
              <a:t>Support</a:t>
            </a:r>
            <a:r>
              <a:rPr lang="es-ES" altLang="es-ES" dirty="0"/>
              <a:t> </a:t>
            </a:r>
            <a:r>
              <a:rPr lang="es-ES" altLang="es-ES" dirty="0" err="1"/>
              <a:t>Class</a:t>
            </a:r>
            <a:r>
              <a:rPr lang="es-ES" altLang="es-ES" dirty="0"/>
              <a:t> A/C </a:t>
            </a:r>
            <a:r>
              <a:rPr lang="es-ES" altLang="es-ES" dirty="0" err="1"/>
              <a:t>LoRaWAN</a:t>
            </a:r>
            <a:r>
              <a:rPr lang="es-ES" altLang="es-ES" dirty="0"/>
              <a:t> </a:t>
            </a:r>
            <a:r>
              <a:rPr lang="es-ES" altLang="es-ES" dirty="0" err="1"/>
              <a:t>protocol</a:t>
            </a:r>
            <a:endParaRPr lang="es-ES" altLang="es-ES" dirty="0"/>
          </a:p>
          <a:p>
            <a:r>
              <a:rPr lang="es-ES" altLang="es-ES" dirty="0"/>
              <a:t>1.45uA </a:t>
            </a:r>
            <a:r>
              <a:rPr lang="es-ES" altLang="es-ES" dirty="0" err="1"/>
              <a:t>sleep</a:t>
            </a:r>
            <a:r>
              <a:rPr lang="es-ES" altLang="es-ES" dirty="0"/>
              <a:t> </a:t>
            </a:r>
            <a:r>
              <a:rPr lang="es-ES" altLang="es-ES" dirty="0" err="1"/>
              <a:t>current</a:t>
            </a:r>
            <a:r>
              <a:rPr lang="es-ES" altLang="es-ES" dirty="0"/>
              <a:t> in WOR </a:t>
            </a:r>
            <a:r>
              <a:rPr lang="es-ES" altLang="es-ES" dirty="0" err="1"/>
              <a:t>mode</a:t>
            </a:r>
            <a:endParaRPr lang="es-ES" altLang="es-ES" dirty="0"/>
          </a:p>
          <a:p>
            <a:r>
              <a:rPr lang="es-ES" altLang="es-ES" dirty="0"/>
              <a:t>Dual band:</a:t>
            </a:r>
          </a:p>
          <a:p>
            <a:pPr marL="0" indent="0">
              <a:buNone/>
            </a:pPr>
            <a:r>
              <a:rPr lang="es-ES" altLang="es-ES" dirty="0"/>
              <a:t>		19dBm@434MHz/470MHz</a:t>
            </a:r>
          </a:p>
          <a:p>
            <a:pPr marL="0" indent="0">
              <a:buNone/>
            </a:pPr>
            <a:r>
              <a:rPr lang="es-ES" altLang="es-ES" dirty="0"/>
              <a:t>		14dBm@868MHz/915MHz </a:t>
            </a:r>
          </a:p>
          <a:p>
            <a:r>
              <a:rPr lang="es-ES" altLang="es-ES" dirty="0"/>
              <a:t>(</a:t>
            </a:r>
            <a:r>
              <a:rPr lang="es-ES" altLang="es-ES" dirty="0" err="1"/>
              <a:t>Optional</a:t>
            </a:r>
            <a:r>
              <a:rPr lang="es-ES" altLang="es-ES" dirty="0"/>
              <a:t>) GPS Chip L70B-M39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8F368A-9192-483C-A8F9-D6FB5BD75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518" y="3501806"/>
            <a:ext cx="1482902" cy="162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1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Block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8885E9-19B5-4912-AAA8-37FA99D93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20" y="1627244"/>
            <a:ext cx="3715848" cy="46854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834F698-4C1E-41E7-AE24-2877045C7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784" y="1605975"/>
            <a:ext cx="3681218" cy="47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6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Block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1748F7-814A-4445-94EA-45CA4560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73138"/>
            <a:ext cx="5167654" cy="27622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1579327-BF7B-47BC-9AEA-9E7AFA7F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84" y="1734963"/>
            <a:ext cx="2857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7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A5447B3-1C38-4841-98DB-2AC2323A2626}"/>
              </a:ext>
            </a:extLst>
          </p:cNvPr>
          <p:cNvCxnSpPr>
            <a:cxnSpLocks/>
          </p:cNvCxnSpPr>
          <p:nvPr/>
        </p:nvCxnSpPr>
        <p:spPr>
          <a:xfrm flipV="1">
            <a:off x="6143094" y="3439493"/>
            <a:ext cx="417632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In 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nutshell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agrama de flujo: proceso 2">
            <a:extLst>
              <a:ext uri="{FF2B5EF4-FFF2-40B4-BE49-F238E27FC236}">
                <a16:creationId xmlns:a16="http://schemas.microsoft.com/office/drawing/2014/main" id="{DBAB7F01-A47F-4759-AFF5-C45BD8E76C60}"/>
              </a:ext>
            </a:extLst>
          </p:cNvPr>
          <p:cNvSpPr/>
          <p:nvPr/>
        </p:nvSpPr>
        <p:spPr>
          <a:xfrm>
            <a:off x="1080407" y="2435468"/>
            <a:ext cx="1837591" cy="9935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ATSAMD21G18</a:t>
            </a:r>
          </a:p>
          <a:p>
            <a:pPr algn="ctr"/>
            <a:r>
              <a:rPr lang="es-ES" dirty="0" err="1"/>
              <a:t>Processor</a:t>
            </a:r>
            <a:endParaRPr lang="es-ES" dirty="0"/>
          </a:p>
        </p:txBody>
      </p:sp>
      <p:sp>
        <p:nvSpPr>
          <p:cNvPr id="4" name="Diagrama de flujo: multidocumento 3">
            <a:extLst>
              <a:ext uri="{FF2B5EF4-FFF2-40B4-BE49-F238E27FC236}">
                <a16:creationId xmlns:a16="http://schemas.microsoft.com/office/drawing/2014/main" id="{8412F985-39AF-4748-8855-79DAFE6D633D}"/>
              </a:ext>
            </a:extLst>
          </p:cNvPr>
          <p:cNvSpPr/>
          <p:nvPr/>
        </p:nvSpPr>
        <p:spPr>
          <a:xfrm>
            <a:off x="1080406" y="4460531"/>
            <a:ext cx="1837591" cy="653657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Instructions</a:t>
            </a:r>
            <a:endParaRPr lang="es-ES" dirty="0"/>
          </a:p>
        </p:txBody>
      </p: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5B0E8857-BA5C-4626-A58C-B65ADE890C13}"/>
              </a:ext>
            </a:extLst>
          </p:cNvPr>
          <p:cNvSpPr/>
          <p:nvPr/>
        </p:nvSpPr>
        <p:spPr>
          <a:xfrm>
            <a:off x="4305506" y="2275981"/>
            <a:ext cx="1837591" cy="14212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90C0B4C3-759E-4AD8-90ED-F81C41D089B8}"/>
              </a:ext>
            </a:extLst>
          </p:cNvPr>
          <p:cNvSpPr/>
          <p:nvPr/>
        </p:nvSpPr>
        <p:spPr>
          <a:xfrm>
            <a:off x="4357872" y="2402044"/>
            <a:ext cx="1732861" cy="326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s-ES" sz="1400" dirty="0"/>
              <a:t>STM32L051/052XX</a:t>
            </a:r>
            <a:endParaRPr lang="es-ES" dirty="0"/>
          </a:p>
        </p:txBody>
      </p: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5D3E2482-BA83-48B8-B574-2CEC6B1A6D50}"/>
              </a:ext>
            </a:extLst>
          </p:cNvPr>
          <p:cNvSpPr/>
          <p:nvPr/>
        </p:nvSpPr>
        <p:spPr>
          <a:xfrm>
            <a:off x="4723138" y="3244911"/>
            <a:ext cx="1002324" cy="326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SX1276</a:t>
            </a:r>
            <a:endParaRPr lang="es-ES" dirty="0"/>
          </a:p>
        </p:txBody>
      </p:sp>
      <p:sp>
        <p:nvSpPr>
          <p:cNvPr id="28" name="Flecha: hacia arriba 27">
            <a:extLst>
              <a:ext uri="{FF2B5EF4-FFF2-40B4-BE49-F238E27FC236}">
                <a16:creationId xmlns:a16="http://schemas.microsoft.com/office/drawing/2014/main" id="{5E181A3B-7BE1-40BD-835A-183D738E07DD}"/>
              </a:ext>
            </a:extLst>
          </p:cNvPr>
          <p:cNvSpPr/>
          <p:nvPr/>
        </p:nvSpPr>
        <p:spPr>
          <a:xfrm>
            <a:off x="1886426" y="3482020"/>
            <a:ext cx="225552" cy="925491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7A344D3-5DAA-4C87-A503-74D337CF3404}"/>
              </a:ext>
            </a:extLst>
          </p:cNvPr>
          <p:cNvSpPr txBox="1"/>
          <p:nvPr/>
        </p:nvSpPr>
        <p:spPr>
          <a:xfrm>
            <a:off x="2166910" y="3697222"/>
            <a:ext cx="1502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SRAM, Flash, SERCOM...</a:t>
            </a:r>
          </a:p>
        </p:txBody>
      </p:sp>
      <p:sp>
        <p:nvSpPr>
          <p:cNvPr id="31" name="Flecha: hacia arriba 30">
            <a:extLst>
              <a:ext uri="{FF2B5EF4-FFF2-40B4-BE49-F238E27FC236}">
                <a16:creationId xmlns:a16="http://schemas.microsoft.com/office/drawing/2014/main" id="{B659E271-D606-4FF3-A433-DB7E81BC5826}"/>
              </a:ext>
            </a:extLst>
          </p:cNvPr>
          <p:cNvSpPr/>
          <p:nvPr/>
        </p:nvSpPr>
        <p:spPr>
          <a:xfrm rot="5400000">
            <a:off x="3502310" y="2004595"/>
            <a:ext cx="245356" cy="1236128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E7C9423-16E2-42E4-9832-4B453EE960EF}"/>
              </a:ext>
            </a:extLst>
          </p:cNvPr>
          <p:cNvSpPr txBox="1"/>
          <p:nvPr/>
        </p:nvSpPr>
        <p:spPr>
          <a:xfrm>
            <a:off x="2944470" y="2745337"/>
            <a:ext cx="129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AT </a:t>
            </a:r>
            <a:r>
              <a:rPr lang="es-ES" sz="1400" dirty="0" err="1"/>
              <a:t>Commands</a:t>
            </a:r>
            <a:endParaRPr lang="es-ES" sz="1400" dirty="0"/>
          </a:p>
        </p:txBody>
      </p:sp>
      <p:sp>
        <p:nvSpPr>
          <p:cNvPr id="21" name="Flecha: hacia arriba 20">
            <a:extLst>
              <a:ext uri="{FF2B5EF4-FFF2-40B4-BE49-F238E27FC236}">
                <a16:creationId xmlns:a16="http://schemas.microsoft.com/office/drawing/2014/main" id="{9E125D65-557E-4189-AC69-FAAAFF40F133}"/>
              </a:ext>
            </a:extLst>
          </p:cNvPr>
          <p:cNvSpPr/>
          <p:nvPr/>
        </p:nvSpPr>
        <p:spPr>
          <a:xfrm rot="10800000">
            <a:off x="5477043" y="2779518"/>
            <a:ext cx="179146" cy="414747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Flecha: hacia arriba 23">
            <a:extLst>
              <a:ext uri="{FF2B5EF4-FFF2-40B4-BE49-F238E27FC236}">
                <a16:creationId xmlns:a16="http://schemas.microsoft.com/office/drawing/2014/main" id="{EC74307F-11EE-4119-908B-FDBFCD21F867}"/>
              </a:ext>
            </a:extLst>
          </p:cNvPr>
          <p:cNvSpPr/>
          <p:nvPr/>
        </p:nvSpPr>
        <p:spPr>
          <a:xfrm>
            <a:off x="4821155" y="2784339"/>
            <a:ext cx="179146" cy="414747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Flecha: hacia arriba 24">
            <a:extLst>
              <a:ext uri="{FF2B5EF4-FFF2-40B4-BE49-F238E27FC236}">
                <a16:creationId xmlns:a16="http://schemas.microsoft.com/office/drawing/2014/main" id="{A3085CF9-6570-49BE-8AC1-7E96ED74AFF8}"/>
              </a:ext>
            </a:extLst>
          </p:cNvPr>
          <p:cNvSpPr/>
          <p:nvPr/>
        </p:nvSpPr>
        <p:spPr>
          <a:xfrm rot="16200000">
            <a:off x="3502310" y="2584988"/>
            <a:ext cx="245356" cy="1227340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BBB5DA3B-6F6A-473F-933D-48D4C05F636B}"/>
              </a:ext>
            </a:extLst>
          </p:cNvPr>
          <p:cNvSpPr/>
          <p:nvPr/>
        </p:nvSpPr>
        <p:spPr>
          <a:xfrm rot="4146516">
            <a:off x="6019572" y="2277422"/>
            <a:ext cx="1021401" cy="1088126"/>
          </a:xfrm>
          <a:prstGeom prst="arc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3D3ED476-57B1-4D69-8958-DC94D896FC87}"/>
              </a:ext>
            </a:extLst>
          </p:cNvPr>
          <p:cNvSpPr/>
          <p:nvPr/>
        </p:nvSpPr>
        <p:spPr>
          <a:xfrm rot="4754163">
            <a:off x="5714662" y="1868787"/>
            <a:ext cx="1672471" cy="1903906"/>
          </a:xfrm>
          <a:prstGeom prst="arc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BB0BA2AA-7AC9-406B-AE02-07ADA83024AC}"/>
              </a:ext>
            </a:extLst>
          </p:cNvPr>
          <p:cNvSpPr/>
          <p:nvPr/>
        </p:nvSpPr>
        <p:spPr>
          <a:xfrm rot="5104233">
            <a:off x="5344199" y="1444628"/>
            <a:ext cx="2533267" cy="2638684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0C90627F-49F2-4A37-BCDC-B48ECB3575F9}"/>
              </a:ext>
            </a:extLst>
          </p:cNvPr>
          <p:cNvSpPr/>
          <p:nvPr/>
        </p:nvSpPr>
        <p:spPr>
          <a:xfrm rot="5219168">
            <a:off x="4899952" y="948997"/>
            <a:ext cx="3447059" cy="3590502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6B434828-AF01-4E8D-B0D2-FC9D84D7DA62}"/>
              </a:ext>
            </a:extLst>
          </p:cNvPr>
          <p:cNvSpPr/>
          <p:nvPr/>
        </p:nvSpPr>
        <p:spPr>
          <a:xfrm rot="5219168">
            <a:off x="4294963" y="403922"/>
            <a:ext cx="4531525" cy="4720096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Arco 37">
            <a:extLst>
              <a:ext uri="{FF2B5EF4-FFF2-40B4-BE49-F238E27FC236}">
                <a16:creationId xmlns:a16="http://schemas.microsoft.com/office/drawing/2014/main" id="{1F677773-3C67-4CE5-9506-0956CCC6F847}"/>
              </a:ext>
            </a:extLst>
          </p:cNvPr>
          <p:cNvSpPr/>
          <p:nvPr/>
        </p:nvSpPr>
        <p:spPr>
          <a:xfrm rot="5219168">
            <a:off x="3578177" y="-274640"/>
            <a:ext cx="5599835" cy="6190758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B2764E8-6DFD-4CBF-99CC-34B1B7779EAE}"/>
              </a:ext>
            </a:extLst>
          </p:cNvPr>
          <p:cNvCxnSpPr>
            <a:cxnSpLocks/>
          </p:cNvCxnSpPr>
          <p:nvPr/>
        </p:nvCxnSpPr>
        <p:spPr>
          <a:xfrm flipV="1">
            <a:off x="6469410" y="5241291"/>
            <a:ext cx="417632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F14C3D9-078E-4315-837E-9B80F782885F}"/>
              </a:ext>
            </a:extLst>
          </p:cNvPr>
          <p:cNvCxnSpPr>
            <a:cxnSpLocks/>
          </p:cNvCxnSpPr>
          <p:nvPr/>
        </p:nvCxnSpPr>
        <p:spPr>
          <a:xfrm>
            <a:off x="6887042" y="4845596"/>
            <a:ext cx="0" cy="3956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939EDAA-4DF1-4220-9DEA-FD82A78ACC60}"/>
              </a:ext>
            </a:extLst>
          </p:cNvPr>
          <p:cNvCxnSpPr>
            <a:cxnSpLocks/>
          </p:cNvCxnSpPr>
          <p:nvPr/>
        </p:nvCxnSpPr>
        <p:spPr>
          <a:xfrm>
            <a:off x="6704410" y="4530671"/>
            <a:ext cx="182632" cy="3295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B21ACB1-35F5-43C8-8B05-07151C5474A5}"/>
              </a:ext>
            </a:extLst>
          </p:cNvPr>
          <p:cNvCxnSpPr>
            <a:cxnSpLocks/>
          </p:cNvCxnSpPr>
          <p:nvPr/>
        </p:nvCxnSpPr>
        <p:spPr>
          <a:xfrm flipH="1">
            <a:off x="6887043" y="4530671"/>
            <a:ext cx="202177" cy="3295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E3DBD2A-C11B-4183-ADAB-93B72B39E7FA}"/>
              </a:ext>
            </a:extLst>
          </p:cNvPr>
          <p:cNvCxnSpPr>
            <a:cxnSpLocks/>
          </p:cNvCxnSpPr>
          <p:nvPr/>
        </p:nvCxnSpPr>
        <p:spPr>
          <a:xfrm>
            <a:off x="6704410" y="4530671"/>
            <a:ext cx="38481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E7AC6DD-8965-4089-91D0-9027610D5BD3}"/>
              </a:ext>
            </a:extLst>
          </p:cNvPr>
          <p:cNvCxnSpPr>
            <a:cxnSpLocks/>
          </p:cNvCxnSpPr>
          <p:nvPr/>
        </p:nvCxnSpPr>
        <p:spPr>
          <a:xfrm>
            <a:off x="6560726" y="3043798"/>
            <a:ext cx="0" cy="3956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E3CDC71-17F6-4482-A56B-6D1F926BBEFD}"/>
              </a:ext>
            </a:extLst>
          </p:cNvPr>
          <p:cNvCxnSpPr>
            <a:cxnSpLocks/>
          </p:cNvCxnSpPr>
          <p:nvPr/>
        </p:nvCxnSpPr>
        <p:spPr>
          <a:xfrm>
            <a:off x="6378094" y="2728873"/>
            <a:ext cx="38481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EE78ED2-097E-47BB-BF82-BE3D7380AADD}"/>
              </a:ext>
            </a:extLst>
          </p:cNvPr>
          <p:cNvCxnSpPr>
            <a:cxnSpLocks/>
          </p:cNvCxnSpPr>
          <p:nvPr/>
        </p:nvCxnSpPr>
        <p:spPr>
          <a:xfrm>
            <a:off x="6378094" y="2728873"/>
            <a:ext cx="182632" cy="3295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591639E-DAB8-47C7-B2F0-04D0C4364F8F}"/>
              </a:ext>
            </a:extLst>
          </p:cNvPr>
          <p:cNvCxnSpPr>
            <a:cxnSpLocks/>
          </p:cNvCxnSpPr>
          <p:nvPr/>
        </p:nvCxnSpPr>
        <p:spPr>
          <a:xfrm flipH="1">
            <a:off x="6560727" y="2728873"/>
            <a:ext cx="202177" cy="3295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4A88BF1-86AD-4B63-8E6F-0C872D74E092}"/>
              </a:ext>
            </a:extLst>
          </p:cNvPr>
          <p:cNvSpPr txBox="1"/>
          <p:nvPr/>
        </p:nvSpPr>
        <p:spPr>
          <a:xfrm>
            <a:off x="5040887" y="2829146"/>
            <a:ext cx="41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SPI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C3EB7B0-6D5A-4E16-B139-48AEF7576082}"/>
              </a:ext>
            </a:extLst>
          </p:cNvPr>
          <p:cNvSpPr txBox="1"/>
          <p:nvPr/>
        </p:nvSpPr>
        <p:spPr>
          <a:xfrm>
            <a:off x="4278617" y="1954602"/>
            <a:ext cx="181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RHF76-52AM module</a:t>
            </a:r>
          </a:p>
        </p:txBody>
      </p:sp>
      <p:sp>
        <p:nvSpPr>
          <p:cNvPr id="8" name="Nube 7">
            <a:extLst>
              <a:ext uri="{FF2B5EF4-FFF2-40B4-BE49-F238E27FC236}">
                <a16:creationId xmlns:a16="http://schemas.microsoft.com/office/drawing/2014/main" id="{38020589-48DB-4916-B5B4-94E850E6EFC1}"/>
              </a:ext>
            </a:extLst>
          </p:cNvPr>
          <p:cNvSpPr/>
          <p:nvPr/>
        </p:nvSpPr>
        <p:spPr>
          <a:xfrm>
            <a:off x="3840511" y="4416129"/>
            <a:ext cx="2628899" cy="1715630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Gateways</a:t>
            </a:r>
            <a:r>
              <a:rPr lang="es-ES" dirty="0"/>
              <a:t>, </a:t>
            </a:r>
            <a:r>
              <a:rPr lang="es-ES" dirty="0" err="1"/>
              <a:t>LoRa</a:t>
            </a:r>
            <a:r>
              <a:rPr lang="es-ES" dirty="0"/>
              <a:t> </a:t>
            </a:r>
            <a:r>
              <a:rPr lang="es-ES" dirty="0" err="1"/>
              <a:t>Devices</a:t>
            </a:r>
            <a:r>
              <a:rPr lang="es-ES" dirty="0"/>
              <a:t>, etc..</a:t>
            </a:r>
          </a:p>
        </p:txBody>
      </p:sp>
    </p:spTree>
    <p:extLst>
      <p:ext uri="{BB962C8B-B14F-4D97-AF65-F5344CB8AC3E}">
        <p14:creationId xmlns:p14="http://schemas.microsoft.com/office/powerpoint/2010/main" val="15411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75">
            <a:extLst>
              <a:ext uri="{FF2B5EF4-FFF2-40B4-BE49-F238E27FC236}">
                <a16:creationId xmlns:a16="http://schemas.microsoft.com/office/drawing/2014/main" id="{010655A4-E3C8-41E1-9CB3-9915D16F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54" y="1598904"/>
            <a:ext cx="651367" cy="492433"/>
          </a:xfrm>
          <a:prstGeom prst="rect">
            <a:avLst/>
          </a:prstGeom>
        </p:spPr>
      </p:pic>
      <p:pic>
        <p:nvPicPr>
          <p:cNvPr id="162" name="Imagen 161">
            <a:extLst>
              <a:ext uri="{FF2B5EF4-FFF2-40B4-BE49-F238E27FC236}">
                <a16:creationId xmlns:a16="http://schemas.microsoft.com/office/drawing/2014/main" id="{0FE9DA69-DFEB-4783-926B-2B3C5CAE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849" y="2989587"/>
            <a:ext cx="651367" cy="492433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A4D86553-D622-4F75-B679-E70FA15E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83" y="5850080"/>
            <a:ext cx="651367" cy="49243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FB2C62D-F352-43F7-852F-94E8C240F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18" y="3147238"/>
            <a:ext cx="2133766" cy="14758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dirty="0"/>
              <a:t>Low-</a:t>
            </a:r>
            <a:r>
              <a:rPr lang="es-ES" dirty="0" err="1"/>
              <a:t>Power</a:t>
            </a:r>
            <a:r>
              <a:rPr lang="es-ES" dirty="0"/>
              <a:t> Wide-</a:t>
            </a:r>
            <a:r>
              <a:rPr lang="es-ES" dirty="0" err="1"/>
              <a:t>Area</a:t>
            </a:r>
            <a:r>
              <a:rPr lang="es-ES" dirty="0"/>
              <a:t> Network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5" name="Grupo 224">
            <a:extLst>
              <a:ext uri="{FF2B5EF4-FFF2-40B4-BE49-F238E27FC236}">
                <a16:creationId xmlns:a16="http://schemas.microsoft.com/office/drawing/2014/main" id="{90224473-B295-4664-AD38-A336AA3AF003}"/>
              </a:ext>
            </a:extLst>
          </p:cNvPr>
          <p:cNvGrpSpPr/>
          <p:nvPr/>
        </p:nvGrpSpPr>
        <p:grpSpPr>
          <a:xfrm>
            <a:off x="2186728" y="2262379"/>
            <a:ext cx="5803491" cy="3209599"/>
            <a:chOff x="2186728" y="2262379"/>
            <a:chExt cx="5803491" cy="3209599"/>
          </a:xfrm>
        </p:grpSpPr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2BB6B2B4-972A-4B68-8DF7-70D2387B4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6728" y="2262379"/>
              <a:ext cx="2141163" cy="128867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31B4845D-4953-4017-B64D-8D8998B86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7701" y="3356971"/>
              <a:ext cx="2252518" cy="318825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D682BEB0-470D-43DE-BF3A-6A9B2EBBF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7786" y="4315249"/>
              <a:ext cx="675352" cy="1156729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E6D9626F-45C3-422E-A179-D55C0BEB566D}"/>
              </a:ext>
            </a:extLst>
          </p:cNvPr>
          <p:cNvGrpSpPr/>
          <p:nvPr/>
        </p:nvGrpSpPr>
        <p:grpSpPr>
          <a:xfrm>
            <a:off x="1907634" y="2091077"/>
            <a:ext cx="6406607" cy="3587918"/>
            <a:chOff x="1907634" y="2091077"/>
            <a:chExt cx="6406607" cy="3587918"/>
          </a:xfrm>
        </p:grpSpPr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01236766-1E27-44C9-9E86-9117EB31C8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7634" y="2091340"/>
              <a:ext cx="2140152" cy="20213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74FBC7AF-FB03-4B82-A771-27071284E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3417" y="4116168"/>
              <a:ext cx="118263" cy="15626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068DDB05-CEE5-4DC8-B043-E29CFF5D7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3418" y="4386689"/>
              <a:ext cx="1722771" cy="12923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640224B5-651E-4267-93E5-39285580F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6189" y="3296759"/>
              <a:ext cx="2658052" cy="10899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Conector recto 206">
              <a:extLst>
                <a:ext uri="{FF2B5EF4-FFF2-40B4-BE49-F238E27FC236}">
                  <a16:creationId xmlns:a16="http://schemas.microsoft.com/office/drawing/2014/main" id="{EB1DD214-1BC3-40B3-B2A3-874A1B6B9702}"/>
                </a:ext>
              </a:extLst>
            </p:cNvPr>
            <p:cNvCxnSpPr>
              <a:cxnSpLocks/>
            </p:cNvCxnSpPr>
            <p:nvPr/>
          </p:nvCxnSpPr>
          <p:spPr>
            <a:xfrm>
              <a:off x="5224300" y="3244911"/>
              <a:ext cx="3089941" cy="518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Conector recto 209">
              <a:extLst>
                <a:ext uri="{FF2B5EF4-FFF2-40B4-BE49-F238E27FC236}">
                  <a16:creationId xmlns:a16="http://schemas.microsoft.com/office/drawing/2014/main" id="{2C66F186-E0B6-4FDF-A490-4086BBE051CF}"/>
                </a:ext>
              </a:extLst>
            </p:cNvPr>
            <p:cNvCxnSpPr>
              <a:cxnSpLocks/>
            </p:cNvCxnSpPr>
            <p:nvPr/>
          </p:nvCxnSpPr>
          <p:spPr>
            <a:xfrm>
              <a:off x="1907634" y="2091077"/>
              <a:ext cx="3316666" cy="11538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6" name="Rectángulo 225">
            <a:extLst>
              <a:ext uri="{FF2B5EF4-FFF2-40B4-BE49-F238E27FC236}">
                <a16:creationId xmlns:a16="http://schemas.microsoft.com/office/drawing/2014/main" id="{9F2B844A-B972-4203-8E07-3625DF03547F}"/>
              </a:ext>
            </a:extLst>
          </p:cNvPr>
          <p:cNvSpPr/>
          <p:nvPr/>
        </p:nvSpPr>
        <p:spPr>
          <a:xfrm>
            <a:off x="5310330" y="2590117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 topology</a:t>
            </a:r>
          </a:p>
        </p:txBody>
      </p:sp>
    </p:spTree>
    <p:extLst>
      <p:ext uri="{BB962C8B-B14F-4D97-AF65-F5344CB8AC3E}">
        <p14:creationId xmlns:p14="http://schemas.microsoft.com/office/powerpoint/2010/main" val="192084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75">
            <a:extLst>
              <a:ext uri="{FF2B5EF4-FFF2-40B4-BE49-F238E27FC236}">
                <a16:creationId xmlns:a16="http://schemas.microsoft.com/office/drawing/2014/main" id="{010655A4-E3C8-41E1-9CB3-9915D16F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97" y="3323374"/>
            <a:ext cx="1095746" cy="82838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02146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dirty="0"/>
              <a:t>Low-</a:t>
            </a:r>
            <a:r>
              <a:rPr lang="es-ES" dirty="0" err="1"/>
              <a:t>Power</a:t>
            </a:r>
            <a:r>
              <a:rPr lang="es-ES" dirty="0"/>
              <a:t> Wide-</a:t>
            </a:r>
            <a:r>
              <a:rPr lang="es-ES" dirty="0" err="1"/>
              <a:t>Area</a:t>
            </a:r>
            <a:r>
              <a:rPr lang="es-ES" dirty="0"/>
              <a:t> Network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067F41D-2DC0-4F52-B2AB-FF2714D9C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403" y="3429000"/>
            <a:ext cx="1167347" cy="617132"/>
          </a:xfrm>
          <a:prstGeom prst="rect">
            <a:avLst/>
          </a:prstGeom>
        </p:spPr>
      </p:pic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E0A9B750-63A7-4025-925F-6CABCC269F79}"/>
              </a:ext>
            </a:extLst>
          </p:cNvPr>
          <p:cNvCxnSpPr>
            <a:cxnSpLocks/>
          </p:cNvCxnSpPr>
          <p:nvPr/>
        </p:nvCxnSpPr>
        <p:spPr>
          <a:xfrm flipV="1">
            <a:off x="3509784" y="3722088"/>
            <a:ext cx="3774936" cy="156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Rectángulo 90">
            <a:extLst>
              <a:ext uri="{FF2B5EF4-FFF2-40B4-BE49-F238E27FC236}">
                <a16:creationId xmlns:a16="http://schemas.microsoft.com/office/drawing/2014/main" id="{C944EF0C-B29F-4860-86DB-0F87C44ED9CC}"/>
              </a:ext>
            </a:extLst>
          </p:cNvPr>
          <p:cNvSpPr/>
          <p:nvPr/>
        </p:nvSpPr>
        <p:spPr>
          <a:xfrm>
            <a:off x="3988473" y="3218755"/>
            <a:ext cx="28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Point to Point Connection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56E9743B-0C90-4838-AD8A-97BCB8A43CD3}"/>
              </a:ext>
            </a:extLst>
          </p:cNvPr>
          <p:cNvSpPr/>
          <p:nvPr/>
        </p:nvSpPr>
        <p:spPr>
          <a:xfrm>
            <a:off x="1924394" y="4198519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Seeeduino</a:t>
            </a:r>
            <a:r>
              <a:rPr lang="en-US" dirty="0"/>
              <a:t> </a:t>
            </a:r>
            <a:r>
              <a:rPr lang="en-US" dirty="0" err="1"/>
              <a:t>LoRa</a:t>
            </a:r>
            <a:endParaRPr lang="en-US" dirty="0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37BF4B23-0880-432F-B280-445AFAA7FEC2}"/>
              </a:ext>
            </a:extLst>
          </p:cNvPr>
          <p:cNvSpPr/>
          <p:nvPr/>
        </p:nvSpPr>
        <p:spPr>
          <a:xfrm>
            <a:off x="6108935" y="4198519"/>
            <a:ext cx="3762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Adafruit Feather 32u4 RFM95 </a:t>
            </a:r>
            <a:r>
              <a:rPr lang="en-US" dirty="0" err="1"/>
              <a:t>LoRa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63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02146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 LPWAN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F0F3A708-3C20-4547-82C4-0B232144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29" y="1805128"/>
            <a:ext cx="926142" cy="489616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992EB36-4210-4C99-9666-886DDF8BC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329" y="1689590"/>
            <a:ext cx="800470" cy="605154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18823FE-6869-4D9B-B3F9-1A8248A6F618}"/>
              </a:ext>
            </a:extLst>
          </p:cNvPr>
          <p:cNvCxnSpPr>
            <a:cxnSpLocks/>
          </p:cNvCxnSpPr>
          <p:nvPr/>
        </p:nvCxnSpPr>
        <p:spPr>
          <a:xfrm>
            <a:off x="7962900" y="1609725"/>
            <a:ext cx="0" cy="4476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12B7FA9A-B71E-43FD-8541-BA08854B206C}"/>
              </a:ext>
            </a:extLst>
          </p:cNvPr>
          <p:cNvCxnSpPr>
            <a:cxnSpLocks/>
          </p:cNvCxnSpPr>
          <p:nvPr/>
        </p:nvCxnSpPr>
        <p:spPr>
          <a:xfrm>
            <a:off x="2409825" y="1609725"/>
            <a:ext cx="0" cy="4476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0EA2FF0-DC29-4655-A5C8-9E2EAC9A88F6}"/>
              </a:ext>
            </a:extLst>
          </p:cNvPr>
          <p:cNvGrpSpPr/>
          <p:nvPr/>
        </p:nvGrpSpPr>
        <p:grpSpPr>
          <a:xfrm>
            <a:off x="2409825" y="1796148"/>
            <a:ext cx="5552891" cy="757385"/>
            <a:chOff x="2409825" y="1796148"/>
            <a:chExt cx="5552891" cy="757385"/>
          </a:xfrm>
        </p:grpSpPr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92F30152-167A-463D-A0F3-0141F849132C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1805128"/>
              <a:ext cx="5552891" cy="748405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4DF2981-9773-49D5-A50D-AE05D37B0045}"/>
                </a:ext>
              </a:extLst>
            </p:cNvPr>
            <p:cNvSpPr txBox="1"/>
            <p:nvPr/>
          </p:nvSpPr>
          <p:spPr>
            <a:xfrm rot="446866">
              <a:off x="3732772" y="1796148"/>
              <a:ext cx="3194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What’s</a:t>
              </a:r>
              <a:r>
                <a:rPr lang="es-ES" dirty="0"/>
                <a:t> </a:t>
              </a:r>
              <a:r>
                <a:rPr lang="es-ES" dirty="0" err="1"/>
                <a:t>the</a:t>
              </a:r>
              <a:r>
                <a:rPr lang="es-ES" dirty="0"/>
                <a:t> </a:t>
              </a:r>
              <a:r>
                <a:rPr lang="es-ES" dirty="0" err="1"/>
                <a:t>value</a:t>
              </a:r>
              <a:r>
                <a:rPr lang="es-ES" dirty="0"/>
                <a:t> </a:t>
              </a:r>
              <a:r>
                <a:rPr lang="es-ES" dirty="0" err="1"/>
                <a:t>of</a:t>
              </a:r>
              <a:r>
                <a:rPr lang="es-ES" dirty="0"/>
                <a:t> pin A0?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E815ED4-7339-4424-94BA-A677FF838691}"/>
              </a:ext>
            </a:extLst>
          </p:cNvPr>
          <p:cNvGrpSpPr/>
          <p:nvPr/>
        </p:nvGrpSpPr>
        <p:grpSpPr>
          <a:xfrm flipH="1">
            <a:off x="2409733" y="2673849"/>
            <a:ext cx="5553076" cy="633086"/>
            <a:chOff x="2409823" y="1644148"/>
            <a:chExt cx="5553076" cy="633086"/>
          </a:xfrm>
        </p:grpSpPr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395DFD35-016A-4110-9A3A-5F6CD8FBDCB5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3" y="1805128"/>
              <a:ext cx="5553076" cy="472106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4E47CDF5-1E95-4161-997F-E661E368BC7E}"/>
                </a:ext>
              </a:extLst>
            </p:cNvPr>
            <p:cNvSpPr txBox="1"/>
            <p:nvPr/>
          </p:nvSpPr>
          <p:spPr>
            <a:xfrm rot="277136">
              <a:off x="3595695" y="1644148"/>
              <a:ext cx="2894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The</a:t>
              </a:r>
              <a:r>
                <a:rPr lang="es-ES" dirty="0"/>
                <a:t> </a:t>
              </a:r>
              <a:r>
                <a:rPr lang="es-ES" dirty="0" err="1"/>
                <a:t>value</a:t>
              </a:r>
              <a:r>
                <a:rPr lang="es-ES" dirty="0"/>
                <a:t> </a:t>
              </a:r>
              <a:r>
                <a:rPr lang="es-ES" dirty="0" err="1"/>
                <a:t>of</a:t>
              </a:r>
              <a:r>
                <a:rPr lang="es-ES" dirty="0"/>
                <a:t> A0 </a:t>
              </a:r>
              <a:r>
                <a:rPr lang="es-ES" dirty="0" err="1"/>
                <a:t>is</a:t>
              </a:r>
              <a:r>
                <a:rPr lang="es-ES" dirty="0"/>
                <a:t> X volts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FD156F-69C6-491D-A257-3090A890D710}"/>
              </a:ext>
            </a:extLst>
          </p:cNvPr>
          <p:cNvGrpSpPr/>
          <p:nvPr/>
        </p:nvGrpSpPr>
        <p:grpSpPr>
          <a:xfrm>
            <a:off x="8000122" y="2488499"/>
            <a:ext cx="1710412" cy="369332"/>
            <a:chOff x="8039007" y="2859484"/>
            <a:chExt cx="1710412" cy="369332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93D46925-BA0B-4E2E-8A7B-33508A41A023}"/>
                </a:ext>
              </a:extLst>
            </p:cNvPr>
            <p:cNvGrpSpPr/>
            <p:nvPr/>
          </p:nvGrpSpPr>
          <p:grpSpPr>
            <a:xfrm>
              <a:off x="8039007" y="2909630"/>
              <a:ext cx="152585" cy="269040"/>
              <a:chOff x="8039007" y="2909630"/>
              <a:chExt cx="152585" cy="269040"/>
            </a:xfrm>
          </p:grpSpPr>
          <p:cxnSp>
            <p:nvCxnSpPr>
              <p:cNvPr id="31" name="Conector recto de flecha 30">
                <a:extLst>
                  <a:ext uri="{FF2B5EF4-FFF2-40B4-BE49-F238E27FC236}">
                    <a16:creationId xmlns:a16="http://schemas.microsoft.com/office/drawing/2014/main" id="{BAFFC432-246D-4350-BA3F-227693ABEB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15300" y="2909630"/>
                <a:ext cx="0" cy="26904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56ACFE74-98A8-4329-966C-D08D143647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39007" y="3178670"/>
                <a:ext cx="152585" cy="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>
                <a:extLst>
                  <a:ext uri="{FF2B5EF4-FFF2-40B4-BE49-F238E27FC236}">
                    <a16:creationId xmlns:a16="http://schemas.microsoft.com/office/drawing/2014/main" id="{D09C2C92-D7B5-405D-8913-233DCA8159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39007" y="2914533"/>
                <a:ext cx="152585" cy="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884C3AD2-7A0F-471E-B2BC-C809B035D78F}"/>
                </a:ext>
              </a:extLst>
            </p:cNvPr>
            <p:cNvSpPr txBox="1"/>
            <p:nvPr/>
          </p:nvSpPr>
          <p:spPr>
            <a:xfrm>
              <a:off x="8240754" y="2859484"/>
              <a:ext cx="1508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Get</a:t>
              </a:r>
              <a:r>
                <a:rPr lang="es-ES" dirty="0"/>
                <a:t> A0 </a:t>
              </a:r>
              <a:r>
                <a:rPr lang="es-ES" dirty="0" err="1"/>
                <a:t>value</a:t>
              </a:r>
              <a:endParaRPr lang="es-ES" dirty="0"/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106D5D50-0949-45A5-B478-447387B3B077}"/>
              </a:ext>
            </a:extLst>
          </p:cNvPr>
          <p:cNvGrpSpPr/>
          <p:nvPr/>
        </p:nvGrpSpPr>
        <p:grpSpPr>
          <a:xfrm>
            <a:off x="579475" y="3244334"/>
            <a:ext cx="1796670" cy="369332"/>
            <a:chOff x="6394922" y="2854873"/>
            <a:chExt cx="1796670" cy="369332"/>
          </a:xfrm>
        </p:grpSpPr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CF3399A9-FA73-4257-9529-0DC4CD4EAEAC}"/>
                </a:ext>
              </a:extLst>
            </p:cNvPr>
            <p:cNvGrpSpPr/>
            <p:nvPr/>
          </p:nvGrpSpPr>
          <p:grpSpPr>
            <a:xfrm>
              <a:off x="8039007" y="2909630"/>
              <a:ext cx="152585" cy="269040"/>
              <a:chOff x="8039007" y="2909630"/>
              <a:chExt cx="152585" cy="269040"/>
            </a:xfrm>
          </p:grpSpPr>
          <p:cxnSp>
            <p:nvCxnSpPr>
              <p:cNvPr id="60" name="Conector recto de flecha 59">
                <a:extLst>
                  <a:ext uri="{FF2B5EF4-FFF2-40B4-BE49-F238E27FC236}">
                    <a16:creationId xmlns:a16="http://schemas.microsoft.com/office/drawing/2014/main" id="{E06DC072-F7D5-4670-8C25-8941FD6891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15300" y="2909630"/>
                <a:ext cx="0" cy="26904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>
                <a:extLst>
                  <a:ext uri="{FF2B5EF4-FFF2-40B4-BE49-F238E27FC236}">
                    <a16:creationId xmlns:a16="http://schemas.microsoft.com/office/drawing/2014/main" id="{995D8678-E3F1-495B-A5BB-56E79F64BF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39007" y="3178670"/>
                <a:ext cx="152585" cy="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de flecha 61">
                <a:extLst>
                  <a:ext uri="{FF2B5EF4-FFF2-40B4-BE49-F238E27FC236}">
                    <a16:creationId xmlns:a16="http://schemas.microsoft.com/office/drawing/2014/main" id="{CD1C0C1A-3D71-42C7-A283-9DD92D5C3E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39007" y="2914533"/>
                <a:ext cx="152585" cy="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2EA93048-CDAA-419F-82CD-BD0D68C5B500}"/>
                </a:ext>
              </a:extLst>
            </p:cNvPr>
            <p:cNvSpPr txBox="1"/>
            <p:nvPr/>
          </p:nvSpPr>
          <p:spPr>
            <a:xfrm>
              <a:off x="6394922" y="2854873"/>
              <a:ext cx="1644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Print</a:t>
              </a:r>
              <a:r>
                <a:rPr lang="es-ES" dirty="0"/>
                <a:t> A0 </a:t>
              </a:r>
              <a:r>
                <a:rPr lang="es-ES" dirty="0" err="1"/>
                <a:t>value</a:t>
              </a:r>
              <a:endParaRPr lang="es-ES" dirty="0"/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976B7491-4EA8-41C9-B0AD-7F0B8340A828}"/>
              </a:ext>
            </a:extLst>
          </p:cNvPr>
          <p:cNvGrpSpPr/>
          <p:nvPr/>
        </p:nvGrpSpPr>
        <p:grpSpPr>
          <a:xfrm>
            <a:off x="2409825" y="3598836"/>
            <a:ext cx="5552891" cy="748405"/>
            <a:chOff x="2409825" y="1805128"/>
            <a:chExt cx="5552891" cy="748405"/>
          </a:xfrm>
        </p:grpSpPr>
        <p:cxnSp>
          <p:nvCxnSpPr>
            <p:cNvPr id="82" name="Conector recto de flecha 81">
              <a:extLst>
                <a:ext uri="{FF2B5EF4-FFF2-40B4-BE49-F238E27FC236}">
                  <a16:creationId xmlns:a16="http://schemas.microsoft.com/office/drawing/2014/main" id="{C2F6F435-D5C5-4329-9D77-79A7DD98ACCC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1805128"/>
              <a:ext cx="5552891" cy="748405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17C62C2A-140A-45AE-8B7F-0EEEDEDE59AC}"/>
                </a:ext>
              </a:extLst>
            </p:cNvPr>
            <p:cNvSpPr txBox="1"/>
            <p:nvPr/>
          </p:nvSpPr>
          <p:spPr>
            <a:xfrm rot="446866">
              <a:off x="3731321" y="1818444"/>
              <a:ext cx="3538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What’s</a:t>
              </a:r>
              <a:r>
                <a:rPr lang="es-ES" dirty="0"/>
                <a:t> </a:t>
              </a:r>
              <a:r>
                <a:rPr lang="es-ES" dirty="0" err="1"/>
                <a:t>your</a:t>
              </a:r>
              <a:r>
                <a:rPr lang="es-ES" dirty="0"/>
                <a:t> GPS-</a:t>
              </a:r>
              <a:r>
                <a:rPr lang="es-ES" dirty="0" err="1"/>
                <a:t>based</a:t>
              </a:r>
              <a:r>
                <a:rPr lang="es-ES" dirty="0"/>
                <a:t> position?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8A7DDDB7-943E-4B7F-9C09-5C77F5405220}"/>
              </a:ext>
            </a:extLst>
          </p:cNvPr>
          <p:cNvGrpSpPr/>
          <p:nvPr/>
        </p:nvGrpSpPr>
        <p:grpSpPr>
          <a:xfrm flipH="1">
            <a:off x="2409733" y="4467557"/>
            <a:ext cx="5553076" cy="633086"/>
            <a:chOff x="2409823" y="1644148"/>
            <a:chExt cx="5553076" cy="633086"/>
          </a:xfrm>
        </p:grpSpPr>
        <p:cxnSp>
          <p:nvCxnSpPr>
            <p:cNvPr id="85" name="Conector recto de flecha 84">
              <a:extLst>
                <a:ext uri="{FF2B5EF4-FFF2-40B4-BE49-F238E27FC236}">
                  <a16:creationId xmlns:a16="http://schemas.microsoft.com/office/drawing/2014/main" id="{A8349899-4327-47CF-B5B7-AED26E756157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3" y="1805128"/>
              <a:ext cx="5553076" cy="472106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5F577C09-061A-472C-8C57-F9E20293FC48}"/>
                </a:ext>
              </a:extLst>
            </p:cNvPr>
            <p:cNvSpPr txBox="1"/>
            <p:nvPr/>
          </p:nvSpPr>
          <p:spPr>
            <a:xfrm rot="277136">
              <a:off x="3595695" y="1644148"/>
              <a:ext cx="2894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My</a:t>
              </a:r>
              <a:r>
                <a:rPr lang="es-ES" dirty="0"/>
                <a:t> position </a:t>
              </a:r>
              <a:r>
                <a:rPr lang="es-ES" dirty="0" err="1"/>
                <a:t>is</a:t>
              </a:r>
              <a:r>
                <a:rPr lang="es-ES" dirty="0"/>
                <a:t> LAT/LON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37608B7D-6CF8-40A6-AEE6-C52FBFC6F944}"/>
              </a:ext>
            </a:extLst>
          </p:cNvPr>
          <p:cNvGrpSpPr/>
          <p:nvPr/>
        </p:nvGrpSpPr>
        <p:grpSpPr>
          <a:xfrm>
            <a:off x="8000122" y="4282207"/>
            <a:ext cx="2171397" cy="369332"/>
            <a:chOff x="8039007" y="2859484"/>
            <a:chExt cx="2171397" cy="369332"/>
          </a:xfrm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0DBB1441-80E9-459B-8DCF-DB8D93606DCE}"/>
                </a:ext>
              </a:extLst>
            </p:cNvPr>
            <p:cNvGrpSpPr/>
            <p:nvPr/>
          </p:nvGrpSpPr>
          <p:grpSpPr>
            <a:xfrm>
              <a:off x="8039007" y="2909630"/>
              <a:ext cx="152585" cy="269040"/>
              <a:chOff x="8039007" y="2909630"/>
              <a:chExt cx="152585" cy="269040"/>
            </a:xfrm>
          </p:grpSpPr>
          <p:cxnSp>
            <p:nvCxnSpPr>
              <p:cNvPr id="90" name="Conector recto de flecha 89">
                <a:extLst>
                  <a:ext uri="{FF2B5EF4-FFF2-40B4-BE49-F238E27FC236}">
                    <a16:creationId xmlns:a16="http://schemas.microsoft.com/office/drawing/2014/main" id="{99F2E628-FBBC-4EAA-BE5D-205D608762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15300" y="2909630"/>
                <a:ext cx="0" cy="26904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de flecha 90">
                <a:extLst>
                  <a:ext uri="{FF2B5EF4-FFF2-40B4-BE49-F238E27FC236}">
                    <a16:creationId xmlns:a16="http://schemas.microsoft.com/office/drawing/2014/main" id="{E8350186-DCF1-42E3-BA3A-D64EB47DC2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39007" y="3178670"/>
                <a:ext cx="152585" cy="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de flecha 91">
                <a:extLst>
                  <a:ext uri="{FF2B5EF4-FFF2-40B4-BE49-F238E27FC236}">
                    <a16:creationId xmlns:a16="http://schemas.microsoft.com/office/drawing/2014/main" id="{BD3AB868-EF77-4144-A1AF-724CD12A3C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39007" y="2914533"/>
                <a:ext cx="152585" cy="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7272FC44-B50F-4C5E-8533-393452FFD123}"/>
                </a:ext>
              </a:extLst>
            </p:cNvPr>
            <p:cNvSpPr txBox="1"/>
            <p:nvPr/>
          </p:nvSpPr>
          <p:spPr>
            <a:xfrm>
              <a:off x="8240754" y="2859484"/>
              <a:ext cx="196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Get</a:t>
              </a:r>
              <a:r>
                <a:rPr lang="es-ES" dirty="0"/>
                <a:t> GPS position</a:t>
              </a:r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AAC5A32E-03D1-49E2-AB85-6E2BD9DCAE42}"/>
              </a:ext>
            </a:extLst>
          </p:cNvPr>
          <p:cNvGrpSpPr/>
          <p:nvPr/>
        </p:nvGrpSpPr>
        <p:grpSpPr>
          <a:xfrm>
            <a:off x="579475" y="5038042"/>
            <a:ext cx="1796670" cy="369332"/>
            <a:chOff x="6394922" y="2854873"/>
            <a:chExt cx="1796670" cy="369332"/>
          </a:xfrm>
        </p:grpSpPr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7E71167F-4014-4D48-835F-6F4F2B49E0FE}"/>
                </a:ext>
              </a:extLst>
            </p:cNvPr>
            <p:cNvGrpSpPr/>
            <p:nvPr/>
          </p:nvGrpSpPr>
          <p:grpSpPr>
            <a:xfrm>
              <a:off x="8039007" y="2909630"/>
              <a:ext cx="152585" cy="269040"/>
              <a:chOff x="8039007" y="2909630"/>
              <a:chExt cx="152585" cy="269040"/>
            </a:xfrm>
          </p:grpSpPr>
          <p:cxnSp>
            <p:nvCxnSpPr>
              <p:cNvPr id="96" name="Conector recto de flecha 95">
                <a:extLst>
                  <a:ext uri="{FF2B5EF4-FFF2-40B4-BE49-F238E27FC236}">
                    <a16:creationId xmlns:a16="http://schemas.microsoft.com/office/drawing/2014/main" id="{E2C6F122-0684-4434-8DE3-093A380B2B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15300" y="2909630"/>
                <a:ext cx="0" cy="26904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Conector recto de flecha 96">
                <a:extLst>
                  <a:ext uri="{FF2B5EF4-FFF2-40B4-BE49-F238E27FC236}">
                    <a16:creationId xmlns:a16="http://schemas.microsoft.com/office/drawing/2014/main" id="{093A7627-876F-4C17-B3B6-8B88D3508C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39007" y="3178670"/>
                <a:ext cx="152585" cy="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8" name="Conector recto de flecha 97">
                <a:extLst>
                  <a:ext uri="{FF2B5EF4-FFF2-40B4-BE49-F238E27FC236}">
                    <a16:creationId xmlns:a16="http://schemas.microsoft.com/office/drawing/2014/main" id="{23EB2839-CD6E-40B4-B78E-0276A4B8E9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39007" y="2914533"/>
                <a:ext cx="152585" cy="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DCEE5354-2C1B-41A1-AA42-83C1D8DC700C}"/>
                </a:ext>
              </a:extLst>
            </p:cNvPr>
            <p:cNvSpPr txBox="1"/>
            <p:nvPr/>
          </p:nvSpPr>
          <p:spPr>
            <a:xfrm>
              <a:off x="6394922" y="2854873"/>
              <a:ext cx="1644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Print</a:t>
              </a:r>
              <a:r>
                <a:rPr lang="es-ES" dirty="0"/>
                <a:t> 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64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upo 137">
            <a:extLst>
              <a:ext uri="{FF2B5EF4-FFF2-40B4-BE49-F238E27FC236}">
                <a16:creationId xmlns:a16="http://schemas.microsoft.com/office/drawing/2014/main" id="{90A1BF37-2675-4F5B-97D4-9A5EBE656EBD}"/>
              </a:ext>
            </a:extLst>
          </p:cNvPr>
          <p:cNvGrpSpPr/>
          <p:nvPr/>
        </p:nvGrpSpPr>
        <p:grpSpPr>
          <a:xfrm>
            <a:off x="158263" y="1668836"/>
            <a:ext cx="4443018" cy="4354590"/>
            <a:chOff x="367319" y="1668836"/>
            <a:chExt cx="4543912" cy="4354590"/>
          </a:xfrm>
        </p:grpSpPr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7C8BE593-4705-4217-8BC6-D43231E8E296}"/>
                </a:ext>
              </a:extLst>
            </p:cNvPr>
            <p:cNvSpPr/>
            <p:nvPr/>
          </p:nvSpPr>
          <p:spPr>
            <a:xfrm>
              <a:off x="367319" y="1989299"/>
              <a:ext cx="4543912" cy="4034127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4E4D87A4-FAC1-4FB1-BCE7-0A3C844C149B}"/>
                </a:ext>
              </a:extLst>
            </p:cNvPr>
            <p:cNvSpPr txBox="1"/>
            <p:nvPr/>
          </p:nvSpPr>
          <p:spPr>
            <a:xfrm>
              <a:off x="2159015" y="1668836"/>
              <a:ext cx="9605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Master </a:t>
              </a:r>
              <a:r>
                <a:rPr lang="es-E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side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02146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 LPWAN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6AFA52E4-44C5-4C3D-9875-3119CB0AEB22}"/>
              </a:ext>
            </a:extLst>
          </p:cNvPr>
          <p:cNvGrpSpPr/>
          <p:nvPr/>
        </p:nvGrpSpPr>
        <p:grpSpPr>
          <a:xfrm>
            <a:off x="5337299" y="2729503"/>
            <a:ext cx="1697948" cy="699497"/>
            <a:chOff x="5337299" y="2729503"/>
            <a:chExt cx="1697948" cy="699497"/>
          </a:xfrm>
        </p:grpSpPr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344A691D-E119-4A4C-940A-521C46A94012}"/>
                </a:ext>
              </a:extLst>
            </p:cNvPr>
            <p:cNvSpPr txBox="1"/>
            <p:nvPr/>
          </p:nvSpPr>
          <p:spPr>
            <a:xfrm>
              <a:off x="5337299" y="2729503"/>
              <a:ext cx="1223563" cy="278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Wait</a:t>
              </a:r>
              <a:r>
                <a:rPr lang="es-ES" sz="1200" dirty="0"/>
                <a:t> </a:t>
              </a:r>
              <a:r>
                <a:rPr lang="es-ES" sz="1200" dirty="0" err="1"/>
                <a:t>for</a:t>
              </a:r>
              <a:r>
                <a:rPr lang="es-ES" sz="1200" dirty="0"/>
                <a:t> </a:t>
              </a:r>
              <a:r>
                <a:rPr lang="es-ES" sz="1200" dirty="0" err="1"/>
                <a:t>frame</a:t>
              </a:r>
              <a:endParaRPr lang="es-ES" sz="1200" dirty="0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DF5D2B5A-C78A-4C0D-9E7D-11D22BA54276}"/>
                </a:ext>
              </a:extLst>
            </p:cNvPr>
            <p:cNvSpPr/>
            <p:nvPr/>
          </p:nvSpPr>
          <p:spPr>
            <a:xfrm>
              <a:off x="6442500" y="2888290"/>
              <a:ext cx="592747" cy="5407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0</a:t>
              </a: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5F52353-BDFB-4910-B571-A2E9CD0063D0}"/>
              </a:ext>
            </a:extLst>
          </p:cNvPr>
          <p:cNvGrpSpPr/>
          <p:nvPr/>
        </p:nvGrpSpPr>
        <p:grpSpPr>
          <a:xfrm>
            <a:off x="4808983" y="1635577"/>
            <a:ext cx="4677558" cy="4482667"/>
            <a:chOff x="367319" y="1668836"/>
            <a:chExt cx="4543912" cy="4354590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033C7C42-0A04-4041-BD6D-E424231DBDF0}"/>
                </a:ext>
              </a:extLst>
            </p:cNvPr>
            <p:cNvSpPr/>
            <p:nvPr/>
          </p:nvSpPr>
          <p:spPr>
            <a:xfrm>
              <a:off x="367319" y="1989299"/>
              <a:ext cx="4543912" cy="4034127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1E55001A-3B26-46F7-99BC-812A7A6A7926}"/>
                </a:ext>
              </a:extLst>
            </p:cNvPr>
            <p:cNvSpPr txBox="1"/>
            <p:nvPr/>
          </p:nvSpPr>
          <p:spPr>
            <a:xfrm>
              <a:off x="2159015" y="1668836"/>
              <a:ext cx="710747" cy="228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Slave </a:t>
              </a:r>
              <a:r>
                <a:rPr lang="es-E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side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3" name="Elipse 72">
            <a:extLst>
              <a:ext uri="{FF2B5EF4-FFF2-40B4-BE49-F238E27FC236}">
                <a16:creationId xmlns:a16="http://schemas.microsoft.com/office/drawing/2014/main" id="{AB4B20A4-4101-4533-875D-6232103D1587}"/>
              </a:ext>
            </a:extLst>
          </p:cNvPr>
          <p:cNvSpPr/>
          <p:nvPr/>
        </p:nvSpPr>
        <p:spPr>
          <a:xfrm>
            <a:off x="4186545" y="1675480"/>
            <a:ext cx="592747" cy="5407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Init</a:t>
            </a:r>
            <a:endParaRPr lang="es-ES" sz="1200" dirty="0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A49F28F5-65D0-49DF-8133-7F9BBD979FE4}"/>
              </a:ext>
            </a:extLst>
          </p:cNvPr>
          <p:cNvSpPr/>
          <p:nvPr/>
        </p:nvSpPr>
        <p:spPr>
          <a:xfrm>
            <a:off x="6459097" y="4878396"/>
            <a:ext cx="592747" cy="5407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A6CAA369-DF83-4193-A4C6-F6A4E5F18DE9}"/>
              </a:ext>
            </a:extLst>
          </p:cNvPr>
          <p:cNvGrpSpPr/>
          <p:nvPr/>
        </p:nvGrpSpPr>
        <p:grpSpPr>
          <a:xfrm>
            <a:off x="6738873" y="3429000"/>
            <a:ext cx="2774403" cy="1449396"/>
            <a:chOff x="6738873" y="3429000"/>
            <a:chExt cx="2774403" cy="1449396"/>
          </a:xfrm>
        </p:grpSpPr>
        <p:cxnSp>
          <p:nvCxnSpPr>
            <p:cNvPr id="80" name="Conector: curvado 79">
              <a:extLst>
                <a:ext uri="{FF2B5EF4-FFF2-40B4-BE49-F238E27FC236}">
                  <a16:creationId xmlns:a16="http://schemas.microsoft.com/office/drawing/2014/main" id="{13FB397E-1D2C-4E8A-A651-B0F7DF87CB6F}"/>
                </a:ext>
              </a:extLst>
            </p:cNvPr>
            <p:cNvCxnSpPr>
              <a:cxnSpLocks/>
              <a:stCxn id="63" idx="4"/>
              <a:endCxn id="79" idx="0"/>
            </p:cNvCxnSpPr>
            <p:nvPr/>
          </p:nvCxnSpPr>
          <p:spPr>
            <a:xfrm rot="16200000" flipH="1">
              <a:off x="6022474" y="4145399"/>
              <a:ext cx="1449396" cy="1659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81E95268-7982-4A9A-B8A1-A180340E7B1A}"/>
                </a:ext>
              </a:extLst>
            </p:cNvPr>
            <p:cNvSpPr txBox="1"/>
            <p:nvPr/>
          </p:nvSpPr>
          <p:spPr>
            <a:xfrm>
              <a:off x="6755470" y="3993598"/>
              <a:ext cx="27578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Server </a:t>
              </a:r>
              <a:r>
                <a:rPr lang="es-ES" sz="1200" dirty="0" err="1"/>
                <a:t>is</a:t>
              </a:r>
              <a:r>
                <a:rPr lang="es-ES" sz="1200" dirty="0"/>
                <a:t> </a:t>
              </a:r>
              <a:r>
                <a:rPr lang="es-ES" sz="1200" dirty="0" err="1"/>
                <a:t>asking</a:t>
              </a:r>
              <a:r>
                <a:rPr lang="es-ES" sz="1200" dirty="0"/>
                <a:t> me a </a:t>
              </a:r>
              <a:r>
                <a:rPr lang="es-ES" sz="1200" dirty="0" err="1"/>
                <a:t>command</a:t>
              </a:r>
              <a:endParaRPr lang="es-ES" sz="1200" dirty="0"/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6279CA6C-ADBC-4942-9FF2-5E3F1BA043C6}"/>
              </a:ext>
            </a:extLst>
          </p:cNvPr>
          <p:cNvGrpSpPr/>
          <p:nvPr/>
        </p:nvGrpSpPr>
        <p:grpSpPr>
          <a:xfrm>
            <a:off x="4988800" y="3158645"/>
            <a:ext cx="1470298" cy="1990106"/>
            <a:chOff x="4988800" y="3158645"/>
            <a:chExt cx="1470298" cy="1990106"/>
          </a:xfrm>
        </p:grpSpPr>
        <p:cxnSp>
          <p:nvCxnSpPr>
            <p:cNvPr id="107" name="Conector: curvado 106">
              <a:extLst>
                <a:ext uri="{FF2B5EF4-FFF2-40B4-BE49-F238E27FC236}">
                  <a16:creationId xmlns:a16="http://schemas.microsoft.com/office/drawing/2014/main" id="{7DAA6BC6-AE52-44BE-AB7D-E632458FEC3C}"/>
                </a:ext>
              </a:extLst>
            </p:cNvPr>
            <p:cNvCxnSpPr>
              <a:cxnSpLocks/>
              <a:stCxn id="79" idx="2"/>
              <a:endCxn id="63" idx="2"/>
            </p:cNvCxnSpPr>
            <p:nvPr/>
          </p:nvCxnSpPr>
          <p:spPr>
            <a:xfrm rot="10800000">
              <a:off x="6442501" y="3158645"/>
              <a:ext cx="16597" cy="1990106"/>
            </a:xfrm>
            <a:prstGeom prst="curvedConnector3">
              <a:avLst>
                <a:gd name="adj1" fmla="val 147735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48B00337-DA1C-409A-B167-5C98C5132DD0}"/>
                </a:ext>
              </a:extLst>
            </p:cNvPr>
            <p:cNvSpPr txBox="1"/>
            <p:nvPr/>
          </p:nvSpPr>
          <p:spPr>
            <a:xfrm>
              <a:off x="4988800" y="3788929"/>
              <a:ext cx="1376131" cy="65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/>
                <a:t>Answer</a:t>
              </a:r>
              <a:r>
                <a:rPr lang="es-ES" sz="1200" dirty="0"/>
                <a:t> </a:t>
              </a:r>
              <a:r>
                <a:rPr lang="es-ES" sz="1200" dirty="0" err="1"/>
                <a:t>with</a:t>
              </a:r>
              <a:r>
                <a:rPr lang="es-ES" sz="1200" dirty="0"/>
                <a:t> </a:t>
              </a:r>
            </a:p>
            <a:p>
              <a:pPr algn="ctr"/>
              <a:r>
                <a:rPr lang="es-ES" sz="1200" dirty="0" err="1"/>
                <a:t>desired</a:t>
              </a:r>
              <a:r>
                <a:rPr lang="es-ES" sz="1200" dirty="0"/>
                <a:t> </a:t>
              </a:r>
              <a:r>
                <a:rPr lang="es-ES" sz="1200" dirty="0" err="1"/>
                <a:t>command</a:t>
              </a:r>
              <a:endParaRPr lang="es-ES" sz="1200" dirty="0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EB40AEBD-9172-4E2E-8C97-D58A17B026EA}"/>
              </a:ext>
            </a:extLst>
          </p:cNvPr>
          <p:cNvGrpSpPr/>
          <p:nvPr/>
        </p:nvGrpSpPr>
        <p:grpSpPr>
          <a:xfrm>
            <a:off x="4779292" y="1945835"/>
            <a:ext cx="2658198" cy="942455"/>
            <a:chOff x="4779292" y="1945835"/>
            <a:chExt cx="2658198" cy="942455"/>
          </a:xfrm>
        </p:grpSpPr>
        <p:cxnSp>
          <p:nvCxnSpPr>
            <p:cNvPr id="71" name="Conector: curvado 70">
              <a:extLst>
                <a:ext uri="{FF2B5EF4-FFF2-40B4-BE49-F238E27FC236}">
                  <a16:creationId xmlns:a16="http://schemas.microsoft.com/office/drawing/2014/main" id="{2F472EF4-7484-4CE9-936A-6467830A8EA4}"/>
                </a:ext>
              </a:extLst>
            </p:cNvPr>
            <p:cNvCxnSpPr>
              <a:cxnSpLocks/>
              <a:stCxn id="73" idx="6"/>
              <a:endCxn id="63" idx="0"/>
            </p:cNvCxnSpPr>
            <p:nvPr/>
          </p:nvCxnSpPr>
          <p:spPr>
            <a:xfrm>
              <a:off x="4779292" y="1945835"/>
              <a:ext cx="1959582" cy="942455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73966336-860F-4024-ACC0-A9CD85347FA3}"/>
                </a:ext>
              </a:extLst>
            </p:cNvPr>
            <p:cNvSpPr txBox="1"/>
            <p:nvPr/>
          </p:nvSpPr>
          <p:spPr>
            <a:xfrm>
              <a:off x="6424361" y="2118964"/>
              <a:ext cx="1013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I’m</a:t>
              </a:r>
              <a:r>
                <a:rPr lang="es-ES" sz="1200" dirty="0"/>
                <a:t> a </a:t>
              </a:r>
              <a:r>
                <a:rPr lang="es-ES" sz="1200" dirty="0" err="1"/>
                <a:t>client</a:t>
              </a:r>
              <a:endParaRPr lang="es-ES" sz="1200" dirty="0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C26B1A87-BA2C-4916-936E-60005C345992}"/>
              </a:ext>
            </a:extLst>
          </p:cNvPr>
          <p:cNvGrpSpPr/>
          <p:nvPr/>
        </p:nvGrpSpPr>
        <p:grpSpPr>
          <a:xfrm>
            <a:off x="1829730" y="1945834"/>
            <a:ext cx="2356816" cy="942455"/>
            <a:chOff x="1829730" y="1945834"/>
            <a:chExt cx="2356816" cy="942455"/>
          </a:xfrm>
        </p:grpSpPr>
        <p:cxnSp>
          <p:nvCxnSpPr>
            <p:cNvPr id="122" name="Conector: curvado 121">
              <a:extLst>
                <a:ext uri="{FF2B5EF4-FFF2-40B4-BE49-F238E27FC236}">
                  <a16:creationId xmlns:a16="http://schemas.microsoft.com/office/drawing/2014/main" id="{E5A2D1F0-F4DE-4B06-8B12-CD5CBD4055C2}"/>
                </a:ext>
              </a:extLst>
            </p:cNvPr>
            <p:cNvCxnSpPr>
              <a:cxnSpLocks/>
              <a:stCxn id="73" idx="2"/>
              <a:endCxn id="121" idx="0"/>
            </p:cNvCxnSpPr>
            <p:nvPr/>
          </p:nvCxnSpPr>
          <p:spPr>
            <a:xfrm rot="10800000" flipV="1">
              <a:off x="2474295" y="1945834"/>
              <a:ext cx="1712251" cy="942455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4B3ACD9B-4F30-40BD-9565-70CBBB540E85}"/>
                </a:ext>
              </a:extLst>
            </p:cNvPr>
            <p:cNvSpPr txBox="1"/>
            <p:nvPr/>
          </p:nvSpPr>
          <p:spPr>
            <a:xfrm>
              <a:off x="1829730" y="2098651"/>
              <a:ext cx="1181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I’m</a:t>
              </a:r>
              <a:r>
                <a:rPr lang="es-ES" sz="1200" dirty="0"/>
                <a:t> a server</a:t>
              </a: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34B80171-2509-40A9-A94B-5F6746506FDA}"/>
              </a:ext>
            </a:extLst>
          </p:cNvPr>
          <p:cNvGrpSpPr/>
          <p:nvPr/>
        </p:nvGrpSpPr>
        <p:grpSpPr>
          <a:xfrm>
            <a:off x="2177920" y="2665598"/>
            <a:ext cx="2022024" cy="763402"/>
            <a:chOff x="2177920" y="2665598"/>
            <a:chExt cx="2022024" cy="763402"/>
          </a:xfrm>
        </p:grpSpPr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4811D61F-9ACE-4353-813F-F2CA5F40A3B8}"/>
                </a:ext>
              </a:extLst>
            </p:cNvPr>
            <p:cNvSpPr/>
            <p:nvPr/>
          </p:nvSpPr>
          <p:spPr>
            <a:xfrm>
              <a:off x="2177920" y="2888290"/>
              <a:ext cx="592747" cy="5407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</a:p>
          </p:txBody>
        </p: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4D859EB6-9C06-4984-8EC5-1932893307DA}"/>
                </a:ext>
              </a:extLst>
            </p:cNvPr>
            <p:cNvSpPr txBox="1"/>
            <p:nvPr/>
          </p:nvSpPr>
          <p:spPr>
            <a:xfrm>
              <a:off x="2733474" y="2665598"/>
              <a:ext cx="1466470" cy="464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/>
                <a:t>Ask </a:t>
              </a:r>
              <a:r>
                <a:rPr lang="es-ES" sz="1200" dirty="0" err="1"/>
                <a:t>an</a:t>
              </a:r>
              <a:r>
                <a:rPr lang="es-ES" sz="1200" dirty="0"/>
                <a:t> </a:t>
              </a:r>
              <a:r>
                <a:rPr lang="es-ES" sz="1200" dirty="0" err="1"/>
                <a:t>available</a:t>
              </a:r>
              <a:r>
                <a:rPr lang="es-ES" sz="1200" dirty="0"/>
                <a:t> </a:t>
              </a:r>
            </a:p>
            <a:p>
              <a:pPr algn="ctr"/>
              <a:r>
                <a:rPr lang="es-ES" sz="1200" dirty="0" err="1"/>
                <a:t>device</a:t>
              </a:r>
              <a:r>
                <a:rPr lang="es-ES" sz="1200" dirty="0"/>
                <a:t> a </a:t>
              </a:r>
              <a:r>
                <a:rPr lang="es-ES" sz="1200" dirty="0" err="1"/>
                <a:t>command</a:t>
              </a:r>
              <a:endParaRPr lang="es-ES" sz="1200" dirty="0"/>
            </a:p>
          </p:txBody>
        </p: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9FC46BD7-6C44-46F8-9A08-C6110DC6F0B2}"/>
              </a:ext>
            </a:extLst>
          </p:cNvPr>
          <p:cNvGrpSpPr/>
          <p:nvPr/>
        </p:nvGrpSpPr>
        <p:grpSpPr>
          <a:xfrm>
            <a:off x="6942091" y="2784857"/>
            <a:ext cx="2194712" cy="646331"/>
            <a:chOff x="6942091" y="2784857"/>
            <a:chExt cx="2194712" cy="646331"/>
          </a:xfrm>
        </p:grpSpPr>
        <p:cxnSp>
          <p:nvCxnSpPr>
            <p:cNvPr id="76" name="Conector: curvado 75">
              <a:extLst>
                <a:ext uri="{FF2B5EF4-FFF2-40B4-BE49-F238E27FC236}">
                  <a16:creationId xmlns:a16="http://schemas.microsoft.com/office/drawing/2014/main" id="{FE73C152-3BF5-4BC1-B1A4-A6A28F6DDF83}"/>
                </a:ext>
              </a:extLst>
            </p:cNvPr>
            <p:cNvCxnSpPr>
              <a:cxnSpLocks/>
              <a:stCxn id="63" idx="7"/>
              <a:endCxn id="63" idx="5"/>
            </p:cNvCxnSpPr>
            <p:nvPr/>
          </p:nvCxnSpPr>
          <p:spPr>
            <a:xfrm rot="16200000" flipH="1">
              <a:off x="6757271" y="3158645"/>
              <a:ext cx="382340" cy="12700"/>
            </a:xfrm>
            <a:prstGeom prst="curvedConnector5">
              <a:avLst>
                <a:gd name="adj1" fmla="val -59790"/>
                <a:gd name="adj2" fmla="val 5783787"/>
                <a:gd name="adj3" fmla="val 15979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CuadroTexto 126">
              <a:extLst>
                <a:ext uri="{FF2B5EF4-FFF2-40B4-BE49-F238E27FC236}">
                  <a16:creationId xmlns:a16="http://schemas.microsoft.com/office/drawing/2014/main" id="{F9DB8972-70B4-4ADA-8A14-2AF3F79D3377}"/>
                </a:ext>
              </a:extLst>
            </p:cNvPr>
            <p:cNvSpPr txBox="1"/>
            <p:nvPr/>
          </p:nvSpPr>
          <p:spPr>
            <a:xfrm>
              <a:off x="7609190" y="2784857"/>
              <a:ext cx="1527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/>
                <a:t>Unknow</a:t>
              </a:r>
              <a:r>
                <a:rPr lang="es-ES" sz="1200" dirty="0"/>
                <a:t> </a:t>
              </a:r>
              <a:r>
                <a:rPr lang="es-ES" sz="1200" dirty="0" err="1"/>
                <a:t>message</a:t>
              </a:r>
              <a:r>
                <a:rPr lang="es-ES" sz="1200" dirty="0"/>
                <a:t> </a:t>
              </a:r>
            </a:p>
            <a:p>
              <a:pPr algn="ctr"/>
              <a:r>
                <a:rPr lang="es-ES" sz="1200" dirty="0" err="1"/>
                <a:t>or</a:t>
              </a:r>
              <a:r>
                <a:rPr lang="es-ES" sz="1200" dirty="0"/>
                <a:t> </a:t>
              </a:r>
            </a:p>
            <a:p>
              <a:pPr algn="ctr"/>
              <a:r>
                <a:rPr lang="es-ES" sz="1200" dirty="0" err="1"/>
                <a:t>it’s</a:t>
              </a:r>
              <a:r>
                <a:rPr lang="es-ES" sz="1200" dirty="0"/>
                <a:t> </a:t>
              </a:r>
              <a:r>
                <a:rPr lang="es-ES" sz="1200" dirty="0" err="1"/>
                <a:t>not</a:t>
              </a:r>
              <a:r>
                <a:rPr lang="es-ES" sz="1200" dirty="0"/>
                <a:t> </a:t>
              </a:r>
              <a:r>
                <a:rPr lang="es-ES" sz="1200" dirty="0" err="1"/>
                <a:t>for</a:t>
              </a:r>
              <a:r>
                <a:rPr lang="es-ES" sz="1200" dirty="0"/>
                <a:t> me</a:t>
              </a: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5C66CD0B-58D4-4825-B2D3-28E8B92C0310}"/>
              </a:ext>
            </a:extLst>
          </p:cNvPr>
          <p:cNvGrpSpPr/>
          <p:nvPr/>
        </p:nvGrpSpPr>
        <p:grpSpPr>
          <a:xfrm>
            <a:off x="556800" y="2841829"/>
            <a:ext cx="1714276" cy="646331"/>
            <a:chOff x="556800" y="2841829"/>
            <a:chExt cx="1714276" cy="646331"/>
          </a:xfrm>
        </p:grpSpPr>
        <p:cxnSp>
          <p:nvCxnSpPr>
            <p:cNvPr id="125" name="Conector: curvado 124">
              <a:extLst>
                <a:ext uri="{FF2B5EF4-FFF2-40B4-BE49-F238E27FC236}">
                  <a16:creationId xmlns:a16="http://schemas.microsoft.com/office/drawing/2014/main" id="{6E5A755D-DDB2-48C4-9C5A-72DB230527AE}"/>
                </a:ext>
              </a:extLst>
            </p:cNvPr>
            <p:cNvCxnSpPr>
              <a:cxnSpLocks/>
              <a:stCxn id="121" idx="3"/>
              <a:endCxn id="121" idx="1"/>
            </p:cNvCxnSpPr>
            <p:nvPr/>
          </p:nvCxnSpPr>
          <p:spPr>
            <a:xfrm rot="5400000" flipH="1">
              <a:off x="2073556" y="3158645"/>
              <a:ext cx="382340" cy="12700"/>
            </a:xfrm>
            <a:prstGeom prst="curvedConnector5">
              <a:avLst>
                <a:gd name="adj1" fmla="val -59790"/>
                <a:gd name="adj2" fmla="val 5783787"/>
                <a:gd name="adj3" fmla="val 15979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9EB5F3D2-33D0-46A6-A92E-F10D4C371D13}"/>
                </a:ext>
              </a:extLst>
            </p:cNvPr>
            <p:cNvSpPr txBox="1"/>
            <p:nvPr/>
          </p:nvSpPr>
          <p:spPr>
            <a:xfrm>
              <a:off x="556800" y="2841829"/>
              <a:ext cx="10283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/>
                <a:t>No response </a:t>
              </a:r>
              <a:r>
                <a:rPr lang="es-ES" sz="1200" dirty="0" err="1"/>
                <a:t>from</a:t>
              </a:r>
              <a:r>
                <a:rPr lang="es-ES" sz="1200" dirty="0"/>
                <a:t> </a:t>
              </a:r>
              <a:r>
                <a:rPr lang="es-ES" sz="1200" dirty="0" err="1"/>
                <a:t>client</a:t>
              </a:r>
              <a:endParaRPr lang="es-ES" sz="1200" dirty="0"/>
            </a:p>
            <a:p>
              <a:pPr algn="ctr"/>
              <a:r>
                <a:rPr lang="es-ES" sz="1200" dirty="0"/>
                <a:t>(Time </a:t>
              </a:r>
              <a:r>
                <a:rPr lang="es-ES" sz="1200" dirty="0" err="1"/>
                <a:t>out</a:t>
              </a:r>
              <a:r>
                <a:rPr lang="es-ES" sz="1200" dirty="0"/>
                <a:t>)</a:t>
              </a:r>
            </a:p>
          </p:txBody>
        </p:sp>
      </p:grpSp>
      <p:sp>
        <p:nvSpPr>
          <p:cNvPr id="151" name="Elipse 150">
            <a:extLst>
              <a:ext uri="{FF2B5EF4-FFF2-40B4-BE49-F238E27FC236}">
                <a16:creationId xmlns:a16="http://schemas.microsoft.com/office/drawing/2014/main" id="{92F32D9C-E271-4FA3-8775-4B562BBE0C38}"/>
              </a:ext>
            </a:extLst>
          </p:cNvPr>
          <p:cNvSpPr/>
          <p:nvPr/>
        </p:nvSpPr>
        <p:spPr>
          <a:xfrm>
            <a:off x="2177920" y="4648454"/>
            <a:ext cx="592747" cy="5407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CFA03C99-6715-4957-A709-DF5CDBC433E9}"/>
              </a:ext>
            </a:extLst>
          </p:cNvPr>
          <p:cNvGrpSpPr/>
          <p:nvPr/>
        </p:nvGrpSpPr>
        <p:grpSpPr>
          <a:xfrm>
            <a:off x="1096495" y="3435350"/>
            <a:ext cx="1466470" cy="1219454"/>
            <a:chOff x="1096495" y="3435350"/>
            <a:chExt cx="1466470" cy="1219454"/>
          </a:xfrm>
        </p:grpSpPr>
        <p:cxnSp>
          <p:nvCxnSpPr>
            <p:cNvPr id="152" name="Conector: curvado 151">
              <a:extLst>
                <a:ext uri="{FF2B5EF4-FFF2-40B4-BE49-F238E27FC236}">
                  <a16:creationId xmlns:a16="http://schemas.microsoft.com/office/drawing/2014/main" id="{C24B3E28-49FB-4CA4-B62C-09BFD304DA86}"/>
                </a:ext>
              </a:extLst>
            </p:cNvPr>
            <p:cNvCxnSpPr>
              <a:cxnSpLocks/>
              <a:stCxn id="121" idx="4"/>
              <a:endCxn id="151" idx="0"/>
            </p:cNvCxnSpPr>
            <p:nvPr/>
          </p:nvCxnSpPr>
          <p:spPr>
            <a:xfrm rot="5400000">
              <a:off x="1864567" y="4038727"/>
              <a:ext cx="1219454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CuadroTexto 152">
              <a:extLst>
                <a:ext uri="{FF2B5EF4-FFF2-40B4-BE49-F238E27FC236}">
                  <a16:creationId xmlns:a16="http://schemas.microsoft.com/office/drawing/2014/main" id="{ED427C6E-2835-48A3-AD20-1B8D898F87B7}"/>
                </a:ext>
              </a:extLst>
            </p:cNvPr>
            <p:cNvSpPr txBox="1"/>
            <p:nvPr/>
          </p:nvSpPr>
          <p:spPr>
            <a:xfrm>
              <a:off x="1096495" y="3876911"/>
              <a:ext cx="1466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/>
                <a:t>Client </a:t>
              </a:r>
              <a:r>
                <a:rPr lang="es-ES" sz="1200" dirty="0" err="1"/>
                <a:t>answered</a:t>
              </a:r>
              <a:r>
                <a:rPr lang="es-ES" sz="1200" dirty="0"/>
                <a:t> </a:t>
              </a:r>
              <a:r>
                <a:rPr lang="es-ES" sz="1200" dirty="0" err="1"/>
                <a:t>successfully</a:t>
              </a:r>
              <a:endParaRPr lang="es-ES" sz="1200" dirty="0"/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42F6FFF9-36C6-48DC-8DEC-DF7E517CFE9A}"/>
              </a:ext>
            </a:extLst>
          </p:cNvPr>
          <p:cNvGrpSpPr/>
          <p:nvPr/>
        </p:nvGrpSpPr>
        <p:grpSpPr>
          <a:xfrm>
            <a:off x="2770667" y="3158645"/>
            <a:ext cx="1633517" cy="1760164"/>
            <a:chOff x="2770667" y="3158645"/>
            <a:chExt cx="1633517" cy="1760164"/>
          </a:xfrm>
        </p:grpSpPr>
        <p:cxnSp>
          <p:nvCxnSpPr>
            <p:cNvPr id="154" name="Conector: curvado 153">
              <a:extLst>
                <a:ext uri="{FF2B5EF4-FFF2-40B4-BE49-F238E27FC236}">
                  <a16:creationId xmlns:a16="http://schemas.microsoft.com/office/drawing/2014/main" id="{495724F5-3488-44F4-93CC-3805A6030765}"/>
                </a:ext>
              </a:extLst>
            </p:cNvPr>
            <p:cNvCxnSpPr>
              <a:cxnSpLocks/>
              <a:stCxn id="151" idx="6"/>
              <a:endCxn id="121" idx="6"/>
            </p:cNvCxnSpPr>
            <p:nvPr/>
          </p:nvCxnSpPr>
          <p:spPr>
            <a:xfrm flipV="1">
              <a:off x="2770667" y="3158645"/>
              <a:ext cx="12700" cy="176016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8CCFA09E-97F8-4773-BBAD-C7DB0DE66D76}"/>
                </a:ext>
              </a:extLst>
            </p:cNvPr>
            <p:cNvSpPr txBox="1"/>
            <p:nvPr/>
          </p:nvSpPr>
          <p:spPr>
            <a:xfrm>
              <a:off x="2937714" y="3814536"/>
              <a:ext cx="1466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/>
                <a:t>Print</a:t>
              </a:r>
              <a:r>
                <a:rPr lang="es-ES" sz="1200" dirty="0"/>
                <a:t> </a:t>
              </a:r>
              <a:r>
                <a:rPr lang="es-ES" sz="1200" dirty="0" err="1"/>
                <a:t>the</a:t>
              </a:r>
              <a:r>
                <a:rPr lang="es-ES" sz="1200" dirty="0"/>
                <a:t> </a:t>
              </a:r>
              <a:r>
                <a:rPr lang="es-ES" sz="1200" dirty="0" err="1"/>
                <a:t>answer</a:t>
              </a:r>
              <a:endParaRPr lang="es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352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02146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 LPWAN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6B40151-58B5-42D3-B6FC-1DA34C6C9C28}"/>
              </a:ext>
            </a:extLst>
          </p:cNvPr>
          <p:cNvSpPr txBox="1"/>
          <p:nvPr/>
        </p:nvSpPr>
        <p:spPr>
          <a:xfrm>
            <a:off x="2176041" y="3075057"/>
            <a:ext cx="6238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NOW LET’S FUN BEGIN!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97A2F23-0F37-4554-BA4D-681333E8D769}"/>
              </a:ext>
            </a:extLst>
          </p:cNvPr>
          <p:cNvSpPr txBox="1"/>
          <p:nvPr/>
        </p:nvSpPr>
        <p:spPr>
          <a:xfrm>
            <a:off x="4055394" y="3782943"/>
            <a:ext cx="364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remember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don’t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touch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41362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F459C-412A-403E-BC86-C92F911B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189"/>
            <a:ext cx="8596668" cy="1320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LoRa</a:t>
            </a:r>
            <a:r>
              <a:rPr lang="en-US" dirty="0"/>
              <a:t> is the type of radiofrequency modulation patented by </a:t>
            </a:r>
            <a:r>
              <a:rPr lang="en-US" dirty="0" err="1"/>
              <a:t>Semtech</a:t>
            </a:r>
            <a:r>
              <a:rPr lang="en-US" dirty="0"/>
              <a:t> and among its main advantages is: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E2F277-BE6B-48B0-9CF0-B6F5BDFD8991}"/>
              </a:ext>
            </a:extLst>
          </p:cNvPr>
          <p:cNvSpPr txBox="1"/>
          <p:nvPr/>
        </p:nvSpPr>
        <p:spPr>
          <a:xfrm>
            <a:off x="677334" y="2160589"/>
            <a:ext cx="8308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tolerance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interference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sensitivity (-168dB)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FSK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modulation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consumption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 range 10 to 20km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 data transfer (up to 255 bytes)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4114A59-5EF1-4409-873E-1F37640B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540" y="3868106"/>
            <a:ext cx="5988255" cy="229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4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F459C-412A-403E-BC86-C92F911B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189"/>
            <a:ext cx="8596668" cy="1320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LoRaWAN</a:t>
            </a:r>
            <a:r>
              <a:rPr lang="en-US" dirty="0"/>
              <a:t> is a network protocol that uses </a:t>
            </a:r>
            <a:r>
              <a:rPr lang="en-US" dirty="0" err="1"/>
              <a:t>LoRa</a:t>
            </a:r>
            <a:r>
              <a:rPr lang="en-US" dirty="0"/>
              <a:t> technology to communicate and manage </a:t>
            </a:r>
            <a:r>
              <a:rPr lang="en-US" dirty="0" err="1"/>
              <a:t>LoRa</a:t>
            </a:r>
            <a:r>
              <a:rPr lang="en-US" dirty="0"/>
              <a:t> devices, it consists of two parts mainly: gateways and nodes.</a:t>
            </a:r>
            <a:endParaRPr lang="es-E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E2F277-BE6B-48B0-9CF0-B6F5BDFD8991}"/>
              </a:ext>
            </a:extLst>
          </p:cNvPr>
          <p:cNvSpPr txBox="1"/>
          <p:nvPr/>
        </p:nvSpPr>
        <p:spPr>
          <a:xfrm>
            <a:off x="677334" y="2160589"/>
            <a:ext cx="8308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 topology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AES 128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Encryption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Support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 and Private networks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Device Management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832EB9-9EC1-4CC0-87A4-FBECFA50A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11" y="3868106"/>
            <a:ext cx="6187440" cy="24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3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79905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8A88648-99EA-4A28-8F9C-9BA3CD5B0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532" y="1697831"/>
            <a:ext cx="8169997" cy="43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0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F459C-412A-403E-BC86-C92F911B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190"/>
            <a:ext cx="8596668" cy="926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point-to-point connection (P2P) mode, a gateway device is no needed.</a:t>
            </a:r>
          </a:p>
          <a:p>
            <a:pPr marL="0" indent="0">
              <a:buNone/>
            </a:pPr>
            <a:r>
              <a:rPr lang="en-US" dirty="0"/>
              <a:t>Instead, they can transmit information each others directly.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F6798EC-44E1-45A8-B1A9-7CA23AD17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34" y="4009556"/>
            <a:ext cx="3514725" cy="8435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3B1C6C5-1C84-4BF3-AB70-F374E6F7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666" y="2820990"/>
            <a:ext cx="3341485" cy="3132643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03C1184E-C12B-4F00-BC7E-E202AA7F4BCC}"/>
              </a:ext>
            </a:extLst>
          </p:cNvPr>
          <p:cNvSpPr txBox="1">
            <a:spLocks/>
          </p:cNvSpPr>
          <p:nvPr/>
        </p:nvSpPr>
        <p:spPr>
          <a:xfrm>
            <a:off x="910534" y="4853090"/>
            <a:ext cx="3514724" cy="40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Point-To-Point connection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47803206-4920-4263-A198-7EACA6151165}"/>
              </a:ext>
            </a:extLst>
          </p:cNvPr>
          <p:cNvSpPr txBox="1">
            <a:spLocks/>
          </p:cNvSpPr>
          <p:nvPr/>
        </p:nvSpPr>
        <p:spPr>
          <a:xfrm>
            <a:off x="4728797" y="5953633"/>
            <a:ext cx="3755780" cy="40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Mesh structure connection</a:t>
            </a:r>
          </a:p>
        </p:txBody>
      </p:sp>
    </p:spTree>
    <p:extLst>
      <p:ext uri="{BB962C8B-B14F-4D97-AF65-F5344CB8AC3E}">
        <p14:creationId xmlns:p14="http://schemas.microsoft.com/office/powerpoint/2010/main" val="25986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OTAA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B0B65C-C3D4-4F88-8036-E26B770B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1585913"/>
            <a:ext cx="7898164" cy="44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2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ABP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DDF4F8B-0CF4-4E53-A2D9-D16F51698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41563"/>
            <a:ext cx="7813496" cy="44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2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OTAA / ABP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84ABD8-DF6E-4229-87B8-ABCFC3E15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57" y="1270000"/>
            <a:ext cx="5791947" cy="533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5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64B05A-56E3-4F71-90EA-BC2152C2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679" y="2789143"/>
            <a:ext cx="4683322" cy="35405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926488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F459C-412A-403E-BC86-C92F911B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51882"/>
            <a:ext cx="8596668" cy="4715972"/>
          </a:xfrm>
        </p:spPr>
        <p:txBody>
          <a:bodyPr>
            <a:normAutofit/>
          </a:bodyPr>
          <a:lstStyle/>
          <a:p>
            <a:r>
              <a:rPr lang="es-ES" dirty="0"/>
              <a:t>ATSAMD21G18 (32-bit ARM </a:t>
            </a:r>
            <a:r>
              <a:rPr lang="es-ES" dirty="0" err="1"/>
              <a:t>Cortex</a:t>
            </a:r>
            <a:r>
              <a:rPr lang="es-ES" dirty="0"/>
              <a:t> M0+) @ 48MHz </a:t>
            </a:r>
            <a:r>
              <a:rPr lang="es-ES" dirty="0" err="1"/>
              <a:t>with</a:t>
            </a:r>
            <a:r>
              <a:rPr lang="es-ES" dirty="0"/>
              <a:t> 3.3V </a:t>
            </a:r>
            <a:r>
              <a:rPr lang="es-ES" dirty="0" err="1"/>
              <a:t>logic</a:t>
            </a:r>
            <a:r>
              <a:rPr lang="es-ES" dirty="0"/>
              <a:t>/</a:t>
            </a:r>
            <a:r>
              <a:rPr lang="es-ES" dirty="0" err="1"/>
              <a:t>power</a:t>
            </a:r>
            <a:endParaRPr lang="es-ES" dirty="0"/>
          </a:p>
          <a:p>
            <a:r>
              <a:rPr lang="es-ES" dirty="0" err="1"/>
              <a:t>Embedded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lithium</a:t>
            </a:r>
            <a:r>
              <a:rPr lang="es-ES" dirty="0"/>
              <a:t> </a:t>
            </a:r>
            <a:r>
              <a:rPr lang="es-ES" dirty="0" err="1"/>
              <a:t>battery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chip and status </a:t>
            </a:r>
            <a:r>
              <a:rPr lang="es-ES" dirty="0" err="1"/>
              <a:t>indicator</a:t>
            </a:r>
            <a:r>
              <a:rPr lang="es-ES" dirty="0"/>
              <a:t> led</a:t>
            </a:r>
          </a:p>
          <a:p>
            <a:r>
              <a:rPr lang="es-ES" dirty="0"/>
              <a:t>20 </a:t>
            </a:r>
            <a:r>
              <a:rPr lang="es-ES" dirty="0" err="1"/>
              <a:t>GPIOs</a:t>
            </a:r>
            <a:r>
              <a:rPr lang="es-ES" dirty="0"/>
              <a:t> (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pins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2 and 7 are PWM)</a:t>
            </a:r>
          </a:p>
          <a:p>
            <a:r>
              <a:rPr lang="es-ES" dirty="0"/>
              <a:t>1 x </a:t>
            </a:r>
            <a:r>
              <a:rPr lang="es-ES" dirty="0" err="1"/>
              <a:t>analog</a:t>
            </a:r>
            <a:r>
              <a:rPr lang="es-ES" dirty="0"/>
              <a:t> output (10-bit DAC)</a:t>
            </a:r>
          </a:p>
          <a:p>
            <a:r>
              <a:rPr lang="es-ES" dirty="0"/>
              <a:t>6 x </a:t>
            </a:r>
            <a:r>
              <a:rPr lang="es-ES" dirty="0" err="1"/>
              <a:t>analog</a:t>
            </a:r>
            <a:r>
              <a:rPr lang="es-ES" dirty="0"/>
              <a:t> inputs (12-bit ADC)</a:t>
            </a:r>
          </a:p>
          <a:p>
            <a:r>
              <a:rPr lang="es-ES" dirty="0"/>
              <a:t>4 </a:t>
            </a:r>
            <a:r>
              <a:rPr lang="es-ES" dirty="0" err="1"/>
              <a:t>on-board</a:t>
            </a:r>
            <a:r>
              <a:rPr lang="es-ES" dirty="0"/>
              <a:t> Grove </a:t>
            </a:r>
            <a:r>
              <a:rPr lang="es-ES" dirty="0" err="1"/>
              <a:t>connectors</a:t>
            </a:r>
            <a:endParaRPr lang="es-ES" dirty="0"/>
          </a:p>
          <a:p>
            <a:r>
              <a:rPr lang="es-ES" dirty="0"/>
              <a:t>3.3V </a:t>
            </a:r>
            <a:r>
              <a:rPr lang="es-ES" dirty="0" err="1"/>
              <a:t>regulator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200mA output</a:t>
            </a:r>
          </a:p>
          <a:p>
            <a:r>
              <a:rPr lang="es-ES" dirty="0"/>
              <a:t>Flash </a:t>
            </a:r>
            <a:r>
              <a:rPr lang="es-ES" dirty="0" err="1"/>
              <a:t>Memory</a:t>
            </a:r>
            <a:r>
              <a:rPr lang="es-ES" dirty="0"/>
              <a:t> : 256 kb</a:t>
            </a:r>
          </a:p>
          <a:p>
            <a:r>
              <a:rPr lang="es-ES" dirty="0"/>
              <a:t>SRAM : 32 kb</a:t>
            </a:r>
          </a:p>
          <a:p>
            <a:r>
              <a:rPr lang="es-ES" dirty="0" err="1"/>
              <a:t>Device</a:t>
            </a:r>
            <a:r>
              <a:rPr lang="es-ES" dirty="0"/>
              <a:t> Firmware </a:t>
            </a:r>
            <a:r>
              <a:rPr lang="es-ES" dirty="0" err="1"/>
              <a:t>Upgrade</a:t>
            </a:r>
            <a:r>
              <a:rPr lang="es-ES" dirty="0"/>
              <a:t> </a:t>
            </a:r>
            <a:r>
              <a:rPr lang="es-ES" dirty="0" err="1"/>
              <a:t>button</a:t>
            </a:r>
            <a:r>
              <a:rPr lang="es-ES" dirty="0"/>
              <a:t> </a:t>
            </a:r>
          </a:p>
          <a:p>
            <a:r>
              <a:rPr lang="es-ES" dirty="0" err="1"/>
              <a:t>Reset</a:t>
            </a:r>
            <a:r>
              <a:rPr lang="es-ES" dirty="0"/>
              <a:t> </a:t>
            </a:r>
            <a:r>
              <a:rPr lang="es-ES" dirty="0" err="1"/>
              <a:t>button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21274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3370</TotalTime>
  <Words>479</Words>
  <Application>Microsoft Office PowerPoint</Application>
  <PresentationFormat>Panorámica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Trebuchet MS</vt:lpstr>
      <vt:lpstr>Wingdings 3</vt:lpstr>
      <vt:lpstr>Faceta</vt:lpstr>
      <vt:lpstr>Seeeduino LoRaWAN</vt:lpstr>
      <vt:lpstr>LoRa : Technology</vt:lpstr>
      <vt:lpstr>LoRaWAN : Protocol</vt:lpstr>
      <vt:lpstr>LoRaWAN : Structure</vt:lpstr>
      <vt:lpstr>LoRaWAN : LoRa mode</vt:lpstr>
      <vt:lpstr>LoRaWAN : LoRaWAN OTAA mode</vt:lpstr>
      <vt:lpstr>LoRaWAN : LoRaWAN ABP mode</vt:lpstr>
      <vt:lpstr>LoRaWAN : LoRaWAN OTAA / ABP mode</vt:lpstr>
      <vt:lpstr>Seeeduino LoRaWAN : Board/Processor</vt:lpstr>
      <vt:lpstr>Seeeduino LoRaWAN : Board/Modules</vt:lpstr>
      <vt:lpstr>Seeeduino LoRaWAN : Block Diagram</vt:lpstr>
      <vt:lpstr>Seeeduino LoRaWAN : Block Diagram</vt:lpstr>
      <vt:lpstr>Seeeduino LoRaWAN : In a nutshell</vt:lpstr>
      <vt:lpstr>LoRa in Low-Power Wide-Area Network</vt:lpstr>
      <vt:lpstr>LoRa in Low-Power Wide-Area Network</vt:lpstr>
      <vt:lpstr>LoRa in LPWAN : Hands-On Example </vt:lpstr>
      <vt:lpstr>LoRa in LPWAN : Hands-On Example </vt:lpstr>
      <vt:lpstr>LoRa in LPWAN : Hands-On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Seeeduino LoRaWAN</dc:title>
  <dc:creator>Michele Moreno</dc:creator>
  <cp:lastModifiedBy>Michele Moreno</cp:lastModifiedBy>
  <cp:revision>101</cp:revision>
  <dcterms:created xsi:type="dcterms:W3CDTF">2018-04-10T17:58:19Z</dcterms:created>
  <dcterms:modified xsi:type="dcterms:W3CDTF">2018-04-30T19:12:31Z</dcterms:modified>
</cp:coreProperties>
</file>