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63" r:id="rId5"/>
    <p:sldId id="265" r:id="rId6"/>
    <p:sldId id="267" r:id="rId7"/>
    <p:sldId id="268" r:id="rId8"/>
    <p:sldId id="269" r:id="rId9"/>
    <p:sldId id="270" r:id="rId10"/>
    <p:sldId id="273" r:id="rId11"/>
    <p:sldId id="274" r:id="rId12"/>
    <p:sldId id="276" r:id="rId13"/>
    <p:sldId id="275" r:id="rId14"/>
    <p:sldId id="277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7A743-4159-46FE-8F35-538EB63B14AA}" type="datetimeFigureOut">
              <a:rPr lang="es-ES" smtClean="0"/>
              <a:t>27/04/2018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4C5A6-FE7C-4A60-8C07-B315A40B66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50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22858-6C35-4FD1-B638-56E92E3D4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64779"/>
            <a:ext cx="7766936" cy="1646302"/>
          </a:xfrm>
        </p:spPr>
        <p:txBody>
          <a:bodyPr/>
          <a:lstStyle/>
          <a:p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endParaRPr lang="es-E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5F7839-B092-49BA-9757-1534C3336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0480" y="3264283"/>
            <a:ext cx="2893523" cy="393794"/>
          </a:xfrm>
        </p:spPr>
        <p:txBody>
          <a:bodyPr/>
          <a:lstStyle/>
          <a:p>
            <a:r>
              <a:rPr lang="es-ES" dirty="0"/>
              <a:t>Michele La Malva Moreno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08E0D4-AE47-4D26-9C1B-6D79D33C7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38" y="1562101"/>
            <a:ext cx="7061199" cy="529589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15E5E1D-EF12-432D-A126-EC95B8A5C456}"/>
              </a:ext>
            </a:extLst>
          </p:cNvPr>
          <p:cNvSpPr txBox="1">
            <a:spLocks/>
          </p:cNvSpPr>
          <p:nvPr/>
        </p:nvSpPr>
        <p:spPr>
          <a:xfrm>
            <a:off x="4267200" y="2232581"/>
            <a:ext cx="5006803" cy="870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Experience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LoRa’s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 field of IoT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2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64B05A-56E3-4F71-90EA-BC2152C2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679" y="2789143"/>
            <a:ext cx="4683322" cy="35405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/Modules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F459C-412A-403E-BC86-C92F911B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51882"/>
            <a:ext cx="8596668" cy="4715972"/>
          </a:xfrm>
        </p:spPr>
        <p:txBody>
          <a:bodyPr>
            <a:normAutofit/>
          </a:bodyPr>
          <a:lstStyle/>
          <a:p>
            <a:r>
              <a:rPr lang="es-ES" altLang="es-ES" dirty="0"/>
              <a:t>RHF76-052AM </a:t>
            </a:r>
            <a:r>
              <a:rPr lang="es-ES" altLang="es-ES" dirty="0" err="1"/>
              <a:t>LoRaWAN</a:t>
            </a:r>
            <a:r>
              <a:rPr lang="es-ES" altLang="es-ES" dirty="0"/>
              <a:t> module </a:t>
            </a:r>
            <a:r>
              <a:rPr lang="es-ES" altLang="es-ES" dirty="0" err="1"/>
              <a:t>embedded</a:t>
            </a:r>
            <a:r>
              <a:rPr lang="es-ES" altLang="es-ES" dirty="0"/>
              <a:t> </a:t>
            </a:r>
            <a:r>
              <a:rPr lang="es-ES" altLang="es-ES" dirty="0" err="1"/>
              <a:t>by</a:t>
            </a:r>
            <a:r>
              <a:rPr lang="es-ES" altLang="es-ES" dirty="0"/>
              <a:t> SX1276 </a:t>
            </a:r>
            <a:r>
              <a:rPr lang="es-ES" altLang="es-ES" dirty="0" err="1"/>
              <a:t>transceiver</a:t>
            </a:r>
            <a:r>
              <a:rPr lang="es-ES" altLang="es-ES" dirty="0"/>
              <a:t> and MCU STM32L051/052XX.</a:t>
            </a:r>
          </a:p>
          <a:p>
            <a:r>
              <a:rPr lang="es-ES" altLang="es-ES" dirty="0"/>
              <a:t>High link </a:t>
            </a:r>
            <a:r>
              <a:rPr lang="es-ES" altLang="es-ES" dirty="0" err="1"/>
              <a:t>budget</a:t>
            </a:r>
            <a:r>
              <a:rPr lang="es-ES" altLang="es-ES" dirty="0"/>
              <a:t> </a:t>
            </a:r>
            <a:r>
              <a:rPr lang="es-ES" altLang="es-ES" dirty="0" err="1"/>
              <a:t>of</a:t>
            </a:r>
            <a:r>
              <a:rPr lang="es-ES" altLang="es-ES" dirty="0"/>
              <a:t> 160dB. -140dBm </a:t>
            </a:r>
            <a:r>
              <a:rPr lang="es-ES" altLang="es-ES" dirty="0" err="1"/>
              <a:t>sensitivity</a:t>
            </a:r>
            <a:r>
              <a:rPr lang="es-ES" altLang="es-ES" dirty="0"/>
              <a:t> and 19dBm Output </a:t>
            </a:r>
            <a:r>
              <a:rPr lang="es-ES" altLang="es-ES" dirty="0" err="1"/>
              <a:t>power</a:t>
            </a:r>
            <a:r>
              <a:rPr lang="es-ES" altLang="es-ES" dirty="0"/>
              <a:t>.</a:t>
            </a:r>
          </a:p>
          <a:p>
            <a:r>
              <a:rPr lang="es-ES" altLang="es-ES" dirty="0" err="1"/>
              <a:t>Support</a:t>
            </a:r>
            <a:r>
              <a:rPr lang="es-ES" altLang="es-ES" dirty="0"/>
              <a:t> </a:t>
            </a:r>
            <a:r>
              <a:rPr lang="es-ES" altLang="es-ES" dirty="0" err="1"/>
              <a:t>Class</a:t>
            </a:r>
            <a:r>
              <a:rPr lang="es-ES" altLang="es-ES" dirty="0"/>
              <a:t> A/C </a:t>
            </a:r>
            <a:r>
              <a:rPr lang="es-ES" altLang="es-ES" dirty="0" err="1"/>
              <a:t>LoRaWAN</a:t>
            </a:r>
            <a:r>
              <a:rPr lang="es-ES" altLang="es-ES" dirty="0"/>
              <a:t> </a:t>
            </a:r>
            <a:r>
              <a:rPr lang="es-ES" altLang="es-ES" dirty="0" err="1"/>
              <a:t>protocol</a:t>
            </a:r>
            <a:endParaRPr lang="es-ES" altLang="es-ES" dirty="0"/>
          </a:p>
          <a:p>
            <a:r>
              <a:rPr lang="es-ES" altLang="es-ES" dirty="0"/>
              <a:t>1.45uA </a:t>
            </a:r>
            <a:r>
              <a:rPr lang="es-ES" altLang="es-ES" dirty="0" err="1"/>
              <a:t>sleep</a:t>
            </a:r>
            <a:r>
              <a:rPr lang="es-ES" altLang="es-ES" dirty="0"/>
              <a:t> </a:t>
            </a:r>
            <a:r>
              <a:rPr lang="es-ES" altLang="es-ES" dirty="0" err="1"/>
              <a:t>current</a:t>
            </a:r>
            <a:r>
              <a:rPr lang="es-ES" altLang="es-ES" dirty="0"/>
              <a:t> in WOR </a:t>
            </a:r>
            <a:r>
              <a:rPr lang="es-ES" altLang="es-ES" dirty="0" err="1"/>
              <a:t>mode</a:t>
            </a:r>
            <a:endParaRPr lang="es-ES" altLang="es-ES" dirty="0"/>
          </a:p>
          <a:p>
            <a:r>
              <a:rPr lang="es-ES" altLang="es-ES" dirty="0"/>
              <a:t>Dual band:</a:t>
            </a:r>
          </a:p>
          <a:p>
            <a:pPr marL="0" indent="0">
              <a:buNone/>
            </a:pPr>
            <a:r>
              <a:rPr lang="es-ES" altLang="es-ES" dirty="0"/>
              <a:t>		19dBm@434MHz/470MHz</a:t>
            </a:r>
          </a:p>
          <a:p>
            <a:pPr marL="0" indent="0">
              <a:buNone/>
            </a:pPr>
            <a:r>
              <a:rPr lang="es-ES" altLang="es-ES" dirty="0"/>
              <a:t>		14dBm@868MHz/915MHz </a:t>
            </a:r>
          </a:p>
          <a:p>
            <a:r>
              <a:rPr lang="es-ES" altLang="es-ES" dirty="0"/>
              <a:t>(</a:t>
            </a:r>
            <a:r>
              <a:rPr lang="es-ES" altLang="es-ES" dirty="0" err="1"/>
              <a:t>Optional</a:t>
            </a:r>
            <a:r>
              <a:rPr lang="es-ES" altLang="es-ES" dirty="0"/>
              <a:t>) GPS Chip L70B-M39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8F368A-9192-483C-A8F9-D6FB5BD75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518" y="3501806"/>
            <a:ext cx="1482902" cy="1621374"/>
          </a:xfrm>
          <a:prstGeom prst="rect">
            <a:avLst/>
          </a:prstGeom>
        </p:spPr>
      </p:pic>
      <p:sp>
        <p:nvSpPr>
          <p:cNvPr id="48" name="Marco 47">
            <a:extLst>
              <a:ext uri="{FF2B5EF4-FFF2-40B4-BE49-F238E27FC236}">
                <a16:creationId xmlns:a16="http://schemas.microsoft.com/office/drawing/2014/main" id="{2B8B6CB8-6F87-436B-9080-C73ADA670211}"/>
              </a:ext>
            </a:extLst>
          </p:cNvPr>
          <p:cNvSpPr/>
          <p:nvPr/>
        </p:nvSpPr>
        <p:spPr>
          <a:xfrm>
            <a:off x="1043941" y="1851882"/>
            <a:ext cx="3372612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0" name="Marco 49">
            <a:extLst>
              <a:ext uri="{FF2B5EF4-FFF2-40B4-BE49-F238E27FC236}">
                <a16:creationId xmlns:a16="http://schemas.microsoft.com/office/drawing/2014/main" id="{41085E72-4C86-484F-9496-8457F2ED4027}"/>
              </a:ext>
            </a:extLst>
          </p:cNvPr>
          <p:cNvSpPr/>
          <p:nvPr/>
        </p:nvSpPr>
        <p:spPr>
          <a:xfrm>
            <a:off x="5758663" y="1851881"/>
            <a:ext cx="2135657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1" name="Marco 50">
            <a:extLst>
              <a:ext uri="{FF2B5EF4-FFF2-40B4-BE49-F238E27FC236}">
                <a16:creationId xmlns:a16="http://schemas.microsoft.com/office/drawing/2014/main" id="{D9BCA61C-0436-46F5-A0C7-4966D80218BF}"/>
              </a:ext>
            </a:extLst>
          </p:cNvPr>
          <p:cNvSpPr/>
          <p:nvPr/>
        </p:nvSpPr>
        <p:spPr>
          <a:xfrm>
            <a:off x="1043941" y="2118146"/>
            <a:ext cx="2091689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2" name="Marco 51">
            <a:extLst>
              <a:ext uri="{FF2B5EF4-FFF2-40B4-BE49-F238E27FC236}">
                <a16:creationId xmlns:a16="http://schemas.microsoft.com/office/drawing/2014/main" id="{B5DC66CB-977F-4248-B426-3AE514602AC6}"/>
              </a:ext>
            </a:extLst>
          </p:cNvPr>
          <p:cNvSpPr/>
          <p:nvPr/>
        </p:nvSpPr>
        <p:spPr>
          <a:xfrm>
            <a:off x="6924040" y="3764281"/>
            <a:ext cx="581253" cy="57404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3" name="Marco 52">
            <a:extLst>
              <a:ext uri="{FF2B5EF4-FFF2-40B4-BE49-F238E27FC236}">
                <a16:creationId xmlns:a16="http://schemas.microsoft.com/office/drawing/2014/main" id="{13468F65-AC14-4000-9556-50C5F14ABE0C}"/>
              </a:ext>
            </a:extLst>
          </p:cNvPr>
          <p:cNvSpPr/>
          <p:nvPr/>
        </p:nvSpPr>
        <p:spPr>
          <a:xfrm>
            <a:off x="6905853" y="4350700"/>
            <a:ext cx="683667" cy="678499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4" name="Marco 53">
            <a:extLst>
              <a:ext uri="{FF2B5EF4-FFF2-40B4-BE49-F238E27FC236}">
                <a16:creationId xmlns:a16="http://schemas.microsoft.com/office/drawing/2014/main" id="{CF4F8282-708D-412D-9EE8-389079A0F092}"/>
              </a:ext>
            </a:extLst>
          </p:cNvPr>
          <p:cNvSpPr/>
          <p:nvPr/>
        </p:nvSpPr>
        <p:spPr>
          <a:xfrm>
            <a:off x="7370673" y="5123180"/>
            <a:ext cx="683667" cy="678499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5" name="Marco 54">
            <a:extLst>
              <a:ext uri="{FF2B5EF4-FFF2-40B4-BE49-F238E27FC236}">
                <a16:creationId xmlns:a16="http://schemas.microsoft.com/office/drawing/2014/main" id="{0CEE9C71-4921-4AF2-A33C-B799A1F6FD8C}"/>
              </a:ext>
            </a:extLst>
          </p:cNvPr>
          <p:cNvSpPr/>
          <p:nvPr/>
        </p:nvSpPr>
        <p:spPr>
          <a:xfrm>
            <a:off x="949418" y="4928981"/>
            <a:ext cx="3372612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1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Block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8885E9-19B5-4912-AAA8-37FA99D93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20" y="1627244"/>
            <a:ext cx="3715848" cy="46854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834F698-4C1E-41E7-AE24-2877045C7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784" y="1605975"/>
            <a:ext cx="3681218" cy="47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6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Block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1748F7-814A-4445-94EA-45CA4560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73138"/>
            <a:ext cx="5167654" cy="27622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1579327-BF7B-47BC-9AEA-9E7AFA7F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84" y="1734963"/>
            <a:ext cx="2857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7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A5447B3-1C38-4841-98DB-2AC2323A2626}"/>
              </a:ext>
            </a:extLst>
          </p:cNvPr>
          <p:cNvCxnSpPr>
            <a:cxnSpLocks/>
          </p:cNvCxnSpPr>
          <p:nvPr/>
        </p:nvCxnSpPr>
        <p:spPr>
          <a:xfrm flipV="1">
            <a:off x="6143094" y="3439493"/>
            <a:ext cx="417632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In 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nutshell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agrama de flujo: proceso 2">
            <a:extLst>
              <a:ext uri="{FF2B5EF4-FFF2-40B4-BE49-F238E27FC236}">
                <a16:creationId xmlns:a16="http://schemas.microsoft.com/office/drawing/2014/main" id="{DBAB7F01-A47F-4759-AFF5-C45BD8E76C60}"/>
              </a:ext>
            </a:extLst>
          </p:cNvPr>
          <p:cNvSpPr/>
          <p:nvPr/>
        </p:nvSpPr>
        <p:spPr>
          <a:xfrm>
            <a:off x="1080407" y="2435468"/>
            <a:ext cx="1837591" cy="9935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ATSAMD21G18</a:t>
            </a:r>
          </a:p>
          <a:p>
            <a:pPr algn="ctr"/>
            <a:r>
              <a:rPr lang="es-ES" dirty="0" err="1"/>
              <a:t>Processor</a:t>
            </a:r>
            <a:endParaRPr lang="es-ES" dirty="0"/>
          </a:p>
        </p:txBody>
      </p:sp>
      <p:sp>
        <p:nvSpPr>
          <p:cNvPr id="4" name="Diagrama de flujo: multidocumento 3">
            <a:extLst>
              <a:ext uri="{FF2B5EF4-FFF2-40B4-BE49-F238E27FC236}">
                <a16:creationId xmlns:a16="http://schemas.microsoft.com/office/drawing/2014/main" id="{8412F985-39AF-4748-8855-79DAFE6D633D}"/>
              </a:ext>
            </a:extLst>
          </p:cNvPr>
          <p:cNvSpPr/>
          <p:nvPr/>
        </p:nvSpPr>
        <p:spPr>
          <a:xfrm>
            <a:off x="1080406" y="4460531"/>
            <a:ext cx="1837591" cy="653657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Instructions</a:t>
            </a:r>
            <a:endParaRPr lang="es-ES" dirty="0"/>
          </a:p>
        </p:txBody>
      </p: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5B0E8857-BA5C-4626-A58C-B65ADE890C13}"/>
              </a:ext>
            </a:extLst>
          </p:cNvPr>
          <p:cNvSpPr/>
          <p:nvPr/>
        </p:nvSpPr>
        <p:spPr>
          <a:xfrm>
            <a:off x="4305506" y="2275981"/>
            <a:ext cx="1837591" cy="14212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90C0B4C3-759E-4AD8-90ED-F81C41D089B8}"/>
              </a:ext>
            </a:extLst>
          </p:cNvPr>
          <p:cNvSpPr/>
          <p:nvPr/>
        </p:nvSpPr>
        <p:spPr>
          <a:xfrm>
            <a:off x="4357872" y="2402044"/>
            <a:ext cx="1732861" cy="326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s-ES" sz="1400" dirty="0"/>
              <a:t>STM32L051/052XX</a:t>
            </a:r>
            <a:endParaRPr lang="es-ES" dirty="0"/>
          </a:p>
        </p:txBody>
      </p: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5D3E2482-BA83-48B8-B574-2CEC6B1A6D50}"/>
              </a:ext>
            </a:extLst>
          </p:cNvPr>
          <p:cNvSpPr/>
          <p:nvPr/>
        </p:nvSpPr>
        <p:spPr>
          <a:xfrm>
            <a:off x="4723138" y="3244911"/>
            <a:ext cx="1002324" cy="326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SX1276</a:t>
            </a:r>
            <a:endParaRPr lang="es-ES" dirty="0"/>
          </a:p>
        </p:txBody>
      </p:sp>
      <p:sp>
        <p:nvSpPr>
          <p:cNvPr id="28" name="Flecha: hacia arriba 27">
            <a:extLst>
              <a:ext uri="{FF2B5EF4-FFF2-40B4-BE49-F238E27FC236}">
                <a16:creationId xmlns:a16="http://schemas.microsoft.com/office/drawing/2014/main" id="{5E181A3B-7BE1-40BD-835A-183D738E07DD}"/>
              </a:ext>
            </a:extLst>
          </p:cNvPr>
          <p:cNvSpPr/>
          <p:nvPr/>
        </p:nvSpPr>
        <p:spPr>
          <a:xfrm>
            <a:off x="1886426" y="3482020"/>
            <a:ext cx="225552" cy="925491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7A344D3-5DAA-4C87-A503-74D337CF3404}"/>
              </a:ext>
            </a:extLst>
          </p:cNvPr>
          <p:cNvSpPr txBox="1"/>
          <p:nvPr/>
        </p:nvSpPr>
        <p:spPr>
          <a:xfrm>
            <a:off x="2166910" y="3697222"/>
            <a:ext cx="1502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SRAM, Flash, SERCOM...</a:t>
            </a:r>
          </a:p>
        </p:txBody>
      </p:sp>
      <p:sp>
        <p:nvSpPr>
          <p:cNvPr id="31" name="Flecha: hacia arriba 30">
            <a:extLst>
              <a:ext uri="{FF2B5EF4-FFF2-40B4-BE49-F238E27FC236}">
                <a16:creationId xmlns:a16="http://schemas.microsoft.com/office/drawing/2014/main" id="{B659E271-D606-4FF3-A433-DB7E81BC5826}"/>
              </a:ext>
            </a:extLst>
          </p:cNvPr>
          <p:cNvSpPr/>
          <p:nvPr/>
        </p:nvSpPr>
        <p:spPr>
          <a:xfrm rot="5400000">
            <a:off x="3502310" y="2004595"/>
            <a:ext cx="245356" cy="1236128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E7C9423-16E2-42E4-9832-4B453EE960EF}"/>
              </a:ext>
            </a:extLst>
          </p:cNvPr>
          <p:cNvSpPr txBox="1"/>
          <p:nvPr/>
        </p:nvSpPr>
        <p:spPr>
          <a:xfrm>
            <a:off x="2944470" y="2745337"/>
            <a:ext cx="129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AT </a:t>
            </a:r>
            <a:r>
              <a:rPr lang="es-ES" sz="1400" dirty="0" err="1"/>
              <a:t>Commands</a:t>
            </a:r>
            <a:endParaRPr lang="es-ES" sz="1400" dirty="0"/>
          </a:p>
        </p:txBody>
      </p:sp>
      <p:sp>
        <p:nvSpPr>
          <p:cNvPr id="21" name="Flecha: hacia arriba 20">
            <a:extLst>
              <a:ext uri="{FF2B5EF4-FFF2-40B4-BE49-F238E27FC236}">
                <a16:creationId xmlns:a16="http://schemas.microsoft.com/office/drawing/2014/main" id="{9E125D65-557E-4189-AC69-FAAAFF40F133}"/>
              </a:ext>
            </a:extLst>
          </p:cNvPr>
          <p:cNvSpPr/>
          <p:nvPr/>
        </p:nvSpPr>
        <p:spPr>
          <a:xfrm rot="10800000">
            <a:off x="5477043" y="2779518"/>
            <a:ext cx="179146" cy="414747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Flecha: hacia arriba 23">
            <a:extLst>
              <a:ext uri="{FF2B5EF4-FFF2-40B4-BE49-F238E27FC236}">
                <a16:creationId xmlns:a16="http://schemas.microsoft.com/office/drawing/2014/main" id="{EC74307F-11EE-4119-908B-FDBFCD21F867}"/>
              </a:ext>
            </a:extLst>
          </p:cNvPr>
          <p:cNvSpPr/>
          <p:nvPr/>
        </p:nvSpPr>
        <p:spPr>
          <a:xfrm>
            <a:off x="4821155" y="2784339"/>
            <a:ext cx="179146" cy="414747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Flecha: hacia arriba 24">
            <a:extLst>
              <a:ext uri="{FF2B5EF4-FFF2-40B4-BE49-F238E27FC236}">
                <a16:creationId xmlns:a16="http://schemas.microsoft.com/office/drawing/2014/main" id="{A3085CF9-6570-49BE-8AC1-7E96ED74AFF8}"/>
              </a:ext>
            </a:extLst>
          </p:cNvPr>
          <p:cNvSpPr/>
          <p:nvPr/>
        </p:nvSpPr>
        <p:spPr>
          <a:xfrm rot="16200000">
            <a:off x="3502310" y="2584988"/>
            <a:ext cx="245356" cy="1227340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BBB5DA3B-6F6A-473F-933D-48D4C05F636B}"/>
              </a:ext>
            </a:extLst>
          </p:cNvPr>
          <p:cNvSpPr/>
          <p:nvPr/>
        </p:nvSpPr>
        <p:spPr>
          <a:xfrm rot="4146516">
            <a:off x="6019572" y="2277422"/>
            <a:ext cx="1021401" cy="1088126"/>
          </a:xfrm>
          <a:prstGeom prst="arc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3D3ED476-57B1-4D69-8958-DC94D896FC87}"/>
              </a:ext>
            </a:extLst>
          </p:cNvPr>
          <p:cNvSpPr/>
          <p:nvPr/>
        </p:nvSpPr>
        <p:spPr>
          <a:xfrm rot="4754163">
            <a:off x="5714662" y="1868787"/>
            <a:ext cx="1672471" cy="1903906"/>
          </a:xfrm>
          <a:prstGeom prst="arc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BB0BA2AA-7AC9-406B-AE02-07ADA83024AC}"/>
              </a:ext>
            </a:extLst>
          </p:cNvPr>
          <p:cNvSpPr/>
          <p:nvPr/>
        </p:nvSpPr>
        <p:spPr>
          <a:xfrm rot="5104233">
            <a:off x="5344199" y="1444628"/>
            <a:ext cx="2533267" cy="2638684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0C90627F-49F2-4A37-BCDC-B48ECB3575F9}"/>
              </a:ext>
            </a:extLst>
          </p:cNvPr>
          <p:cNvSpPr/>
          <p:nvPr/>
        </p:nvSpPr>
        <p:spPr>
          <a:xfrm rot="5219168">
            <a:off x="4899952" y="948997"/>
            <a:ext cx="3447059" cy="3590502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6B434828-AF01-4E8D-B0D2-FC9D84D7DA62}"/>
              </a:ext>
            </a:extLst>
          </p:cNvPr>
          <p:cNvSpPr/>
          <p:nvPr/>
        </p:nvSpPr>
        <p:spPr>
          <a:xfrm rot="5219168">
            <a:off x="4294963" y="403922"/>
            <a:ext cx="4531525" cy="4720096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Arco 37">
            <a:extLst>
              <a:ext uri="{FF2B5EF4-FFF2-40B4-BE49-F238E27FC236}">
                <a16:creationId xmlns:a16="http://schemas.microsoft.com/office/drawing/2014/main" id="{1F677773-3C67-4CE5-9506-0956CCC6F847}"/>
              </a:ext>
            </a:extLst>
          </p:cNvPr>
          <p:cNvSpPr/>
          <p:nvPr/>
        </p:nvSpPr>
        <p:spPr>
          <a:xfrm rot="5219168">
            <a:off x="3578177" y="-274640"/>
            <a:ext cx="5599835" cy="6190758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B2764E8-6DFD-4CBF-99CC-34B1B7779EAE}"/>
              </a:ext>
            </a:extLst>
          </p:cNvPr>
          <p:cNvCxnSpPr>
            <a:cxnSpLocks/>
          </p:cNvCxnSpPr>
          <p:nvPr/>
        </p:nvCxnSpPr>
        <p:spPr>
          <a:xfrm flipV="1">
            <a:off x="6469410" y="5241291"/>
            <a:ext cx="417632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F14C3D9-078E-4315-837E-9B80F782885F}"/>
              </a:ext>
            </a:extLst>
          </p:cNvPr>
          <p:cNvCxnSpPr>
            <a:cxnSpLocks/>
          </p:cNvCxnSpPr>
          <p:nvPr/>
        </p:nvCxnSpPr>
        <p:spPr>
          <a:xfrm>
            <a:off x="6887042" y="4845596"/>
            <a:ext cx="0" cy="3956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939EDAA-4DF1-4220-9DEA-FD82A78ACC60}"/>
              </a:ext>
            </a:extLst>
          </p:cNvPr>
          <p:cNvCxnSpPr>
            <a:cxnSpLocks/>
          </p:cNvCxnSpPr>
          <p:nvPr/>
        </p:nvCxnSpPr>
        <p:spPr>
          <a:xfrm>
            <a:off x="6704410" y="4530671"/>
            <a:ext cx="182632" cy="3295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B21ACB1-35F5-43C8-8B05-07151C5474A5}"/>
              </a:ext>
            </a:extLst>
          </p:cNvPr>
          <p:cNvCxnSpPr>
            <a:cxnSpLocks/>
          </p:cNvCxnSpPr>
          <p:nvPr/>
        </p:nvCxnSpPr>
        <p:spPr>
          <a:xfrm flipH="1">
            <a:off x="6887043" y="4530671"/>
            <a:ext cx="202177" cy="3295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E3DBD2A-C11B-4183-ADAB-93B72B39E7FA}"/>
              </a:ext>
            </a:extLst>
          </p:cNvPr>
          <p:cNvCxnSpPr>
            <a:cxnSpLocks/>
          </p:cNvCxnSpPr>
          <p:nvPr/>
        </p:nvCxnSpPr>
        <p:spPr>
          <a:xfrm>
            <a:off x="6704410" y="4530671"/>
            <a:ext cx="38481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o 45">
            <a:extLst>
              <a:ext uri="{FF2B5EF4-FFF2-40B4-BE49-F238E27FC236}">
                <a16:creationId xmlns:a16="http://schemas.microsoft.com/office/drawing/2014/main" id="{32647A0E-2EE6-49A8-9272-FF02DA61A1A8}"/>
              </a:ext>
            </a:extLst>
          </p:cNvPr>
          <p:cNvSpPr/>
          <p:nvPr/>
        </p:nvSpPr>
        <p:spPr>
          <a:xfrm rot="19363182">
            <a:off x="6450466" y="4166666"/>
            <a:ext cx="1021401" cy="1088126"/>
          </a:xfrm>
          <a:prstGeom prst="arc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21B9E9E4-3E0F-4C27-94BD-4DECAE17B37F}"/>
              </a:ext>
            </a:extLst>
          </p:cNvPr>
          <p:cNvSpPr/>
          <p:nvPr/>
        </p:nvSpPr>
        <p:spPr>
          <a:xfrm rot="19970829">
            <a:off x="6145556" y="3758031"/>
            <a:ext cx="1672471" cy="1903906"/>
          </a:xfrm>
          <a:prstGeom prst="arc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Arco 47">
            <a:extLst>
              <a:ext uri="{FF2B5EF4-FFF2-40B4-BE49-F238E27FC236}">
                <a16:creationId xmlns:a16="http://schemas.microsoft.com/office/drawing/2014/main" id="{26AA65FD-DD80-4E60-8A2F-620AD02A656A}"/>
              </a:ext>
            </a:extLst>
          </p:cNvPr>
          <p:cNvSpPr/>
          <p:nvPr/>
        </p:nvSpPr>
        <p:spPr>
          <a:xfrm rot="20320899">
            <a:off x="5775093" y="3333872"/>
            <a:ext cx="2533267" cy="2638684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Arco 48">
            <a:extLst>
              <a:ext uri="{FF2B5EF4-FFF2-40B4-BE49-F238E27FC236}">
                <a16:creationId xmlns:a16="http://schemas.microsoft.com/office/drawing/2014/main" id="{4BF232AF-B71E-4D06-82D6-41BB2890CEFC}"/>
              </a:ext>
            </a:extLst>
          </p:cNvPr>
          <p:cNvSpPr/>
          <p:nvPr/>
        </p:nvSpPr>
        <p:spPr>
          <a:xfrm rot="20435834">
            <a:off x="5330846" y="2838241"/>
            <a:ext cx="3447059" cy="3590502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Arco 49">
            <a:extLst>
              <a:ext uri="{FF2B5EF4-FFF2-40B4-BE49-F238E27FC236}">
                <a16:creationId xmlns:a16="http://schemas.microsoft.com/office/drawing/2014/main" id="{907DFA69-3C26-40C5-8D9B-A701D2C8B8A9}"/>
              </a:ext>
            </a:extLst>
          </p:cNvPr>
          <p:cNvSpPr/>
          <p:nvPr/>
        </p:nvSpPr>
        <p:spPr>
          <a:xfrm rot="20435834">
            <a:off x="4725857" y="2293166"/>
            <a:ext cx="4531525" cy="4720096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Arco 50">
            <a:extLst>
              <a:ext uri="{FF2B5EF4-FFF2-40B4-BE49-F238E27FC236}">
                <a16:creationId xmlns:a16="http://schemas.microsoft.com/office/drawing/2014/main" id="{6E298DD1-3679-44BB-AE25-D9262FEC5A66}"/>
              </a:ext>
            </a:extLst>
          </p:cNvPr>
          <p:cNvSpPr/>
          <p:nvPr/>
        </p:nvSpPr>
        <p:spPr>
          <a:xfrm rot="20435834">
            <a:off x="4012234" y="1669739"/>
            <a:ext cx="5955569" cy="6270618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E7AC6DD-8965-4089-91D0-9027610D5BD3}"/>
              </a:ext>
            </a:extLst>
          </p:cNvPr>
          <p:cNvCxnSpPr>
            <a:cxnSpLocks/>
          </p:cNvCxnSpPr>
          <p:nvPr/>
        </p:nvCxnSpPr>
        <p:spPr>
          <a:xfrm>
            <a:off x="6560726" y="3043798"/>
            <a:ext cx="0" cy="3956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E3CDC71-17F6-4482-A56B-6D1F926BBEFD}"/>
              </a:ext>
            </a:extLst>
          </p:cNvPr>
          <p:cNvCxnSpPr>
            <a:cxnSpLocks/>
          </p:cNvCxnSpPr>
          <p:nvPr/>
        </p:nvCxnSpPr>
        <p:spPr>
          <a:xfrm>
            <a:off x="6378094" y="2728873"/>
            <a:ext cx="38481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EE78ED2-097E-47BB-BF82-BE3D7380AADD}"/>
              </a:ext>
            </a:extLst>
          </p:cNvPr>
          <p:cNvCxnSpPr>
            <a:cxnSpLocks/>
          </p:cNvCxnSpPr>
          <p:nvPr/>
        </p:nvCxnSpPr>
        <p:spPr>
          <a:xfrm>
            <a:off x="6378094" y="2728873"/>
            <a:ext cx="182632" cy="3295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591639E-DAB8-47C7-B2F0-04D0C4364F8F}"/>
              </a:ext>
            </a:extLst>
          </p:cNvPr>
          <p:cNvCxnSpPr>
            <a:cxnSpLocks/>
          </p:cNvCxnSpPr>
          <p:nvPr/>
        </p:nvCxnSpPr>
        <p:spPr>
          <a:xfrm flipH="1">
            <a:off x="6560727" y="2728873"/>
            <a:ext cx="202177" cy="3295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4A88BF1-86AD-4B63-8E6F-0C872D74E092}"/>
              </a:ext>
            </a:extLst>
          </p:cNvPr>
          <p:cNvSpPr txBox="1"/>
          <p:nvPr/>
        </p:nvSpPr>
        <p:spPr>
          <a:xfrm>
            <a:off x="5040887" y="2829146"/>
            <a:ext cx="41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SPI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C3EB7B0-6D5A-4E16-B139-48AEF7576082}"/>
              </a:ext>
            </a:extLst>
          </p:cNvPr>
          <p:cNvSpPr txBox="1"/>
          <p:nvPr/>
        </p:nvSpPr>
        <p:spPr>
          <a:xfrm>
            <a:off x="4278617" y="1954602"/>
            <a:ext cx="181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RHF76-52AM module</a:t>
            </a:r>
          </a:p>
        </p:txBody>
      </p:sp>
      <p:sp>
        <p:nvSpPr>
          <p:cNvPr id="8" name="Nube 7">
            <a:extLst>
              <a:ext uri="{FF2B5EF4-FFF2-40B4-BE49-F238E27FC236}">
                <a16:creationId xmlns:a16="http://schemas.microsoft.com/office/drawing/2014/main" id="{38020589-48DB-4916-B5B4-94E850E6EFC1}"/>
              </a:ext>
            </a:extLst>
          </p:cNvPr>
          <p:cNvSpPr/>
          <p:nvPr/>
        </p:nvSpPr>
        <p:spPr>
          <a:xfrm>
            <a:off x="3840511" y="4416129"/>
            <a:ext cx="2628899" cy="1715630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Gateways</a:t>
            </a:r>
            <a:r>
              <a:rPr lang="es-ES" dirty="0"/>
              <a:t>, </a:t>
            </a:r>
            <a:r>
              <a:rPr lang="es-ES" dirty="0" err="1"/>
              <a:t>LoRa</a:t>
            </a:r>
            <a:r>
              <a:rPr lang="es-ES" dirty="0"/>
              <a:t> </a:t>
            </a:r>
            <a:r>
              <a:rPr lang="es-ES" dirty="0" err="1"/>
              <a:t>Devices</a:t>
            </a:r>
            <a:r>
              <a:rPr lang="es-ES" dirty="0"/>
              <a:t>, etc..</a:t>
            </a:r>
          </a:p>
        </p:txBody>
      </p:sp>
    </p:spTree>
    <p:extLst>
      <p:ext uri="{BB962C8B-B14F-4D97-AF65-F5344CB8AC3E}">
        <p14:creationId xmlns:p14="http://schemas.microsoft.com/office/powerpoint/2010/main" val="15411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32" repeatCount="1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32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32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32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32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32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6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6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6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6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6" presetClass="entr" presetSubtype="32" repeatCount="1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32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32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32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32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32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6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6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6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6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6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6" grpId="2" animBg="1"/>
      <p:bldP spid="6" grpId="3" animBg="1"/>
      <p:bldP spid="5" grpId="0" animBg="1"/>
      <p:bldP spid="5" grpId="1" animBg="1"/>
      <p:bldP spid="5" grpId="2" animBg="1"/>
      <p:bldP spid="7" grpId="0" animBg="1"/>
      <p:bldP spid="7" grpId="1" animBg="1"/>
      <p:bldP spid="28" grpId="0" animBg="1"/>
      <p:bldP spid="28" grpId="2" animBg="1"/>
      <p:bldP spid="29" grpId="0"/>
      <p:bldP spid="29" grpId="1"/>
      <p:bldP spid="31" grpId="0" animBg="1"/>
      <p:bldP spid="31" grpId="1" animBg="1"/>
      <p:bldP spid="17" grpId="0"/>
      <p:bldP spid="17" grpId="1"/>
      <p:bldP spid="21" grpId="0" animBg="1"/>
      <p:bldP spid="21" grpId="1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10" grpId="0" animBg="1"/>
      <p:bldP spid="10" grpId="1" animBg="1"/>
      <p:bldP spid="10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46" grpId="0" animBg="1"/>
      <p:bldP spid="46" grpId="2" animBg="1"/>
      <p:bldP spid="46" grpId="3" animBg="1"/>
      <p:bldP spid="47" grpId="0" animBg="1"/>
      <p:bldP spid="47" grpId="2" animBg="1"/>
      <p:bldP spid="47" grpId="3" animBg="1"/>
      <p:bldP spid="48" grpId="0" animBg="1"/>
      <p:bldP spid="48" grpId="2" animBg="1"/>
      <p:bldP spid="48" grpId="3" animBg="1"/>
      <p:bldP spid="49" grpId="0" animBg="1"/>
      <p:bldP spid="49" grpId="2" animBg="1"/>
      <p:bldP spid="49" grpId="3" animBg="1"/>
      <p:bldP spid="50" grpId="0" animBg="1"/>
      <p:bldP spid="50" grpId="2" animBg="1"/>
      <p:bldP spid="50" grpId="3" animBg="1"/>
      <p:bldP spid="51" grpId="0" animBg="1"/>
      <p:bldP spid="51" grpId="2" animBg="1"/>
      <p:bldP spid="51" grpId="3" animBg="1"/>
      <p:bldP spid="52" grpId="0"/>
      <p:bldP spid="52" grpId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75">
            <a:extLst>
              <a:ext uri="{FF2B5EF4-FFF2-40B4-BE49-F238E27FC236}">
                <a16:creationId xmlns:a16="http://schemas.microsoft.com/office/drawing/2014/main" id="{010655A4-E3C8-41E1-9CB3-9915D16F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54" y="1598904"/>
            <a:ext cx="651367" cy="492433"/>
          </a:xfrm>
          <a:prstGeom prst="rect">
            <a:avLst/>
          </a:prstGeom>
        </p:spPr>
      </p:pic>
      <p:pic>
        <p:nvPicPr>
          <p:cNvPr id="162" name="Imagen 161">
            <a:extLst>
              <a:ext uri="{FF2B5EF4-FFF2-40B4-BE49-F238E27FC236}">
                <a16:creationId xmlns:a16="http://schemas.microsoft.com/office/drawing/2014/main" id="{0FE9DA69-DFEB-4783-926B-2B3C5CAE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849" y="2989587"/>
            <a:ext cx="651367" cy="492433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A4D86553-D622-4F75-B679-E70FA15E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83" y="5850080"/>
            <a:ext cx="651367" cy="49243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FB2C62D-F352-43F7-852F-94E8C240F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18" y="3147238"/>
            <a:ext cx="2133766" cy="14758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dirty="0"/>
              <a:t>Low-</a:t>
            </a:r>
            <a:r>
              <a:rPr lang="es-ES" dirty="0" err="1"/>
              <a:t>Power</a:t>
            </a:r>
            <a:r>
              <a:rPr lang="es-ES" dirty="0"/>
              <a:t> Wide-</a:t>
            </a:r>
            <a:r>
              <a:rPr lang="es-ES" dirty="0" err="1"/>
              <a:t>Area</a:t>
            </a:r>
            <a:r>
              <a:rPr lang="es-ES" dirty="0"/>
              <a:t> Network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BFC109B-F7CA-4C7C-95C0-16B3BED05B02}"/>
              </a:ext>
            </a:extLst>
          </p:cNvPr>
          <p:cNvGrpSpPr/>
          <p:nvPr/>
        </p:nvGrpSpPr>
        <p:grpSpPr>
          <a:xfrm>
            <a:off x="1080406" y="1954602"/>
            <a:ext cx="5682498" cy="3159586"/>
            <a:chOff x="1080406" y="1954602"/>
            <a:chExt cx="5682498" cy="3159586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4A5447B3-1C38-4841-98DB-2AC2323A26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3094" y="3439493"/>
              <a:ext cx="417632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Diagrama de flujo: proceso 2">
              <a:extLst>
                <a:ext uri="{FF2B5EF4-FFF2-40B4-BE49-F238E27FC236}">
                  <a16:creationId xmlns:a16="http://schemas.microsoft.com/office/drawing/2014/main" id="{DBAB7F01-A47F-4759-AFF5-C45BD8E76C60}"/>
                </a:ext>
              </a:extLst>
            </p:cNvPr>
            <p:cNvSpPr/>
            <p:nvPr/>
          </p:nvSpPr>
          <p:spPr>
            <a:xfrm>
              <a:off x="1080407" y="2435468"/>
              <a:ext cx="1837591" cy="9935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ATSAMD21G18</a:t>
              </a:r>
            </a:p>
            <a:p>
              <a:pPr algn="ctr"/>
              <a:r>
                <a:rPr lang="es-ES" dirty="0" err="1"/>
                <a:t>Processor</a:t>
              </a:r>
              <a:endParaRPr lang="es-ES" dirty="0"/>
            </a:p>
          </p:txBody>
        </p:sp>
        <p:sp>
          <p:nvSpPr>
            <p:cNvPr id="4" name="Diagrama de flujo: multidocumento 3">
              <a:extLst>
                <a:ext uri="{FF2B5EF4-FFF2-40B4-BE49-F238E27FC236}">
                  <a16:creationId xmlns:a16="http://schemas.microsoft.com/office/drawing/2014/main" id="{8412F985-39AF-4748-8855-79DAFE6D633D}"/>
                </a:ext>
              </a:extLst>
            </p:cNvPr>
            <p:cNvSpPr/>
            <p:nvPr/>
          </p:nvSpPr>
          <p:spPr>
            <a:xfrm>
              <a:off x="1080406" y="4460531"/>
              <a:ext cx="1837591" cy="653657"/>
            </a:xfrm>
            <a:prstGeom prst="flowChartMultidocumen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Instructions</a:t>
              </a:r>
              <a:endParaRPr lang="es-ES" dirty="0"/>
            </a:p>
          </p:txBody>
        </p:sp>
        <p:sp>
          <p:nvSpPr>
            <p:cNvPr id="6" name="Diagrama de flujo: proceso 5">
              <a:extLst>
                <a:ext uri="{FF2B5EF4-FFF2-40B4-BE49-F238E27FC236}">
                  <a16:creationId xmlns:a16="http://schemas.microsoft.com/office/drawing/2014/main" id="{5B0E8857-BA5C-4626-A58C-B65ADE890C13}"/>
                </a:ext>
              </a:extLst>
            </p:cNvPr>
            <p:cNvSpPr/>
            <p:nvPr/>
          </p:nvSpPr>
          <p:spPr>
            <a:xfrm>
              <a:off x="4305506" y="2275981"/>
              <a:ext cx="1837591" cy="142124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Diagrama de flujo: proceso 4">
              <a:extLst>
                <a:ext uri="{FF2B5EF4-FFF2-40B4-BE49-F238E27FC236}">
                  <a16:creationId xmlns:a16="http://schemas.microsoft.com/office/drawing/2014/main" id="{90C0B4C3-759E-4AD8-90ED-F81C41D089B8}"/>
                </a:ext>
              </a:extLst>
            </p:cNvPr>
            <p:cNvSpPr/>
            <p:nvPr/>
          </p:nvSpPr>
          <p:spPr>
            <a:xfrm>
              <a:off x="4357872" y="2402044"/>
              <a:ext cx="1732861" cy="3268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es-ES" sz="1400" dirty="0"/>
                <a:t>STM32L051/052XX</a:t>
              </a:r>
              <a:endParaRPr lang="es-ES" dirty="0"/>
            </a:p>
          </p:txBody>
        </p:sp>
        <p:sp>
          <p:nvSpPr>
            <p:cNvPr id="7" name="Diagrama de flujo: proceso 6">
              <a:extLst>
                <a:ext uri="{FF2B5EF4-FFF2-40B4-BE49-F238E27FC236}">
                  <a16:creationId xmlns:a16="http://schemas.microsoft.com/office/drawing/2014/main" id="{5D3E2482-BA83-48B8-B574-2CEC6B1A6D50}"/>
                </a:ext>
              </a:extLst>
            </p:cNvPr>
            <p:cNvSpPr/>
            <p:nvPr/>
          </p:nvSpPr>
          <p:spPr>
            <a:xfrm>
              <a:off x="4723138" y="3244911"/>
              <a:ext cx="1002324" cy="3268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SX1276</a:t>
              </a:r>
              <a:endParaRPr lang="es-ES" dirty="0"/>
            </a:p>
          </p:txBody>
        </p:sp>
        <p:sp>
          <p:nvSpPr>
            <p:cNvPr id="28" name="Flecha: hacia arriba 27">
              <a:extLst>
                <a:ext uri="{FF2B5EF4-FFF2-40B4-BE49-F238E27FC236}">
                  <a16:creationId xmlns:a16="http://schemas.microsoft.com/office/drawing/2014/main" id="{5E181A3B-7BE1-40BD-835A-183D738E07DD}"/>
                </a:ext>
              </a:extLst>
            </p:cNvPr>
            <p:cNvSpPr/>
            <p:nvPr/>
          </p:nvSpPr>
          <p:spPr>
            <a:xfrm>
              <a:off x="1886426" y="3482020"/>
              <a:ext cx="225552" cy="925491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A7A344D3-5DAA-4C87-A503-74D337CF3404}"/>
                </a:ext>
              </a:extLst>
            </p:cNvPr>
            <p:cNvSpPr txBox="1"/>
            <p:nvPr/>
          </p:nvSpPr>
          <p:spPr>
            <a:xfrm>
              <a:off x="2166910" y="3697222"/>
              <a:ext cx="1502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SRAM, Flash, SERCOM...</a:t>
              </a:r>
            </a:p>
          </p:txBody>
        </p:sp>
        <p:sp>
          <p:nvSpPr>
            <p:cNvPr id="31" name="Flecha: hacia arriba 30">
              <a:extLst>
                <a:ext uri="{FF2B5EF4-FFF2-40B4-BE49-F238E27FC236}">
                  <a16:creationId xmlns:a16="http://schemas.microsoft.com/office/drawing/2014/main" id="{B659E271-D606-4FF3-A433-DB7E81BC5826}"/>
                </a:ext>
              </a:extLst>
            </p:cNvPr>
            <p:cNvSpPr/>
            <p:nvPr/>
          </p:nvSpPr>
          <p:spPr>
            <a:xfrm rot="5400000">
              <a:off x="3502310" y="2004595"/>
              <a:ext cx="245356" cy="1236128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E7C9423-16E2-42E4-9832-4B453EE960EF}"/>
                </a:ext>
              </a:extLst>
            </p:cNvPr>
            <p:cNvSpPr txBox="1"/>
            <p:nvPr/>
          </p:nvSpPr>
          <p:spPr>
            <a:xfrm>
              <a:off x="2944470" y="2745337"/>
              <a:ext cx="1298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AT </a:t>
              </a:r>
              <a:r>
                <a:rPr lang="es-ES" sz="1400" dirty="0" err="1"/>
                <a:t>Commands</a:t>
              </a:r>
              <a:endParaRPr lang="es-ES" sz="1400" dirty="0"/>
            </a:p>
          </p:txBody>
        </p:sp>
        <p:sp>
          <p:nvSpPr>
            <p:cNvPr id="21" name="Flecha: hacia arriba 20">
              <a:extLst>
                <a:ext uri="{FF2B5EF4-FFF2-40B4-BE49-F238E27FC236}">
                  <a16:creationId xmlns:a16="http://schemas.microsoft.com/office/drawing/2014/main" id="{9E125D65-557E-4189-AC69-FAAAFF40F133}"/>
                </a:ext>
              </a:extLst>
            </p:cNvPr>
            <p:cNvSpPr/>
            <p:nvPr/>
          </p:nvSpPr>
          <p:spPr>
            <a:xfrm rot="10800000">
              <a:off x="5477043" y="2779518"/>
              <a:ext cx="179146" cy="41474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Flecha: hacia arriba 23">
              <a:extLst>
                <a:ext uri="{FF2B5EF4-FFF2-40B4-BE49-F238E27FC236}">
                  <a16:creationId xmlns:a16="http://schemas.microsoft.com/office/drawing/2014/main" id="{EC74307F-11EE-4119-908B-FDBFCD21F867}"/>
                </a:ext>
              </a:extLst>
            </p:cNvPr>
            <p:cNvSpPr/>
            <p:nvPr/>
          </p:nvSpPr>
          <p:spPr>
            <a:xfrm>
              <a:off x="4821155" y="2784339"/>
              <a:ext cx="179146" cy="41474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Flecha: hacia arriba 24">
              <a:extLst>
                <a:ext uri="{FF2B5EF4-FFF2-40B4-BE49-F238E27FC236}">
                  <a16:creationId xmlns:a16="http://schemas.microsoft.com/office/drawing/2014/main" id="{A3085CF9-6570-49BE-8AC1-7E96ED74AFF8}"/>
                </a:ext>
              </a:extLst>
            </p:cNvPr>
            <p:cNvSpPr/>
            <p:nvPr/>
          </p:nvSpPr>
          <p:spPr>
            <a:xfrm rot="16200000">
              <a:off x="3502310" y="2584988"/>
              <a:ext cx="245356" cy="1227340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5E7AC6DD-8965-4089-91D0-9027610D5BD3}"/>
                </a:ext>
              </a:extLst>
            </p:cNvPr>
            <p:cNvCxnSpPr>
              <a:cxnSpLocks/>
            </p:cNvCxnSpPr>
            <p:nvPr/>
          </p:nvCxnSpPr>
          <p:spPr>
            <a:xfrm>
              <a:off x="6560726" y="3043798"/>
              <a:ext cx="0" cy="3956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FE3CDC71-17F6-4482-A56B-6D1F926BBEFD}"/>
                </a:ext>
              </a:extLst>
            </p:cNvPr>
            <p:cNvCxnSpPr>
              <a:cxnSpLocks/>
            </p:cNvCxnSpPr>
            <p:nvPr/>
          </p:nvCxnSpPr>
          <p:spPr>
            <a:xfrm>
              <a:off x="6378094" y="2728873"/>
              <a:ext cx="38481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EE78ED2-097E-47BB-BF82-BE3D7380AADD}"/>
                </a:ext>
              </a:extLst>
            </p:cNvPr>
            <p:cNvCxnSpPr>
              <a:cxnSpLocks/>
            </p:cNvCxnSpPr>
            <p:nvPr/>
          </p:nvCxnSpPr>
          <p:spPr>
            <a:xfrm>
              <a:off x="6378094" y="2728873"/>
              <a:ext cx="182632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9591639E-DAB8-47C7-B2F0-04D0C4364F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0727" y="2728873"/>
              <a:ext cx="202177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F4A88BF1-86AD-4B63-8E6F-0C872D74E092}"/>
                </a:ext>
              </a:extLst>
            </p:cNvPr>
            <p:cNvSpPr txBox="1"/>
            <p:nvPr/>
          </p:nvSpPr>
          <p:spPr>
            <a:xfrm>
              <a:off x="5040887" y="2829146"/>
              <a:ext cx="419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SPI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C3EB7B0-6D5A-4E16-B139-48AEF7576082}"/>
                </a:ext>
              </a:extLst>
            </p:cNvPr>
            <p:cNvSpPr txBox="1"/>
            <p:nvPr/>
          </p:nvSpPr>
          <p:spPr>
            <a:xfrm>
              <a:off x="4278617" y="1954602"/>
              <a:ext cx="1817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RHF76-52AM module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71B7D9D-1EB9-4FBA-8515-C5B187C4A5B3}"/>
              </a:ext>
            </a:extLst>
          </p:cNvPr>
          <p:cNvGrpSpPr/>
          <p:nvPr/>
        </p:nvGrpSpPr>
        <p:grpSpPr>
          <a:xfrm>
            <a:off x="3840511" y="4416129"/>
            <a:ext cx="3248709" cy="1715630"/>
            <a:chOff x="3840511" y="4416129"/>
            <a:chExt cx="3248709" cy="1715630"/>
          </a:xfrm>
        </p:grpSpPr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4B2764E8-6DFD-4CBF-99CC-34B1B7779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410" y="5241291"/>
              <a:ext cx="417632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2F14C3D9-078E-4315-837E-9B80F782885F}"/>
                </a:ext>
              </a:extLst>
            </p:cNvPr>
            <p:cNvCxnSpPr>
              <a:cxnSpLocks/>
            </p:cNvCxnSpPr>
            <p:nvPr/>
          </p:nvCxnSpPr>
          <p:spPr>
            <a:xfrm>
              <a:off x="6887042" y="4845596"/>
              <a:ext cx="0" cy="3956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8939EDAA-4DF1-4220-9DEA-FD82A78ACC60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10" y="4530671"/>
              <a:ext cx="182632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6B21ACB1-35F5-43C8-8B05-07151C547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7043" y="4530671"/>
              <a:ext cx="202177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0E3DBD2A-C11B-4183-ADAB-93B72B39E7FA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10" y="4530671"/>
              <a:ext cx="38481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Nube 7">
              <a:extLst>
                <a:ext uri="{FF2B5EF4-FFF2-40B4-BE49-F238E27FC236}">
                  <a16:creationId xmlns:a16="http://schemas.microsoft.com/office/drawing/2014/main" id="{38020589-48DB-4916-B5B4-94E850E6EFC1}"/>
                </a:ext>
              </a:extLst>
            </p:cNvPr>
            <p:cNvSpPr/>
            <p:nvPr/>
          </p:nvSpPr>
          <p:spPr>
            <a:xfrm>
              <a:off x="3840511" y="4416129"/>
              <a:ext cx="2628899" cy="1715630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Gateways</a:t>
              </a:r>
              <a:r>
                <a:rPr lang="es-ES" dirty="0"/>
                <a:t>, </a:t>
              </a:r>
              <a:r>
                <a:rPr lang="es-ES" dirty="0" err="1"/>
                <a:t>LoRa</a:t>
              </a:r>
              <a:r>
                <a:rPr lang="es-ES" dirty="0"/>
                <a:t> </a:t>
              </a:r>
              <a:r>
                <a:rPr lang="es-ES" dirty="0" err="1"/>
                <a:t>Devices</a:t>
              </a:r>
              <a:r>
                <a:rPr lang="es-ES" dirty="0"/>
                <a:t>, etc..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56FAD3A4-C350-42D1-A67F-72D53CBE20F3}"/>
              </a:ext>
            </a:extLst>
          </p:cNvPr>
          <p:cNvGrpSpPr/>
          <p:nvPr/>
        </p:nvGrpSpPr>
        <p:grpSpPr>
          <a:xfrm>
            <a:off x="1080406" y="1954602"/>
            <a:ext cx="5682498" cy="3159586"/>
            <a:chOff x="1080406" y="1954602"/>
            <a:chExt cx="5682498" cy="3159586"/>
          </a:xfrm>
        </p:grpSpPr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AF6C666A-1C5F-4AD8-AC74-961B9BDE3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3094" y="3439493"/>
              <a:ext cx="417632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Diagrama de flujo: proceso 143">
              <a:extLst>
                <a:ext uri="{FF2B5EF4-FFF2-40B4-BE49-F238E27FC236}">
                  <a16:creationId xmlns:a16="http://schemas.microsoft.com/office/drawing/2014/main" id="{A7EAD5EE-B273-4776-BFD7-161B0F80027B}"/>
                </a:ext>
              </a:extLst>
            </p:cNvPr>
            <p:cNvSpPr/>
            <p:nvPr/>
          </p:nvSpPr>
          <p:spPr>
            <a:xfrm>
              <a:off x="1080407" y="2435468"/>
              <a:ext cx="1837591" cy="9935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ATSAMD21G18</a:t>
              </a:r>
            </a:p>
            <a:p>
              <a:pPr algn="ctr"/>
              <a:r>
                <a:rPr lang="es-ES" dirty="0" err="1"/>
                <a:t>Processor</a:t>
              </a:r>
              <a:endParaRPr lang="es-ES" dirty="0"/>
            </a:p>
          </p:txBody>
        </p:sp>
        <p:sp>
          <p:nvSpPr>
            <p:cNvPr id="145" name="Diagrama de flujo: multidocumento 144">
              <a:extLst>
                <a:ext uri="{FF2B5EF4-FFF2-40B4-BE49-F238E27FC236}">
                  <a16:creationId xmlns:a16="http://schemas.microsoft.com/office/drawing/2014/main" id="{37C782FE-7554-4AD1-B6AF-A1598BA70EDA}"/>
                </a:ext>
              </a:extLst>
            </p:cNvPr>
            <p:cNvSpPr/>
            <p:nvPr/>
          </p:nvSpPr>
          <p:spPr>
            <a:xfrm>
              <a:off x="1080406" y="4460531"/>
              <a:ext cx="1837591" cy="653657"/>
            </a:xfrm>
            <a:prstGeom prst="flowChartMultidocumen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Instructions</a:t>
              </a:r>
              <a:endParaRPr lang="es-ES" dirty="0"/>
            </a:p>
          </p:txBody>
        </p:sp>
        <p:sp>
          <p:nvSpPr>
            <p:cNvPr id="146" name="Diagrama de flujo: proceso 145">
              <a:extLst>
                <a:ext uri="{FF2B5EF4-FFF2-40B4-BE49-F238E27FC236}">
                  <a16:creationId xmlns:a16="http://schemas.microsoft.com/office/drawing/2014/main" id="{53D89327-B5D7-4653-84D0-121FB4579454}"/>
                </a:ext>
              </a:extLst>
            </p:cNvPr>
            <p:cNvSpPr/>
            <p:nvPr/>
          </p:nvSpPr>
          <p:spPr>
            <a:xfrm>
              <a:off x="4305506" y="2275981"/>
              <a:ext cx="1837591" cy="142124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7" name="Diagrama de flujo: proceso 146">
              <a:extLst>
                <a:ext uri="{FF2B5EF4-FFF2-40B4-BE49-F238E27FC236}">
                  <a16:creationId xmlns:a16="http://schemas.microsoft.com/office/drawing/2014/main" id="{8AAB0945-586E-4FE0-B553-3F1250B50C41}"/>
                </a:ext>
              </a:extLst>
            </p:cNvPr>
            <p:cNvSpPr/>
            <p:nvPr/>
          </p:nvSpPr>
          <p:spPr>
            <a:xfrm>
              <a:off x="4357872" y="2402044"/>
              <a:ext cx="1732861" cy="3268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es-ES" sz="1400" dirty="0"/>
                <a:t>STM32L051/052XX</a:t>
              </a:r>
              <a:endParaRPr lang="es-ES" dirty="0"/>
            </a:p>
          </p:txBody>
        </p:sp>
        <p:sp>
          <p:nvSpPr>
            <p:cNvPr id="148" name="Diagrama de flujo: proceso 147">
              <a:extLst>
                <a:ext uri="{FF2B5EF4-FFF2-40B4-BE49-F238E27FC236}">
                  <a16:creationId xmlns:a16="http://schemas.microsoft.com/office/drawing/2014/main" id="{56152F87-B852-4A7C-B09C-540009EB6549}"/>
                </a:ext>
              </a:extLst>
            </p:cNvPr>
            <p:cNvSpPr/>
            <p:nvPr/>
          </p:nvSpPr>
          <p:spPr>
            <a:xfrm>
              <a:off x="4723138" y="3244911"/>
              <a:ext cx="1002324" cy="3268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SX1276</a:t>
              </a:r>
              <a:endParaRPr lang="es-ES" dirty="0"/>
            </a:p>
          </p:txBody>
        </p:sp>
        <p:sp>
          <p:nvSpPr>
            <p:cNvPr id="149" name="Flecha: hacia arriba 148">
              <a:extLst>
                <a:ext uri="{FF2B5EF4-FFF2-40B4-BE49-F238E27FC236}">
                  <a16:creationId xmlns:a16="http://schemas.microsoft.com/office/drawing/2014/main" id="{CA7C084D-E600-4976-853A-71D20E70F147}"/>
                </a:ext>
              </a:extLst>
            </p:cNvPr>
            <p:cNvSpPr/>
            <p:nvPr/>
          </p:nvSpPr>
          <p:spPr>
            <a:xfrm>
              <a:off x="1886426" y="3482020"/>
              <a:ext cx="225552" cy="925491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254BE1B3-0AAF-431D-B905-72FE7AC241AD}"/>
                </a:ext>
              </a:extLst>
            </p:cNvPr>
            <p:cNvSpPr txBox="1"/>
            <p:nvPr/>
          </p:nvSpPr>
          <p:spPr>
            <a:xfrm>
              <a:off x="2166910" y="3697222"/>
              <a:ext cx="1502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SRAM, Flash, SERCOM...</a:t>
              </a:r>
            </a:p>
          </p:txBody>
        </p:sp>
        <p:sp>
          <p:nvSpPr>
            <p:cNvPr id="151" name="Flecha: hacia arriba 150">
              <a:extLst>
                <a:ext uri="{FF2B5EF4-FFF2-40B4-BE49-F238E27FC236}">
                  <a16:creationId xmlns:a16="http://schemas.microsoft.com/office/drawing/2014/main" id="{4FA00E91-DC1D-4FD1-8AC5-B8E69164127A}"/>
                </a:ext>
              </a:extLst>
            </p:cNvPr>
            <p:cNvSpPr/>
            <p:nvPr/>
          </p:nvSpPr>
          <p:spPr>
            <a:xfrm rot="5400000">
              <a:off x="3502310" y="2004595"/>
              <a:ext cx="245356" cy="1236128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2" name="CuadroTexto 151">
              <a:extLst>
                <a:ext uri="{FF2B5EF4-FFF2-40B4-BE49-F238E27FC236}">
                  <a16:creationId xmlns:a16="http://schemas.microsoft.com/office/drawing/2014/main" id="{1322CE01-4DB6-412C-A5D1-6FC9F7A63EEC}"/>
                </a:ext>
              </a:extLst>
            </p:cNvPr>
            <p:cNvSpPr txBox="1"/>
            <p:nvPr/>
          </p:nvSpPr>
          <p:spPr>
            <a:xfrm>
              <a:off x="2944470" y="2745337"/>
              <a:ext cx="1298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AT </a:t>
              </a:r>
              <a:r>
                <a:rPr lang="es-ES" sz="1400" dirty="0" err="1"/>
                <a:t>Commands</a:t>
              </a:r>
              <a:endParaRPr lang="es-ES" sz="1400" dirty="0"/>
            </a:p>
          </p:txBody>
        </p:sp>
        <p:sp>
          <p:nvSpPr>
            <p:cNvPr id="153" name="Flecha: hacia arriba 152">
              <a:extLst>
                <a:ext uri="{FF2B5EF4-FFF2-40B4-BE49-F238E27FC236}">
                  <a16:creationId xmlns:a16="http://schemas.microsoft.com/office/drawing/2014/main" id="{13CA5F18-555F-4712-9684-644D7044589C}"/>
                </a:ext>
              </a:extLst>
            </p:cNvPr>
            <p:cNvSpPr/>
            <p:nvPr/>
          </p:nvSpPr>
          <p:spPr>
            <a:xfrm rot="10800000">
              <a:off x="5477043" y="2779518"/>
              <a:ext cx="179146" cy="41474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4" name="Flecha: hacia arriba 153">
              <a:extLst>
                <a:ext uri="{FF2B5EF4-FFF2-40B4-BE49-F238E27FC236}">
                  <a16:creationId xmlns:a16="http://schemas.microsoft.com/office/drawing/2014/main" id="{365DD900-1FA6-4B4F-A834-53A5E708488C}"/>
                </a:ext>
              </a:extLst>
            </p:cNvPr>
            <p:cNvSpPr/>
            <p:nvPr/>
          </p:nvSpPr>
          <p:spPr>
            <a:xfrm>
              <a:off x="4821155" y="2784339"/>
              <a:ext cx="179146" cy="41474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5" name="Flecha: hacia arriba 154">
              <a:extLst>
                <a:ext uri="{FF2B5EF4-FFF2-40B4-BE49-F238E27FC236}">
                  <a16:creationId xmlns:a16="http://schemas.microsoft.com/office/drawing/2014/main" id="{217BFAD4-06AB-4199-AE1D-52E561E6ADE3}"/>
                </a:ext>
              </a:extLst>
            </p:cNvPr>
            <p:cNvSpPr/>
            <p:nvPr/>
          </p:nvSpPr>
          <p:spPr>
            <a:xfrm rot="16200000">
              <a:off x="3502310" y="2584988"/>
              <a:ext cx="245356" cy="1227340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038073FC-78AC-4D4F-BAC2-600D38295083}"/>
                </a:ext>
              </a:extLst>
            </p:cNvPr>
            <p:cNvCxnSpPr>
              <a:cxnSpLocks/>
            </p:cNvCxnSpPr>
            <p:nvPr/>
          </p:nvCxnSpPr>
          <p:spPr>
            <a:xfrm>
              <a:off x="6560726" y="3043798"/>
              <a:ext cx="0" cy="3956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>
              <a:extLst>
                <a:ext uri="{FF2B5EF4-FFF2-40B4-BE49-F238E27FC236}">
                  <a16:creationId xmlns:a16="http://schemas.microsoft.com/office/drawing/2014/main" id="{A3F67A8B-14B2-4E48-B01A-14005E86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378094" y="2728873"/>
              <a:ext cx="38481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>
              <a:extLst>
                <a:ext uri="{FF2B5EF4-FFF2-40B4-BE49-F238E27FC236}">
                  <a16:creationId xmlns:a16="http://schemas.microsoft.com/office/drawing/2014/main" id="{CAA784BC-5189-4014-B686-D460E3048742}"/>
                </a:ext>
              </a:extLst>
            </p:cNvPr>
            <p:cNvCxnSpPr>
              <a:cxnSpLocks/>
            </p:cNvCxnSpPr>
            <p:nvPr/>
          </p:nvCxnSpPr>
          <p:spPr>
            <a:xfrm>
              <a:off x="6378094" y="2728873"/>
              <a:ext cx="182632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4AB3E75C-6ADA-4E20-AEE9-034473EBA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0727" y="2728873"/>
              <a:ext cx="202177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5D62D298-F85F-4E0E-AA55-AEB81E065AD8}"/>
                </a:ext>
              </a:extLst>
            </p:cNvPr>
            <p:cNvSpPr txBox="1"/>
            <p:nvPr/>
          </p:nvSpPr>
          <p:spPr>
            <a:xfrm>
              <a:off x="5040887" y="2829146"/>
              <a:ext cx="419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SPI</a:t>
              </a:r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41B514A8-5D76-4A24-9C14-725AE46047C8}"/>
                </a:ext>
              </a:extLst>
            </p:cNvPr>
            <p:cNvSpPr txBox="1"/>
            <p:nvPr/>
          </p:nvSpPr>
          <p:spPr>
            <a:xfrm>
              <a:off x="4278617" y="1954602"/>
              <a:ext cx="1817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RHF76-52AM module</a:t>
              </a:r>
            </a:p>
          </p:txBody>
        </p: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8A00F325-7103-47CE-A769-B9DEB45D078C}"/>
              </a:ext>
            </a:extLst>
          </p:cNvPr>
          <p:cNvGrpSpPr/>
          <p:nvPr/>
        </p:nvGrpSpPr>
        <p:grpSpPr>
          <a:xfrm>
            <a:off x="1080406" y="1954602"/>
            <a:ext cx="5682498" cy="3159586"/>
            <a:chOff x="1080406" y="1954602"/>
            <a:chExt cx="5682498" cy="3159586"/>
          </a:xfrm>
        </p:grpSpPr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D3CF99BB-AF26-4691-B0E3-131EF64B5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3094" y="3439493"/>
              <a:ext cx="417632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Diagrama de flujo: proceso 165">
              <a:extLst>
                <a:ext uri="{FF2B5EF4-FFF2-40B4-BE49-F238E27FC236}">
                  <a16:creationId xmlns:a16="http://schemas.microsoft.com/office/drawing/2014/main" id="{9200C6A2-8B8B-4AE2-AD3E-FD11BF727E0B}"/>
                </a:ext>
              </a:extLst>
            </p:cNvPr>
            <p:cNvSpPr/>
            <p:nvPr/>
          </p:nvSpPr>
          <p:spPr>
            <a:xfrm>
              <a:off x="1080407" y="2435468"/>
              <a:ext cx="1837591" cy="9935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ATSAMD21G18</a:t>
              </a:r>
            </a:p>
            <a:p>
              <a:pPr algn="ctr"/>
              <a:r>
                <a:rPr lang="es-ES" dirty="0" err="1"/>
                <a:t>Processor</a:t>
              </a:r>
              <a:endParaRPr lang="es-ES" dirty="0"/>
            </a:p>
          </p:txBody>
        </p:sp>
        <p:sp>
          <p:nvSpPr>
            <p:cNvPr id="167" name="Diagrama de flujo: multidocumento 166">
              <a:extLst>
                <a:ext uri="{FF2B5EF4-FFF2-40B4-BE49-F238E27FC236}">
                  <a16:creationId xmlns:a16="http://schemas.microsoft.com/office/drawing/2014/main" id="{DFC33A47-199F-4784-B6F5-D699A3645B72}"/>
                </a:ext>
              </a:extLst>
            </p:cNvPr>
            <p:cNvSpPr/>
            <p:nvPr/>
          </p:nvSpPr>
          <p:spPr>
            <a:xfrm>
              <a:off x="1080406" y="4460531"/>
              <a:ext cx="1837591" cy="653657"/>
            </a:xfrm>
            <a:prstGeom prst="flowChartMultidocumen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Instructions</a:t>
              </a:r>
              <a:endParaRPr lang="es-ES" dirty="0"/>
            </a:p>
          </p:txBody>
        </p:sp>
        <p:sp>
          <p:nvSpPr>
            <p:cNvPr id="168" name="Diagrama de flujo: proceso 167">
              <a:extLst>
                <a:ext uri="{FF2B5EF4-FFF2-40B4-BE49-F238E27FC236}">
                  <a16:creationId xmlns:a16="http://schemas.microsoft.com/office/drawing/2014/main" id="{ECB45D36-A85F-40A4-ABAF-18A8DBB16E18}"/>
                </a:ext>
              </a:extLst>
            </p:cNvPr>
            <p:cNvSpPr/>
            <p:nvPr/>
          </p:nvSpPr>
          <p:spPr>
            <a:xfrm>
              <a:off x="4305506" y="2275981"/>
              <a:ext cx="1837591" cy="142124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9" name="Diagrama de flujo: proceso 168">
              <a:extLst>
                <a:ext uri="{FF2B5EF4-FFF2-40B4-BE49-F238E27FC236}">
                  <a16:creationId xmlns:a16="http://schemas.microsoft.com/office/drawing/2014/main" id="{DD2F6326-D16C-4B43-81FE-BB77893D6B65}"/>
                </a:ext>
              </a:extLst>
            </p:cNvPr>
            <p:cNvSpPr/>
            <p:nvPr/>
          </p:nvSpPr>
          <p:spPr>
            <a:xfrm>
              <a:off x="4357872" y="2402044"/>
              <a:ext cx="1732861" cy="3268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es-ES" sz="1400" dirty="0"/>
                <a:t>STM32L051/052XX</a:t>
              </a:r>
              <a:endParaRPr lang="es-ES" dirty="0"/>
            </a:p>
          </p:txBody>
        </p:sp>
        <p:sp>
          <p:nvSpPr>
            <p:cNvPr id="170" name="Diagrama de flujo: proceso 169">
              <a:extLst>
                <a:ext uri="{FF2B5EF4-FFF2-40B4-BE49-F238E27FC236}">
                  <a16:creationId xmlns:a16="http://schemas.microsoft.com/office/drawing/2014/main" id="{38F467A2-EB84-4247-943A-57ECA634FC23}"/>
                </a:ext>
              </a:extLst>
            </p:cNvPr>
            <p:cNvSpPr/>
            <p:nvPr/>
          </p:nvSpPr>
          <p:spPr>
            <a:xfrm>
              <a:off x="4723138" y="3244911"/>
              <a:ext cx="1002324" cy="3268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SX1276</a:t>
              </a:r>
              <a:endParaRPr lang="es-ES" dirty="0"/>
            </a:p>
          </p:txBody>
        </p:sp>
        <p:sp>
          <p:nvSpPr>
            <p:cNvPr id="171" name="Flecha: hacia arriba 170">
              <a:extLst>
                <a:ext uri="{FF2B5EF4-FFF2-40B4-BE49-F238E27FC236}">
                  <a16:creationId xmlns:a16="http://schemas.microsoft.com/office/drawing/2014/main" id="{DBEA86BD-4E01-4E9D-A544-0FAD8758DE59}"/>
                </a:ext>
              </a:extLst>
            </p:cNvPr>
            <p:cNvSpPr/>
            <p:nvPr/>
          </p:nvSpPr>
          <p:spPr>
            <a:xfrm>
              <a:off x="1886426" y="3482020"/>
              <a:ext cx="225552" cy="925491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2" name="CuadroTexto 171">
              <a:extLst>
                <a:ext uri="{FF2B5EF4-FFF2-40B4-BE49-F238E27FC236}">
                  <a16:creationId xmlns:a16="http://schemas.microsoft.com/office/drawing/2014/main" id="{10655010-B1C0-4D7C-A4F2-AE111E38218B}"/>
                </a:ext>
              </a:extLst>
            </p:cNvPr>
            <p:cNvSpPr txBox="1"/>
            <p:nvPr/>
          </p:nvSpPr>
          <p:spPr>
            <a:xfrm>
              <a:off x="2166910" y="3697222"/>
              <a:ext cx="1502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SRAM, Flash, SERCOM...</a:t>
              </a:r>
            </a:p>
          </p:txBody>
        </p:sp>
        <p:sp>
          <p:nvSpPr>
            <p:cNvPr id="173" name="Flecha: hacia arriba 172">
              <a:extLst>
                <a:ext uri="{FF2B5EF4-FFF2-40B4-BE49-F238E27FC236}">
                  <a16:creationId xmlns:a16="http://schemas.microsoft.com/office/drawing/2014/main" id="{FA5F9359-B5E9-4517-950C-881B4E6FA677}"/>
                </a:ext>
              </a:extLst>
            </p:cNvPr>
            <p:cNvSpPr/>
            <p:nvPr/>
          </p:nvSpPr>
          <p:spPr>
            <a:xfrm rot="5400000">
              <a:off x="3502310" y="2004595"/>
              <a:ext cx="245356" cy="1236128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4" name="CuadroTexto 173">
              <a:extLst>
                <a:ext uri="{FF2B5EF4-FFF2-40B4-BE49-F238E27FC236}">
                  <a16:creationId xmlns:a16="http://schemas.microsoft.com/office/drawing/2014/main" id="{3C547D7E-333C-48AD-B98E-728C4C1B5330}"/>
                </a:ext>
              </a:extLst>
            </p:cNvPr>
            <p:cNvSpPr txBox="1"/>
            <p:nvPr/>
          </p:nvSpPr>
          <p:spPr>
            <a:xfrm>
              <a:off x="2944470" y="2745337"/>
              <a:ext cx="1298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AT </a:t>
              </a:r>
              <a:r>
                <a:rPr lang="es-ES" sz="1400" dirty="0" err="1"/>
                <a:t>Commands</a:t>
              </a:r>
              <a:endParaRPr lang="es-ES" sz="1400" dirty="0"/>
            </a:p>
          </p:txBody>
        </p:sp>
        <p:sp>
          <p:nvSpPr>
            <p:cNvPr id="175" name="Flecha: hacia arriba 174">
              <a:extLst>
                <a:ext uri="{FF2B5EF4-FFF2-40B4-BE49-F238E27FC236}">
                  <a16:creationId xmlns:a16="http://schemas.microsoft.com/office/drawing/2014/main" id="{92AC4621-EA5A-40DE-B8FA-4323B566A849}"/>
                </a:ext>
              </a:extLst>
            </p:cNvPr>
            <p:cNvSpPr/>
            <p:nvPr/>
          </p:nvSpPr>
          <p:spPr>
            <a:xfrm rot="10800000">
              <a:off x="5477043" y="2779518"/>
              <a:ext cx="179146" cy="41474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6" name="Flecha: hacia arriba 175">
              <a:extLst>
                <a:ext uri="{FF2B5EF4-FFF2-40B4-BE49-F238E27FC236}">
                  <a16:creationId xmlns:a16="http://schemas.microsoft.com/office/drawing/2014/main" id="{27752CDA-68DD-49D0-9940-EDFC1F2D1B54}"/>
                </a:ext>
              </a:extLst>
            </p:cNvPr>
            <p:cNvSpPr/>
            <p:nvPr/>
          </p:nvSpPr>
          <p:spPr>
            <a:xfrm>
              <a:off x="4821155" y="2784339"/>
              <a:ext cx="179146" cy="41474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7" name="Flecha: hacia arriba 176">
              <a:extLst>
                <a:ext uri="{FF2B5EF4-FFF2-40B4-BE49-F238E27FC236}">
                  <a16:creationId xmlns:a16="http://schemas.microsoft.com/office/drawing/2014/main" id="{084D3151-73DE-43F9-AECD-2C02AE61C274}"/>
                </a:ext>
              </a:extLst>
            </p:cNvPr>
            <p:cNvSpPr/>
            <p:nvPr/>
          </p:nvSpPr>
          <p:spPr>
            <a:xfrm rot="16200000">
              <a:off x="3502310" y="2584988"/>
              <a:ext cx="245356" cy="1227340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9AAC5467-7DE5-4531-9390-A5D34FB8B8BC}"/>
                </a:ext>
              </a:extLst>
            </p:cNvPr>
            <p:cNvCxnSpPr>
              <a:cxnSpLocks/>
            </p:cNvCxnSpPr>
            <p:nvPr/>
          </p:nvCxnSpPr>
          <p:spPr>
            <a:xfrm>
              <a:off x="6560726" y="3043798"/>
              <a:ext cx="0" cy="3956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7C751ECC-29F9-4272-A874-F940B425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78094" y="2728873"/>
              <a:ext cx="38481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0A6B9280-9138-488F-A1A0-B4A07498828F}"/>
                </a:ext>
              </a:extLst>
            </p:cNvPr>
            <p:cNvCxnSpPr>
              <a:cxnSpLocks/>
            </p:cNvCxnSpPr>
            <p:nvPr/>
          </p:nvCxnSpPr>
          <p:spPr>
            <a:xfrm>
              <a:off x="6378094" y="2728873"/>
              <a:ext cx="182632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>
              <a:extLst>
                <a:ext uri="{FF2B5EF4-FFF2-40B4-BE49-F238E27FC236}">
                  <a16:creationId xmlns:a16="http://schemas.microsoft.com/office/drawing/2014/main" id="{FB668784-19B4-4788-86A8-C521B67D5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0727" y="2728873"/>
              <a:ext cx="202177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CuadroTexto 181">
              <a:extLst>
                <a:ext uri="{FF2B5EF4-FFF2-40B4-BE49-F238E27FC236}">
                  <a16:creationId xmlns:a16="http://schemas.microsoft.com/office/drawing/2014/main" id="{DC517A7B-14AD-4057-B683-D202D9DA47BF}"/>
                </a:ext>
              </a:extLst>
            </p:cNvPr>
            <p:cNvSpPr txBox="1"/>
            <p:nvPr/>
          </p:nvSpPr>
          <p:spPr>
            <a:xfrm>
              <a:off x="5040887" y="2829146"/>
              <a:ext cx="419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SPI</a:t>
              </a:r>
            </a:p>
          </p:txBody>
        </p:sp>
        <p:sp>
          <p:nvSpPr>
            <p:cNvPr id="183" name="CuadroTexto 182">
              <a:extLst>
                <a:ext uri="{FF2B5EF4-FFF2-40B4-BE49-F238E27FC236}">
                  <a16:creationId xmlns:a16="http://schemas.microsoft.com/office/drawing/2014/main" id="{2B7274AB-9B13-4394-8488-87CB79563ECF}"/>
                </a:ext>
              </a:extLst>
            </p:cNvPr>
            <p:cNvSpPr txBox="1"/>
            <p:nvPr/>
          </p:nvSpPr>
          <p:spPr>
            <a:xfrm>
              <a:off x="4278617" y="1954602"/>
              <a:ext cx="1817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RHF76-52AM module</a:t>
              </a:r>
            </a:p>
          </p:txBody>
        </p:sp>
      </p:grpSp>
      <p:grpSp>
        <p:nvGrpSpPr>
          <p:cNvPr id="225" name="Grupo 224">
            <a:extLst>
              <a:ext uri="{FF2B5EF4-FFF2-40B4-BE49-F238E27FC236}">
                <a16:creationId xmlns:a16="http://schemas.microsoft.com/office/drawing/2014/main" id="{90224473-B295-4664-AD38-A336AA3AF003}"/>
              </a:ext>
            </a:extLst>
          </p:cNvPr>
          <p:cNvGrpSpPr/>
          <p:nvPr/>
        </p:nvGrpSpPr>
        <p:grpSpPr>
          <a:xfrm>
            <a:off x="2186728" y="2262379"/>
            <a:ext cx="5803491" cy="3209599"/>
            <a:chOff x="2186728" y="2262379"/>
            <a:chExt cx="5803491" cy="3209599"/>
          </a:xfrm>
        </p:grpSpPr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2BB6B2B4-972A-4B68-8DF7-70D2387B4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6728" y="2262379"/>
              <a:ext cx="2141163" cy="128867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31B4845D-4953-4017-B64D-8D8998B86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7701" y="3356971"/>
              <a:ext cx="2252518" cy="318825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D682BEB0-470D-43DE-BF3A-6A9B2EBBF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7786" y="4315249"/>
              <a:ext cx="675352" cy="1156729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E6D9626F-45C3-422E-A179-D55C0BEB566D}"/>
              </a:ext>
            </a:extLst>
          </p:cNvPr>
          <p:cNvGrpSpPr/>
          <p:nvPr/>
        </p:nvGrpSpPr>
        <p:grpSpPr>
          <a:xfrm>
            <a:off x="1907634" y="2091077"/>
            <a:ext cx="6406607" cy="3587918"/>
            <a:chOff x="1907634" y="2091077"/>
            <a:chExt cx="6406607" cy="3587918"/>
          </a:xfrm>
        </p:grpSpPr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01236766-1E27-44C9-9E86-9117EB31C8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7634" y="2091340"/>
              <a:ext cx="2140152" cy="20213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74FBC7AF-FB03-4B82-A771-27071284E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3417" y="4116168"/>
              <a:ext cx="118263" cy="15626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068DDB05-CEE5-4DC8-B043-E29CFF5D7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3418" y="4386689"/>
              <a:ext cx="1722771" cy="12923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640224B5-651E-4267-93E5-39285580F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6189" y="3296759"/>
              <a:ext cx="2658052" cy="10899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Conector recto 206">
              <a:extLst>
                <a:ext uri="{FF2B5EF4-FFF2-40B4-BE49-F238E27FC236}">
                  <a16:creationId xmlns:a16="http://schemas.microsoft.com/office/drawing/2014/main" id="{EB1DD214-1BC3-40B3-B2A3-874A1B6B9702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>
              <a:off x="5224300" y="3244911"/>
              <a:ext cx="3089941" cy="518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Conector recto 209">
              <a:extLst>
                <a:ext uri="{FF2B5EF4-FFF2-40B4-BE49-F238E27FC236}">
                  <a16:creationId xmlns:a16="http://schemas.microsoft.com/office/drawing/2014/main" id="{2C66F186-E0B6-4FDF-A490-4086BBE051CF}"/>
                </a:ext>
              </a:extLst>
            </p:cNvPr>
            <p:cNvCxnSpPr>
              <a:cxnSpLocks/>
              <a:endCxn id="170" idx="0"/>
            </p:cNvCxnSpPr>
            <p:nvPr/>
          </p:nvCxnSpPr>
          <p:spPr>
            <a:xfrm>
              <a:off x="1907634" y="2091077"/>
              <a:ext cx="3316666" cy="11538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6" name="Rectángulo 225">
            <a:extLst>
              <a:ext uri="{FF2B5EF4-FFF2-40B4-BE49-F238E27FC236}">
                <a16:creationId xmlns:a16="http://schemas.microsoft.com/office/drawing/2014/main" id="{9F2B844A-B972-4203-8E07-3625DF03547F}"/>
              </a:ext>
            </a:extLst>
          </p:cNvPr>
          <p:cNvSpPr/>
          <p:nvPr/>
        </p:nvSpPr>
        <p:spPr>
          <a:xfrm>
            <a:off x="5310330" y="2590117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 topology</a:t>
            </a:r>
          </a:p>
        </p:txBody>
      </p:sp>
    </p:spTree>
    <p:extLst>
      <p:ext uri="{BB962C8B-B14F-4D97-AF65-F5344CB8AC3E}">
        <p14:creationId xmlns:p14="http://schemas.microsoft.com/office/powerpoint/2010/main" val="192084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0.20325 -0.2502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69" y="-1252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39258 -0.0460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2" y="-231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2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0.01888 0.3675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1838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2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-0.03477 -0.1861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-930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22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75">
            <a:extLst>
              <a:ext uri="{FF2B5EF4-FFF2-40B4-BE49-F238E27FC236}">
                <a16:creationId xmlns:a16="http://schemas.microsoft.com/office/drawing/2014/main" id="{010655A4-E3C8-41E1-9CB3-9915D16F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54" y="1598904"/>
            <a:ext cx="651367" cy="492433"/>
          </a:xfrm>
          <a:prstGeom prst="rect">
            <a:avLst/>
          </a:prstGeom>
        </p:spPr>
      </p:pic>
      <p:pic>
        <p:nvPicPr>
          <p:cNvPr id="162" name="Imagen 161">
            <a:extLst>
              <a:ext uri="{FF2B5EF4-FFF2-40B4-BE49-F238E27FC236}">
                <a16:creationId xmlns:a16="http://schemas.microsoft.com/office/drawing/2014/main" id="{0FE9DA69-DFEB-4783-926B-2B3C5CAE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849" y="2989587"/>
            <a:ext cx="651367" cy="492433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A4D86553-D622-4F75-B679-E70FA15E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83" y="5850080"/>
            <a:ext cx="651367" cy="49243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FB2C62D-F352-43F7-852F-94E8C240F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18" y="3147238"/>
            <a:ext cx="2133766" cy="14758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02146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dirty="0"/>
              <a:t>Low-</a:t>
            </a:r>
            <a:r>
              <a:rPr lang="es-ES" dirty="0" err="1"/>
              <a:t>Power</a:t>
            </a:r>
            <a:r>
              <a:rPr lang="es-ES" dirty="0"/>
              <a:t> Wide-</a:t>
            </a:r>
            <a:r>
              <a:rPr lang="es-ES" dirty="0" err="1"/>
              <a:t>Area</a:t>
            </a:r>
            <a:r>
              <a:rPr lang="es-ES" dirty="0"/>
              <a:t> Network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5" name="Grupo 224">
            <a:extLst>
              <a:ext uri="{FF2B5EF4-FFF2-40B4-BE49-F238E27FC236}">
                <a16:creationId xmlns:a16="http://schemas.microsoft.com/office/drawing/2014/main" id="{90224473-B295-4664-AD38-A336AA3AF003}"/>
              </a:ext>
            </a:extLst>
          </p:cNvPr>
          <p:cNvGrpSpPr/>
          <p:nvPr/>
        </p:nvGrpSpPr>
        <p:grpSpPr>
          <a:xfrm>
            <a:off x="2186728" y="2262379"/>
            <a:ext cx="5803491" cy="3209599"/>
            <a:chOff x="2186728" y="2262379"/>
            <a:chExt cx="5803491" cy="3209599"/>
          </a:xfrm>
        </p:grpSpPr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2BB6B2B4-972A-4B68-8DF7-70D2387B4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6728" y="2262379"/>
              <a:ext cx="2141163" cy="128867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31B4845D-4953-4017-B64D-8D8998B86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7701" y="3356971"/>
              <a:ext cx="2252518" cy="318825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D682BEB0-470D-43DE-BF3A-6A9B2EBBF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7786" y="4315249"/>
              <a:ext cx="675352" cy="1156729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E6D9626F-45C3-422E-A179-D55C0BEB566D}"/>
              </a:ext>
            </a:extLst>
          </p:cNvPr>
          <p:cNvGrpSpPr/>
          <p:nvPr/>
        </p:nvGrpSpPr>
        <p:grpSpPr>
          <a:xfrm>
            <a:off x="1907634" y="2091077"/>
            <a:ext cx="6406607" cy="3587918"/>
            <a:chOff x="1907634" y="2091077"/>
            <a:chExt cx="6406607" cy="3587918"/>
          </a:xfrm>
        </p:grpSpPr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01236766-1E27-44C9-9E86-9117EB31C8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7634" y="2091340"/>
              <a:ext cx="2140152" cy="20213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74FBC7AF-FB03-4B82-A771-27071284E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3417" y="4116168"/>
              <a:ext cx="118263" cy="15626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068DDB05-CEE5-4DC8-B043-E29CFF5D7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3418" y="4386689"/>
              <a:ext cx="1722771" cy="12923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640224B5-651E-4267-93E5-39285580F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6189" y="3296759"/>
              <a:ext cx="2658052" cy="10899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Conector recto 206">
              <a:extLst>
                <a:ext uri="{FF2B5EF4-FFF2-40B4-BE49-F238E27FC236}">
                  <a16:creationId xmlns:a16="http://schemas.microsoft.com/office/drawing/2014/main" id="{EB1DD214-1BC3-40B3-B2A3-874A1B6B9702}"/>
                </a:ext>
              </a:extLst>
            </p:cNvPr>
            <p:cNvCxnSpPr>
              <a:cxnSpLocks/>
            </p:cNvCxnSpPr>
            <p:nvPr/>
          </p:nvCxnSpPr>
          <p:spPr>
            <a:xfrm>
              <a:off x="5224300" y="3244911"/>
              <a:ext cx="3089941" cy="518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Conector recto 209">
              <a:extLst>
                <a:ext uri="{FF2B5EF4-FFF2-40B4-BE49-F238E27FC236}">
                  <a16:creationId xmlns:a16="http://schemas.microsoft.com/office/drawing/2014/main" id="{2C66F186-E0B6-4FDF-A490-4086BBE051CF}"/>
                </a:ext>
              </a:extLst>
            </p:cNvPr>
            <p:cNvCxnSpPr>
              <a:cxnSpLocks/>
            </p:cNvCxnSpPr>
            <p:nvPr/>
          </p:nvCxnSpPr>
          <p:spPr>
            <a:xfrm>
              <a:off x="1907634" y="2091077"/>
              <a:ext cx="3316666" cy="11538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6" name="Rectángulo 225">
            <a:extLst>
              <a:ext uri="{FF2B5EF4-FFF2-40B4-BE49-F238E27FC236}">
                <a16:creationId xmlns:a16="http://schemas.microsoft.com/office/drawing/2014/main" id="{9F2B844A-B972-4203-8E07-3625DF03547F}"/>
              </a:ext>
            </a:extLst>
          </p:cNvPr>
          <p:cNvSpPr/>
          <p:nvPr/>
        </p:nvSpPr>
        <p:spPr>
          <a:xfrm>
            <a:off x="5310330" y="2590117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 topology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067F41D-2DC0-4F52-B2AB-FF2714D9C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753" y="3072734"/>
            <a:ext cx="651367" cy="344353"/>
          </a:xfrm>
          <a:prstGeom prst="rect">
            <a:avLst/>
          </a:prstGeom>
        </p:spPr>
      </p:pic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E0A9B750-63A7-4025-925F-6CABCC269F79}"/>
              </a:ext>
            </a:extLst>
          </p:cNvPr>
          <p:cNvCxnSpPr>
            <a:cxnSpLocks/>
          </p:cNvCxnSpPr>
          <p:nvPr/>
        </p:nvCxnSpPr>
        <p:spPr>
          <a:xfrm flipV="1">
            <a:off x="3509784" y="3722088"/>
            <a:ext cx="3774936" cy="156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Rectángulo 90">
            <a:extLst>
              <a:ext uri="{FF2B5EF4-FFF2-40B4-BE49-F238E27FC236}">
                <a16:creationId xmlns:a16="http://schemas.microsoft.com/office/drawing/2014/main" id="{C944EF0C-B29F-4860-86DB-0F87C44ED9CC}"/>
              </a:ext>
            </a:extLst>
          </p:cNvPr>
          <p:cNvSpPr/>
          <p:nvPr/>
        </p:nvSpPr>
        <p:spPr>
          <a:xfrm>
            <a:off x="3988473" y="3218755"/>
            <a:ext cx="28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Point to Point Connection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56E9743B-0C90-4838-AD8A-97BCB8A43CD3}"/>
              </a:ext>
            </a:extLst>
          </p:cNvPr>
          <p:cNvSpPr/>
          <p:nvPr/>
        </p:nvSpPr>
        <p:spPr>
          <a:xfrm>
            <a:off x="1924394" y="4198519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Seeeduino</a:t>
            </a:r>
            <a:r>
              <a:rPr lang="en-US" dirty="0"/>
              <a:t> </a:t>
            </a:r>
            <a:r>
              <a:rPr lang="en-US" dirty="0" err="1"/>
              <a:t>LoRa</a:t>
            </a:r>
            <a:endParaRPr lang="en-US" dirty="0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37BF4B23-0880-432F-B280-445AFAA7FEC2}"/>
              </a:ext>
            </a:extLst>
          </p:cNvPr>
          <p:cNvSpPr/>
          <p:nvPr/>
        </p:nvSpPr>
        <p:spPr>
          <a:xfrm>
            <a:off x="6108935" y="4198519"/>
            <a:ext cx="3762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Adafruit Feather 32u4 RFM95 </a:t>
            </a:r>
            <a:r>
              <a:rPr lang="en-US" dirty="0" err="1"/>
              <a:t>LoRa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6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12123 0.2733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1365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85185E-6 L -0.06002 0.0689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344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91" grpId="1"/>
      <p:bldP spid="91" grpId="2"/>
      <p:bldP spid="92" grpId="1"/>
      <p:bldP spid="92" grpId="2"/>
      <p:bldP spid="93" grpId="1"/>
      <p:bldP spid="9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02146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 LPWAN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F0F3A708-3C20-4547-82C4-0B232144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29" y="1805128"/>
            <a:ext cx="926142" cy="489616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992EB36-4210-4C99-9666-886DDF8BC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329" y="1689590"/>
            <a:ext cx="800470" cy="605154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18823FE-6869-4D9B-B3F9-1A8248A6F618}"/>
              </a:ext>
            </a:extLst>
          </p:cNvPr>
          <p:cNvCxnSpPr>
            <a:cxnSpLocks/>
          </p:cNvCxnSpPr>
          <p:nvPr/>
        </p:nvCxnSpPr>
        <p:spPr>
          <a:xfrm>
            <a:off x="7962900" y="1609725"/>
            <a:ext cx="0" cy="4476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12B7FA9A-B71E-43FD-8541-BA08854B206C}"/>
              </a:ext>
            </a:extLst>
          </p:cNvPr>
          <p:cNvCxnSpPr>
            <a:cxnSpLocks/>
          </p:cNvCxnSpPr>
          <p:nvPr/>
        </p:nvCxnSpPr>
        <p:spPr>
          <a:xfrm>
            <a:off x="2409825" y="1609725"/>
            <a:ext cx="0" cy="4476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0EA2FF0-DC29-4655-A5C8-9E2EAC9A88F6}"/>
              </a:ext>
            </a:extLst>
          </p:cNvPr>
          <p:cNvGrpSpPr/>
          <p:nvPr/>
        </p:nvGrpSpPr>
        <p:grpSpPr>
          <a:xfrm>
            <a:off x="2409825" y="1769393"/>
            <a:ext cx="5553075" cy="535657"/>
            <a:chOff x="2409825" y="1769393"/>
            <a:chExt cx="5553075" cy="535657"/>
          </a:xfrm>
        </p:grpSpPr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92F30152-167A-463D-A0F3-0141F849132C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1805128"/>
              <a:ext cx="5553075" cy="499922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4DF2981-9773-49D5-A50D-AE05D37B0045}"/>
                </a:ext>
              </a:extLst>
            </p:cNvPr>
            <p:cNvSpPr txBox="1"/>
            <p:nvPr/>
          </p:nvSpPr>
          <p:spPr>
            <a:xfrm rot="317646">
              <a:off x="4489143" y="1769393"/>
              <a:ext cx="2779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Who </a:t>
              </a:r>
              <a:r>
                <a:rPr lang="es-ES" dirty="0" err="1"/>
                <a:t>is</a:t>
              </a:r>
              <a:r>
                <a:rPr lang="es-ES" dirty="0"/>
                <a:t> </a:t>
              </a:r>
              <a:r>
                <a:rPr lang="es-ES" dirty="0" err="1"/>
                <a:t>there</a:t>
              </a:r>
              <a:r>
                <a:rPr lang="es-ES" dirty="0"/>
                <a:t>?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E815ED4-7339-4424-94BA-A677FF838691}"/>
              </a:ext>
            </a:extLst>
          </p:cNvPr>
          <p:cNvGrpSpPr/>
          <p:nvPr/>
        </p:nvGrpSpPr>
        <p:grpSpPr>
          <a:xfrm flipH="1">
            <a:off x="2409825" y="2277580"/>
            <a:ext cx="5553075" cy="660709"/>
            <a:chOff x="2409825" y="1644341"/>
            <a:chExt cx="5553075" cy="660709"/>
          </a:xfrm>
        </p:grpSpPr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395DFD35-016A-4110-9A3A-5F6CD8FBDCB5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1805128"/>
              <a:ext cx="5553075" cy="499922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4E47CDF5-1E95-4161-997F-E661E368BC7E}"/>
                </a:ext>
              </a:extLst>
            </p:cNvPr>
            <p:cNvSpPr txBox="1"/>
            <p:nvPr/>
          </p:nvSpPr>
          <p:spPr>
            <a:xfrm rot="317646">
              <a:off x="3048487" y="1644341"/>
              <a:ext cx="2894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Me, </a:t>
              </a:r>
              <a:r>
                <a:rPr lang="es-ES" dirty="0" err="1"/>
                <a:t>I’m</a:t>
              </a:r>
              <a:r>
                <a:rPr lang="es-ES" dirty="0"/>
                <a:t> ID: 639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DFC773A9-C5E3-4C3C-9284-FCF1A668812E}"/>
              </a:ext>
            </a:extLst>
          </p:cNvPr>
          <p:cNvGrpSpPr/>
          <p:nvPr/>
        </p:nvGrpSpPr>
        <p:grpSpPr>
          <a:xfrm>
            <a:off x="2409825" y="3038873"/>
            <a:ext cx="5553071" cy="535810"/>
            <a:chOff x="2409825" y="1769240"/>
            <a:chExt cx="5553075" cy="535810"/>
          </a:xfrm>
        </p:grpSpPr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7ECF746B-C827-42F8-8473-E86FD88233C6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1805128"/>
              <a:ext cx="5553075" cy="499922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91838D4-C5CD-4574-B49B-4919591D0512}"/>
                </a:ext>
              </a:extLst>
            </p:cNvPr>
            <p:cNvSpPr txBox="1"/>
            <p:nvPr/>
          </p:nvSpPr>
          <p:spPr>
            <a:xfrm rot="317646">
              <a:off x="4089631" y="1769240"/>
              <a:ext cx="3574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Nice</a:t>
              </a:r>
              <a:r>
                <a:rPr lang="es-ES" dirty="0"/>
                <a:t> </a:t>
              </a:r>
              <a:r>
                <a:rPr lang="es-ES" dirty="0" err="1"/>
                <a:t>to</a:t>
              </a:r>
              <a:r>
                <a:rPr lang="es-ES" dirty="0"/>
                <a:t> </a:t>
              </a:r>
              <a:r>
                <a:rPr lang="es-ES" dirty="0" err="1"/>
                <a:t>meet</a:t>
              </a:r>
              <a:r>
                <a:rPr lang="es-ES" dirty="0"/>
                <a:t> </a:t>
              </a:r>
              <a:r>
                <a:rPr lang="es-ES" dirty="0" err="1"/>
                <a:t>you</a:t>
              </a:r>
              <a:r>
                <a:rPr lang="es-ES" dirty="0"/>
                <a:t> 639 !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33036193-FBCF-4F11-A05F-294A015C5332}"/>
              </a:ext>
            </a:extLst>
          </p:cNvPr>
          <p:cNvGrpSpPr/>
          <p:nvPr/>
        </p:nvGrpSpPr>
        <p:grpSpPr>
          <a:xfrm>
            <a:off x="2409824" y="3689189"/>
            <a:ext cx="5553071" cy="543225"/>
            <a:chOff x="2409825" y="1761825"/>
            <a:chExt cx="5553075" cy="543225"/>
          </a:xfrm>
        </p:grpSpPr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F57D8499-CE60-49AC-8254-1B33D7BD75A0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1805128"/>
              <a:ext cx="5553075" cy="499922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46CDA845-6A14-434D-A85F-F27D0468C7E9}"/>
                </a:ext>
              </a:extLst>
            </p:cNvPr>
            <p:cNvSpPr txBox="1"/>
            <p:nvPr/>
          </p:nvSpPr>
          <p:spPr>
            <a:xfrm rot="317646">
              <a:off x="3863130" y="1761825"/>
              <a:ext cx="378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639, </a:t>
              </a:r>
              <a:r>
                <a:rPr lang="es-ES" dirty="0" err="1"/>
                <a:t>What’s</a:t>
              </a:r>
              <a:r>
                <a:rPr lang="es-ES" dirty="0"/>
                <a:t> </a:t>
              </a:r>
              <a:r>
                <a:rPr lang="es-ES" dirty="0" err="1"/>
                <a:t>your</a:t>
              </a:r>
              <a:r>
                <a:rPr lang="es-ES" dirty="0"/>
                <a:t> position ?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1C3C7703-425C-4636-87BF-DE54DEEF165E}"/>
              </a:ext>
            </a:extLst>
          </p:cNvPr>
          <p:cNvGrpSpPr/>
          <p:nvPr/>
        </p:nvGrpSpPr>
        <p:grpSpPr>
          <a:xfrm flipH="1">
            <a:off x="2409824" y="4647094"/>
            <a:ext cx="5731548" cy="643499"/>
            <a:chOff x="2231352" y="1661551"/>
            <a:chExt cx="5731548" cy="643499"/>
          </a:xfrm>
        </p:grpSpPr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F4E72DA7-122E-4E3D-974D-AC81DB24486E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1805128"/>
              <a:ext cx="5553075" cy="499922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F29DF7AD-87B9-402F-BD16-5CBF7B1A500F}"/>
                </a:ext>
              </a:extLst>
            </p:cNvPr>
            <p:cNvSpPr txBox="1"/>
            <p:nvPr/>
          </p:nvSpPr>
          <p:spPr>
            <a:xfrm rot="317646">
              <a:off x="2231352" y="1661551"/>
              <a:ext cx="4770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639, </a:t>
              </a:r>
              <a:r>
                <a:rPr lang="es-ES" dirty="0" err="1"/>
                <a:t>My</a:t>
              </a:r>
              <a:r>
                <a:rPr lang="es-ES" dirty="0"/>
                <a:t> position </a:t>
              </a:r>
              <a:r>
                <a:rPr lang="es-ES" dirty="0" err="1"/>
                <a:t>is</a:t>
              </a:r>
              <a:r>
                <a:rPr lang="es-ES" dirty="0"/>
                <a:t> [NMEA </a:t>
              </a:r>
              <a:r>
                <a:rPr lang="es-ES" dirty="0" err="1"/>
                <a:t>Payload</a:t>
              </a:r>
              <a:r>
                <a:rPr lang="es-ES" dirty="0"/>
                <a:t>] </a:t>
              </a: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3AD19288-E870-4BF3-AAED-3DBDFE8622CB}"/>
              </a:ext>
            </a:extLst>
          </p:cNvPr>
          <p:cNvGrpSpPr/>
          <p:nvPr/>
        </p:nvGrpSpPr>
        <p:grpSpPr>
          <a:xfrm>
            <a:off x="2409827" y="3685800"/>
            <a:ext cx="5553071" cy="543225"/>
            <a:chOff x="2409825" y="1761825"/>
            <a:chExt cx="5553075" cy="543225"/>
          </a:xfrm>
        </p:grpSpPr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E06E4E89-FA5B-4E61-8285-C6BB7EECDBE3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1805128"/>
              <a:ext cx="5553075" cy="499922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170B2A80-1701-4446-AC80-EE685D836353}"/>
                </a:ext>
              </a:extLst>
            </p:cNvPr>
            <p:cNvSpPr txBox="1"/>
            <p:nvPr/>
          </p:nvSpPr>
          <p:spPr>
            <a:xfrm rot="317646">
              <a:off x="3863130" y="1761825"/>
              <a:ext cx="378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639, </a:t>
              </a:r>
              <a:r>
                <a:rPr lang="es-ES" dirty="0" err="1"/>
                <a:t>Give</a:t>
              </a:r>
              <a:r>
                <a:rPr lang="es-ES" dirty="0"/>
                <a:t> me </a:t>
              </a:r>
              <a:r>
                <a:rPr lang="es-ES" dirty="0" err="1"/>
                <a:t>value</a:t>
              </a:r>
              <a:r>
                <a:rPr lang="es-ES" dirty="0"/>
                <a:t> </a:t>
              </a:r>
              <a:r>
                <a:rPr lang="es-ES" dirty="0" err="1"/>
                <a:t>of</a:t>
              </a:r>
              <a:r>
                <a:rPr lang="es-ES" dirty="0"/>
                <a:t> A0 !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48D54BF7-F872-49DD-8E93-3F7B4BD242E4}"/>
              </a:ext>
            </a:extLst>
          </p:cNvPr>
          <p:cNvGrpSpPr/>
          <p:nvPr/>
        </p:nvGrpSpPr>
        <p:grpSpPr>
          <a:xfrm flipH="1">
            <a:off x="2409823" y="4313722"/>
            <a:ext cx="5553075" cy="660709"/>
            <a:chOff x="2409825" y="1644341"/>
            <a:chExt cx="5553075" cy="660709"/>
          </a:xfrm>
        </p:grpSpPr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32DA6DF5-86BD-43A9-AACD-9FC78C422AED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1805128"/>
              <a:ext cx="5553075" cy="499922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80278A1B-7636-4249-969A-969CB6A43D40}"/>
                </a:ext>
              </a:extLst>
            </p:cNvPr>
            <p:cNvSpPr txBox="1"/>
            <p:nvPr/>
          </p:nvSpPr>
          <p:spPr>
            <a:xfrm rot="317646">
              <a:off x="3048487" y="1644341"/>
              <a:ext cx="2894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639, A0 </a:t>
              </a:r>
              <a:r>
                <a:rPr lang="es-ES" dirty="0" err="1"/>
                <a:t>is</a:t>
              </a:r>
              <a:r>
                <a:rPr lang="es-ES" dirty="0"/>
                <a:t> X volts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64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upo 169">
            <a:extLst>
              <a:ext uri="{FF2B5EF4-FFF2-40B4-BE49-F238E27FC236}">
                <a16:creationId xmlns:a16="http://schemas.microsoft.com/office/drawing/2014/main" id="{BDA42CF8-0BC7-48D6-B250-9D5105139190}"/>
              </a:ext>
            </a:extLst>
          </p:cNvPr>
          <p:cNvGrpSpPr/>
          <p:nvPr/>
        </p:nvGrpSpPr>
        <p:grpSpPr>
          <a:xfrm>
            <a:off x="146363" y="1433168"/>
            <a:ext cx="9991726" cy="3911265"/>
            <a:chOff x="146363" y="1433168"/>
            <a:chExt cx="9991726" cy="3911265"/>
          </a:xfrm>
        </p:grpSpPr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71B38AAD-B261-4403-B7DB-46B3B505F284}"/>
                </a:ext>
              </a:extLst>
            </p:cNvPr>
            <p:cNvCxnSpPr/>
            <p:nvPr/>
          </p:nvCxnSpPr>
          <p:spPr>
            <a:xfrm>
              <a:off x="146364" y="4111435"/>
              <a:ext cx="9991725" cy="0"/>
            </a:xfrm>
            <a:prstGeom prst="line">
              <a:avLst/>
            </a:prstGeom>
            <a:ln w="3810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6" name="Conector recto 165">
              <a:extLst>
                <a:ext uri="{FF2B5EF4-FFF2-40B4-BE49-F238E27FC236}">
                  <a16:creationId xmlns:a16="http://schemas.microsoft.com/office/drawing/2014/main" id="{50690F8D-79E4-4BB1-855C-7D56AC41494F}"/>
                </a:ext>
              </a:extLst>
            </p:cNvPr>
            <p:cNvCxnSpPr/>
            <p:nvPr/>
          </p:nvCxnSpPr>
          <p:spPr>
            <a:xfrm>
              <a:off x="146363" y="2753919"/>
              <a:ext cx="9991725" cy="0"/>
            </a:xfrm>
            <a:prstGeom prst="line">
              <a:avLst/>
            </a:prstGeom>
            <a:ln w="3810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7" name="CuadroTexto 166">
              <a:extLst>
                <a:ext uri="{FF2B5EF4-FFF2-40B4-BE49-F238E27FC236}">
                  <a16:creationId xmlns:a16="http://schemas.microsoft.com/office/drawing/2014/main" id="{6C344287-723F-4A6A-AC35-892864F0B3A3}"/>
                </a:ext>
              </a:extLst>
            </p:cNvPr>
            <p:cNvSpPr txBox="1"/>
            <p:nvPr/>
          </p:nvSpPr>
          <p:spPr>
            <a:xfrm rot="16200000">
              <a:off x="9037307" y="3268857"/>
              <a:ext cx="1439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Establishment time</a:t>
              </a:r>
            </a:p>
          </p:txBody>
        </p:sp>
        <p:sp>
          <p:nvSpPr>
            <p:cNvPr id="168" name="CuadroTexto 167">
              <a:extLst>
                <a:ext uri="{FF2B5EF4-FFF2-40B4-BE49-F238E27FC236}">
                  <a16:creationId xmlns:a16="http://schemas.microsoft.com/office/drawing/2014/main" id="{73E7E6CF-F6BC-40AD-ADC4-034BF81ACD00}"/>
                </a:ext>
              </a:extLst>
            </p:cNvPr>
            <p:cNvSpPr txBox="1"/>
            <p:nvPr/>
          </p:nvSpPr>
          <p:spPr>
            <a:xfrm rot="16200000">
              <a:off x="9037307" y="4493993"/>
              <a:ext cx="1439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Working</a:t>
              </a:r>
              <a:r>
                <a:rPr lang="es-E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s-E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system</a:t>
              </a:r>
              <a:endParaRPr lang="es-E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9" name="CuadroTexto 168">
              <a:extLst>
                <a:ext uri="{FF2B5EF4-FFF2-40B4-BE49-F238E27FC236}">
                  <a16:creationId xmlns:a16="http://schemas.microsoft.com/office/drawing/2014/main" id="{1AED1878-F5C9-420D-8EBA-44615D125ED9}"/>
                </a:ext>
              </a:extLst>
            </p:cNvPr>
            <p:cNvSpPr txBox="1"/>
            <p:nvPr/>
          </p:nvSpPr>
          <p:spPr>
            <a:xfrm rot="16200000">
              <a:off x="9173390" y="1897649"/>
              <a:ext cx="11905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Idling</a:t>
              </a:r>
              <a:r>
                <a:rPr lang="es-E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s-E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system</a:t>
              </a:r>
              <a:endParaRPr lang="es-E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622B9722-FEED-457F-9320-1331276E0F32}"/>
              </a:ext>
            </a:extLst>
          </p:cNvPr>
          <p:cNvGrpSpPr/>
          <p:nvPr/>
        </p:nvGrpSpPr>
        <p:grpSpPr>
          <a:xfrm>
            <a:off x="4048571" y="1251746"/>
            <a:ext cx="5514529" cy="5202542"/>
            <a:chOff x="4048571" y="1251746"/>
            <a:chExt cx="5514529" cy="5202542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46AE6435-C8D4-4CD6-AF71-92BD20FBB874}"/>
                </a:ext>
              </a:extLst>
            </p:cNvPr>
            <p:cNvSpPr/>
            <p:nvPr/>
          </p:nvSpPr>
          <p:spPr>
            <a:xfrm>
              <a:off x="4048571" y="1558438"/>
              <a:ext cx="5514529" cy="489585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9F52AB97-53D5-4A87-A33A-73F5C9594A26}"/>
                </a:ext>
              </a:extLst>
            </p:cNvPr>
            <p:cNvSpPr txBox="1"/>
            <p:nvPr/>
          </p:nvSpPr>
          <p:spPr>
            <a:xfrm>
              <a:off x="6374466" y="1251746"/>
              <a:ext cx="8627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Slave </a:t>
              </a:r>
              <a:r>
                <a:rPr lang="es-E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side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90A1BF37-2675-4F5B-97D4-9A5EBE656EBD}"/>
              </a:ext>
            </a:extLst>
          </p:cNvPr>
          <p:cNvGrpSpPr/>
          <p:nvPr/>
        </p:nvGrpSpPr>
        <p:grpSpPr>
          <a:xfrm>
            <a:off x="367319" y="1668836"/>
            <a:ext cx="4543912" cy="4354590"/>
            <a:chOff x="367319" y="1668836"/>
            <a:chExt cx="4543912" cy="4354590"/>
          </a:xfrm>
        </p:grpSpPr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7C8BE593-4705-4217-8BC6-D43231E8E296}"/>
                </a:ext>
              </a:extLst>
            </p:cNvPr>
            <p:cNvSpPr/>
            <p:nvPr/>
          </p:nvSpPr>
          <p:spPr>
            <a:xfrm>
              <a:off x="367319" y="1989299"/>
              <a:ext cx="4543912" cy="4034127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4E4D87A4-FAC1-4FB1-BCE7-0A3C844C149B}"/>
                </a:ext>
              </a:extLst>
            </p:cNvPr>
            <p:cNvSpPr txBox="1"/>
            <p:nvPr/>
          </p:nvSpPr>
          <p:spPr>
            <a:xfrm>
              <a:off x="2159015" y="1668836"/>
              <a:ext cx="9605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Master </a:t>
              </a:r>
              <a:r>
                <a:rPr lang="es-E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side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02146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 LPWAN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684E4D8F-16BE-45B0-8ACD-E9A27C9AD144}"/>
              </a:ext>
            </a:extLst>
          </p:cNvPr>
          <p:cNvGrpSpPr/>
          <p:nvPr/>
        </p:nvGrpSpPr>
        <p:grpSpPr>
          <a:xfrm>
            <a:off x="3726295" y="1679932"/>
            <a:ext cx="1186396" cy="1057076"/>
            <a:chOff x="3649776" y="1733389"/>
            <a:chExt cx="1186396" cy="1057076"/>
          </a:xfrm>
        </p:grpSpPr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24323BE8-068E-408E-BBED-26391D00CE7F}"/>
                </a:ext>
              </a:extLst>
            </p:cNvPr>
            <p:cNvSpPr/>
            <p:nvPr/>
          </p:nvSpPr>
          <p:spPr>
            <a:xfrm>
              <a:off x="3649776" y="1733389"/>
              <a:ext cx="1186396" cy="1057076"/>
            </a:xfrm>
            <a:prstGeom prst="ellipse">
              <a:avLst/>
            </a:prstGeom>
            <a:noFill/>
            <a:ln w="25400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1619153-6C25-43A8-BD74-38441A3C46FF}"/>
                </a:ext>
              </a:extLst>
            </p:cNvPr>
            <p:cNvSpPr txBox="1"/>
            <p:nvPr/>
          </p:nvSpPr>
          <p:spPr>
            <a:xfrm>
              <a:off x="3807598" y="2093191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Sleep</a:t>
              </a:r>
              <a:r>
                <a:rPr lang="es-ES" sz="1200" dirty="0"/>
                <a:t> 10 s</a:t>
              </a:r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5CA4A86-27B2-40D5-BCB4-07AA20925E3B}"/>
              </a:ext>
            </a:extLst>
          </p:cNvPr>
          <p:cNvSpPr txBox="1"/>
          <p:nvPr/>
        </p:nvSpPr>
        <p:spPr>
          <a:xfrm>
            <a:off x="3561344" y="1433169"/>
            <a:ext cx="1580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Send</a:t>
            </a:r>
            <a:r>
              <a:rPr lang="es-ES" sz="1200" dirty="0"/>
              <a:t> Broadcast MSG</a:t>
            </a:r>
          </a:p>
        </p:txBody>
      </p: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8E27515B-61E7-40A2-92CA-62BBC4163150}"/>
              </a:ext>
            </a:extLst>
          </p:cNvPr>
          <p:cNvGrpSpPr/>
          <p:nvPr/>
        </p:nvGrpSpPr>
        <p:grpSpPr>
          <a:xfrm>
            <a:off x="6523667" y="2143129"/>
            <a:ext cx="1776927" cy="1458584"/>
            <a:chOff x="6523667" y="2143129"/>
            <a:chExt cx="1776927" cy="1458584"/>
          </a:xfrm>
        </p:grpSpPr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3B37E2EF-9F2C-4904-978A-1182DBA64D82}"/>
                </a:ext>
              </a:extLst>
            </p:cNvPr>
            <p:cNvSpPr/>
            <p:nvPr/>
          </p:nvSpPr>
          <p:spPr>
            <a:xfrm>
              <a:off x="6726513" y="2406138"/>
              <a:ext cx="1186396" cy="1057076"/>
            </a:xfrm>
            <a:prstGeom prst="ellipse">
              <a:avLst/>
            </a:prstGeom>
            <a:noFill/>
            <a:ln w="25400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39" name="Grupo 138">
              <a:extLst>
                <a:ext uri="{FF2B5EF4-FFF2-40B4-BE49-F238E27FC236}">
                  <a16:creationId xmlns:a16="http://schemas.microsoft.com/office/drawing/2014/main" id="{99CBE65A-9091-4190-BC21-297C1D5DFE4B}"/>
                </a:ext>
              </a:extLst>
            </p:cNvPr>
            <p:cNvGrpSpPr/>
            <p:nvPr/>
          </p:nvGrpSpPr>
          <p:grpSpPr>
            <a:xfrm>
              <a:off x="6523667" y="2143129"/>
              <a:ext cx="1776927" cy="1458584"/>
              <a:chOff x="6523667" y="2143129"/>
              <a:chExt cx="1776927" cy="1458584"/>
            </a:xfrm>
          </p:grpSpPr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2773EB54-55AA-45DB-9772-2A7A374E1E3C}"/>
                  </a:ext>
                </a:extLst>
              </p:cNvPr>
              <p:cNvSpPr txBox="1"/>
              <p:nvPr/>
            </p:nvSpPr>
            <p:spPr>
              <a:xfrm>
                <a:off x="7015148" y="2777711"/>
                <a:ext cx="7275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/>
                  <a:t>Wait</a:t>
                </a:r>
                <a:r>
                  <a:rPr lang="es-ES" sz="1200" dirty="0"/>
                  <a:t> 5 s</a:t>
                </a:r>
              </a:p>
            </p:txBody>
          </p:sp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B4832208-6CDC-4C3E-BC88-4C0080F01D99}"/>
                  </a:ext>
                </a:extLst>
              </p:cNvPr>
              <p:cNvSpPr txBox="1"/>
              <p:nvPr/>
            </p:nvSpPr>
            <p:spPr>
              <a:xfrm>
                <a:off x="7624703" y="3324714"/>
                <a:ext cx="675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/>
                  <a:t>Try 10x</a:t>
                </a:r>
              </a:p>
            </p:txBody>
          </p:sp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08C6A22B-A2C6-4E60-A732-716F2216CA98}"/>
                  </a:ext>
                </a:extLst>
              </p:cNvPr>
              <p:cNvSpPr txBox="1"/>
              <p:nvPr/>
            </p:nvSpPr>
            <p:spPr>
              <a:xfrm>
                <a:off x="6523667" y="2143129"/>
                <a:ext cx="16863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/>
                  <a:t>Send</a:t>
                </a:r>
                <a:r>
                  <a:rPr lang="es-ES" sz="1200" dirty="0"/>
                  <a:t> </a:t>
                </a:r>
                <a:r>
                  <a:rPr lang="es-ES" sz="1200" dirty="0" err="1"/>
                  <a:t>to</a:t>
                </a:r>
                <a:r>
                  <a:rPr lang="es-ES" sz="1200" dirty="0"/>
                  <a:t> Master </a:t>
                </a:r>
                <a:r>
                  <a:rPr lang="es-ES" sz="1200" dirty="0" err="1"/>
                  <a:t>my</a:t>
                </a:r>
                <a:r>
                  <a:rPr lang="es-ES" sz="1200" dirty="0"/>
                  <a:t> ID</a:t>
                </a:r>
              </a:p>
            </p:txBody>
          </p:sp>
        </p:grp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48447D6D-EBBB-4051-98BA-2B9F1BAD2955}"/>
              </a:ext>
            </a:extLst>
          </p:cNvPr>
          <p:cNvGrpSpPr/>
          <p:nvPr/>
        </p:nvGrpSpPr>
        <p:grpSpPr>
          <a:xfrm>
            <a:off x="4590415" y="2437416"/>
            <a:ext cx="1918793" cy="432234"/>
            <a:chOff x="4590415" y="2437416"/>
            <a:chExt cx="1918793" cy="432234"/>
          </a:xfrm>
        </p:grpSpPr>
        <p:cxnSp>
          <p:nvCxnSpPr>
            <p:cNvPr id="70" name="Conector: curvado 69">
              <a:extLst>
                <a:ext uri="{FF2B5EF4-FFF2-40B4-BE49-F238E27FC236}">
                  <a16:creationId xmlns:a16="http://schemas.microsoft.com/office/drawing/2014/main" id="{3C9FA41E-F2AD-47E5-AA76-3B27CDC99350}"/>
                </a:ext>
              </a:extLst>
            </p:cNvPr>
            <p:cNvCxnSpPr>
              <a:cxnSpLocks/>
              <a:stCxn id="63" idx="6"/>
              <a:endCxn id="29" idx="1"/>
            </p:cNvCxnSpPr>
            <p:nvPr/>
          </p:nvCxnSpPr>
          <p:spPr>
            <a:xfrm>
              <a:off x="4590415" y="2697996"/>
              <a:ext cx="1918793" cy="171654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408F2185-F52A-4EA7-B2C4-6B0048EB2105}"/>
                </a:ext>
              </a:extLst>
            </p:cNvPr>
            <p:cNvSpPr txBox="1"/>
            <p:nvPr/>
          </p:nvSpPr>
          <p:spPr>
            <a:xfrm>
              <a:off x="4798388" y="2437416"/>
              <a:ext cx="1686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Rec</a:t>
              </a:r>
              <a:r>
                <a:rPr lang="es-ES" sz="1200" dirty="0"/>
                <a:t>: Master </a:t>
              </a:r>
              <a:r>
                <a:rPr lang="es-ES" sz="1200" dirty="0" err="1"/>
                <a:t>is</a:t>
              </a:r>
              <a:r>
                <a:rPr lang="es-ES" sz="1200" dirty="0"/>
                <a:t> </a:t>
              </a:r>
              <a:r>
                <a:rPr lang="es-ES" sz="1200" dirty="0" err="1"/>
                <a:t>Asking</a:t>
              </a:r>
              <a:endParaRPr lang="es-ES" sz="1200" dirty="0"/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4C76F5B3-28DA-4E95-A2BC-39B2717F9212}"/>
              </a:ext>
            </a:extLst>
          </p:cNvPr>
          <p:cNvGrpSpPr/>
          <p:nvPr/>
        </p:nvGrpSpPr>
        <p:grpSpPr>
          <a:xfrm>
            <a:off x="4503609" y="2889167"/>
            <a:ext cx="2252478" cy="608385"/>
            <a:chOff x="4503609" y="2889167"/>
            <a:chExt cx="2252478" cy="608385"/>
          </a:xfrm>
        </p:grpSpPr>
        <p:cxnSp>
          <p:nvCxnSpPr>
            <p:cNvPr id="78" name="Conector: curvado 77">
              <a:extLst>
                <a:ext uri="{FF2B5EF4-FFF2-40B4-BE49-F238E27FC236}">
                  <a16:creationId xmlns:a16="http://schemas.microsoft.com/office/drawing/2014/main" id="{43094A15-98CC-4F17-9C47-1C53A53B66E7}"/>
                </a:ext>
              </a:extLst>
            </p:cNvPr>
            <p:cNvCxnSpPr>
              <a:cxnSpLocks/>
              <a:stCxn id="29" idx="3"/>
              <a:endCxn id="63" idx="5"/>
            </p:cNvCxnSpPr>
            <p:nvPr/>
          </p:nvCxnSpPr>
          <p:spPr>
            <a:xfrm rot="5400000" flipH="1">
              <a:off x="5324997" y="2067779"/>
              <a:ext cx="362824" cy="2005599"/>
            </a:xfrm>
            <a:prstGeom prst="curvedConnector3">
              <a:avLst>
                <a:gd name="adj1" fmla="val -8483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FC5AFC83-3F52-4690-B91D-1C89818A27A4}"/>
                </a:ext>
              </a:extLst>
            </p:cNvPr>
            <p:cNvSpPr txBox="1"/>
            <p:nvPr/>
          </p:nvSpPr>
          <p:spPr>
            <a:xfrm>
              <a:off x="5069758" y="3220553"/>
              <a:ext cx="1686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No response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71DF4339-91BC-4353-9B53-1E06BFC9C8D2}"/>
              </a:ext>
            </a:extLst>
          </p:cNvPr>
          <p:cNvGrpSpPr/>
          <p:nvPr/>
        </p:nvGrpSpPr>
        <p:grpSpPr>
          <a:xfrm>
            <a:off x="6718776" y="3331175"/>
            <a:ext cx="1583553" cy="1023269"/>
            <a:chOff x="6718776" y="3331175"/>
            <a:chExt cx="1583553" cy="1023269"/>
          </a:xfrm>
        </p:grpSpPr>
        <p:cxnSp>
          <p:nvCxnSpPr>
            <p:cNvPr id="91" name="Conector: curvado 90">
              <a:extLst>
                <a:ext uri="{FF2B5EF4-FFF2-40B4-BE49-F238E27FC236}">
                  <a16:creationId xmlns:a16="http://schemas.microsoft.com/office/drawing/2014/main" id="{4E2A1F86-72B4-4199-B7E8-D0BB84BCF084}"/>
                </a:ext>
              </a:extLst>
            </p:cNvPr>
            <p:cNvCxnSpPr>
              <a:cxnSpLocks/>
              <a:stCxn id="29" idx="4"/>
              <a:endCxn id="31" idx="0"/>
            </p:cNvCxnSpPr>
            <p:nvPr/>
          </p:nvCxnSpPr>
          <p:spPr>
            <a:xfrm rot="5400000">
              <a:off x="6207142" y="3842809"/>
              <a:ext cx="1023269" cy="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3050EA87-3303-4EC9-ABE0-1F11B41944BB}"/>
                </a:ext>
              </a:extLst>
            </p:cNvPr>
            <p:cNvSpPr txBox="1"/>
            <p:nvPr/>
          </p:nvSpPr>
          <p:spPr>
            <a:xfrm>
              <a:off x="6726513" y="3757538"/>
              <a:ext cx="1575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Rec</a:t>
              </a:r>
              <a:r>
                <a:rPr lang="es-ES" sz="1200" dirty="0"/>
                <a:t>: ACK </a:t>
              </a:r>
              <a:r>
                <a:rPr lang="es-ES" sz="1200" dirty="0" err="1"/>
                <a:t>with</a:t>
              </a:r>
              <a:r>
                <a:rPr lang="es-ES" sz="1200" dirty="0"/>
                <a:t> </a:t>
              </a:r>
              <a:r>
                <a:rPr lang="es-ES" sz="1200" dirty="0" err="1"/>
                <a:t>my</a:t>
              </a:r>
              <a:r>
                <a:rPr lang="es-ES" sz="1200" dirty="0"/>
                <a:t> ID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470C2B5F-2442-44AD-8563-7738FE71B8DE}"/>
              </a:ext>
            </a:extLst>
          </p:cNvPr>
          <p:cNvGrpSpPr/>
          <p:nvPr/>
        </p:nvGrpSpPr>
        <p:grpSpPr>
          <a:xfrm>
            <a:off x="4294043" y="2968351"/>
            <a:ext cx="2128359" cy="1656448"/>
            <a:chOff x="4294043" y="2968351"/>
            <a:chExt cx="2128359" cy="1656448"/>
          </a:xfrm>
        </p:grpSpPr>
        <p:cxnSp>
          <p:nvCxnSpPr>
            <p:cNvPr id="103" name="Conector: curvado 102">
              <a:extLst>
                <a:ext uri="{FF2B5EF4-FFF2-40B4-BE49-F238E27FC236}">
                  <a16:creationId xmlns:a16="http://schemas.microsoft.com/office/drawing/2014/main" id="{A223996C-6ACA-4037-A098-CBD8EAB9B80B}"/>
                </a:ext>
              </a:extLst>
            </p:cNvPr>
            <p:cNvCxnSpPr>
              <a:cxnSpLocks/>
              <a:stCxn id="31" idx="2"/>
              <a:endCxn id="63" idx="4"/>
            </p:cNvCxnSpPr>
            <p:nvPr/>
          </p:nvCxnSpPr>
          <p:spPr>
            <a:xfrm rot="10800000">
              <a:off x="4294043" y="2968351"/>
              <a:ext cx="2128359" cy="1656448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344A691D-E119-4A4C-940A-521C46A94012}"/>
                </a:ext>
              </a:extLst>
            </p:cNvPr>
            <p:cNvSpPr txBox="1"/>
            <p:nvPr/>
          </p:nvSpPr>
          <p:spPr>
            <a:xfrm rot="1380347">
              <a:off x="5009338" y="4142713"/>
              <a:ext cx="12774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Time </a:t>
              </a:r>
              <a:r>
                <a:rPr lang="es-ES" sz="1200" dirty="0" err="1"/>
                <a:t>Out</a:t>
              </a:r>
              <a:r>
                <a:rPr lang="es-ES" sz="1200" dirty="0"/>
                <a:t> 1 min</a:t>
              </a:r>
            </a:p>
          </p:txBody>
        </p:sp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21A11F46-A509-42C2-AA6C-0A2C8FD653DB}"/>
              </a:ext>
            </a:extLst>
          </p:cNvPr>
          <p:cNvGrpSpPr/>
          <p:nvPr/>
        </p:nvGrpSpPr>
        <p:grpSpPr>
          <a:xfrm>
            <a:off x="6303542" y="4499611"/>
            <a:ext cx="1957780" cy="1578807"/>
            <a:chOff x="6303542" y="4499611"/>
            <a:chExt cx="1957780" cy="1578807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441F7F1-35EE-4948-B304-2C89A040C634}"/>
                </a:ext>
              </a:extLst>
            </p:cNvPr>
            <p:cNvSpPr/>
            <p:nvPr/>
          </p:nvSpPr>
          <p:spPr>
            <a:xfrm>
              <a:off x="6438307" y="4499611"/>
              <a:ext cx="1186396" cy="1057076"/>
            </a:xfrm>
            <a:prstGeom prst="ellipse">
              <a:avLst/>
            </a:prstGeom>
            <a:noFill/>
            <a:ln w="25400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452C51EA-656D-4F12-B02A-19590722A104}"/>
                </a:ext>
              </a:extLst>
            </p:cNvPr>
            <p:cNvSpPr txBox="1"/>
            <p:nvPr/>
          </p:nvSpPr>
          <p:spPr>
            <a:xfrm>
              <a:off x="6303542" y="5616753"/>
              <a:ext cx="1957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Rec</a:t>
              </a:r>
              <a:r>
                <a:rPr lang="es-ES" sz="1200" dirty="0"/>
                <a:t>: Master </a:t>
              </a:r>
              <a:r>
                <a:rPr lang="es-ES" sz="1200" dirty="0" err="1"/>
                <a:t>wants</a:t>
              </a:r>
              <a:r>
                <a:rPr lang="es-ES" sz="1200" dirty="0"/>
                <a:t> a </a:t>
              </a:r>
              <a:r>
                <a:rPr lang="es-ES" sz="1200" dirty="0" err="1"/>
                <a:t>value</a:t>
              </a:r>
              <a:endParaRPr lang="es-ES" sz="1200" dirty="0"/>
            </a:p>
            <a:p>
              <a:r>
                <a:rPr lang="es-ES" sz="1200" dirty="0" err="1"/>
                <a:t>Send</a:t>
              </a:r>
              <a:r>
                <a:rPr lang="es-ES" sz="1200" dirty="0"/>
                <a:t> </a:t>
              </a:r>
              <a:r>
                <a:rPr lang="es-ES" sz="1200" dirty="0" err="1"/>
                <a:t>to</a:t>
              </a:r>
              <a:r>
                <a:rPr lang="es-ES" sz="1200" dirty="0"/>
                <a:t> Master </a:t>
              </a:r>
              <a:r>
                <a:rPr lang="es-ES" sz="1200" dirty="0" err="1"/>
                <a:t>the</a:t>
              </a:r>
              <a:r>
                <a:rPr lang="es-ES" sz="1200" dirty="0"/>
                <a:t> </a:t>
              </a:r>
              <a:r>
                <a:rPr lang="es-ES" sz="1200" dirty="0" err="1"/>
                <a:t>value</a:t>
              </a:r>
              <a:endParaRPr lang="es-ES" sz="1200" dirty="0"/>
            </a:p>
          </p:txBody>
        </p:sp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A43AC25E-8676-4361-9FB3-5C58D6FE1672}"/>
                </a:ext>
              </a:extLst>
            </p:cNvPr>
            <p:cNvSpPr txBox="1"/>
            <p:nvPr/>
          </p:nvSpPr>
          <p:spPr>
            <a:xfrm>
              <a:off x="6571571" y="4913391"/>
              <a:ext cx="9198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Wait</a:t>
              </a:r>
              <a:r>
                <a:rPr lang="es-ES" sz="1200" dirty="0"/>
                <a:t> 1 min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85F88E48-3940-46C8-851E-3435F8E5BCB8}"/>
              </a:ext>
            </a:extLst>
          </p:cNvPr>
          <p:cNvGrpSpPr/>
          <p:nvPr/>
        </p:nvGrpSpPr>
        <p:grpSpPr>
          <a:xfrm>
            <a:off x="1992930" y="2542740"/>
            <a:ext cx="2004738" cy="629222"/>
            <a:chOff x="1992930" y="2542740"/>
            <a:chExt cx="2004738" cy="629222"/>
          </a:xfrm>
        </p:grpSpPr>
        <p:cxnSp>
          <p:nvCxnSpPr>
            <p:cNvPr id="112" name="Conector: curvado 111">
              <a:extLst>
                <a:ext uri="{FF2B5EF4-FFF2-40B4-BE49-F238E27FC236}">
                  <a16:creationId xmlns:a16="http://schemas.microsoft.com/office/drawing/2014/main" id="{CFCCD43A-5DC4-4692-AC80-0A014B986AC1}"/>
                </a:ext>
              </a:extLst>
            </p:cNvPr>
            <p:cNvCxnSpPr>
              <a:cxnSpLocks/>
              <a:stCxn id="63" idx="2"/>
              <a:endCxn id="34" idx="7"/>
            </p:cNvCxnSpPr>
            <p:nvPr/>
          </p:nvCxnSpPr>
          <p:spPr>
            <a:xfrm rot="10800000" flipV="1">
              <a:off x="2217334" y="2697995"/>
              <a:ext cx="1780334" cy="473967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79FCE28B-1691-4366-AA39-B139CBE76DB9}"/>
                </a:ext>
              </a:extLst>
            </p:cNvPr>
            <p:cNvSpPr txBox="1"/>
            <p:nvPr/>
          </p:nvSpPr>
          <p:spPr>
            <a:xfrm rot="20734370">
              <a:off x="1992930" y="2542740"/>
              <a:ext cx="1850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Rec</a:t>
              </a:r>
              <a:r>
                <a:rPr lang="es-ES" sz="1200" dirty="0"/>
                <a:t>: Slave </a:t>
              </a:r>
              <a:r>
                <a:rPr lang="es-ES" sz="1200" dirty="0" err="1"/>
                <a:t>is</a:t>
              </a:r>
              <a:r>
                <a:rPr lang="es-ES" sz="1200" dirty="0"/>
                <a:t> </a:t>
              </a:r>
              <a:r>
                <a:rPr lang="es-ES" sz="1200" dirty="0" err="1"/>
                <a:t>answering</a:t>
              </a:r>
              <a:endParaRPr lang="es-ES" sz="1200" dirty="0"/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066E8E96-5FB3-49A7-8EA0-CF00C1183F6A}"/>
              </a:ext>
            </a:extLst>
          </p:cNvPr>
          <p:cNvGrpSpPr/>
          <p:nvPr/>
        </p:nvGrpSpPr>
        <p:grpSpPr>
          <a:xfrm>
            <a:off x="490683" y="2349334"/>
            <a:ext cx="1726651" cy="1599332"/>
            <a:chOff x="490683" y="2349334"/>
            <a:chExt cx="1726651" cy="1599332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FEF1B261-D202-49E8-8D2E-A98C2970C65C}"/>
                </a:ext>
              </a:extLst>
            </p:cNvPr>
            <p:cNvSpPr/>
            <p:nvPr/>
          </p:nvSpPr>
          <p:spPr>
            <a:xfrm>
              <a:off x="675865" y="2628389"/>
              <a:ext cx="1277572" cy="1138314"/>
            </a:xfrm>
            <a:prstGeom prst="ellipse">
              <a:avLst/>
            </a:prstGeom>
            <a:noFill/>
            <a:ln w="25400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CuadroTexto 116">
              <a:extLst>
                <a:ext uri="{FF2B5EF4-FFF2-40B4-BE49-F238E27FC236}">
                  <a16:creationId xmlns:a16="http://schemas.microsoft.com/office/drawing/2014/main" id="{DB89260F-4E29-4FAF-9599-2CE9C9D907BD}"/>
                </a:ext>
              </a:extLst>
            </p:cNvPr>
            <p:cNvSpPr txBox="1"/>
            <p:nvPr/>
          </p:nvSpPr>
          <p:spPr>
            <a:xfrm>
              <a:off x="636451" y="2349334"/>
              <a:ext cx="15808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Save</a:t>
              </a:r>
              <a:r>
                <a:rPr lang="es-ES" sz="1200" dirty="0"/>
                <a:t> </a:t>
              </a:r>
              <a:r>
                <a:rPr lang="es-ES" sz="1200" dirty="0" err="1"/>
                <a:t>every</a:t>
              </a:r>
              <a:r>
                <a:rPr lang="es-ES" sz="1200" dirty="0"/>
                <a:t> </a:t>
              </a:r>
              <a:r>
                <a:rPr lang="es-ES" sz="1200" dirty="0" err="1"/>
                <a:t>slaves</a:t>
              </a:r>
              <a:endParaRPr lang="es-ES" sz="1200" dirty="0"/>
            </a:p>
          </p:txBody>
        </p:sp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E5A592C2-4CDD-468C-B33B-E2FC084F7F25}"/>
                </a:ext>
              </a:extLst>
            </p:cNvPr>
            <p:cNvSpPr txBox="1"/>
            <p:nvPr/>
          </p:nvSpPr>
          <p:spPr>
            <a:xfrm>
              <a:off x="671918" y="2974930"/>
              <a:ext cx="1222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/>
                <a:t>Wait</a:t>
              </a:r>
              <a:r>
                <a:rPr lang="es-ES" sz="1200" dirty="0"/>
                <a:t> </a:t>
              </a:r>
              <a:r>
                <a:rPr lang="es-ES" sz="1200" dirty="0" err="1"/>
                <a:t>for</a:t>
              </a:r>
              <a:r>
                <a:rPr lang="es-ES" sz="1200" dirty="0"/>
                <a:t> </a:t>
              </a:r>
              <a:r>
                <a:rPr lang="es-ES" sz="1200" dirty="0" err="1"/>
                <a:t>slaves</a:t>
              </a:r>
              <a:r>
                <a:rPr lang="es-ES" sz="1200" dirty="0"/>
                <a:t> (5 </a:t>
              </a:r>
              <a:r>
                <a:rPr lang="es-ES" sz="1200" dirty="0" err="1"/>
                <a:t>seg</a:t>
              </a:r>
              <a:r>
                <a:rPr lang="es-ES" sz="1200" dirty="0"/>
                <a:t>)</a:t>
              </a:r>
            </a:p>
          </p:txBody>
        </p:sp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id="{A2C0B90D-2C95-4B5E-AA6C-1718DF376070}"/>
                </a:ext>
              </a:extLst>
            </p:cNvPr>
            <p:cNvSpPr txBox="1"/>
            <p:nvPr/>
          </p:nvSpPr>
          <p:spPr>
            <a:xfrm>
              <a:off x="490683" y="3671667"/>
              <a:ext cx="5957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Try 2x</a:t>
              </a:r>
            </a:p>
          </p:txBody>
        </p:sp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17BB40D1-A291-4006-9F6B-4FE849091F83}"/>
              </a:ext>
            </a:extLst>
          </p:cNvPr>
          <p:cNvGrpSpPr/>
          <p:nvPr/>
        </p:nvGrpSpPr>
        <p:grpSpPr>
          <a:xfrm>
            <a:off x="2997841" y="2889166"/>
            <a:ext cx="1086633" cy="1610445"/>
            <a:chOff x="2997841" y="2889166"/>
            <a:chExt cx="1086633" cy="1610445"/>
          </a:xfrm>
        </p:grpSpPr>
        <p:cxnSp>
          <p:nvCxnSpPr>
            <p:cNvPr id="123" name="Conector: curvado 122">
              <a:extLst>
                <a:ext uri="{FF2B5EF4-FFF2-40B4-BE49-F238E27FC236}">
                  <a16:creationId xmlns:a16="http://schemas.microsoft.com/office/drawing/2014/main" id="{BDC9852F-BC68-435B-9641-8337015447ED}"/>
                </a:ext>
              </a:extLst>
            </p:cNvPr>
            <p:cNvCxnSpPr>
              <a:cxnSpLocks/>
              <a:stCxn id="33" idx="6"/>
              <a:endCxn id="63" idx="3"/>
            </p:cNvCxnSpPr>
            <p:nvPr/>
          </p:nvCxnSpPr>
          <p:spPr>
            <a:xfrm flipV="1">
              <a:off x="2997841" y="2889166"/>
              <a:ext cx="1086633" cy="1610445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CuadroTexto 127">
              <a:extLst>
                <a:ext uri="{FF2B5EF4-FFF2-40B4-BE49-F238E27FC236}">
                  <a16:creationId xmlns:a16="http://schemas.microsoft.com/office/drawing/2014/main" id="{66B47E7F-28C2-4C1C-A419-97222E2E0C08}"/>
                </a:ext>
              </a:extLst>
            </p:cNvPr>
            <p:cNvSpPr txBox="1"/>
            <p:nvPr/>
          </p:nvSpPr>
          <p:spPr>
            <a:xfrm rot="18249917">
              <a:off x="2903270" y="3619037"/>
              <a:ext cx="1455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Reset</a:t>
              </a:r>
              <a:r>
                <a:rPr lang="es-ES" sz="1200" dirty="0"/>
                <a:t> </a:t>
              </a:r>
              <a:r>
                <a:rPr lang="es-ES" sz="1200" dirty="0" err="1"/>
                <a:t>every</a:t>
              </a:r>
              <a:r>
                <a:rPr lang="es-ES" sz="1200" dirty="0"/>
                <a:t> 2 min</a:t>
              </a:r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19463B88-87BD-4035-B614-ED4EAD02A9FA}"/>
              </a:ext>
            </a:extLst>
          </p:cNvPr>
          <p:cNvGrpSpPr/>
          <p:nvPr/>
        </p:nvGrpSpPr>
        <p:grpSpPr>
          <a:xfrm>
            <a:off x="2007766" y="4549538"/>
            <a:ext cx="1580883" cy="1334897"/>
            <a:chOff x="2007766" y="4549538"/>
            <a:chExt cx="1580883" cy="1334897"/>
          </a:xfrm>
        </p:grpSpPr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B9BA1703-3A53-4B4C-BE71-6C8B6231D9E0}"/>
                </a:ext>
              </a:extLst>
            </p:cNvPr>
            <p:cNvSpPr/>
            <p:nvPr/>
          </p:nvSpPr>
          <p:spPr>
            <a:xfrm>
              <a:off x="2110174" y="4549538"/>
              <a:ext cx="1138740" cy="1014615"/>
            </a:xfrm>
            <a:prstGeom prst="ellipse">
              <a:avLst/>
            </a:prstGeom>
            <a:noFill/>
            <a:ln w="25400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0" name="CuadroTexto 129">
              <a:extLst>
                <a:ext uri="{FF2B5EF4-FFF2-40B4-BE49-F238E27FC236}">
                  <a16:creationId xmlns:a16="http://schemas.microsoft.com/office/drawing/2014/main" id="{5733F953-ECD6-480C-8A9C-149FE37A1743}"/>
                </a:ext>
              </a:extLst>
            </p:cNvPr>
            <p:cNvSpPr txBox="1"/>
            <p:nvPr/>
          </p:nvSpPr>
          <p:spPr>
            <a:xfrm>
              <a:off x="2007766" y="5607436"/>
              <a:ext cx="15808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Ask </a:t>
              </a:r>
              <a:r>
                <a:rPr lang="es-ES" sz="1200" dirty="0" err="1"/>
                <a:t>every</a:t>
              </a:r>
              <a:r>
                <a:rPr lang="es-ES" sz="1200" dirty="0"/>
                <a:t> </a:t>
              </a:r>
              <a:r>
                <a:rPr lang="es-ES" sz="1200" dirty="0" err="1"/>
                <a:t>slaves</a:t>
              </a:r>
              <a:endParaRPr lang="es-ES" sz="1200" dirty="0"/>
            </a:p>
          </p:txBody>
        </p:sp>
        <p:sp>
          <p:nvSpPr>
            <p:cNvPr id="131" name="CuadroTexto 130">
              <a:extLst>
                <a:ext uri="{FF2B5EF4-FFF2-40B4-BE49-F238E27FC236}">
                  <a16:creationId xmlns:a16="http://schemas.microsoft.com/office/drawing/2014/main" id="{DCD6FCDD-0B08-42D6-B029-4CBC9FF503A8}"/>
                </a:ext>
              </a:extLst>
            </p:cNvPr>
            <p:cNvSpPr txBox="1"/>
            <p:nvPr/>
          </p:nvSpPr>
          <p:spPr>
            <a:xfrm>
              <a:off x="2219610" y="4938061"/>
              <a:ext cx="9198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Wait</a:t>
              </a:r>
              <a:r>
                <a:rPr lang="es-ES" sz="1200" dirty="0"/>
                <a:t> 2 min</a:t>
              </a:r>
            </a:p>
          </p:txBody>
        </p:sp>
      </p:grpSp>
      <p:sp>
        <p:nvSpPr>
          <p:cNvPr id="29" name="Elipse 28">
            <a:extLst>
              <a:ext uri="{FF2B5EF4-FFF2-40B4-BE49-F238E27FC236}">
                <a16:creationId xmlns:a16="http://schemas.microsoft.com/office/drawing/2014/main" id="{8D43DA05-4B63-46AE-90C9-5013F9A5BDB1}"/>
              </a:ext>
            </a:extLst>
          </p:cNvPr>
          <p:cNvSpPr/>
          <p:nvPr/>
        </p:nvSpPr>
        <p:spPr>
          <a:xfrm>
            <a:off x="6422402" y="2790465"/>
            <a:ext cx="592747" cy="5407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F4F441D-F589-47CE-A978-26A9FA150F83}"/>
              </a:ext>
            </a:extLst>
          </p:cNvPr>
          <p:cNvSpPr/>
          <p:nvPr/>
        </p:nvSpPr>
        <p:spPr>
          <a:xfrm>
            <a:off x="2405094" y="4229256"/>
            <a:ext cx="592747" cy="5407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4C5BB51-7A6E-4B79-BA01-93E397425811}"/>
              </a:ext>
            </a:extLst>
          </p:cNvPr>
          <p:cNvSpPr/>
          <p:nvPr/>
        </p:nvSpPr>
        <p:spPr>
          <a:xfrm>
            <a:off x="1711393" y="3092778"/>
            <a:ext cx="592747" cy="5407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DF5D2B5A-C78A-4C0D-9E7D-11D22BA54276}"/>
              </a:ext>
            </a:extLst>
          </p:cNvPr>
          <p:cNvSpPr/>
          <p:nvPr/>
        </p:nvSpPr>
        <p:spPr>
          <a:xfrm>
            <a:off x="3997668" y="2427641"/>
            <a:ext cx="592747" cy="5407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3DE1F38-D2DD-41ED-8F08-97F6AB7082ED}"/>
              </a:ext>
            </a:extLst>
          </p:cNvPr>
          <p:cNvSpPr/>
          <p:nvPr/>
        </p:nvSpPr>
        <p:spPr>
          <a:xfrm>
            <a:off x="6422401" y="4354444"/>
            <a:ext cx="592747" cy="5407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7C0901E4-AB18-4C4E-9CF6-827E6E4D1E92}"/>
              </a:ext>
            </a:extLst>
          </p:cNvPr>
          <p:cNvGrpSpPr/>
          <p:nvPr/>
        </p:nvGrpSpPr>
        <p:grpSpPr>
          <a:xfrm>
            <a:off x="879649" y="3633487"/>
            <a:ext cx="1525445" cy="866123"/>
            <a:chOff x="879649" y="3633487"/>
            <a:chExt cx="1525445" cy="866123"/>
          </a:xfrm>
        </p:grpSpPr>
        <p:cxnSp>
          <p:nvCxnSpPr>
            <p:cNvPr id="120" name="Conector: curvado 119">
              <a:extLst>
                <a:ext uri="{FF2B5EF4-FFF2-40B4-BE49-F238E27FC236}">
                  <a16:creationId xmlns:a16="http://schemas.microsoft.com/office/drawing/2014/main" id="{757148F1-DE93-4B66-986A-D7D3B4D168D9}"/>
                </a:ext>
              </a:extLst>
            </p:cNvPr>
            <p:cNvCxnSpPr>
              <a:cxnSpLocks/>
              <a:stCxn id="34" idx="4"/>
              <a:endCxn id="33" idx="2"/>
            </p:cNvCxnSpPr>
            <p:nvPr/>
          </p:nvCxnSpPr>
          <p:spPr>
            <a:xfrm rot="16200000" flipH="1">
              <a:off x="1773369" y="3867885"/>
              <a:ext cx="866123" cy="397327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CuadroTexto 147">
              <a:extLst>
                <a:ext uri="{FF2B5EF4-FFF2-40B4-BE49-F238E27FC236}">
                  <a16:creationId xmlns:a16="http://schemas.microsoft.com/office/drawing/2014/main" id="{70B0BC8F-7FFE-4B5A-9053-27FEA359BCB8}"/>
                </a:ext>
              </a:extLst>
            </p:cNvPr>
            <p:cNvSpPr txBox="1"/>
            <p:nvPr/>
          </p:nvSpPr>
          <p:spPr>
            <a:xfrm>
              <a:off x="879649" y="4111435"/>
              <a:ext cx="12600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Saved</a:t>
              </a:r>
              <a:r>
                <a:rPr lang="es-ES" sz="1200" dirty="0"/>
                <a:t> </a:t>
              </a:r>
              <a:r>
                <a:rPr lang="es-ES" sz="1200" dirty="0" err="1"/>
                <a:t>all</a:t>
              </a:r>
              <a:r>
                <a:rPr lang="es-ES" sz="1200" dirty="0"/>
                <a:t> </a:t>
              </a:r>
              <a:r>
                <a:rPr lang="es-ES" sz="1200" dirty="0" err="1"/>
                <a:t>slaves</a:t>
              </a:r>
              <a:endParaRPr lang="es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35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 animBg="1"/>
      <p:bldP spid="33" grpId="0" animBg="1"/>
      <p:bldP spid="34" grpId="0" animBg="1"/>
      <p:bldP spid="63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02146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 LPWAN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6B40151-58B5-42D3-B6FC-1DA34C6C9C28}"/>
              </a:ext>
            </a:extLst>
          </p:cNvPr>
          <p:cNvSpPr txBox="1"/>
          <p:nvPr/>
        </p:nvSpPr>
        <p:spPr>
          <a:xfrm>
            <a:off x="2176041" y="3075057"/>
            <a:ext cx="6238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NOW LET’S FUN BEGIN!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97A2F23-0F37-4554-BA4D-681333E8D769}"/>
              </a:ext>
            </a:extLst>
          </p:cNvPr>
          <p:cNvSpPr txBox="1"/>
          <p:nvPr/>
        </p:nvSpPr>
        <p:spPr>
          <a:xfrm>
            <a:off x="4055394" y="3782943"/>
            <a:ext cx="364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remember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don’t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touch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41362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F459C-412A-403E-BC86-C92F911B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189"/>
            <a:ext cx="8596668" cy="1320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LoRa</a:t>
            </a:r>
            <a:r>
              <a:rPr lang="en-US" dirty="0"/>
              <a:t> is the type of radiofrequency modulation patented by </a:t>
            </a:r>
            <a:r>
              <a:rPr lang="en-US" dirty="0" err="1"/>
              <a:t>Semtech</a:t>
            </a:r>
            <a:r>
              <a:rPr lang="en-US" dirty="0"/>
              <a:t> and among its main advantages is: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E2F277-BE6B-48B0-9CF0-B6F5BDFD8991}"/>
              </a:ext>
            </a:extLst>
          </p:cNvPr>
          <p:cNvSpPr txBox="1"/>
          <p:nvPr/>
        </p:nvSpPr>
        <p:spPr>
          <a:xfrm>
            <a:off x="677334" y="2160589"/>
            <a:ext cx="8308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tolerance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interference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sensitivity (-168dB)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FSK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modulation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consumption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 range 10 to 20km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 data transfer (up to 255 bytes)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4114A59-5EF1-4409-873E-1F37640B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540" y="3868106"/>
            <a:ext cx="5988255" cy="229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4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F459C-412A-403E-BC86-C92F911B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189"/>
            <a:ext cx="8596668" cy="1320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LoRaWAN</a:t>
            </a:r>
            <a:r>
              <a:rPr lang="en-US" dirty="0"/>
              <a:t> is a network protocol that uses </a:t>
            </a:r>
            <a:r>
              <a:rPr lang="en-US" dirty="0" err="1"/>
              <a:t>LoRa</a:t>
            </a:r>
            <a:r>
              <a:rPr lang="en-US" dirty="0"/>
              <a:t> technology to communicate and manage </a:t>
            </a:r>
            <a:r>
              <a:rPr lang="en-US" dirty="0" err="1"/>
              <a:t>LoRa</a:t>
            </a:r>
            <a:r>
              <a:rPr lang="en-US" dirty="0"/>
              <a:t> devices, it consists of two parts mainly: gateways and nodes.</a:t>
            </a:r>
            <a:endParaRPr lang="es-E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E2F277-BE6B-48B0-9CF0-B6F5BDFD8991}"/>
              </a:ext>
            </a:extLst>
          </p:cNvPr>
          <p:cNvSpPr txBox="1"/>
          <p:nvPr/>
        </p:nvSpPr>
        <p:spPr>
          <a:xfrm>
            <a:off x="677334" y="2160589"/>
            <a:ext cx="8308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 topology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AES 128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Encryption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Support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 and Private networks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Device Management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832EB9-9EC1-4CC0-87A4-FBECFA50A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11" y="3868106"/>
            <a:ext cx="6187440" cy="24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3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79905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8A88648-99EA-4A28-8F9C-9BA3CD5B0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532" y="1697831"/>
            <a:ext cx="8169997" cy="43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0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F459C-412A-403E-BC86-C92F911B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190"/>
            <a:ext cx="8596668" cy="926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point-to-point connection (P2P) mode, a gateway device is no needed.</a:t>
            </a:r>
          </a:p>
          <a:p>
            <a:pPr marL="0" indent="0">
              <a:buNone/>
            </a:pPr>
            <a:r>
              <a:rPr lang="en-US" dirty="0"/>
              <a:t>Instead, they can transmit information each others directly.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F6798EC-44E1-45A8-B1A9-7CA23AD17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34" y="4009556"/>
            <a:ext cx="3514725" cy="8435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3B1C6C5-1C84-4BF3-AB70-F374E6F7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666" y="2820990"/>
            <a:ext cx="3341485" cy="3132643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03C1184E-C12B-4F00-BC7E-E202AA7F4BCC}"/>
              </a:ext>
            </a:extLst>
          </p:cNvPr>
          <p:cNvSpPr txBox="1">
            <a:spLocks/>
          </p:cNvSpPr>
          <p:nvPr/>
        </p:nvSpPr>
        <p:spPr>
          <a:xfrm>
            <a:off x="910534" y="4853090"/>
            <a:ext cx="3514724" cy="40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Point-To-Point connection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47803206-4920-4263-A198-7EACA6151165}"/>
              </a:ext>
            </a:extLst>
          </p:cNvPr>
          <p:cNvSpPr txBox="1">
            <a:spLocks/>
          </p:cNvSpPr>
          <p:nvPr/>
        </p:nvSpPr>
        <p:spPr>
          <a:xfrm>
            <a:off x="4728797" y="5953633"/>
            <a:ext cx="3755780" cy="40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Mesh structure connection</a:t>
            </a:r>
          </a:p>
        </p:txBody>
      </p:sp>
    </p:spTree>
    <p:extLst>
      <p:ext uri="{BB962C8B-B14F-4D97-AF65-F5344CB8AC3E}">
        <p14:creationId xmlns:p14="http://schemas.microsoft.com/office/powerpoint/2010/main" val="25986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OTAA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B0B65C-C3D4-4F88-8036-E26B770B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1585913"/>
            <a:ext cx="7898164" cy="44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2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ABP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DDF4F8B-0CF4-4E53-A2D9-D16F51698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41563"/>
            <a:ext cx="7813496" cy="44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2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OTAA / ABP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84ABD8-DF6E-4229-87B8-ABCFC3E15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57" y="1270000"/>
            <a:ext cx="5791947" cy="533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5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64B05A-56E3-4F71-90EA-BC2152C2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679" y="2789143"/>
            <a:ext cx="4683322" cy="35405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926488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F459C-412A-403E-BC86-C92F911B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51882"/>
            <a:ext cx="8596668" cy="4715972"/>
          </a:xfrm>
        </p:spPr>
        <p:txBody>
          <a:bodyPr>
            <a:normAutofit/>
          </a:bodyPr>
          <a:lstStyle/>
          <a:p>
            <a:r>
              <a:rPr lang="es-ES" dirty="0"/>
              <a:t>ATSAMD21G18 (32-bit ARM </a:t>
            </a:r>
            <a:r>
              <a:rPr lang="es-ES" dirty="0" err="1"/>
              <a:t>Cortex</a:t>
            </a:r>
            <a:r>
              <a:rPr lang="es-ES" dirty="0"/>
              <a:t> M0+) @ 48MHz </a:t>
            </a:r>
            <a:r>
              <a:rPr lang="es-ES" dirty="0" err="1"/>
              <a:t>with</a:t>
            </a:r>
            <a:r>
              <a:rPr lang="es-ES" dirty="0"/>
              <a:t> 3.3V </a:t>
            </a:r>
            <a:r>
              <a:rPr lang="es-ES" dirty="0" err="1"/>
              <a:t>logic</a:t>
            </a:r>
            <a:r>
              <a:rPr lang="es-ES" dirty="0"/>
              <a:t>/</a:t>
            </a:r>
            <a:r>
              <a:rPr lang="es-ES" dirty="0" err="1"/>
              <a:t>power</a:t>
            </a:r>
            <a:endParaRPr lang="es-ES" dirty="0"/>
          </a:p>
          <a:p>
            <a:r>
              <a:rPr lang="es-ES" dirty="0" err="1"/>
              <a:t>Embedded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lithium</a:t>
            </a:r>
            <a:r>
              <a:rPr lang="es-ES" dirty="0"/>
              <a:t> </a:t>
            </a:r>
            <a:r>
              <a:rPr lang="es-ES" dirty="0" err="1"/>
              <a:t>battery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chip and status </a:t>
            </a:r>
            <a:r>
              <a:rPr lang="es-ES" dirty="0" err="1"/>
              <a:t>indicator</a:t>
            </a:r>
            <a:r>
              <a:rPr lang="es-ES" dirty="0"/>
              <a:t> led</a:t>
            </a:r>
          </a:p>
          <a:p>
            <a:r>
              <a:rPr lang="es-ES" dirty="0"/>
              <a:t>20 </a:t>
            </a:r>
            <a:r>
              <a:rPr lang="es-ES" dirty="0" err="1"/>
              <a:t>GPIOs</a:t>
            </a:r>
            <a:r>
              <a:rPr lang="es-ES" dirty="0"/>
              <a:t> (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pins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2 and 7 are PWM)</a:t>
            </a:r>
          </a:p>
          <a:p>
            <a:r>
              <a:rPr lang="es-ES" dirty="0"/>
              <a:t>1 x </a:t>
            </a:r>
            <a:r>
              <a:rPr lang="es-ES" dirty="0" err="1"/>
              <a:t>analog</a:t>
            </a:r>
            <a:r>
              <a:rPr lang="es-ES" dirty="0"/>
              <a:t> output (10-bit DAC)</a:t>
            </a:r>
          </a:p>
          <a:p>
            <a:r>
              <a:rPr lang="es-ES" dirty="0"/>
              <a:t>6 x </a:t>
            </a:r>
            <a:r>
              <a:rPr lang="es-ES" dirty="0" err="1"/>
              <a:t>analog</a:t>
            </a:r>
            <a:r>
              <a:rPr lang="es-ES" dirty="0"/>
              <a:t> inputs (12-bit ADC)</a:t>
            </a:r>
          </a:p>
          <a:p>
            <a:r>
              <a:rPr lang="es-ES" dirty="0"/>
              <a:t>4 </a:t>
            </a:r>
            <a:r>
              <a:rPr lang="es-ES" dirty="0" err="1"/>
              <a:t>on-board</a:t>
            </a:r>
            <a:r>
              <a:rPr lang="es-ES" dirty="0"/>
              <a:t> Grove </a:t>
            </a:r>
            <a:r>
              <a:rPr lang="es-ES" dirty="0" err="1"/>
              <a:t>connectors</a:t>
            </a:r>
            <a:endParaRPr lang="es-ES" dirty="0"/>
          </a:p>
          <a:p>
            <a:r>
              <a:rPr lang="es-ES" dirty="0"/>
              <a:t>3.3V </a:t>
            </a:r>
            <a:r>
              <a:rPr lang="es-ES" dirty="0" err="1"/>
              <a:t>regulator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200mA output</a:t>
            </a:r>
          </a:p>
          <a:p>
            <a:r>
              <a:rPr lang="es-ES" dirty="0"/>
              <a:t>Flash </a:t>
            </a:r>
            <a:r>
              <a:rPr lang="es-ES" dirty="0" err="1"/>
              <a:t>Memory</a:t>
            </a:r>
            <a:r>
              <a:rPr lang="es-ES" dirty="0"/>
              <a:t> : 256 kb</a:t>
            </a:r>
          </a:p>
          <a:p>
            <a:r>
              <a:rPr lang="es-ES" dirty="0"/>
              <a:t>SRAM : 32 kb</a:t>
            </a:r>
          </a:p>
          <a:p>
            <a:r>
              <a:rPr lang="es-ES" dirty="0" err="1"/>
              <a:t>Device</a:t>
            </a:r>
            <a:r>
              <a:rPr lang="es-ES" dirty="0"/>
              <a:t> Firmware </a:t>
            </a:r>
            <a:r>
              <a:rPr lang="es-ES" dirty="0" err="1"/>
              <a:t>Upgrade</a:t>
            </a:r>
            <a:r>
              <a:rPr lang="es-ES" dirty="0"/>
              <a:t> </a:t>
            </a:r>
            <a:r>
              <a:rPr lang="es-ES" dirty="0" err="1"/>
              <a:t>button</a:t>
            </a:r>
            <a:r>
              <a:rPr lang="es-ES" dirty="0"/>
              <a:t> </a:t>
            </a:r>
          </a:p>
          <a:p>
            <a:r>
              <a:rPr lang="es-ES" dirty="0" err="1"/>
              <a:t>Reset</a:t>
            </a:r>
            <a:r>
              <a:rPr lang="es-ES" dirty="0"/>
              <a:t> </a:t>
            </a:r>
            <a:r>
              <a:rPr lang="es-ES" dirty="0" err="1"/>
              <a:t>button</a:t>
            </a:r>
            <a:endParaRPr lang="es-ES" dirty="0"/>
          </a:p>
          <a:p>
            <a:endParaRPr lang="es-ES" dirty="0"/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2190B948-1DA0-4BBB-8BB6-B37C8B25163D}"/>
              </a:ext>
            </a:extLst>
          </p:cNvPr>
          <p:cNvSpPr/>
          <p:nvPr/>
        </p:nvSpPr>
        <p:spPr>
          <a:xfrm>
            <a:off x="5861304" y="3502152"/>
            <a:ext cx="658368" cy="667512"/>
          </a:xfrm>
          <a:prstGeom prst="fram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Marco 26">
            <a:extLst>
              <a:ext uri="{FF2B5EF4-FFF2-40B4-BE49-F238E27FC236}">
                <a16:creationId xmlns:a16="http://schemas.microsoft.com/office/drawing/2014/main" id="{C4A62B25-4380-4B51-9400-12EA8BE14FD4}"/>
              </a:ext>
            </a:extLst>
          </p:cNvPr>
          <p:cNvSpPr/>
          <p:nvPr/>
        </p:nvSpPr>
        <p:spPr>
          <a:xfrm>
            <a:off x="1043940" y="1851882"/>
            <a:ext cx="7505691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0" name="Marco 29">
            <a:extLst>
              <a:ext uri="{FF2B5EF4-FFF2-40B4-BE49-F238E27FC236}">
                <a16:creationId xmlns:a16="http://schemas.microsoft.com/office/drawing/2014/main" id="{04D3C0A5-3E30-48C2-95B8-F8FFE7559C2A}"/>
              </a:ext>
            </a:extLst>
          </p:cNvPr>
          <p:cNvSpPr/>
          <p:nvPr/>
        </p:nvSpPr>
        <p:spPr>
          <a:xfrm>
            <a:off x="1043939" y="4617722"/>
            <a:ext cx="2613661" cy="457198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1" name="Marco 30">
            <a:extLst>
              <a:ext uri="{FF2B5EF4-FFF2-40B4-BE49-F238E27FC236}">
                <a16:creationId xmlns:a16="http://schemas.microsoft.com/office/drawing/2014/main" id="{1981EB05-AB44-4907-B32E-BF2CB5BAFCCD}"/>
              </a:ext>
            </a:extLst>
          </p:cNvPr>
          <p:cNvSpPr/>
          <p:nvPr/>
        </p:nvSpPr>
        <p:spPr>
          <a:xfrm>
            <a:off x="1043939" y="5028979"/>
            <a:ext cx="1539242" cy="457198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3" name="Marco 32">
            <a:extLst>
              <a:ext uri="{FF2B5EF4-FFF2-40B4-BE49-F238E27FC236}">
                <a16:creationId xmlns:a16="http://schemas.microsoft.com/office/drawing/2014/main" id="{7F8BCAED-51BE-45D0-BF12-89CD93AD27E0}"/>
              </a:ext>
            </a:extLst>
          </p:cNvPr>
          <p:cNvSpPr/>
          <p:nvPr/>
        </p:nvSpPr>
        <p:spPr>
          <a:xfrm>
            <a:off x="1043939" y="2240279"/>
            <a:ext cx="7810501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4" name="Marco 33">
            <a:extLst>
              <a:ext uri="{FF2B5EF4-FFF2-40B4-BE49-F238E27FC236}">
                <a16:creationId xmlns:a16="http://schemas.microsoft.com/office/drawing/2014/main" id="{938AC65E-7CF0-4918-B03B-409E017946F2}"/>
              </a:ext>
            </a:extLst>
          </p:cNvPr>
          <p:cNvSpPr/>
          <p:nvPr/>
        </p:nvSpPr>
        <p:spPr>
          <a:xfrm>
            <a:off x="4892040" y="4559438"/>
            <a:ext cx="876300" cy="844666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92D050"/>
              </a:solidFill>
            </a:endParaRPr>
          </a:p>
        </p:txBody>
      </p:sp>
      <p:sp>
        <p:nvSpPr>
          <p:cNvPr id="35" name="Marco 34">
            <a:extLst>
              <a:ext uri="{FF2B5EF4-FFF2-40B4-BE49-F238E27FC236}">
                <a16:creationId xmlns:a16="http://schemas.microsoft.com/office/drawing/2014/main" id="{DCDDE282-6604-4264-BE4E-DE7504ABF522}"/>
              </a:ext>
            </a:extLst>
          </p:cNvPr>
          <p:cNvSpPr/>
          <p:nvPr/>
        </p:nvSpPr>
        <p:spPr>
          <a:xfrm>
            <a:off x="1043939" y="2628676"/>
            <a:ext cx="4223386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6" name="Marco 35">
            <a:extLst>
              <a:ext uri="{FF2B5EF4-FFF2-40B4-BE49-F238E27FC236}">
                <a16:creationId xmlns:a16="http://schemas.microsoft.com/office/drawing/2014/main" id="{1E2FE256-3FAD-4F4F-96F7-FFD9C8ADF955}"/>
              </a:ext>
            </a:extLst>
          </p:cNvPr>
          <p:cNvSpPr/>
          <p:nvPr/>
        </p:nvSpPr>
        <p:spPr>
          <a:xfrm>
            <a:off x="3340608" y="2628675"/>
            <a:ext cx="869442" cy="388397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7" name="Marco 36">
            <a:extLst>
              <a:ext uri="{FF2B5EF4-FFF2-40B4-BE49-F238E27FC236}">
                <a16:creationId xmlns:a16="http://schemas.microsoft.com/office/drawing/2014/main" id="{09BE08DB-0A9B-4787-B5EF-DE87214CAE06}"/>
              </a:ext>
            </a:extLst>
          </p:cNvPr>
          <p:cNvSpPr/>
          <p:nvPr/>
        </p:nvSpPr>
        <p:spPr>
          <a:xfrm>
            <a:off x="6436995" y="3177540"/>
            <a:ext cx="2083172" cy="383388"/>
          </a:xfrm>
          <a:prstGeom prst="fram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8" name="Marco 37">
            <a:extLst>
              <a:ext uri="{FF2B5EF4-FFF2-40B4-BE49-F238E27FC236}">
                <a16:creationId xmlns:a16="http://schemas.microsoft.com/office/drawing/2014/main" id="{20CAF447-59B3-4529-B931-6DBB186CF8B3}"/>
              </a:ext>
            </a:extLst>
          </p:cNvPr>
          <p:cNvSpPr/>
          <p:nvPr/>
        </p:nvSpPr>
        <p:spPr>
          <a:xfrm>
            <a:off x="7509510" y="5684928"/>
            <a:ext cx="1040121" cy="383388"/>
          </a:xfrm>
          <a:prstGeom prst="fram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9" name="Marco 38">
            <a:extLst>
              <a:ext uri="{FF2B5EF4-FFF2-40B4-BE49-F238E27FC236}">
                <a16:creationId xmlns:a16="http://schemas.microsoft.com/office/drawing/2014/main" id="{43A89C9D-5886-4641-A8A6-8AD95030A741}"/>
              </a:ext>
            </a:extLst>
          </p:cNvPr>
          <p:cNvSpPr/>
          <p:nvPr/>
        </p:nvSpPr>
        <p:spPr>
          <a:xfrm>
            <a:off x="7295129" y="3227070"/>
            <a:ext cx="214381" cy="28956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0" name="Marco 39">
            <a:extLst>
              <a:ext uri="{FF2B5EF4-FFF2-40B4-BE49-F238E27FC236}">
                <a16:creationId xmlns:a16="http://schemas.microsoft.com/office/drawing/2014/main" id="{C45F8FB3-57F0-47DA-8D9B-FDC7ECAAE69D}"/>
              </a:ext>
            </a:extLst>
          </p:cNvPr>
          <p:cNvSpPr/>
          <p:nvPr/>
        </p:nvSpPr>
        <p:spPr>
          <a:xfrm>
            <a:off x="7982961" y="3221355"/>
            <a:ext cx="214381" cy="28956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1" name="Marco 40">
            <a:extLst>
              <a:ext uri="{FF2B5EF4-FFF2-40B4-BE49-F238E27FC236}">
                <a16:creationId xmlns:a16="http://schemas.microsoft.com/office/drawing/2014/main" id="{3858D6B2-0405-4AA5-98ED-E778AB9609EA}"/>
              </a:ext>
            </a:extLst>
          </p:cNvPr>
          <p:cNvSpPr/>
          <p:nvPr/>
        </p:nvSpPr>
        <p:spPr>
          <a:xfrm>
            <a:off x="5861303" y="3174441"/>
            <a:ext cx="385377" cy="383388"/>
          </a:xfrm>
          <a:prstGeom prst="frame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2" name="Marco 41">
            <a:extLst>
              <a:ext uri="{FF2B5EF4-FFF2-40B4-BE49-F238E27FC236}">
                <a16:creationId xmlns:a16="http://schemas.microsoft.com/office/drawing/2014/main" id="{E8D8276A-FC91-4070-BACD-01FFD29F0F63}"/>
              </a:ext>
            </a:extLst>
          </p:cNvPr>
          <p:cNvSpPr/>
          <p:nvPr/>
        </p:nvSpPr>
        <p:spPr>
          <a:xfrm>
            <a:off x="1043939" y="3052073"/>
            <a:ext cx="3299461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3" name="Marco 42">
            <a:extLst>
              <a:ext uri="{FF2B5EF4-FFF2-40B4-BE49-F238E27FC236}">
                <a16:creationId xmlns:a16="http://schemas.microsoft.com/office/drawing/2014/main" id="{A8CFEC67-9B33-45C6-A275-A0778CC3D90C}"/>
              </a:ext>
            </a:extLst>
          </p:cNvPr>
          <p:cNvSpPr/>
          <p:nvPr/>
        </p:nvSpPr>
        <p:spPr>
          <a:xfrm>
            <a:off x="7509511" y="5684928"/>
            <a:ext cx="293370" cy="388397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4" name="Marco 43">
            <a:extLst>
              <a:ext uri="{FF2B5EF4-FFF2-40B4-BE49-F238E27FC236}">
                <a16:creationId xmlns:a16="http://schemas.microsoft.com/office/drawing/2014/main" id="{070E2033-F39F-4016-AC0B-A36C3816B5DB}"/>
              </a:ext>
            </a:extLst>
          </p:cNvPr>
          <p:cNvSpPr/>
          <p:nvPr/>
        </p:nvSpPr>
        <p:spPr>
          <a:xfrm>
            <a:off x="1043938" y="3446500"/>
            <a:ext cx="3299461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5" name="Marco 44">
            <a:extLst>
              <a:ext uri="{FF2B5EF4-FFF2-40B4-BE49-F238E27FC236}">
                <a16:creationId xmlns:a16="http://schemas.microsoft.com/office/drawing/2014/main" id="{4C26F054-334C-4412-BE9C-32AAF8110CBB}"/>
              </a:ext>
            </a:extLst>
          </p:cNvPr>
          <p:cNvSpPr/>
          <p:nvPr/>
        </p:nvSpPr>
        <p:spPr>
          <a:xfrm>
            <a:off x="7509509" y="5684928"/>
            <a:ext cx="1040121" cy="383388"/>
          </a:xfrm>
          <a:prstGeom prst="fram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6" name="Marco 45">
            <a:extLst>
              <a:ext uri="{FF2B5EF4-FFF2-40B4-BE49-F238E27FC236}">
                <a16:creationId xmlns:a16="http://schemas.microsoft.com/office/drawing/2014/main" id="{520DAC3D-5128-4FAE-AF31-3CEAD6202A86}"/>
              </a:ext>
            </a:extLst>
          </p:cNvPr>
          <p:cNvSpPr/>
          <p:nvPr/>
        </p:nvSpPr>
        <p:spPr>
          <a:xfrm>
            <a:off x="1043938" y="3834896"/>
            <a:ext cx="3299461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7" name="Marco 46">
            <a:extLst>
              <a:ext uri="{FF2B5EF4-FFF2-40B4-BE49-F238E27FC236}">
                <a16:creationId xmlns:a16="http://schemas.microsoft.com/office/drawing/2014/main" id="{9087D9C8-682B-474D-B14C-88647A58A365}"/>
              </a:ext>
            </a:extLst>
          </p:cNvPr>
          <p:cNvSpPr/>
          <p:nvPr/>
        </p:nvSpPr>
        <p:spPr>
          <a:xfrm>
            <a:off x="4834890" y="3976638"/>
            <a:ext cx="1744218" cy="844666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Marco 23">
            <a:extLst>
              <a:ext uri="{FF2B5EF4-FFF2-40B4-BE49-F238E27FC236}">
                <a16:creationId xmlns:a16="http://schemas.microsoft.com/office/drawing/2014/main" id="{7A16095A-C27D-41CF-81E7-089A65BD8414}"/>
              </a:ext>
            </a:extLst>
          </p:cNvPr>
          <p:cNvSpPr/>
          <p:nvPr/>
        </p:nvSpPr>
        <p:spPr>
          <a:xfrm>
            <a:off x="1043938" y="4240755"/>
            <a:ext cx="3668271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Marco 24">
            <a:extLst>
              <a:ext uri="{FF2B5EF4-FFF2-40B4-BE49-F238E27FC236}">
                <a16:creationId xmlns:a16="http://schemas.microsoft.com/office/drawing/2014/main" id="{3D05CF88-1D87-4777-8E0C-EEC84BA8ED5D}"/>
              </a:ext>
            </a:extLst>
          </p:cNvPr>
          <p:cNvSpPr/>
          <p:nvPr/>
        </p:nvSpPr>
        <p:spPr>
          <a:xfrm>
            <a:off x="6096000" y="5074920"/>
            <a:ext cx="340995" cy="37084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92D050"/>
              </a:solidFill>
            </a:endParaRPr>
          </a:p>
        </p:txBody>
      </p:sp>
      <p:sp>
        <p:nvSpPr>
          <p:cNvPr id="26" name="Marco 25">
            <a:extLst>
              <a:ext uri="{FF2B5EF4-FFF2-40B4-BE49-F238E27FC236}">
                <a16:creationId xmlns:a16="http://schemas.microsoft.com/office/drawing/2014/main" id="{54B9B134-F283-402E-B12D-DA01D2090CA8}"/>
              </a:ext>
            </a:extLst>
          </p:cNvPr>
          <p:cNvSpPr/>
          <p:nvPr/>
        </p:nvSpPr>
        <p:spPr>
          <a:xfrm>
            <a:off x="1043938" y="5464437"/>
            <a:ext cx="3638552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8" name="Marco 27">
            <a:extLst>
              <a:ext uri="{FF2B5EF4-FFF2-40B4-BE49-F238E27FC236}">
                <a16:creationId xmlns:a16="http://schemas.microsoft.com/office/drawing/2014/main" id="{CA1C0EAB-00BB-441B-B081-00E399E7EDC3}"/>
              </a:ext>
            </a:extLst>
          </p:cNvPr>
          <p:cNvSpPr/>
          <p:nvPr/>
        </p:nvSpPr>
        <p:spPr>
          <a:xfrm>
            <a:off x="5527547" y="5445760"/>
            <a:ext cx="404623" cy="37084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92D050"/>
              </a:solidFill>
            </a:endParaRPr>
          </a:p>
        </p:txBody>
      </p:sp>
      <p:sp>
        <p:nvSpPr>
          <p:cNvPr id="29" name="Marco 28">
            <a:extLst>
              <a:ext uri="{FF2B5EF4-FFF2-40B4-BE49-F238E27FC236}">
                <a16:creationId xmlns:a16="http://schemas.microsoft.com/office/drawing/2014/main" id="{5C698900-5680-4617-82B2-0091A7895E4C}"/>
              </a:ext>
            </a:extLst>
          </p:cNvPr>
          <p:cNvSpPr/>
          <p:nvPr/>
        </p:nvSpPr>
        <p:spPr>
          <a:xfrm>
            <a:off x="1043937" y="5852834"/>
            <a:ext cx="1467615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2" name="Marco 31">
            <a:extLst>
              <a:ext uri="{FF2B5EF4-FFF2-40B4-BE49-F238E27FC236}">
                <a16:creationId xmlns:a16="http://schemas.microsoft.com/office/drawing/2014/main" id="{BA0A3F9C-3386-44CB-BD85-85140EAAE2F2}"/>
              </a:ext>
            </a:extLst>
          </p:cNvPr>
          <p:cNvSpPr/>
          <p:nvPr/>
        </p:nvSpPr>
        <p:spPr>
          <a:xfrm>
            <a:off x="5842057" y="5758565"/>
            <a:ext cx="582841" cy="37084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2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0" presetClass="entr" presetSubtype="0" decel="10000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0" presetClass="entr" presetSubtype="0" decel="10000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0" presetClass="entr" presetSubtype="0" decel="10000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0" presetClass="entr" presetSubtype="0" decel="10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2" animBg="1"/>
      <p:bldP spid="8" grpId="3" animBg="1"/>
      <p:bldP spid="27" grpId="0" animBg="1"/>
      <p:bldP spid="27" grpId="2" animBg="1"/>
      <p:bldP spid="30" grpId="0" animBg="1"/>
      <p:bldP spid="30" grpId="2" animBg="1"/>
      <p:bldP spid="31" grpId="0" animBg="1"/>
      <p:bldP spid="31" grpId="2" animBg="1"/>
      <p:bldP spid="33" grpId="0" animBg="1"/>
      <p:bldP spid="33" grpId="1" animBg="1"/>
      <p:bldP spid="34" grpId="0" animBg="1"/>
      <p:bldP spid="34" grpId="2" animBg="1"/>
      <p:bldP spid="34" grpId="3" animBg="1"/>
      <p:bldP spid="35" grpId="0" animBg="1"/>
      <p:bldP spid="35" grpId="1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2" animBg="1"/>
      <p:bldP spid="39" grpId="3" animBg="1"/>
      <p:bldP spid="40" grpId="0" animBg="1"/>
      <p:bldP spid="40" grpId="2" animBg="1"/>
      <p:bldP spid="40" grpId="3" animBg="1"/>
      <p:bldP spid="41" grpId="0" animBg="1"/>
      <p:bldP spid="41" grpId="1" animBg="1"/>
      <p:bldP spid="41" grpId="2" animBg="1"/>
      <p:bldP spid="42" grpId="0" animBg="1"/>
      <p:bldP spid="42" grpId="1" animBg="1"/>
      <p:bldP spid="43" grpId="0" animBg="1"/>
      <p:bldP spid="43" grpId="4" animBg="1"/>
      <p:bldP spid="43" grpId="5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7" grpId="0" animBg="1"/>
      <p:bldP spid="47" grpId="1" animBg="1"/>
      <p:bldP spid="47" grpId="2" animBg="1"/>
      <p:bldP spid="24" grpId="0" animBg="1"/>
      <p:bldP spid="24" grpId="1" animBg="1"/>
      <p:bldP spid="25" grpId="0" animBg="1"/>
      <p:bldP spid="25" grpId="2" animBg="1"/>
      <p:bldP spid="25" grpId="3" animBg="1"/>
      <p:bldP spid="26" grpId="0" animBg="1"/>
      <p:bldP spid="26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32" grpId="0" animBg="1"/>
      <p:bldP spid="32" grpId="1" animBg="1"/>
      <p:bldP spid="32" grpId="2" animBg="1"/>
    </p:bld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3144</TotalTime>
  <Words>582</Words>
  <Application>Microsoft Office PowerPoint</Application>
  <PresentationFormat>Panorámica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Trebuchet MS</vt:lpstr>
      <vt:lpstr>Wingdings 3</vt:lpstr>
      <vt:lpstr>Faceta</vt:lpstr>
      <vt:lpstr>Seeeduino LoRaWAN</vt:lpstr>
      <vt:lpstr>LoRa : Technology</vt:lpstr>
      <vt:lpstr>LoRaWAN : Protocol</vt:lpstr>
      <vt:lpstr>LoRaWAN : Structure</vt:lpstr>
      <vt:lpstr>LoRaWAN : LoRa mode</vt:lpstr>
      <vt:lpstr>LoRaWAN : LoRaWAN OTAA mode</vt:lpstr>
      <vt:lpstr>LoRaWAN : LoRaWAN ABP mode</vt:lpstr>
      <vt:lpstr>LoRaWAN : LoRaWAN OTAA / ABP mode</vt:lpstr>
      <vt:lpstr>Seeeduino LoRaWAN : Board/Processor</vt:lpstr>
      <vt:lpstr>Seeeduino LoRaWAN : Board/Modules</vt:lpstr>
      <vt:lpstr>Seeeduino LoRaWAN : Block Diagram</vt:lpstr>
      <vt:lpstr>Seeeduino LoRaWAN : Block Diagram</vt:lpstr>
      <vt:lpstr>Seeeduino LoRaWAN : In a nutshell</vt:lpstr>
      <vt:lpstr>LoRa in Low-Power Wide-Area Network</vt:lpstr>
      <vt:lpstr>LoRa in Low-Power Wide-Area Network</vt:lpstr>
      <vt:lpstr>LoRa in LPWAN : Hands-On Example </vt:lpstr>
      <vt:lpstr>LoRa in LPWAN : Hands-On Example </vt:lpstr>
      <vt:lpstr>LoRa in LPWAN : Hands-On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Seeeduino LoRaWAN</dc:title>
  <dc:creator>Michele Moreno</dc:creator>
  <cp:lastModifiedBy>Michele Moreno</cp:lastModifiedBy>
  <cp:revision>92</cp:revision>
  <dcterms:created xsi:type="dcterms:W3CDTF">2018-04-10T17:58:19Z</dcterms:created>
  <dcterms:modified xsi:type="dcterms:W3CDTF">2018-04-28T20:21:48Z</dcterms:modified>
</cp:coreProperties>
</file>