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74" r:id="rId11"/>
    <p:sldId id="265" r:id="rId12"/>
    <p:sldId id="266" r:id="rId13"/>
    <p:sldId id="267" r:id="rId14"/>
    <p:sldId id="268" r:id="rId15"/>
    <p:sldId id="269" r:id="rId16"/>
  </p:sldIdLst>
  <p:sldSz cx="12192000" cy="6858000"/>
  <p:notesSz cx="6858000" cy="9144000"/>
  <p:custDataLst>
    <p:tags r:id="rId17"/>
  </p:custDataLst>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0" d="100"/>
          <a:sy n="110" d="100"/>
        </p:scale>
        <p:origin x="49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42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B555-642F-4D3C-8BC8-6866210F3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84CAD28-DD61-4EEC-BA99-1CF982719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77F4DA2-D4FE-4534-B70F-AF302C2DB1A3}"/>
              </a:ext>
            </a:extLst>
          </p:cNvPr>
          <p:cNvSpPr>
            <a:spLocks noGrp="1"/>
          </p:cNvSpPr>
          <p:nvPr>
            <p:ph type="dt" sz="half" idx="10"/>
          </p:nvPr>
        </p:nvSpPr>
        <p:spPr/>
        <p:txBody>
          <a:bodyPr/>
          <a:lstStyle/>
          <a:p>
            <a:fld id="{4367D463-1318-4D73-8B51-21E29B5A6917}" type="datetimeFigureOut">
              <a:rPr lang="en-GB" smtClean="0"/>
              <a:t>24/12/2020</a:t>
            </a:fld>
            <a:endParaRPr lang="en-GB"/>
          </a:p>
        </p:txBody>
      </p:sp>
      <p:sp>
        <p:nvSpPr>
          <p:cNvPr id="5" name="Footer Placeholder 4">
            <a:extLst>
              <a:ext uri="{FF2B5EF4-FFF2-40B4-BE49-F238E27FC236}">
                <a16:creationId xmlns:a16="http://schemas.microsoft.com/office/drawing/2014/main" id="{4D2F9921-3EA3-4D58-8F9A-C2EEB31CC6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94E812-9B59-4182-9BC2-0EB7A0A1C1B3}"/>
              </a:ext>
            </a:extLst>
          </p:cNvPr>
          <p:cNvSpPr>
            <a:spLocks noGrp="1"/>
          </p:cNvSpPr>
          <p:nvPr>
            <p:ph type="sldNum" sz="quarter" idx="12"/>
          </p:nvPr>
        </p:nvSpPr>
        <p:spPr/>
        <p:txBody>
          <a:bodyPr/>
          <a:lstStyle/>
          <a:p>
            <a:fld id="{8ACE9698-A225-42F3-BACD-ED115FB065C8}" type="slidenum">
              <a:rPr lang="en-GB" smtClean="0"/>
              <a:t>‹#›</a:t>
            </a:fld>
            <a:endParaRPr lang="en-GB"/>
          </a:p>
        </p:txBody>
      </p:sp>
    </p:spTree>
    <p:extLst>
      <p:ext uri="{BB962C8B-B14F-4D97-AF65-F5344CB8AC3E}">
        <p14:creationId xmlns:p14="http://schemas.microsoft.com/office/powerpoint/2010/main" val="15635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E054-7FB5-43B1-AA66-3789A336FA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798002-6753-4AAD-A4FE-15B8EF9FA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DF3C37-3B8C-4393-A869-C9A9D2C850F2}"/>
              </a:ext>
            </a:extLst>
          </p:cNvPr>
          <p:cNvSpPr>
            <a:spLocks noGrp="1"/>
          </p:cNvSpPr>
          <p:nvPr>
            <p:ph type="dt" sz="half" idx="10"/>
          </p:nvPr>
        </p:nvSpPr>
        <p:spPr/>
        <p:txBody>
          <a:bodyPr/>
          <a:lstStyle/>
          <a:p>
            <a:fld id="{4367D463-1318-4D73-8B51-21E29B5A6917}" type="datetimeFigureOut">
              <a:rPr lang="en-GB" smtClean="0"/>
              <a:t>24/12/2020</a:t>
            </a:fld>
            <a:endParaRPr lang="en-GB"/>
          </a:p>
        </p:txBody>
      </p:sp>
      <p:sp>
        <p:nvSpPr>
          <p:cNvPr id="5" name="Footer Placeholder 4">
            <a:extLst>
              <a:ext uri="{FF2B5EF4-FFF2-40B4-BE49-F238E27FC236}">
                <a16:creationId xmlns:a16="http://schemas.microsoft.com/office/drawing/2014/main" id="{C0669A12-6A54-424B-8B32-B4EAEDF30D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3A4F1E-4440-4736-B0CE-0F83184ECB47}"/>
              </a:ext>
            </a:extLst>
          </p:cNvPr>
          <p:cNvSpPr>
            <a:spLocks noGrp="1"/>
          </p:cNvSpPr>
          <p:nvPr>
            <p:ph type="sldNum" sz="quarter" idx="12"/>
          </p:nvPr>
        </p:nvSpPr>
        <p:spPr/>
        <p:txBody>
          <a:bodyPr/>
          <a:lstStyle/>
          <a:p>
            <a:fld id="{8ACE9698-A225-42F3-BACD-ED115FB065C8}" type="slidenum">
              <a:rPr lang="en-GB" smtClean="0"/>
              <a:t>‹#›</a:t>
            </a:fld>
            <a:endParaRPr lang="en-GB"/>
          </a:p>
        </p:txBody>
      </p:sp>
    </p:spTree>
    <p:extLst>
      <p:ext uri="{BB962C8B-B14F-4D97-AF65-F5344CB8AC3E}">
        <p14:creationId xmlns:p14="http://schemas.microsoft.com/office/powerpoint/2010/main" val="265005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4241" y="919779"/>
            <a:ext cx="10839796" cy="806824"/>
          </a:xfrm>
          <a:prstGeom prst="rect">
            <a:avLst/>
          </a:prstGeom>
        </p:spPr>
        <p:txBody>
          <a:bodyPr vert="horz" lIns="0" tIns="50941" rIns="0" bIns="50941"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653935" y="1882589"/>
            <a:ext cx="10839796" cy="4088747"/>
          </a:xfrm>
          <a:prstGeom prst="rect">
            <a:avLst/>
          </a:prstGeom>
        </p:spPr>
        <p:txBody>
          <a:bodyPr vert="horz" lIns="0" tIns="50941" rIns="0" bIns="50941"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609600" y="6356351"/>
            <a:ext cx="2844800" cy="365126"/>
          </a:xfrm>
          <a:prstGeom prst="rect">
            <a:avLst/>
          </a:prstGeom>
        </p:spPr>
        <p:txBody>
          <a:bodyPr vert="horz" lIns="101882" tIns="50941" rIns="101882" bIns="50941" rtlCol="0" anchor="ctr"/>
          <a:lstStyle>
            <a:lvl1pPr algn="l">
              <a:defRPr sz="1147">
                <a:solidFill>
                  <a:schemeClr val="tx1">
                    <a:tint val="75000"/>
                  </a:schemeClr>
                </a:solidFill>
              </a:defRPr>
            </a:lvl1pPr>
          </a:lstStyle>
          <a:p>
            <a:fld id="{4367D463-1318-4D73-8B51-21E29B5A6917}" type="datetimeFigureOut">
              <a:rPr lang="en-GB" smtClean="0"/>
              <a:t>24/12/2020</a:t>
            </a:fld>
            <a:endParaRPr lang="en-GB"/>
          </a:p>
        </p:txBody>
      </p:sp>
      <p:sp>
        <p:nvSpPr>
          <p:cNvPr id="5" name="Footer Placeholder 4"/>
          <p:cNvSpPr>
            <a:spLocks noGrp="1"/>
          </p:cNvSpPr>
          <p:nvPr>
            <p:ph type="ftr" sz="quarter" idx="3"/>
          </p:nvPr>
        </p:nvSpPr>
        <p:spPr>
          <a:xfrm>
            <a:off x="4165600" y="6356351"/>
            <a:ext cx="3860800" cy="365126"/>
          </a:xfrm>
          <a:prstGeom prst="rect">
            <a:avLst/>
          </a:prstGeom>
        </p:spPr>
        <p:txBody>
          <a:bodyPr vert="horz" lIns="101882" tIns="50941" rIns="101882" bIns="50941" rtlCol="0" anchor="ctr"/>
          <a:lstStyle>
            <a:lvl1pPr algn="ctr">
              <a:defRPr sz="114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6"/>
          </a:xfrm>
          <a:prstGeom prst="rect">
            <a:avLst/>
          </a:prstGeom>
        </p:spPr>
        <p:txBody>
          <a:bodyPr vert="horz" lIns="101882" tIns="50941" rIns="101882" bIns="50941" rtlCol="0" anchor="ctr"/>
          <a:lstStyle>
            <a:lvl1pPr algn="r">
              <a:defRPr sz="1147">
                <a:solidFill>
                  <a:schemeClr val="tx1">
                    <a:tint val="75000"/>
                  </a:schemeClr>
                </a:solidFill>
              </a:defRPr>
            </a:lvl1pPr>
          </a:lstStyle>
          <a:p>
            <a:fld id="{8ACE9698-A225-42F3-BACD-ED115FB065C8}" type="slidenum">
              <a:rPr lang="en-GB" smtClean="0"/>
              <a:t>‹#›</a:t>
            </a:fld>
            <a:endParaRPr lang="en-GB"/>
          </a:p>
        </p:txBody>
      </p:sp>
    </p:spTree>
    <p:extLst>
      <p:ext uri="{BB962C8B-B14F-4D97-AF65-F5344CB8AC3E}">
        <p14:creationId xmlns:p14="http://schemas.microsoft.com/office/powerpoint/2010/main" val="796360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899010" rtl="0" eaLnBrk="1" latinLnBrk="0" hangingPunct="1">
        <a:spcBef>
          <a:spcPct val="0"/>
        </a:spcBef>
        <a:buNone/>
        <a:defRPr sz="1588" kern="1200">
          <a:solidFill>
            <a:schemeClr val="tx2"/>
          </a:solidFill>
          <a:latin typeface="+mj-lt"/>
          <a:ea typeface="+mj-ea"/>
          <a:cs typeface="+mj-cs"/>
        </a:defRPr>
      </a:lvl1pPr>
    </p:titleStyle>
    <p:bodyStyle>
      <a:lvl1pPr marL="0" marR="0" indent="0" algn="l" defTabSz="899320" rtl="0" eaLnBrk="1" fontAlgn="base" latinLnBrk="0" hangingPunct="1">
        <a:lnSpc>
          <a:spcPct val="100000"/>
        </a:lnSpc>
        <a:spcBef>
          <a:spcPct val="0"/>
        </a:spcBef>
        <a:spcAft>
          <a:spcPct val="50000"/>
        </a:spcAft>
        <a:buClr>
          <a:srgbClr val="000000"/>
        </a:buClr>
        <a:buSzTx/>
        <a:buFont typeface="Wingdings" pitchFamily="2" charset="2"/>
        <a:buNone/>
        <a:tabLst/>
        <a:defRPr sz="971" kern="1200">
          <a:solidFill>
            <a:schemeClr val="tx1"/>
          </a:solidFill>
          <a:latin typeface="+mn-lt"/>
          <a:ea typeface="+mn-ea"/>
          <a:cs typeface="+mn-cs"/>
        </a:defRPr>
      </a:lvl1pPr>
      <a:lvl2pPr marL="207320" marR="0" indent="-205920" algn="l" defTabSz="899320" rtl="0" eaLnBrk="1" fontAlgn="base" latinLnBrk="0" hangingPunct="1">
        <a:lnSpc>
          <a:spcPct val="100000"/>
        </a:lnSpc>
        <a:spcBef>
          <a:spcPct val="0"/>
        </a:spcBef>
        <a:spcAft>
          <a:spcPct val="50000"/>
        </a:spcAft>
        <a:buClr>
          <a:srgbClr val="000000"/>
        </a:buClr>
        <a:buSzTx/>
        <a:buFont typeface="Times New Roman" pitchFamily="18" charset="0"/>
        <a:buChar char="•"/>
        <a:tabLst/>
        <a:defRPr sz="971" kern="1200">
          <a:solidFill>
            <a:schemeClr val="tx1"/>
          </a:solidFill>
          <a:latin typeface="+mn-lt"/>
          <a:ea typeface="+mn-ea"/>
          <a:cs typeface="+mn-cs"/>
        </a:defRPr>
      </a:lvl2pPr>
      <a:lvl3pPr marL="505693" marR="0" indent="-200316" algn="l" defTabSz="899320" rtl="0" eaLnBrk="1" fontAlgn="base" latinLnBrk="0" hangingPunct="1">
        <a:lnSpc>
          <a:spcPct val="100000"/>
        </a:lnSpc>
        <a:spcBef>
          <a:spcPct val="0"/>
        </a:spcBef>
        <a:spcAft>
          <a:spcPct val="50000"/>
        </a:spcAft>
        <a:buClr>
          <a:srgbClr val="000000"/>
        </a:buClr>
        <a:buSzTx/>
        <a:buFont typeface="Arial" charset="0"/>
        <a:buChar char="–"/>
        <a:tabLst/>
        <a:defRPr sz="971" kern="1200">
          <a:solidFill>
            <a:schemeClr val="tx1"/>
          </a:solidFill>
          <a:latin typeface="+mn-lt"/>
          <a:ea typeface="+mn-ea"/>
          <a:cs typeface="+mn-cs"/>
        </a:defRPr>
      </a:lvl3pPr>
      <a:lvl4pPr marL="809668" marR="0" indent="-203118" algn="l" defTabSz="899320" rtl="0" eaLnBrk="1" fontAlgn="base" latinLnBrk="0" hangingPunct="1">
        <a:lnSpc>
          <a:spcPct val="100000"/>
        </a:lnSpc>
        <a:spcBef>
          <a:spcPct val="0"/>
        </a:spcBef>
        <a:spcAft>
          <a:spcPct val="50000"/>
        </a:spcAft>
        <a:buClr>
          <a:srgbClr val="000000"/>
        </a:buClr>
        <a:buSzTx/>
        <a:buFontTx/>
        <a:buChar char="&gt;"/>
        <a:tabLst/>
        <a:defRPr sz="971" kern="1200">
          <a:solidFill>
            <a:schemeClr val="tx1"/>
          </a:solidFill>
          <a:latin typeface="+mn-lt"/>
          <a:ea typeface="+mn-ea"/>
          <a:cs typeface="+mn-cs"/>
        </a:defRPr>
      </a:lvl4pPr>
      <a:lvl5pPr marL="1112243" marR="0" indent="-201717" algn="l" defTabSz="899320" rtl="0" eaLnBrk="1" fontAlgn="base" latinLnBrk="0" hangingPunct="1">
        <a:lnSpc>
          <a:spcPct val="100000"/>
        </a:lnSpc>
        <a:spcBef>
          <a:spcPct val="0"/>
        </a:spcBef>
        <a:spcAft>
          <a:spcPct val="50000"/>
        </a:spcAft>
        <a:buClr>
          <a:srgbClr val="000000"/>
        </a:buClr>
        <a:buSzTx/>
        <a:buFontTx/>
        <a:buChar char="»"/>
        <a:tabLst/>
        <a:defRPr sz="971" kern="1200">
          <a:solidFill>
            <a:schemeClr val="tx1"/>
          </a:solidFill>
          <a:latin typeface="+mn-lt"/>
          <a:ea typeface="+mn-ea"/>
          <a:cs typeface="+mn-cs"/>
        </a:defRPr>
      </a:lvl5pPr>
      <a:lvl6pPr marL="2472279" indent="-224753" algn="l" defTabSz="899010" rtl="0" eaLnBrk="1" latinLnBrk="0" hangingPunct="1">
        <a:spcBef>
          <a:spcPct val="20000"/>
        </a:spcBef>
        <a:buFont typeface="Arial" pitchFamily="34" charset="0"/>
        <a:buChar char="•"/>
        <a:defRPr sz="1941" kern="1200">
          <a:solidFill>
            <a:schemeClr val="tx1"/>
          </a:solidFill>
          <a:latin typeface="+mn-lt"/>
          <a:ea typeface="+mn-ea"/>
          <a:cs typeface="+mn-cs"/>
        </a:defRPr>
      </a:lvl6pPr>
      <a:lvl7pPr marL="2921785" indent="-224753" algn="l" defTabSz="899010" rtl="0" eaLnBrk="1" latinLnBrk="0" hangingPunct="1">
        <a:spcBef>
          <a:spcPct val="20000"/>
        </a:spcBef>
        <a:buFont typeface="Arial" pitchFamily="34" charset="0"/>
        <a:buChar char="•"/>
        <a:defRPr sz="1941" kern="1200">
          <a:solidFill>
            <a:schemeClr val="tx1"/>
          </a:solidFill>
          <a:latin typeface="+mn-lt"/>
          <a:ea typeface="+mn-ea"/>
          <a:cs typeface="+mn-cs"/>
        </a:defRPr>
      </a:lvl7pPr>
      <a:lvl8pPr marL="3371290" indent="-224753" algn="l" defTabSz="899010" rtl="0" eaLnBrk="1" latinLnBrk="0" hangingPunct="1">
        <a:spcBef>
          <a:spcPct val="20000"/>
        </a:spcBef>
        <a:buFont typeface="Arial" pitchFamily="34" charset="0"/>
        <a:buChar char="•"/>
        <a:defRPr sz="1941" kern="1200">
          <a:solidFill>
            <a:schemeClr val="tx1"/>
          </a:solidFill>
          <a:latin typeface="+mn-lt"/>
          <a:ea typeface="+mn-ea"/>
          <a:cs typeface="+mn-cs"/>
        </a:defRPr>
      </a:lvl8pPr>
      <a:lvl9pPr marL="3820796" indent="-224753" algn="l" defTabSz="899010" rtl="0" eaLnBrk="1" latinLnBrk="0" hangingPunct="1">
        <a:spcBef>
          <a:spcPct val="20000"/>
        </a:spcBef>
        <a:buFont typeface="Arial" pitchFamily="34" charset="0"/>
        <a:buChar char="•"/>
        <a:defRPr sz="1941" kern="1200">
          <a:solidFill>
            <a:schemeClr val="tx1"/>
          </a:solidFill>
          <a:latin typeface="+mn-lt"/>
          <a:ea typeface="+mn-ea"/>
          <a:cs typeface="+mn-cs"/>
        </a:defRPr>
      </a:lvl9pPr>
    </p:bodyStyle>
    <p:otherStyle>
      <a:defPPr>
        <a:defRPr lang="en-US"/>
      </a:defPPr>
      <a:lvl1pPr marL="0" algn="l" defTabSz="899010" rtl="0" eaLnBrk="1" latinLnBrk="0" hangingPunct="1">
        <a:defRPr sz="1765" kern="1200">
          <a:solidFill>
            <a:schemeClr val="tx1"/>
          </a:solidFill>
          <a:latin typeface="+mn-lt"/>
          <a:ea typeface="+mn-ea"/>
          <a:cs typeface="+mn-cs"/>
        </a:defRPr>
      </a:lvl1pPr>
      <a:lvl2pPr marL="449505" algn="l" defTabSz="899010" rtl="0" eaLnBrk="1" latinLnBrk="0" hangingPunct="1">
        <a:defRPr sz="1765" kern="1200">
          <a:solidFill>
            <a:schemeClr val="tx1"/>
          </a:solidFill>
          <a:latin typeface="+mn-lt"/>
          <a:ea typeface="+mn-ea"/>
          <a:cs typeface="+mn-cs"/>
        </a:defRPr>
      </a:lvl2pPr>
      <a:lvl3pPr marL="899010" algn="l" defTabSz="899010" rtl="0" eaLnBrk="1" latinLnBrk="0" hangingPunct="1">
        <a:defRPr sz="1765" kern="1200">
          <a:solidFill>
            <a:schemeClr val="tx1"/>
          </a:solidFill>
          <a:latin typeface="+mn-lt"/>
          <a:ea typeface="+mn-ea"/>
          <a:cs typeface="+mn-cs"/>
        </a:defRPr>
      </a:lvl3pPr>
      <a:lvl4pPr marL="1348516" algn="l" defTabSz="899010" rtl="0" eaLnBrk="1" latinLnBrk="0" hangingPunct="1">
        <a:defRPr sz="1765" kern="1200">
          <a:solidFill>
            <a:schemeClr val="tx1"/>
          </a:solidFill>
          <a:latin typeface="+mn-lt"/>
          <a:ea typeface="+mn-ea"/>
          <a:cs typeface="+mn-cs"/>
        </a:defRPr>
      </a:lvl4pPr>
      <a:lvl5pPr marL="1798021" algn="l" defTabSz="899010" rtl="0" eaLnBrk="1" latinLnBrk="0" hangingPunct="1">
        <a:defRPr sz="1765" kern="1200">
          <a:solidFill>
            <a:schemeClr val="tx1"/>
          </a:solidFill>
          <a:latin typeface="+mn-lt"/>
          <a:ea typeface="+mn-ea"/>
          <a:cs typeface="+mn-cs"/>
        </a:defRPr>
      </a:lvl5pPr>
      <a:lvl6pPr marL="2247527" algn="l" defTabSz="899010" rtl="0" eaLnBrk="1" latinLnBrk="0" hangingPunct="1">
        <a:defRPr sz="1765" kern="1200">
          <a:solidFill>
            <a:schemeClr val="tx1"/>
          </a:solidFill>
          <a:latin typeface="+mn-lt"/>
          <a:ea typeface="+mn-ea"/>
          <a:cs typeface="+mn-cs"/>
        </a:defRPr>
      </a:lvl6pPr>
      <a:lvl7pPr marL="2697032" algn="l" defTabSz="899010" rtl="0" eaLnBrk="1" latinLnBrk="0" hangingPunct="1">
        <a:defRPr sz="1765" kern="1200">
          <a:solidFill>
            <a:schemeClr val="tx1"/>
          </a:solidFill>
          <a:latin typeface="+mn-lt"/>
          <a:ea typeface="+mn-ea"/>
          <a:cs typeface="+mn-cs"/>
        </a:defRPr>
      </a:lvl7pPr>
      <a:lvl8pPr marL="3146538" algn="l" defTabSz="899010" rtl="0" eaLnBrk="1" latinLnBrk="0" hangingPunct="1">
        <a:defRPr sz="1765" kern="1200">
          <a:solidFill>
            <a:schemeClr val="tx1"/>
          </a:solidFill>
          <a:latin typeface="+mn-lt"/>
          <a:ea typeface="+mn-ea"/>
          <a:cs typeface="+mn-cs"/>
        </a:defRPr>
      </a:lvl8pPr>
      <a:lvl9pPr marL="3596043" algn="l" defTabSz="899010"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68D0-5107-4AD6-B46A-492D938F0866}"/>
              </a:ext>
            </a:extLst>
          </p:cNvPr>
          <p:cNvSpPr>
            <a:spLocks noGrp="1"/>
          </p:cNvSpPr>
          <p:nvPr>
            <p:ph type="ctrTitle"/>
          </p:nvPr>
        </p:nvSpPr>
        <p:spPr/>
        <p:txBody>
          <a:bodyPr/>
          <a:lstStyle/>
          <a:p>
            <a:r>
              <a:rPr lang="en-GB" dirty="0"/>
              <a:t>Recommending location of new restaurant in brussels</a:t>
            </a:r>
          </a:p>
        </p:txBody>
      </p:sp>
      <p:sp>
        <p:nvSpPr>
          <p:cNvPr id="3" name="Subtitle 2">
            <a:extLst>
              <a:ext uri="{FF2B5EF4-FFF2-40B4-BE49-F238E27FC236}">
                <a16:creationId xmlns:a16="http://schemas.microsoft.com/office/drawing/2014/main" id="{34F47484-B90D-4126-A731-849EEC49FCA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0832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7241-7116-40C4-AB5B-FBF07CFE836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B0B21F3-06AA-46F8-8702-85313C67439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758243A2-F1FF-4F1D-913D-E60768C2B164}"/>
              </a:ext>
            </a:extLst>
          </p:cNvPr>
          <p:cNvPicPr/>
          <p:nvPr/>
        </p:nvPicPr>
        <p:blipFill>
          <a:blip r:embed="rId2"/>
          <a:stretch>
            <a:fillRect/>
          </a:stretch>
        </p:blipFill>
        <p:spPr>
          <a:xfrm>
            <a:off x="1350962" y="1710531"/>
            <a:ext cx="5857875" cy="4581525"/>
          </a:xfrm>
          <a:prstGeom prst="rect">
            <a:avLst/>
          </a:prstGeom>
        </p:spPr>
      </p:pic>
    </p:spTree>
    <p:extLst>
      <p:ext uri="{BB962C8B-B14F-4D97-AF65-F5344CB8AC3E}">
        <p14:creationId xmlns:p14="http://schemas.microsoft.com/office/powerpoint/2010/main" val="287962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31F8-8E8D-4607-B674-BC342E0B5398}"/>
              </a:ext>
            </a:extLst>
          </p:cNvPr>
          <p:cNvSpPr>
            <a:spLocks noGrp="1"/>
          </p:cNvSpPr>
          <p:nvPr>
            <p:ph type="title"/>
          </p:nvPr>
        </p:nvSpPr>
        <p:spPr/>
        <p:txBody>
          <a:bodyPr/>
          <a:lstStyle/>
          <a:p>
            <a:r>
              <a:rPr lang="en-GB" b="1" u="sng" dirty="0"/>
              <a:t>Identified clusters</a:t>
            </a:r>
            <a:br>
              <a:rPr lang="en-GB" dirty="0"/>
            </a:br>
            <a:endParaRPr lang="en-GB" dirty="0"/>
          </a:p>
        </p:txBody>
      </p:sp>
      <p:sp>
        <p:nvSpPr>
          <p:cNvPr id="3" name="Content Placeholder 2">
            <a:extLst>
              <a:ext uri="{FF2B5EF4-FFF2-40B4-BE49-F238E27FC236}">
                <a16:creationId xmlns:a16="http://schemas.microsoft.com/office/drawing/2014/main" id="{71731872-508B-4308-98F1-C5E3B5E88F7C}"/>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59EF5B87-AE94-419B-BBA0-C4DCD0A6D2B7}"/>
              </a:ext>
            </a:extLst>
          </p:cNvPr>
          <p:cNvPicPr/>
          <p:nvPr/>
        </p:nvPicPr>
        <p:blipFill>
          <a:blip r:embed="rId2"/>
          <a:stretch>
            <a:fillRect/>
          </a:stretch>
        </p:blipFill>
        <p:spPr>
          <a:xfrm>
            <a:off x="2020887" y="2505869"/>
            <a:ext cx="3248025" cy="2990850"/>
          </a:xfrm>
          <a:prstGeom prst="rect">
            <a:avLst/>
          </a:prstGeom>
        </p:spPr>
      </p:pic>
    </p:spTree>
    <p:extLst>
      <p:ext uri="{BB962C8B-B14F-4D97-AF65-F5344CB8AC3E}">
        <p14:creationId xmlns:p14="http://schemas.microsoft.com/office/powerpoint/2010/main" val="3258357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BDE4-8137-4E7E-9FBE-6673594B1F6F}"/>
              </a:ext>
            </a:extLst>
          </p:cNvPr>
          <p:cNvSpPr>
            <a:spLocks noGrp="1"/>
          </p:cNvSpPr>
          <p:nvPr>
            <p:ph type="title"/>
          </p:nvPr>
        </p:nvSpPr>
        <p:spPr/>
        <p:txBody>
          <a:bodyPr/>
          <a:lstStyle/>
          <a:p>
            <a:r>
              <a:rPr lang="en-GB" b="1" u="sng" dirty="0"/>
              <a:t>CLUSTER 1:</a:t>
            </a:r>
            <a:br>
              <a:rPr lang="en-GB" dirty="0"/>
            </a:br>
            <a:endParaRPr lang="en-GB" dirty="0"/>
          </a:p>
        </p:txBody>
      </p:sp>
      <p:sp>
        <p:nvSpPr>
          <p:cNvPr id="3" name="Content Placeholder 2">
            <a:extLst>
              <a:ext uri="{FF2B5EF4-FFF2-40B4-BE49-F238E27FC236}">
                <a16:creationId xmlns:a16="http://schemas.microsoft.com/office/drawing/2014/main" id="{13136245-F498-48C4-970B-C209047DE9E0}"/>
              </a:ext>
            </a:extLst>
          </p:cNvPr>
          <p:cNvSpPr>
            <a:spLocks noGrp="1"/>
          </p:cNvSpPr>
          <p:nvPr>
            <p:ph idx="1"/>
          </p:nvPr>
        </p:nvSpPr>
        <p:spPr/>
        <p:txBody>
          <a:bodyPr/>
          <a:lstStyle/>
          <a:p>
            <a:endParaRPr lang="en-GB"/>
          </a:p>
        </p:txBody>
      </p:sp>
      <p:sp>
        <p:nvSpPr>
          <p:cNvPr id="4" name="Rectangle 3">
            <a:extLst>
              <a:ext uri="{FF2B5EF4-FFF2-40B4-BE49-F238E27FC236}">
                <a16:creationId xmlns:a16="http://schemas.microsoft.com/office/drawing/2014/main" id="{A55B63F6-6107-4375-818B-C35418A75551}"/>
              </a:ext>
            </a:extLst>
          </p:cNvPr>
          <p:cNvSpPr/>
          <p:nvPr/>
        </p:nvSpPr>
        <p:spPr>
          <a:xfrm>
            <a:off x="5323994" y="3245392"/>
            <a:ext cx="1544012" cy="367216"/>
          </a:xfrm>
          <a:prstGeom prst="rect">
            <a:avLst/>
          </a:prstGeom>
        </p:spPr>
        <p:txBody>
          <a:bodyPr wrap="none">
            <a:spAutoFit/>
          </a:bodyPr>
          <a:lstStyle/>
          <a:p>
            <a:pPr>
              <a:lnSpc>
                <a:spcPct val="107000"/>
              </a:lnSpc>
              <a:spcAft>
                <a:spcPts val="750"/>
              </a:spcAft>
            </a:pPr>
            <a:r>
              <a:rPr lang="en-GB" b="1" u="sng" dirty="0">
                <a:solidFill>
                  <a:srgbClr val="1F1F1F"/>
                </a:solidFill>
                <a:latin typeface="Arial" panose="020B0604020202020204" pitchFamily="34" charset="0"/>
                <a:ea typeface="Times New Roman" panose="02020603050405020304" pitchFamily="18" charset="0"/>
                <a:cs typeface="Arial" panose="020B0604020202020204" pitchFamily="34" charset="0"/>
              </a:rPr>
              <a:t>CLUSTER 1:</a:t>
            </a:r>
            <a:endParaRPr lang="en-GB" sz="2000" dirty="0">
              <a:effectLst/>
              <a:latin typeface="Arial" panose="020B0604020202020204" pitchFamily="34" charset="0"/>
              <a:ea typeface="Arial" panose="020B06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AF68125-7046-4904-8228-B438615916B3}"/>
              </a:ext>
            </a:extLst>
          </p:cNvPr>
          <p:cNvPicPr/>
          <p:nvPr/>
        </p:nvPicPr>
        <p:blipFill>
          <a:blip r:embed="rId2"/>
          <a:stretch>
            <a:fillRect/>
          </a:stretch>
        </p:blipFill>
        <p:spPr>
          <a:xfrm>
            <a:off x="838199" y="1730363"/>
            <a:ext cx="9186333" cy="4446600"/>
          </a:xfrm>
          <a:prstGeom prst="rect">
            <a:avLst/>
          </a:prstGeom>
        </p:spPr>
      </p:pic>
    </p:spTree>
    <p:extLst>
      <p:ext uri="{BB962C8B-B14F-4D97-AF65-F5344CB8AC3E}">
        <p14:creationId xmlns:p14="http://schemas.microsoft.com/office/powerpoint/2010/main" val="1877637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5FE95-7968-49F0-839C-556DC9993972}"/>
              </a:ext>
            </a:extLst>
          </p:cNvPr>
          <p:cNvSpPr>
            <a:spLocks noGrp="1"/>
          </p:cNvSpPr>
          <p:nvPr>
            <p:ph type="title"/>
          </p:nvPr>
        </p:nvSpPr>
        <p:spPr/>
        <p:txBody>
          <a:bodyPr/>
          <a:lstStyle/>
          <a:p>
            <a:r>
              <a:rPr lang="en-GB" b="1" u="sng" dirty="0"/>
              <a:t>CLUSTER 2:</a:t>
            </a:r>
            <a:endParaRPr lang="en-GB" dirty="0"/>
          </a:p>
        </p:txBody>
      </p:sp>
      <p:sp>
        <p:nvSpPr>
          <p:cNvPr id="3" name="Content Placeholder 2">
            <a:extLst>
              <a:ext uri="{FF2B5EF4-FFF2-40B4-BE49-F238E27FC236}">
                <a16:creationId xmlns:a16="http://schemas.microsoft.com/office/drawing/2014/main" id="{FDEB845E-CA6D-46F9-8BDA-FF9B8C267D4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CFA6D8B-FA1B-4A83-A8BB-FA0914678316}"/>
              </a:ext>
            </a:extLst>
          </p:cNvPr>
          <p:cNvPicPr/>
          <p:nvPr/>
        </p:nvPicPr>
        <p:blipFill>
          <a:blip r:embed="rId2"/>
          <a:stretch>
            <a:fillRect/>
          </a:stretch>
        </p:blipFill>
        <p:spPr>
          <a:xfrm>
            <a:off x="618066" y="1876848"/>
            <a:ext cx="5943600" cy="4324985"/>
          </a:xfrm>
          <a:prstGeom prst="rect">
            <a:avLst/>
          </a:prstGeom>
        </p:spPr>
      </p:pic>
    </p:spTree>
    <p:extLst>
      <p:ext uri="{BB962C8B-B14F-4D97-AF65-F5344CB8AC3E}">
        <p14:creationId xmlns:p14="http://schemas.microsoft.com/office/powerpoint/2010/main" val="3617124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8C79-985B-43B7-AF82-5437E7BF193E}"/>
              </a:ext>
            </a:extLst>
          </p:cNvPr>
          <p:cNvSpPr>
            <a:spLocks noGrp="1"/>
          </p:cNvSpPr>
          <p:nvPr>
            <p:ph type="title"/>
          </p:nvPr>
        </p:nvSpPr>
        <p:spPr/>
        <p:txBody>
          <a:bodyPr/>
          <a:lstStyle/>
          <a:p>
            <a:r>
              <a:rPr lang="en-GB" dirty="0"/>
              <a:t>Result section and discussion </a:t>
            </a:r>
          </a:p>
        </p:txBody>
      </p:sp>
      <p:sp>
        <p:nvSpPr>
          <p:cNvPr id="3" name="Content Placeholder 2">
            <a:extLst>
              <a:ext uri="{FF2B5EF4-FFF2-40B4-BE49-F238E27FC236}">
                <a16:creationId xmlns:a16="http://schemas.microsoft.com/office/drawing/2014/main" id="{4E22DBE3-535E-4206-AD5C-F13656568C21}"/>
              </a:ext>
            </a:extLst>
          </p:cNvPr>
          <p:cNvSpPr>
            <a:spLocks noGrp="1"/>
          </p:cNvSpPr>
          <p:nvPr>
            <p:ph idx="1"/>
          </p:nvPr>
        </p:nvSpPr>
        <p:spPr/>
        <p:txBody>
          <a:bodyPr/>
          <a:lstStyle/>
          <a:p>
            <a:r>
              <a:rPr lang="en-GB" dirty="0"/>
              <a:t>Based on the elbow method we were able to identify 2 big clusters in brussels that identified the main travel zone and the frequency of restaurants in those communes. We can conclude that the second identified cluster is suitable for further market investigation to open a press shop and/or convenience store that targets travellers. </a:t>
            </a:r>
          </a:p>
          <a:p>
            <a:endParaRPr lang="en-GB" dirty="0"/>
          </a:p>
        </p:txBody>
      </p:sp>
    </p:spTree>
    <p:extLst>
      <p:ext uri="{BB962C8B-B14F-4D97-AF65-F5344CB8AC3E}">
        <p14:creationId xmlns:p14="http://schemas.microsoft.com/office/powerpoint/2010/main" val="426739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0966-5D8F-4F11-9E64-3C2F364CF8A5}"/>
              </a:ext>
            </a:extLst>
          </p:cNvPr>
          <p:cNvSpPr>
            <a:spLocks noGrp="1"/>
          </p:cNvSpPr>
          <p:nvPr>
            <p:ph type="title"/>
          </p:nvPr>
        </p:nvSpPr>
        <p:spPr/>
        <p:txBody>
          <a:bodyPr/>
          <a:lstStyle/>
          <a:p>
            <a:r>
              <a:rPr lang="en-GB" dirty="0"/>
              <a:t>Conclusion and further recommendations</a:t>
            </a:r>
          </a:p>
        </p:txBody>
      </p:sp>
      <p:sp>
        <p:nvSpPr>
          <p:cNvPr id="3" name="Content Placeholder 2">
            <a:extLst>
              <a:ext uri="{FF2B5EF4-FFF2-40B4-BE49-F238E27FC236}">
                <a16:creationId xmlns:a16="http://schemas.microsoft.com/office/drawing/2014/main" id="{BBCE76AF-F2E9-439C-8B28-3162F0E0C28A}"/>
              </a:ext>
            </a:extLst>
          </p:cNvPr>
          <p:cNvSpPr>
            <a:spLocks noGrp="1"/>
          </p:cNvSpPr>
          <p:nvPr>
            <p:ph idx="1"/>
          </p:nvPr>
        </p:nvSpPr>
        <p:spPr/>
        <p:txBody>
          <a:bodyPr/>
          <a:lstStyle/>
          <a:p>
            <a:r>
              <a:rPr lang="en-GB" dirty="0"/>
              <a:t>Using the K-means clustering algorithm allowed us to divide the city of brussels into two clusters 1) travel area and 2) tourist and living area. The first cluster identified fits our description of the area which fits the criteria to set up a press shop or convenience store that targets the travellers. </a:t>
            </a:r>
          </a:p>
          <a:p>
            <a:r>
              <a:rPr lang="en-GB" dirty="0"/>
              <a:t>Future possible research could make use of other significant factors that are business drivers to set up this type of business which includes foot traffic, accessibility, competition, pricing analysis. These analysis could be an added value to help make our analysis and conclusion more accurate.  </a:t>
            </a:r>
          </a:p>
          <a:p>
            <a:endParaRPr lang="en-GB" dirty="0"/>
          </a:p>
        </p:txBody>
      </p:sp>
    </p:spTree>
    <p:extLst>
      <p:ext uri="{BB962C8B-B14F-4D97-AF65-F5344CB8AC3E}">
        <p14:creationId xmlns:p14="http://schemas.microsoft.com/office/powerpoint/2010/main" val="7610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97DE-9707-4CCD-8E8C-04D81F708548}"/>
              </a:ext>
            </a:extLst>
          </p:cNvPr>
          <p:cNvSpPr>
            <a:spLocks noGrp="1"/>
          </p:cNvSpPr>
          <p:nvPr>
            <p:ph type="title"/>
          </p:nvPr>
        </p:nvSpPr>
        <p:spPr/>
        <p:txBody>
          <a:bodyPr/>
          <a:lstStyle/>
          <a:p>
            <a:r>
              <a:rPr lang="en-GB" dirty="0"/>
              <a:t>What are the business drivers of a restaurant?	</a:t>
            </a:r>
          </a:p>
        </p:txBody>
      </p:sp>
      <p:sp>
        <p:nvSpPr>
          <p:cNvPr id="3" name="Content Placeholder 2">
            <a:extLst>
              <a:ext uri="{FF2B5EF4-FFF2-40B4-BE49-F238E27FC236}">
                <a16:creationId xmlns:a16="http://schemas.microsoft.com/office/drawing/2014/main" id="{68821B9C-71E9-4420-ACD0-25C66F60888C}"/>
              </a:ext>
            </a:extLst>
          </p:cNvPr>
          <p:cNvSpPr>
            <a:spLocks noGrp="1"/>
          </p:cNvSpPr>
          <p:nvPr>
            <p:ph idx="1"/>
          </p:nvPr>
        </p:nvSpPr>
        <p:spPr/>
        <p:txBody>
          <a:bodyPr>
            <a:normAutofit/>
          </a:bodyPr>
          <a:lstStyle/>
          <a:p>
            <a:pPr marL="86743" indent="-86743" defTabSz="868875">
              <a:buClr>
                <a:srgbClr val="3A4972"/>
              </a:buClr>
            </a:pPr>
            <a:r>
              <a:rPr lang="en-GB" dirty="0"/>
              <a:t>Economic and market outlook</a:t>
            </a:r>
          </a:p>
          <a:p>
            <a:pPr marL="86743" indent="-86743" defTabSz="868875">
              <a:buClr>
                <a:srgbClr val="3A4972"/>
              </a:buClr>
            </a:pPr>
            <a:r>
              <a:rPr lang="en-GB" dirty="0"/>
              <a:t>Benchmarking of performance vs peers</a:t>
            </a:r>
          </a:p>
          <a:p>
            <a:pPr marL="86743" indent="-86743" defTabSz="868875">
              <a:buClr>
                <a:srgbClr val="3A4972"/>
              </a:buClr>
            </a:pPr>
            <a:r>
              <a:rPr lang="en-GB" dirty="0"/>
              <a:t>Competitors’ strategies and in particular their approach to discounting</a:t>
            </a:r>
          </a:p>
          <a:p>
            <a:pPr marL="86743" indent="-86743" defTabSz="868875">
              <a:buClr>
                <a:srgbClr val="3A4972"/>
              </a:buClr>
            </a:pPr>
            <a:r>
              <a:rPr lang="en-GB" dirty="0"/>
              <a:t>Site by site analysis including impact of :</a:t>
            </a:r>
          </a:p>
          <a:p>
            <a:pPr marL="86743" indent="-86743" defTabSz="868875">
              <a:buClr>
                <a:srgbClr val="3A4972"/>
              </a:buClr>
            </a:pPr>
            <a:r>
              <a:rPr lang="en-GB" dirty="0"/>
              <a:t>	</a:t>
            </a:r>
            <a:r>
              <a:rPr lang="en-GB" dirty="0" err="1"/>
              <a:t>i</a:t>
            </a:r>
            <a:r>
              <a:rPr lang="en-GB" dirty="0"/>
              <a:t>) own and competitor openings;</a:t>
            </a:r>
          </a:p>
          <a:p>
            <a:pPr marL="86743" indent="-86743" defTabSz="868875">
              <a:buClr>
                <a:srgbClr val="3A4972"/>
              </a:buClr>
            </a:pPr>
            <a:r>
              <a:rPr lang="en-GB" dirty="0"/>
              <a:t>	ii) owned vs franchised sites</a:t>
            </a:r>
          </a:p>
          <a:p>
            <a:pPr marL="86743" indent="-86743" defTabSz="868875">
              <a:buClr>
                <a:srgbClr val="3A4972"/>
              </a:buClr>
            </a:pPr>
            <a:r>
              <a:rPr lang="en-GB" dirty="0"/>
              <a:t>	iii) “vintage analysis”</a:t>
            </a:r>
          </a:p>
          <a:p>
            <a:pPr marL="86743" indent="-86743" defTabSz="868875">
              <a:buClr>
                <a:srgbClr val="3A4972"/>
              </a:buClr>
            </a:pPr>
            <a:r>
              <a:rPr lang="en-GB" dirty="0"/>
              <a:t>Potential for further sites</a:t>
            </a:r>
          </a:p>
          <a:p>
            <a:pPr marL="86743" indent="-86743" defTabSz="868875">
              <a:buClr>
                <a:srgbClr val="3A4972"/>
              </a:buClr>
            </a:pPr>
            <a:r>
              <a:rPr lang="en-GB" dirty="0"/>
              <a:t>Competitors’ roll out strategies</a:t>
            </a:r>
          </a:p>
          <a:p>
            <a:pPr marL="86743" indent="-86743" defTabSz="868875">
              <a:buClr>
                <a:srgbClr val="3A4972"/>
              </a:buClr>
            </a:pPr>
            <a:r>
              <a:rPr lang="en-GB" dirty="0"/>
              <a:t>Property optimisation</a:t>
            </a:r>
          </a:p>
          <a:p>
            <a:r>
              <a:rPr lang="en-GB" dirty="0"/>
              <a:t>‘=&gt; LOCATION in function of your competitors plays an important role</a:t>
            </a:r>
          </a:p>
        </p:txBody>
      </p:sp>
    </p:spTree>
    <p:extLst>
      <p:ext uri="{BB962C8B-B14F-4D97-AF65-F5344CB8AC3E}">
        <p14:creationId xmlns:p14="http://schemas.microsoft.com/office/powerpoint/2010/main" val="132207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CE94-CB73-4C18-A1FA-1140B02AD1BF}"/>
              </a:ext>
            </a:extLst>
          </p:cNvPr>
          <p:cNvSpPr>
            <a:spLocks noGrp="1"/>
          </p:cNvSpPr>
          <p:nvPr>
            <p:ph type="title"/>
          </p:nvPr>
        </p:nvSpPr>
        <p:spPr/>
        <p:txBody>
          <a:bodyPr/>
          <a:lstStyle/>
          <a:p>
            <a:r>
              <a:rPr lang="en-GB" dirty="0"/>
              <a:t>Business problem		</a:t>
            </a:r>
          </a:p>
        </p:txBody>
      </p:sp>
      <p:sp>
        <p:nvSpPr>
          <p:cNvPr id="3" name="Content Placeholder 2">
            <a:extLst>
              <a:ext uri="{FF2B5EF4-FFF2-40B4-BE49-F238E27FC236}">
                <a16:creationId xmlns:a16="http://schemas.microsoft.com/office/drawing/2014/main" id="{DF6C28A8-69C1-4045-9D28-83D3145C7645}"/>
              </a:ext>
            </a:extLst>
          </p:cNvPr>
          <p:cNvSpPr>
            <a:spLocks noGrp="1"/>
          </p:cNvSpPr>
          <p:nvPr>
            <p:ph idx="1"/>
          </p:nvPr>
        </p:nvSpPr>
        <p:spPr/>
        <p:txBody>
          <a:bodyPr/>
          <a:lstStyle/>
          <a:p>
            <a:r>
              <a:rPr lang="en-GB" dirty="0"/>
              <a:t>There are entrepreneurs who want to open a press shop or a supermarket store in brussels that mainly focus on the people who travel. I.e. they want to sell high margin products that are readily available. The target audience would notice this store because they are passing by or because they need something quickly that is nearby (e.g. you’re cooking and you ran out of eggs). In this case the consumers would be less price sensitive and would just buy it on-the-go. </a:t>
            </a:r>
          </a:p>
          <a:p>
            <a:endParaRPr lang="en-GB" dirty="0"/>
          </a:p>
        </p:txBody>
      </p:sp>
    </p:spTree>
    <p:extLst>
      <p:ext uri="{BB962C8B-B14F-4D97-AF65-F5344CB8AC3E}">
        <p14:creationId xmlns:p14="http://schemas.microsoft.com/office/powerpoint/2010/main" val="335360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A902-F490-4D2D-B265-9C6A60C680ED}"/>
              </a:ext>
            </a:extLst>
          </p:cNvPr>
          <p:cNvSpPr>
            <a:spLocks noGrp="1"/>
          </p:cNvSpPr>
          <p:nvPr>
            <p:ph type="title"/>
          </p:nvPr>
        </p:nvSpPr>
        <p:spPr/>
        <p:txBody>
          <a:bodyPr/>
          <a:lstStyle/>
          <a:p>
            <a:r>
              <a:rPr lang="en-GB" b="1" u="sng" dirty="0"/>
              <a:t>Description of the data </a:t>
            </a:r>
            <a:br>
              <a:rPr lang="en-GB" dirty="0"/>
            </a:br>
            <a:endParaRPr lang="en-GB" dirty="0"/>
          </a:p>
        </p:txBody>
      </p:sp>
      <p:sp>
        <p:nvSpPr>
          <p:cNvPr id="3" name="Content Placeholder 2">
            <a:extLst>
              <a:ext uri="{FF2B5EF4-FFF2-40B4-BE49-F238E27FC236}">
                <a16:creationId xmlns:a16="http://schemas.microsoft.com/office/drawing/2014/main" id="{C9EE1468-80C2-4135-8F33-8CDE211403A2}"/>
              </a:ext>
            </a:extLst>
          </p:cNvPr>
          <p:cNvSpPr>
            <a:spLocks noGrp="1"/>
          </p:cNvSpPr>
          <p:nvPr>
            <p:ph idx="1"/>
          </p:nvPr>
        </p:nvSpPr>
        <p:spPr/>
        <p:txBody>
          <a:bodyPr/>
          <a:lstStyle/>
          <a:p>
            <a:r>
              <a:rPr lang="en-GB" dirty="0"/>
              <a:t>The data used consisted of the all 22 communes in brussels together with there geolocation. </a:t>
            </a:r>
          </a:p>
          <a:p>
            <a:r>
              <a:rPr lang="en-GB" dirty="0" err="1"/>
              <a:t>Geopy</a:t>
            </a:r>
            <a:r>
              <a:rPr lang="en-GB" dirty="0"/>
              <a:t> </a:t>
            </a:r>
            <a:r>
              <a:rPr lang="en-GB" dirty="0" err="1"/>
              <a:t>api</a:t>
            </a:r>
            <a:r>
              <a:rPr lang="en-GB" dirty="0"/>
              <a:t> used to obtain the latitude and longitude of the respective districts. </a:t>
            </a:r>
          </a:p>
          <a:p>
            <a:r>
              <a:rPr lang="en-GB" dirty="0"/>
              <a:t>Removed any missing values presented in the dataset. The final dataset consisted of 4 columns being 1) postal code 2) name of the commune 3) longitude &amp; 4) latitude. </a:t>
            </a:r>
          </a:p>
          <a:p>
            <a:endParaRPr lang="en-GB" dirty="0"/>
          </a:p>
        </p:txBody>
      </p:sp>
    </p:spTree>
    <p:extLst>
      <p:ext uri="{BB962C8B-B14F-4D97-AF65-F5344CB8AC3E}">
        <p14:creationId xmlns:p14="http://schemas.microsoft.com/office/powerpoint/2010/main" val="154585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D9E2-EB22-41E2-B72E-767E098BF795}"/>
              </a:ext>
            </a:extLst>
          </p:cNvPr>
          <p:cNvSpPr>
            <a:spLocks noGrp="1"/>
          </p:cNvSpPr>
          <p:nvPr>
            <p:ph type="title"/>
          </p:nvPr>
        </p:nvSpPr>
        <p:spPr/>
        <p:txBody>
          <a:bodyPr/>
          <a:lstStyle/>
          <a:p>
            <a:r>
              <a:rPr lang="en-GB" b="1" u="sng" dirty="0"/>
              <a:t>Description of the data</a:t>
            </a:r>
            <a:endParaRPr lang="en-GB" dirty="0"/>
          </a:p>
        </p:txBody>
      </p:sp>
      <p:pic>
        <p:nvPicPr>
          <p:cNvPr id="4" name="Content Placeholder 3">
            <a:extLst>
              <a:ext uri="{FF2B5EF4-FFF2-40B4-BE49-F238E27FC236}">
                <a16:creationId xmlns:a16="http://schemas.microsoft.com/office/drawing/2014/main" id="{33756B81-0473-420E-9670-FE98D465794B}"/>
              </a:ext>
            </a:extLst>
          </p:cNvPr>
          <p:cNvPicPr>
            <a:picLocks noGrp="1"/>
          </p:cNvPicPr>
          <p:nvPr>
            <p:ph idx="1"/>
          </p:nvPr>
        </p:nvPicPr>
        <p:blipFill>
          <a:blip r:embed="rId2"/>
          <a:stretch>
            <a:fillRect/>
          </a:stretch>
        </p:blipFill>
        <p:spPr>
          <a:xfrm>
            <a:off x="4571592" y="1882775"/>
            <a:ext cx="3004366" cy="4087813"/>
          </a:xfrm>
          <a:prstGeom prst="rect">
            <a:avLst/>
          </a:prstGeom>
        </p:spPr>
      </p:pic>
    </p:spTree>
    <p:extLst>
      <p:ext uri="{BB962C8B-B14F-4D97-AF65-F5344CB8AC3E}">
        <p14:creationId xmlns:p14="http://schemas.microsoft.com/office/powerpoint/2010/main" val="285135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C55A-6322-4712-812B-42E3E6FDAB8A}"/>
              </a:ext>
            </a:extLst>
          </p:cNvPr>
          <p:cNvSpPr>
            <a:spLocks noGrp="1"/>
          </p:cNvSpPr>
          <p:nvPr>
            <p:ph type="title"/>
          </p:nvPr>
        </p:nvSpPr>
        <p:spPr/>
        <p:txBody>
          <a:bodyPr/>
          <a:lstStyle/>
          <a:p>
            <a:r>
              <a:rPr lang="en-GB" b="1" u="sng" dirty="0"/>
              <a:t>Methodology</a:t>
            </a:r>
            <a:br>
              <a:rPr lang="en-GB" dirty="0"/>
            </a:br>
            <a:endParaRPr lang="en-GB" dirty="0"/>
          </a:p>
        </p:txBody>
      </p:sp>
      <p:sp>
        <p:nvSpPr>
          <p:cNvPr id="3" name="Content Placeholder 2">
            <a:extLst>
              <a:ext uri="{FF2B5EF4-FFF2-40B4-BE49-F238E27FC236}">
                <a16:creationId xmlns:a16="http://schemas.microsoft.com/office/drawing/2014/main" id="{A9BD7409-784E-409C-B588-FF04028A888B}"/>
              </a:ext>
            </a:extLst>
          </p:cNvPr>
          <p:cNvSpPr>
            <a:spLocks noGrp="1"/>
          </p:cNvSpPr>
          <p:nvPr>
            <p:ph idx="1"/>
          </p:nvPr>
        </p:nvSpPr>
        <p:spPr/>
        <p:txBody>
          <a:bodyPr/>
          <a:lstStyle/>
          <a:p>
            <a:r>
              <a:rPr lang="en-GB" dirty="0"/>
              <a:t>Next obtained all the venues with a limited of 100 and a radius of 500 for the venues. Then we performed one-hot encoding to obtain the most common venues in each commune. We used the obtained venues in the dataset to find the best locations for a press shop or convenience store in brussels that targets travellers or people who quickly need an necessity (e.g. eggs, milk, one person meals to heat up in the microwave etc.) </a:t>
            </a:r>
          </a:p>
          <a:p>
            <a:endParaRPr lang="en-GB" dirty="0"/>
          </a:p>
        </p:txBody>
      </p:sp>
    </p:spTree>
    <p:extLst>
      <p:ext uri="{BB962C8B-B14F-4D97-AF65-F5344CB8AC3E}">
        <p14:creationId xmlns:p14="http://schemas.microsoft.com/office/powerpoint/2010/main" val="152211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740B-88AC-4488-B5F1-90EE544A9C4C}"/>
              </a:ext>
            </a:extLst>
          </p:cNvPr>
          <p:cNvSpPr>
            <a:spLocks noGrp="1"/>
          </p:cNvSpPr>
          <p:nvPr>
            <p:ph type="title"/>
          </p:nvPr>
        </p:nvSpPr>
        <p:spPr/>
        <p:txBody>
          <a:bodyPr/>
          <a:lstStyle/>
          <a:p>
            <a:r>
              <a:rPr lang="en-GB" b="1" u="sng" dirty="0"/>
              <a:t>Methodology</a:t>
            </a:r>
            <a:br>
              <a:rPr lang="en-GB" dirty="0"/>
            </a:br>
            <a:endParaRPr lang="en-GB" dirty="0"/>
          </a:p>
        </p:txBody>
      </p:sp>
      <p:sp>
        <p:nvSpPr>
          <p:cNvPr id="3" name="Content Placeholder 2">
            <a:extLst>
              <a:ext uri="{FF2B5EF4-FFF2-40B4-BE49-F238E27FC236}">
                <a16:creationId xmlns:a16="http://schemas.microsoft.com/office/drawing/2014/main" id="{B002F31B-0054-43D5-9A83-47146D36415F}"/>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28FDCC5A-D99D-40CF-9DFB-F9C5090CD10A}"/>
              </a:ext>
            </a:extLst>
          </p:cNvPr>
          <p:cNvPicPr/>
          <p:nvPr/>
        </p:nvPicPr>
        <p:blipFill>
          <a:blip r:embed="rId2"/>
          <a:stretch>
            <a:fillRect/>
          </a:stretch>
        </p:blipFill>
        <p:spPr>
          <a:xfrm>
            <a:off x="1121591" y="1546950"/>
            <a:ext cx="5943600" cy="4707890"/>
          </a:xfrm>
          <a:prstGeom prst="rect">
            <a:avLst/>
          </a:prstGeom>
        </p:spPr>
      </p:pic>
    </p:spTree>
    <p:extLst>
      <p:ext uri="{BB962C8B-B14F-4D97-AF65-F5344CB8AC3E}">
        <p14:creationId xmlns:p14="http://schemas.microsoft.com/office/powerpoint/2010/main" val="297641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44B-33EB-4BBC-B5B1-9C7F6951E250}"/>
              </a:ext>
            </a:extLst>
          </p:cNvPr>
          <p:cNvSpPr>
            <a:spLocks noGrp="1"/>
          </p:cNvSpPr>
          <p:nvPr>
            <p:ph type="title"/>
          </p:nvPr>
        </p:nvSpPr>
        <p:spPr/>
        <p:txBody>
          <a:bodyPr/>
          <a:lstStyle/>
          <a:p>
            <a:r>
              <a:rPr lang="en-GB" b="1" u="sng" dirty="0"/>
              <a:t>Methodology</a:t>
            </a:r>
            <a:endParaRPr lang="en-GB" dirty="0"/>
          </a:p>
        </p:txBody>
      </p:sp>
      <p:pic>
        <p:nvPicPr>
          <p:cNvPr id="4" name="Content Placeholder 3">
            <a:extLst>
              <a:ext uri="{FF2B5EF4-FFF2-40B4-BE49-F238E27FC236}">
                <a16:creationId xmlns:a16="http://schemas.microsoft.com/office/drawing/2014/main" id="{70A51878-9B12-4383-86D7-CC5CE7976CEA}"/>
              </a:ext>
            </a:extLst>
          </p:cNvPr>
          <p:cNvPicPr>
            <a:picLocks noGrp="1"/>
          </p:cNvPicPr>
          <p:nvPr>
            <p:ph idx="1"/>
          </p:nvPr>
        </p:nvPicPr>
        <p:blipFill>
          <a:blip r:embed="rId2"/>
          <a:stretch>
            <a:fillRect/>
          </a:stretch>
        </p:blipFill>
        <p:spPr>
          <a:xfrm>
            <a:off x="1159184" y="1889125"/>
            <a:ext cx="5835032" cy="4351338"/>
          </a:xfrm>
          <a:prstGeom prst="rect">
            <a:avLst/>
          </a:prstGeom>
        </p:spPr>
      </p:pic>
    </p:spTree>
    <p:extLst>
      <p:ext uri="{BB962C8B-B14F-4D97-AF65-F5344CB8AC3E}">
        <p14:creationId xmlns:p14="http://schemas.microsoft.com/office/powerpoint/2010/main" val="214178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DA64-77E4-4E5F-90DD-E6A1FB2C21F9}"/>
              </a:ext>
            </a:extLst>
          </p:cNvPr>
          <p:cNvSpPr>
            <a:spLocks noGrp="1"/>
          </p:cNvSpPr>
          <p:nvPr>
            <p:ph type="title"/>
          </p:nvPr>
        </p:nvSpPr>
        <p:spPr/>
        <p:txBody>
          <a:bodyPr/>
          <a:lstStyle/>
          <a:p>
            <a:r>
              <a:rPr lang="en-GB" b="1" u="sng" dirty="0"/>
              <a:t>Methodology</a:t>
            </a:r>
            <a:br>
              <a:rPr lang="en-GB" dirty="0"/>
            </a:br>
            <a:endParaRPr lang="en-GB" dirty="0"/>
          </a:p>
        </p:txBody>
      </p:sp>
      <p:sp>
        <p:nvSpPr>
          <p:cNvPr id="3" name="Content Placeholder 2">
            <a:extLst>
              <a:ext uri="{FF2B5EF4-FFF2-40B4-BE49-F238E27FC236}">
                <a16:creationId xmlns:a16="http://schemas.microsoft.com/office/drawing/2014/main" id="{4DC9B0A7-CCB7-4F47-AC19-223AB81E9E81}"/>
              </a:ext>
            </a:extLst>
          </p:cNvPr>
          <p:cNvSpPr>
            <a:spLocks noGrp="1"/>
          </p:cNvSpPr>
          <p:nvPr>
            <p:ph idx="1"/>
          </p:nvPr>
        </p:nvSpPr>
        <p:spPr/>
        <p:txBody>
          <a:bodyPr/>
          <a:lstStyle/>
          <a:p>
            <a:r>
              <a:rPr lang="en-GB" dirty="0"/>
              <a:t>Next obtained all the venues with a limited of 100 and a radius of 500 for the venues. Then we performed one-hot encoding to obtain the most common venues in each commune. We used the obtained venues in the dataset to find the best locations for a press shop or convenience store in brussels that targets travellers or people who quickly need an necessity (e.g. eggs, milk, one person meals to heat up in the microwave etc.) </a:t>
            </a:r>
          </a:p>
          <a:p>
            <a:endParaRPr lang="en-GB" dirty="0"/>
          </a:p>
        </p:txBody>
      </p:sp>
    </p:spTree>
    <p:extLst>
      <p:ext uri="{BB962C8B-B14F-4D97-AF65-F5344CB8AC3E}">
        <p14:creationId xmlns:p14="http://schemas.microsoft.com/office/powerpoint/2010/main" val="31203334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Recommending location of new restaurant in brussels"/>
</p:tagLst>
</file>

<file path=ppt/theme/theme1.xml><?xml version="1.0" encoding="utf-8"?>
<a:theme xmlns:a="http://schemas.openxmlformats.org/drawingml/2006/main" name="Basic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Basic Theme</Template>
  <TotalTime>21</TotalTime>
  <Words>623</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Basic Theme</vt:lpstr>
      <vt:lpstr>Recommending location of new restaurant in brussels</vt:lpstr>
      <vt:lpstr>What are the business drivers of a restaurant? </vt:lpstr>
      <vt:lpstr>Business problem  </vt:lpstr>
      <vt:lpstr>Description of the data  </vt:lpstr>
      <vt:lpstr>Description of the data</vt:lpstr>
      <vt:lpstr>Methodology </vt:lpstr>
      <vt:lpstr>Methodology </vt:lpstr>
      <vt:lpstr>Methodology</vt:lpstr>
      <vt:lpstr>Methodology </vt:lpstr>
      <vt:lpstr>PowerPoint Presentation</vt:lpstr>
      <vt:lpstr>Identified clusters </vt:lpstr>
      <vt:lpstr>CLUSTER 1: </vt:lpstr>
      <vt:lpstr>CLUSTER 2:</vt:lpstr>
      <vt:lpstr>Result section and discussion </vt:lpstr>
      <vt:lpstr>Conclusion and further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location of new restaurant in brussels</dc:title>
  <dc:creator>Michiel Mathijssen</dc:creator>
  <cp:lastModifiedBy>Michiel Mathijssen</cp:lastModifiedBy>
  <cp:revision>4</cp:revision>
  <dcterms:created xsi:type="dcterms:W3CDTF">2020-12-24T12:26:33Z</dcterms:created>
  <dcterms:modified xsi:type="dcterms:W3CDTF">2020-12-24T14:20:37Z</dcterms:modified>
</cp:coreProperties>
</file>