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12" r:id="rId2"/>
    <p:sldId id="313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3" r:id="rId12"/>
    <p:sldId id="322" r:id="rId13"/>
    <p:sldId id="325" r:id="rId14"/>
    <p:sldId id="326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42ECD10-8149-4507-A144-43C9BB01F907}">
          <p14:sldIdLst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3"/>
            <p14:sldId id="322"/>
            <p14:sldId id="325"/>
            <p14:sldId id="32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  <a:srgbClr val="70AD47"/>
    <a:srgbClr val="F1F3F4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99B2B-903F-4D72-A070-6143FCC7EF73}" type="datetimeFigureOut">
              <a:rPr lang="zh-CN" altLang="en-US" smtClean="0"/>
              <a:t>2020/2/13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44462-FB7E-4A59-BBFB-4BFD3D97F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279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800" dirty="0">
                <a:solidFill>
                  <a:schemeClr val="tx1"/>
                </a:solidFill>
              </a:rPr>
              <a:t>这种动画应该如何实现呢？其实，要实现也是很简单的。我们需要的就是动画面板里面的“计时”选项。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F9531-3326-4057-9EBA-1F5D68C6F04A}" type="slidenum">
              <a:rPr lang="en-US" altLang="zh-CN" smtClean="0">
                <a:ea typeface="微软雅黑" panose="020B0503020204020204" pitchFamily="34" charset="-122"/>
              </a:rPr>
              <a:pPr/>
              <a:t>1</a:t>
            </a:fld>
            <a:endParaRPr lang="zh-CN" altLang="en-US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9373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800" dirty="0">
                <a:solidFill>
                  <a:schemeClr val="tx1"/>
                </a:solidFill>
              </a:rPr>
              <a:t>这种动画应该如何实现呢？其实，要实现也是很简单的。我们需要的就是动画面板里面的“计时”选项。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F9531-3326-4057-9EBA-1F5D68C6F04A}" type="slidenum">
              <a:rPr lang="en-US" altLang="zh-CN" smtClean="0">
                <a:ea typeface="微软雅黑" panose="020B0503020204020204" pitchFamily="34" charset="-122"/>
              </a:rPr>
              <a:pPr/>
              <a:t>10</a:t>
            </a:fld>
            <a:endParaRPr lang="zh-CN" altLang="en-US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49518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800" dirty="0">
                <a:solidFill>
                  <a:schemeClr val="tx1"/>
                </a:solidFill>
              </a:rPr>
              <a:t>这种动画应该如何实现呢？其实，要实现也是很简单的。我们需要的就是动画面板里面的“计时”选项。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F9531-3326-4057-9EBA-1F5D68C6F04A}" type="slidenum">
              <a:rPr lang="en-US" altLang="zh-CN" smtClean="0">
                <a:ea typeface="微软雅黑" panose="020B0503020204020204" pitchFamily="34" charset="-122"/>
              </a:rPr>
              <a:pPr/>
              <a:t>11</a:t>
            </a:fld>
            <a:endParaRPr lang="zh-CN" altLang="en-US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8172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800" dirty="0">
                <a:solidFill>
                  <a:schemeClr val="tx1"/>
                </a:solidFill>
              </a:rPr>
              <a:t>这种动画应该如何实现呢？其实，要实现也是很简单的。我们需要的就是动画面板里面的“计时”选项。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F9531-3326-4057-9EBA-1F5D68C6F04A}" type="slidenum">
              <a:rPr lang="en-US" altLang="zh-CN" smtClean="0">
                <a:ea typeface="微软雅黑" panose="020B0503020204020204" pitchFamily="34" charset="-122"/>
              </a:rPr>
              <a:pPr/>
              <a:t>12</a:t>
            </a:fld>
            <a:endParaRPr lang="zh-CN" altLang="en-US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2739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800" dirty="0">
                <a:solidFill>
                  <a:schemeClr val="tx1"/>
                </a:solidFill>
              </a:rPr>
              <a:t>这种动画应该如何实现呢？其实，要实现也是很简单的。我们需要的就是动画面板里面的“计时”选项。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F9531-3326-4057-9EBA-1F5D68C6F04A}" type="slidenum">
              <a:rPr lang="en-US" altLang="zh-CN" smtClean="0">
                <a:ea typeface="微软雅黑" panose="020B0503020204020204" pitchFamily="34" charset="-122"/>
              </a:rPr>
              <a:pPr/>
              <a:t>13</a:t>
            </a:fld>
            <a:endParaRPr lang="zh-CN" altLang="en-US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20692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800" dirty="0">
                <a:solidFill>
                  <a:schemeClr val="tx1"/>
                </a:solidFill>
              </a:rPr>
              <a:t>这种动画应该如何实现呢？其实，要实现也是很简单的。我们需要的就是动画面板里面的“计时”选项。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F9531-3326-4057-9EBA-1F5D68C6F04A}" type="slidenum">
              <a:rPr lang="en-US" altLang="zh-CN" smtClean="0">
                <a:ea typeface="微软雅黑" panose="020B0503020204020204" pitchFamily="34" charset="-122"/>
              </a:rPr>
              <a:pPr/>
              <a:t>14</a:t>
            </a:fld>
            <a:endParaRPr lang="zh-CN" altLang="en-US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2809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800" dirty="0">
                <a:solidFill>
                  <a:schemeClr val="tx1"/>
                </a:solidFill>
              </a:rPr>
              <a:t>这种动画应该如何实现呢？其实，要实现也是很简单的。我们需要的就是动画面板里面的“计时”选项。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F9531-3326-4057-9EBA-1F5D68C6F04A}" type="slidenum">
              <a:rPr lang="en-US" altLang="zh-CN" smtClean="0">
                <a:ea typeface="微软雅黑" panose="020B0503020204020204" pitchFamily="34" charset="-122"/>
              </a:rPr>
              <a:pPr/>
              <a:t>2</a:t>
            </a:fld>
            <a:endParaRPr lang="zh-CN" altLang="en-US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9129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800" dirty="0">
                <a:solidFill>
                  <a:schemeClr val="tx1"/>
                </a:solidFill>
              </a:rPr>
              <a:t>这种动画应该如何实现呢？其实，要实现也是很简单的。我们需要的就是动画面板里面的“计时”选项。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F9531-3326-4057-9EBA-1F5D68C6F04A}" type="slidenum">
              <a:rPr lang="en-US" altLang="zh-CN" smtClean="0">
                <a:ea typeface="微软雅黑" panose="020B0503020204020204" pitchFamily="34" charset="-122"/>
              </a:rPr>
              <a:pPr/>
              <a:t>3</a:t>
            </a:fld>
            <a:endParaRPr lang="zh-CN" altLang="en-US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8385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800" dirty="0">
                <a:solidFill>
                  <a:schemeClr val="tx1"/>
                </a:solidFill>
              </a:rPr>
              <a:t>这种动画应该如何实现呢？其实，要实现也是很简单的。我们需要的就是动画面板里面的“计时”选项。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F9531-3326-4057-9EBA-1F5D68C6F04A}" type="slidenum">
              <a:rPr lang="en-US" altLang="zh-CN" smtClean="0">
                <a:ea typeface="微软雅黑" panose="020B0503020204020204" pitchFamily="34" charset="-122"/>
              </a:rPr>
              <a:pPr/>
              <a:t>4</a:t>
            </a:fld>
            <a:endParaRPr lang="zh-CN" altLang="en-US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1998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800" dirty="0">
                <a:solidFill>
                  <a:schemeClr val="tx1"/>
                </a:solidFill>
              </a:rPr>
              <a:t>这种动画应该如何实现呢？其实，要实现也是很简单的。我们需要的就是动画面板里面的“计时”选项。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F9531-3326-4057-9EBA-1F5D68C6F04A}" type="slidenum">
              <a:rPr lang="en-US" altLang="zh-CN" smtClean="0">
                <a:ea typeface="微软雅黑" panose="020B0503020204020204" pitchFamily="34" charset="-122"/>
              </a:rPr>
              <a:pPr/>
              <a:t>5</a:t>
            </a:fld>
            <a:endParaRPr lang="zh-CN" altLang="en-US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8557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800" dirty="0">
                <a:solidFill>
                  <a:schemeClr val="tx1"/>
                </a:solidFill>
              </a:rPr>
              <a:t>这种动画应该如何实现呢？其实，要实现也是很简单的。我们需要的就是动画面板里面的“计时”选项。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F9531-3326-4057-9EBA-1F5D68C6F04A}" type="slidenum">
              <a:rPr lang="en-US" altLang="zh-CN" smtClean="0">
                <a:ea typeface="微软雅黑" panose="020B0503020204020204" pitchFamily="34" charset="-122"/>
              </a:rPr>
              <a:pPr/>
              <a:t>6</a:t>
            </a:fld>
            <a:endParaRPr lang="zh-CN" altLang="en-US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314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800" dirty="0">
                <a:solidFill>
                  <a:schemeClr val="tx1"/>
                </a:solidFill>
              </a:rPr>
              <a:t>这种动画应该如何实现呢？其实，要实现也是很简单的。我们需要的就是动画面板里面的“计时”选项。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F9531-3326-4057-9EBA-1F5D68C6F04A}" type="slidenum">
              <a:rPr lang="en-US" altLang="zh-CN" smtClean="0">
                <a:ea typeface="微软雅黑" panose="020B0503020204020204" pitchFamily="34" charset="-122"/>
              </a:rPr>
              <a:pPr/>
              <a:t>7</a:t>
            </a:fld>
            <a:endParaRPr lang="zh-CN" altLang="en-US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6514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800" dirty="0">
                <a:solidFill>
                  <a:schemeClr val="tx1"/>
                </a:solidFill>
              </a:rPr>
              <a:t>这种动画应该如何实现呢？其实，要实现也是很简单的。我们需要的就是动画面板里面的“计时”选项。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F9531-3326-4057-9EBA-1F5D68C6F04A}" type="slidenum">
              <a:rPr lang="en-US" altLang="zh-CN" smtClean="0">
                <a:ea typeface="微软雅黑" panose="020B0503020204020204" pitchFamily="34" charset="-122"/>
              </a:rPr>
              <a:pPr/>
              <a:t>8</a:t>
            </a:fld>
            <a:endParaRPr lang="zh-CN" altLang="en-US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0401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800" dirty="0">
                <a:solidFill>
                  <a:schemeClr val="tx1"/>
                </a:solidFill>
              </a:rPr>
              <a:t>这种动画应该如何实现呢？其实，要实现也是很简单的。我们需要的就是动画面板里面的“计时”选项。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F9531-3326-4057-9EBA-1F5D68C6F04A}" type="slidenum">
              <a:rPr lang="en-US" altLang="zh-CN" smtClean="0">
                <a:ea typeface="微软雅黑" panose="020B0503020204020204" pitchFamily="34" charset="-122"/>
              </a:rPr>
              <a:pPr/>
              <a:t>9</a:t>
            </a:fld>
            <a:endParaRPr lang="zh-CN" altLang="en-US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8775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4F29A6-5E20-4224-B65C-D80F6F48A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216A83-A840-4256-9C9D-04EB82C005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87C216-8855-4F25-B442-7C1ECA88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DAB8F-A357-482E-812B-79A1CCD0BA13}" type="datetimeFigureOut">
              <a:rPr lang="zh-CN" altLang="en-US" smtClean="0"/>
              <a:t>2020/2/13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488317-5643-437C-92DA-547DDF119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AED1D3-5942-4113-865D-DE420EA64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4531F-D476-40CF-98E8-5EB78E738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261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F6E67-B608-478A-BE21-9AF848657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29F8CA-C6FE-4A47-A8D4-E0D57E92C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9FC2EA-092D-48FB-9A10-7D72A2385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DAB8F-A357-482E-812B-79A1CCD0BA13}" type="datetimeFigureOut">
              <a:rPr lang="zh-CN" altLang="en-US" smtClean="0"/>
              <a:t>2020/2/13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2DA0AC-313D-4B64-8960-46F4CC1F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A01F33-1E4A-495D-A890-EA7679165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4531F-D476-40CF-98E8-5EB78E738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950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D6F5157-45B4-401F-BFDF-06FCBA4753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E11E4E-EA56-4727-BF74-AE84D57089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FC981E-A538-42ED-8C2B-6EAED9574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DAB8F-A357-482E-812B-79A1CCD0BA13}" type="datetimeFigureOut">
              <a:rPr lang="zh-CN" altLang="en-US" smtClean="0"/>
              <a:t>2020/2/13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CDE07F-194F-4BEA-81F5-F62F27D48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FBA1AA-A832-4B25-BB75-A6B3CD5A0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4531F-D476-40CF-98E8-5EB78E738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015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29A0F-6466-428D-9947-0C7FBDC62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A7C477-69D8-4755-8D56-4FB5D24B5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F821AC-1661-47B3-A055-2BE0AB605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DAB8F-A357-482E-812B-79A1CCD0BA13}" type="datetimeFigureOut">
              <a:rPr lang="zh-CN" altLang="en-US" smtClean="0"/>
              <a:t>2020/2/13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A980DC-6CB7-42DD-9662-1F8396A61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20BA55-76D9-454F-93C9-360954521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4531F-D476-40CF-98E8-5EB78E738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200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079AA2-8E86-4BC3-8603-21C79F19C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875E0F-7F26-4B83-BAFE-6546A119A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6FDAF1-4389-4557-A840-DC19005C9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DAB8F-A357-482E-812B-79A1CCD0BA13}" type="datetimeFigureOut">
              <a:rPr lang="zh-CN" altLang="en-US" smtClean="0"/>
              <a:t>2020/2/13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D1B32D-F6A0-450B-A6EA-8BFB3029A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83DC58-FE73-4F20-BA70-FD1BB0ADB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4531F-D476-40CF-98E8-5EB78E738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693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F2BD9-79CC-4A89-AB0E-EA7A43413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23D5D8-2CB9-439E-B478-5ABFF9BD67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DFEF6A-F81F-4FF3-8171-DB9873D0C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F456CA-B96C-4821-9E4A-FD658487D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DAB8F-A357-482E-812B-79A1CCD0BA13}" type="datetimeFigureOut">
              <a:rPr lang="zh-CN" altLang="en-US" smtClean="0"/>
              <a:t>2020/2/13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F3C644-6E2B-4D9D-8276-3F8C1A887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560CBA-4921-48CB-97BF-AEE2B1392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4531F-D476-40CF-98E8-5EB78E738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467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13460-AD41-4476-B3EE-0457B6078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0F9832-B349-41C3-A565-2F1AFFBBF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AE05FB-E1D7-4E5E-96DD-D90BBE138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F94264-BA61-4324-94E1-273B7E8E37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E4A857C-B4FC-44CD-A12C-F7D75D9592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FCDAA42-AEEA-46C0-B14E-CF8230240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DAB8F-A357-482E-812B-79A1CCD0BA13}" type="datetimeFigureOut">
              <a:rPr lang="zh-CN" altLang="en-US" smtClean="0"/>
              <a:t>2020/2/13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FB4FE8C-5C61-44B8-A2C8-31E110565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DD4A195-8315-4D5C-8B44-A2B3AA80B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4531F-D476-40CF-98E8-5EB78E738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600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157CA8-37E5-470A-944B-99298D2A5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EE3906C-D662-4655-922B-E7AFD9B70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DAB8F-A357-482E-812B-79A1CCD0BA13}" type="datetimeFigureOut">
              <a:rPr lang="zh-CN" altLang="en-US" smtClean="0"/>
              <a:t>2020/2/13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201A19D-5641-4DCD-ACE7-DFBF9AF55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4C2F1D-AEEF-4B10-A8C0-C0A9C93E9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4531F-D476-40CF-98E8-5EB78E738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242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6C1D3EA-0431-47D5-AE3A-B2E44A813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DAB8F-A357-482E-812B-79A1CCD0BA13}" type="datetimeFigureOut">
              <a:rPr lang="zh-CN" altLang="en-US" smtClean="0"/>
              <a:t>2020/2/13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FBC2B74-7294-4CAA-8535-6ECC84530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F620F0-E1C0-4E41-B052-32AD74E11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4531F-D476-40CF-98E8-5EB78E738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737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1D7B93-5406-4804-8DBA-5F64384C1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6C40F0-9B52-457D-BE1B-A9BBA5819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6E6CAE-922B-43AD-98AD-3D2EA20FCB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B773FC-5C99-4EE7-B532-C9DF87A61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DAB8F-A357-482E-812B-79A1CCD0BA13}" type="datetimeFigureOut">
              <a:rPr lang="zh-CN" altLang="en-US" smtClean="0"/>
              <a:t>2020/2/13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F4A3A5-6555-44D3-B6DA-BD72AD2B1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DAAE88-59C4-433D-9F54-FB3147FD9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4531F-D476-40CF-98E8-5EB78E738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324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20B875-F24A-40E9-9CB5-1C6A553D1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965B857-EE99-42AD-8ECE-3D649BBE52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DDEB1E-57FD-4AB0-9599-95F04B429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844D6C-B0E2-4542-8203-E8510A782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DAB8F-A357-482E-812B-79A1CCD0BA13}" type="datetimeFigureOut">
              <a:rPr lang="zh-CN" altLang="en-US" smtClean="0"/>
              <a:t>2020/2/13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98888A-410D-4716-80A8-F6C97E9BC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F32868-2C67-410F-94E1-7B17DF3F8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4531F-D476-40CF-98E8-5EB78E738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336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371C44D-0386-4DE4-AC40-F9B914041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C5F0C0-D455-4EDF-8D69-058F669B0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C0FDFB-2A40-456F-9E93-863E8A888B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DAB8F-A357-482E-812B-79A1CCD0BA13}" type="datetimeFigureOut">
              <a:rPr lang="zh-CN" altLang="en-US" smtClean="0"/>
              <a:t>2020/2/13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107B80-3BA7-4358-81FF-6F7330F4C3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B80A2D-55D8-4B6B-A3DA-1BCB2F2F0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4531F-D476-40CF-98E8-5EB78E738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47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notesSlide" Target="../notesSlides/notesSlide1.xml"/><Relationship Id="rId7" Type="http://schemas.microsoft.com/office/2007/relationships/hdphoto" Target="../media/hdphoto1.wdp"/><Relationship Id="rId12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openxmlformats.org/officeDocument/2006/relationships/image" Target="../media/image2.png"/><Relationship Id="rId10" Type="http://schemas.openxmlformats.org/officeDocument/2006/relationships/image" Target="../media/image6.png"/><Relationship Id="rId4" Type="http://schemas.openxmlformats.org/officeDocument/2006/relationships/image" Target="../media/image1.png"/><Relationship Id="rId9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9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image" Target="../media/image6.png"/><Relationship Id="rId15" Type="http://schemas.openxmlformats.org/officeDocument/2006/relationships/image" Target="../media/image13.png"/><Relationship Id="rId10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openxmlformats.org/officeDocument/2006/relationships/image" Target="../media/image4.png"/><Relationship Id="rId1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9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image" Target="../media/image6.png"/><Relationship Id="rId15" Type="http://schemas.openxmlformats.org/officeDocument/2006/relationships/image" Target="../media/image13.png"/><Relationship Id="rId10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openxmlformats.org/officeDocument/2006/relationships/image" Target="../media/image4.png"/><Relationship Id="rId1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9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image" Target="../media/image6.png"/><Relationship Id="rId15" Type="http://schemas.openxmlformats.org/officeDocument/2006/relationships/image" Target="../media/image13.png"/><Relationship Id="rId10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openxmlformats.org/officeDocument/2006/relationships/image" Target="../media/image4.png"/><Relationship Id="rId1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9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9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openxmlformats.org/officeDocument/2006/relationships/image" Target="../media/image4.png"/><Relationship Id="rId1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9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openxmlformats.org/officeDocument/2006/relationships/image" Target="../media/image4.png"/><Relationship Id="rId1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9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image" Target="../media/image6.png"/><Relationship Id="rId15" Type="http://schemas.openxmlformats.org/officeDocument/2006/relationships/image" Target="../media/image11.png"/><Relationship Id="rId10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openxmlformats.org/officeDocument/2006/relationships/image" Target="../media/image4.png"/><Relationship Id="rId1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9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openxmlformats.org/officeDocument/2006/relationships/image" Target="../media/image4.png"/><Relationship Id="rId1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9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9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openxmlformats.org/officeDocument/2006/relationships/image" Target="../media/image4.png"/><Relationship Id="rId1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9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image" Target="../media/image6.png"/><Relationship Id="rId15" Type="http://schemas.openxmlformats.org/officeDocument/2006/relationships/image" Target="../media/image13.png"/><Relationship Id="rId10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openxmlformats.org/officeDocument/2006/relationships/image" Target="../media/image4.png"/><Relationship Id="rId1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9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image" Target="../media/image6.png"/><Relationship Id="rId15" Type="http://schemas.openxmlformats.org/officeDocument/2006/relationships/image" Target="../media/image13.png"/><Relationship Id="rId10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openxmlformats.org/officeDocument/2006/relationships/image" Target="../media/image4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E88195DE-7739-4B01-BF77-6F0282ADD09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72" r="6577"/>
          <a:stretch/>
        </p:blipFill>
        <p:spPr>
          <a:xfrm>
            <a:off x="0" y="6530328"/>
            <a:ext cx="11390050" cy="317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9B584C6-185E-4408-A26B-B7F40CF0D50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6296" b="55278" l="29427" r="33854">
                        <a14:foregroundMark x1="30729" y1="51019" x2="31302" y2="51759"/>
                      </a14:backgroundRemoval>
                    </a14:imgEffect>
                  </a14:imgLayer>
                </a14:imgProps>
              </a:ext>
            </a:extLst>
          </a:blip>
          <a:srcRect l="29405" t="45286" r="65643" b="44229"/>
          <a:stretch/>
        </p:blipFill>
        <p:spPr>
          <a:xfrm>
            <a:off x="2210541" y="6530328"/>
            <a:ext cx="355106" cy="42299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82670BC-5C76-4406-89D8-C04D29D025DB}"/>
              </a:ext>
            </a:extLst>
          </p:cNvPr>
          <p:cNvSpPr/>
          <p:nvPr/>
        </p:nvSpPr>
        <p:spPr>
          <a:xfrm>
            <a:off x="2565647" y="6530328"/>
            <a:ext cx="1020932" cy="1989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/>
              <a:t>LCA.cpp</a:t>
            </a:r>
            <a:endParaRPr lang="zh-CN" altLang="en-US" sz="105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F931800-F25A-4FB0-84A1-CD5B94ED5407}"/>
              </a:ext>
            </a:extLst>
          </p:cNvPr>
          <p:cNvSpPr/>
          <p:nvPr/>
        </p:nvSpPr>
        <p:spPr>
          <a:xfrm>
            <a:off x="8380521" y="6560635"/>
            <a:ext cx="1020932" cy="1989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050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94A52D85-5E8C-4091-81B4-F7FE9B1EDC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4103" y="1093251"/>
            <a:ext cx="6157494" cy="5052498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7917E55A-ACF4-4927-B682-65573865C7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4103" y="1881964"/>
            <a:ext cx="434378" cy="404657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98639547-C37C-4469-9DC8-01C979761EB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1724" y="1881963"/>
            <a:ext cx="462645" cy="223061"/>
          </a:xfrm>
          <a:prstGeom prst="rect">
            <a:avLst/>
          </a:prstGeom>
        </p:spPr>
      </p:pic>
      <p:sp>
        <p:nvSpPr>
          <p:cNvPr id="23" name="Rectangle 2">
            <a:extLst>
              <a:ext uri="{FF2B5EF4-FFF2-40B4-BE49-F238E27FC236}">
                <a16:creationId xmlns:a16="http://schemas.microsoft.com/office/drawing/2014/main" id="{679E6FDB-3495-4813-B059-11BC0986B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990" y="1881963"/>
            <a:ext cx="5086764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435A5F"/>
                </a:solidFill>
                <a:effectLst/>
                <a:latin typeface="Consolas" panose="020B0609020204030204" pitchFamily="49" charset="0"/>
              </a:rPr>
              <a:t>#include&lt;cstdio&gt;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435A5F"/>
                </a:solidFill>
                <a:effectLst/>
                <a:latin typeface="Consolas" panose="020B0609020204030204" pitchFamily="49" charset="0"/>
              </a:rPr>
              <a:t>#include&lt;iostream&gt;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std;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b="1" dirty="0">
                <a:solidFill>
                  <a:srgbClr val="E0E8FF"/>
                </a:solidFill>
                <a:latin typeface="Consolas" panose="020B0609020204030204" pitchFamily="49" charset="0"/>
              </a:rPr>
              <a:t>i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nt</a:t>
            </a: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tree_root,num=0,head[1000001],dep[1000001]</a:t>
            </a:r>
            <a:r>
              <a:rPr lang="en-US" altLang="zh-CN" sz="1000" dirty="0">
                <a:solidFill>
                  <a:srgbClr val="B9BDB6"/>
                </a:solidFill>
                <a:latin typeface="Consolas" panose="020B0609020204030204" pitchFamily="49" charset="0"/>
              </a:rPr>
              <a:t>,dep[10000001]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DADB0143-C385-4B6F-81C2-9F65FE85F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914" y="2870709"/>
            <a:ext cx="127321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Edge {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next,to;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 e[1000001];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4">
            <a:extLst>
              <a:ext uri="{FF2B5EF4-FFF2-40B4-BE49-F238E27FC236}">
                <a16:creationId xmlns:a16="http://schemas.microsoft.com/office/drawing/2014/main" id="{44918EE5-4076-41B8-BA24-7D0DB834C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369" y="3429000"/>
            <a:ext cx="2384489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edge_add(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from,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to) {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num++;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e[num].next=head[from];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e[num].to=to;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head[from]=num;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e[++num].next=head[to];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e[num].to=from;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head[to]=num;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7F1B57F-E5C3-4031-9C8B-4240DDD0EF0A}"/>
              </a:ext>
            </a:extLst>
          </p:cNvPr>
          <p:cNvSpPr txBox="1"/>
          <p:nvPr/>
        </p:nvSpPr>
        <p:spPr>
          <a:xfrm>
            <a:off x="7443510" y="2372749"/>
            <a:ext cx="1957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r>
              <a:rPr lang="en-US" altLang="zh-CN" b="1" dirty="0">
                <a:solidFill>
                  <a:schemeClr val="bg1"/>
                </a:solidFill>
                <a:latin typeface="Bell MT" panose="02020503060305020303" pitchFamily="18" charset="0"/>
              </a:rPr>
              <a:t>Build graph with</a:t>
            </a:r>
          </a:p>
          <a:p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2C5880E-F96C-4450-BB3E-4C08B5CC089C}"/>
              </a:ext>
            </a:extLst>
          </p:cNvPr>
          <p:cNvSpPr/>
          <p:nvPr/>
        </p:nvSpPr>
        <p:spPr>
          <a:xfrm>
            <a:off x="9232485" y="2649748"/>
            <a:ext cx="2492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Bell MT" panose="02020503060305020303" pitchFamily="18" charset="0"/>
              </a:rPr>
              <a:t>Chain Forward Pointer</a:t>
            </a:r>
            <a:endParaRPr lang="zh-CN" altLang="en-US" dirty="0"/>
          </a:p>
        </p:txBody>
      </p:sp>
      <p:sp>
        <p:nvSpPr>
          <p:cNvPr id="34" name="Rectangle 6">
            <a:extLst>
              <a:ext uri="{FF2B5EF4-FFF2-40B4-BE49-F238E27FC236}">
                <a16:creationId xmlns:a16="http://schemas.microsoft.com/office/drawing/2014/main" id="{94B45945-853E-4197-BDC4-2A8ABCE4A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1773" y="3326386"/>
            <a:ext cx="407438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i=head[v]; i; i=e[i].next)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490653A3-4DE0-4E29-9A49-5DA188595F8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4103" y="10172"/>
            <a:ext cx="6157494" cy="1859441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32C42CCC-B6AE-4D0A-B2A0-5E4ACC2E249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6499" y="5940886"/>
            <a:ext cx="289585" cy="3856054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5A2016F1-7649-456C-BF44-B8AEB12AEDA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9172" y="5913294"/>
            <a:ext cx="6157494" cy="953549"/>
          </a:xfrm>
          <a:prstGeom prst="rect">
            <a:avLst/>
          </a:prstGeom>
        </p:spPr>
      </p:pic>
      <p:sp>
        <p:nvSpPr>
          <p:cNvPr id="39" name="Rectangle 6">
            <a:extLst>
              <a:ext uri="{FF2B5EF4-FFF2-40B4-BE49-F238E27FC236}">
                <a16:creationId xmlns:a16="http://schemas.microsoft.com/office/drawing/2014/main" id="{8B1C32D8-5FB0-4368-A655-181A3AE29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1772" y="3697669"/>
            <a:ext cx="407438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 err="1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attr</a:t>
            </a: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zh-CN" sz="1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61295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11181">
        <p159:morph option="byObject"/>
      </p:transition>
    </mc:Choice>
    <mc:Fallback>
      <p:transition advTm="1118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mph" presetSubtype="0" decel="10000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3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721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382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30" grpId="0"/>
      <p:bldP spid="31" grpId="0"/>
      <p:bldP spid="31" grpId="1"/>
      <p:bldP spid="34" grpId="0"/>
      <p:bldP spid="3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356FEA0E-5FA8-4506-839F-7F73CC2296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237" y="374897"/>
            <a:ext cx="462645" cy="22306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88195DE-7739-4B01-BF77-6F0282ADD09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72" r="6577"/>
          <a:stretch/>
        </p:blipFill>
        <p:spPr>
          <a:xfrm>
            <a:off x="0" y="6530328"/>
            <a:ext cx="11390050" cy="317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9B584C6-185E-4408-A26B-B7F40CF0D50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6296" b="55278" l="29427" r="33854">
                        <a14:foregroundMark x1="30729" y1="51019" x2="31302" y2="51759"/>
                      </a14:backgroundRemoval>
                    </a14:imgEffect>
                  </a14:imgLayer>
                </a14:imgProps>
              </a:ext>
            </a:extLst>
          </a:blip>
          <a:srcRect l="29405" t="45286" r="65643" b="44229"/>
          <a:stretch/>
        </p:blipFill>
        <p:spPr>
          <a:xfrm>
            <a:off x="2210541" y="6530328"/>
            <a:ext cx="355106" cy="42299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82670BC-5C76-4406-89D8-C04D29D025DB}"/>
              </a:ext>
            </a:extLst>
          </p:cNvPr>
          <p:cNvSpPr/>
          <p:nvPr/>
        </p:nvSpPr>
        <p:spPr>
          <a:xfrm>
            <a:off x="2565647" y="6530328"/>
            <a:ext cx="1020932" cy="1989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/>
              <a:t>LCA.cpp</a:t>
            </a:r>
            <a:endParaRPr lang="zh-CN" altLang="en-US" sz="105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F931800-F25A-4FB0-84A1-CD5B94ED5407}"/>
              </a:ext>
            </a:extLst>
          </p:cNvPr>
          <p:cNvSpPr/>
          <p:nvPr/>
        </p:nvSpPr>
        <p:spPr>
          <a:xfrm>
            <a:off x="8380521" y="6560635"/>
            <a:ext cx="1020932" cy="1989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050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94A52D85-5E8C-4091-81B4-F7FE9B1EDC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4103" y="1093251"/>
            <a:ext cx="6157494" cy="5052498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7917E55A-ACF4-4927-B682-65573865C7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8237" y="-1049015"/>
            <a:ext cx="434378" cy="4046571"/>
          </a:xfrm>
          <a:prstGeom prst="rect">
            <a:avLst/>
          </a:prstGeom>
        </p:spPr>
      </p:pic>
      <p:sp>
        <p:nvSpPr>
          <p:cNvPr id="23" name="Rectangle 2">
            <a:extLst>
              <a:ext uri="{FF2B5EF4-FFF2-40B4-BE49-F238E27FC236}">
                <a16:creationId xmlns:a16="http://schemas.microsoft.com/office/drawing/2014/main" id="{679E6FDB-3495-4813-B059-11BC0986B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615" y="632115"/>
            <a:ext cx="5086764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435A5F"/>
                </a:solidFill>
                <a:effectLst/>
                <a:latin typeface="Consolas" panose="020B0609020204030204" pitchFamily="49" charset="0"/>
              </a:rPr>
              <a:t>#include&lt;cstdio&gt;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435A5F"/>
                </a:solidFill>
                <a:effectLst/>
                <a:latin typeface="Consolas" panose="020B0609020204030204" pitchFamily="49" charset="0"/>
              </a:rPr>
              <a:t>#include&lt;iostream&gt;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std;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b="1" dirty="0">
                <a:solidFill>
                  <a:srgbClr val="E0E8FF"/>
                </a:solidFill>
                <a:latin typeface="Consolas" panose="020B0609020204030204" pitchFamily="49" charset="0"/>
              </a:rPr>
              <a:t>i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nt</a:t>
            </a: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tree_root,num=0,head[1000001],dep[1000001];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DADB0143-C385-4B6F-81C2-9F65FE85F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920" y="110439"/>
            <a:ext cx="127321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Edge {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next,to;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 e[1000001];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4">
            <a:extLst>
              <a:ext uri="{FF2B5EF4-FFF2-40B4-BE49-F238E27FC236}">
                <a16:creationId xmlns:a16="http://schemas.microsoft.com/office/drawing/2014/main" id="{44918EE5-4076-41B8-BA24-7D0DB834C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920" y="479876"/>
            <a:ext cx="2384489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edge_add(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from,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to) {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num++;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e[num].next=head[from];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e[num].to=to;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head[from]=num;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e[++num].next=head[to];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e[num].to=from;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head[to]=num;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D22CD74-F24F-4B6D-AF8F-4F3E1BEC8C3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4103" y="10172"/>
            <a:ext cx="6157494" cy="185944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37DA627-3904-4C03-8343-2BBE5B64F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080" y="1911423"/>
            <a:ext cx="3482409" cy="185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dfs(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v,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father) {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dep[v]=dep[father]+1;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i=1; (1&lt;&lt;i)&lt;=dep[v]; i++) {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f[v][i]=f[f[v][i-1]][i-1];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i=head[v]; i; i=e[i].next) {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p1=e[i].to;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(p1==father)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f[p1][0]=v;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dfs(p1,v);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1325ED0C-F00B-49E4-BEAD-D39CBCFCC38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4245" y="3052385"/>
            <a:ext cx="289585" cy="3856054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98B2CCA9-2FB8-48AE-A2E0-AE9B08EBD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994" y="3819341"/>
            <a:ext cx="3586579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lca(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x,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y) {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(dep[x]&lt;dep[y])swap(x,y);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i=20; i&gt;=0; i--) {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(dep[f[x][i]]&gt;=dep[y])x=f[x][i];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(x==y)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x;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i=20; i&gt;=0; i--) {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(f[x][i]!=f[y][i]) {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x=f[x][i];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y=f[y][i];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f[x][0];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49B7490E-5480-4630-9BEF-1DCD74DD8E9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9172" y="5913294"/>
            <a:ext cx="6157494" cy="953549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3D61450D-84AD-4881-8699-22C16B68CCC5}"/>
              </a:ext>
            </a:extLst>
          </p:cNvPr>
          <p:cNvSpPr/>
          <p:nvPr/>
        </p:nvSpPr>
        <p:spPr>
          <a:xfrm>
            <a:off x="1282647" y="4706657"/>
            <a:ext cx="1988874" cy="953549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19DC6DD-48DA-42D2-A9E6-8768172453DF}"/>
              </a:ext>
            </a:extLst>
          </p:cNvPr>
          <p:cNvSpPr/>
          <p:nvPr/>
        </p:nvSpPr>
        <p:spPr>
          <a:xfrm>
            <a:off x="7241280" y="1676400"/>
            <a:ext cx="4276617" cy="2580640"/>
          </a:xfrm>
          <a:prstGeom prst="rect">
            <a:avLst/>
          </a:prstGeom>
          <a:noFill/>
          <a:ln w="57150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53406F63-3726-497F-8392-01F49F326621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7734" t="47495" r="29563" b="10571"/>
          <a:stretch/>
        </p:blipFill>
        <p:spPr>
          <a:xfrm>
            <a:off x="7516269" y="1944592"/>
            <a:ext cx="3726638" cy="1674908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7E80AD49-EA4A-41B1-A261-53DF0BC38BB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222454" y="3628062"/>
            <a:ext cx="8024555" cy="3238781"/>
          </a:xfrm>
          <a:prstGeom prst="rect">
            <a:avLst/>
          </a:prstGeom>
        </p:spPr>
      </p:pic>
      <p:sp>
        <p:nvSpPr>
          <p:cNvPr id="28" name="椭圆 27">
            <a:extLst>
              <a:ext uri="{FF2B5EF4-FFF2-40B4-BE49-F238E27FC236}">
                <a16:creationId xmlns:a16="http://schemas.microsoft.com/office/drawing/2014/main" id="{FCC6550E-822C-4B17-B30A-2AE497997901}"/>
              </a:ext>
            </a:extLst>
          </p:cNvPr>
          <p:cNvSpPr/>
          <p:nvPr/>
        </p:nvSpPr>
        <p:spPr>
          <a:xfrm>
            <a:off x="10909353" y="5056737"/>
            <a:ext cx="411789" cy="469223"/>
          </a:xfrm>
          <a:prstGeom prst="ellipse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4F10ADF3-34B7-4768-A759-EA430A77DBD8}"/>
              </a:ext>
            </a:extLst>
          </p:cNvPr>
          <p:cNvSpPr/>
          <p:nvPr/>
        </p:nvSpPr>
        <p:spPr>
          <a:xfrm>
            <a:off x="5378561" y="5056737"/>
            <a:ext cx="471823" cy="469223"/>
          </a:xfrm>
          <a:prstGeom prst="ellipse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01813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6170">
        <p159:morph option="byObject"/>
      </p:transition>
    </mc:Choice>
    <mc:Fallback>
      <p:transition advTm="617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decel="10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2.22222E-6 L -0.09154 -0.09722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83" y="-486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0.09036 -0.11829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-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8" grpId="0" animBg="1"/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356FEA0E-5FA8-4506-839F-7F73CC2296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237" y="374897"/>
            <a:ext cx="462645" cy="22306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88195DE-7739-4B01-BF77-6F0282ADD09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72" r="6577"/>
          <a:stretch/>
        </p:blipFill>
        <p:spPr>
          <a:xfrm>
            <a:off x="0" y="6530328"/>
            <a:ext cx="11390050" cy="317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9B584C6-185E-4408-A26B-B7F40CF0D50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6296" b="55278" l="29427" r="33854">
                        <a14:foregroundMark x1="30729" y1="51019" x2="31302" y2="51759"/>
                      </a14:backgroundRemoval>
                    </a14:imgEffect>
                  </a14:imgLayer>
                </a14:imgProps>
              </a:ext>
            </a:extLst>
          </a:blip>
          <a:srcRect l="29405" t="45286" r="65643" b="44229"/>
          <a:stretch/>
        </p:blipFill>
        <p:spPr>
          <a:xfrm>
            <a:off x="2210541" y="6530328"/>
            <a:ext cx="355106" cy="42299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82670BC-5C76-4406-89D8-C04D29D025DB}"/>
              </a:ext>
            </a:extLst>
          </p:cNvPr>
          <p:cNvSpPr/>
          <p:nvPr/>
        </p:nvSpPr>
        <p:spPr>
          <a:xfrm>
            <a:off x="2565647" y="6530328"/>
            <a:ext cx="1020932" cy="1989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/>
              <a:t>LCA.cpp</a:t>
            </a:r>
            <a:endParaRPr lang="zh-CN" altLang="en-US" sz="105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F931800-F25A-4FB0-84A1-CD5B94ED5407}"/>
              </a:ext>
            </a:extLst>
          </p:cNvPr>
          <p:cNvSpPr/>
          <p:nvPr/>
        </p:nvSpPr>
        <p:spPr>
          <a:xfrm>
            <a:off x="8380521" y="6560635"/>
            <a:ext cx="1020932" cy="1989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050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94A52D85-5E8C-4091-81B4-F7FE9B1EDC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4103" y="1093251"/>
            <a:ext cx="6157494" cy="5052498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7917E55A-ACF4-4927-B682-65573865C7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8237" y="-1049015"/>
            <a:ext cx="434378" cy="4046571"/>
          </a:xfrm>
          <a:prstGeom prst="rect">
            <a:avLst/>
          </a:prstGeom>
        </p:spPr>
      </p:pic>
      <p:sp>
        <p:nvSpPr>
          <p:cNvPr id="23" name="Rectangle 2">
            <a:extLst>
              <a:ext uri="{FF2B5EF4-FFF2-40B4-BE49-F238E27FC236}">
                <a16:creationId xmlns:a16="http://schemas.microsoft.com/office/drawing/2014/main" id="{679E6FDB-3495-4813-B059-11BC0986B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615" y="632115"/>
            <a:ext cx="5086764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435A5F"/>
                </a:solidFill>
                <a:effectLst/>
                <a:latin typeface="Consolas" panose="020B0609020204030204" pitchFamily="49" charset="0"/>
              </a:rPr>
              <a:t>#include&lt;cstdio&gt;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435A5F"/>
                </a:solidFill>
                <a:effectLst/>
                <a:latin typeface="Consolas" panose="020B0609020204030204" pitchFamily="49" charset="0"/>
              </a:rPr>
              <a:t>#include&lt;iostream&gt;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std;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b="1" dirty="0">
                <a:solidFill>
                  <a:srgbClr val="E0E8FF"/>
                </a:solidFill>
                <a:latin typeface="Consolas" panose="020B0609020204030204" pitchFamily="49" charset="0"/>
              </a:rPr>
              <a:t>i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nt</a:t>
            </a: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tree_root,num=0,head[1000001],dep[1000001];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DADB0143-C385-4B6F-81C2-9F65FE85F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920" y="110439"/>
            <a:ext cx="127321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Edge {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next,to;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 e[1000001];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4">
            <a:extLst>
              <a:ext uri="{FF2B5EF4-FFF2-40B4-BE49-F238E27FC236}">
                <a16:creationId xmlns:a16="http://schemas.microsoft.com/office/drawing/2014/main" id="{44918EE5-4076-41B8-BA24-7D0DB834C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920" y="479876"/>
            <a:ext cx="2384489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edge_add(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from,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to) {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num++;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e[num].next=head[from];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e[num].to=to;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head[from]=num;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e[++num].next=head[to];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e[num].to=from;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head[to]=num;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D22CD74-F24F-4B6D-AF8F-4F3E1BEC8C3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4103" y="10172"/>
            <a:ext cx="6157494" cy="185944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37DA627-3904-4C03-8343-2BBE5B64F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080" y="1911423"/>
            <a:ext cx="3482409" cy="185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dfs(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v,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father) {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dep[v]=dep[father]+1;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i=1; (1&lt;&lt;i)&lt;=dep[v]; i++) {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f[v][i]=f[f[v][i-1]][i-1];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i=head[v]; i; i=e[i].next) {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p1=e[i].to;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(p1==father)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f[p1][0]=v;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dfs(p1,v);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1325ED0C-F00B-49E4-BEAD-D39CBCFCC38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4245" y="3052385"/>
            <a:ext cx="289585" cy="3856054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98B2CCA9-2FB8-48AE-A2E0-AE9B08EBD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994" y="3819341"/>
            <a:ext cx="3586579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lca(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x,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y) {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(dep[x]&lt;dep[y])swap(x,y);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i=20; i&gt;=0; i--) {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(dep[f[x][i]]&gt;=dep[y])x=f[x][i];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(x==y)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x;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i=20; i&gt;=0; i--) {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(f[x][i]!=f[y][i]) {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x=f[x][i];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y=f[y][i];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f[x][0];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49B7490E-5480-4630-9BEF-1DCD74DD8E9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9172" y="5913294"/>
            <a:ext cx="6157494" cy="953549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3D61450D-84AD-4881-8699-22C16B68CCC5}"/>
              </a:ext>
            </a:extLst>
          </p:cNvPr>
          <p:cNvSpPr/>
          <p:nvPr/>
        </p:nvSpPr>
        <p:spPr>
          <a:xfrm>
            <a:off x="1282647" y="4706657"/>
            <a:ext cx="1988874" cy="953549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19DC6DD-48DA-42D2-A9E6-8768172453DF}"/>
              </a:ext>
            </a:extLst>
          </p:cNvPr>
          <p:cNvSpPr/>
          <p:nvPr/>
        </p:nvSpPr>
        <p:spPr>
          <a:xfrm>
            <a:off x="7241280" y="1676400"/>
            <a:ext cx="4276617" cy="2580640"/>
          </a:xfrm>
          <a:prstGeom prst="rect">
            <a:avLst/>
          </a:prstGeom>
          <a:noFill/>
          <a:ln w="57150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53406F63-3726-497F-8392-01F49F326621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7734" t="47495" r="29563" b="10571"/>
          <a:stretch/>
        </p:blipFill>
        <p:spPr>
          <a:xfrm>
            <a:off x="7516269" y="1944592"/>
            <a:ext cx="3726638" cy="1674908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7E80AD49-EA4A-41B1-A261-53DF0BC38BB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222454" y="3628062"/>
            <a:ext cx="8024555" cy="3238781"/>
          </a:xfrm>
          <a:prstGeom prst="rect">
            <a:avLst/>
          </a:prstGeom>
        </p:spPr>
      </p:pic>
      <p:sp>
        <p:nvSpPr>
          <p:cNvPr id="28" name="椭圆 27">
            <a:extLst>
              <a:ext uri="{FF2B5EF4-FFF2-40B4-BE49-F238E27FC236}">
                <a16:creationId xmlns:a16="http://schemas.microsoft.com/office/drawing/2014/main" id="{FCC6550E-822C-4B17-B30A-2AE497997901}"/>
              </a:ext>
            </a:extLst>
          </p:cNvPr>
          <p:cNvSpPr/>
          <p:nvPr/>
        </p:nvSpPr>
        <p:spPr>
          <a:xfrm>
            <a:off x="9824326" y="4375361"/>
            <a:ext cx="411789" cy="469223"/>
          </a:xfrm>
          <a:prstGeom prst="ellipse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4F10ADF3-34B7-4768-A759-EA430A77DBD8}"/>
              </a:ext>
            </a:extLst>
          </p:cNvPr>
          <p:cNvSpPr/>
          <p:nvPr/>
        </p:nvSpPr>
        <p:spPr>
          <a:xfrm>
            <a:off x="6488418" y="4220814"/>
            <a:ext cx="471823" cy="469223"/>
          </a:xfrm>
          <a:prstGeom prst="ellipse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03693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4813">
        <p159:morph option="byObject"/>
      </p:transition>
    </mc:Choice>
    <mc:Fallback>
      <p:transition advTm="481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2.96296E-6 L 0.13594 -0.08264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97" y="-41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22222E-6 L -0.13529 -0.10532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71" y="-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356FEA0E-5FA8-4506-839F-7F73CC2296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237" y="374897"/>
            <a:ext cx="462645" cy="22306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88195DE-7739-4B01-BF77-6F0282ADD09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72" r="6577"/>
          <a:stretch/>
        </p:blipFill>
        <p:spPr>
          <a:xfrm>
            <a:off x="0" y="6530328"/>
            <a:ext cx="11390050" cy="317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9B584C6-185E-4408-A26B-B7F40CF0D50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6296" b="55278" l="29427" r="33854">
                        <a14:foregroundMark x1="30729" y1="51019" x2="31302" y2="51759"/>
                      </a14:backgroundRemoval>
                    </a14:imgEffect>
                  </a14:imgLayer>
                </a14:imgProps>
              </a:ext>
            </a:extLst>
          </a:blip>
          <a:srcRect l="29405" t="45286" r="65643" b="44229"/>
          <a:stretch/>
        </p:blipFill>
        <p:spPr>
          <a:xfrm>
            <a:off x="2210541" y="6530328"/>
            <a:ext cx="355106" cy="42299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82670BC-5C76-4406-89D8-C04D29D025DB}"/>
              </a:ext>
            </a:extLst>
          </p:cNvPr>
          <p:cNvSpPr/>
          <p:nvPr/>
        </p:nvSpPr>
        <p:spPr>
          <a:xfrm>
            <a:off x="2565647" y="6530328"/>
            <a:ext cx="1020932" cy="1989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/>
              <a:t>LCA.cpp</a:t>
            </a:r>
            <a:endParaRPr lang="zh-CN" altLang="en-US" sz="105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F931800-F25A-4FB0-84A1-CD5B94ED5407}"/>
              </a:ext>
            </a:extLst>
          </p:cNvPr>
          <p:cNvSpPr/>
          <p:nvPr/>
        </p:nvSpPr>
        <p:spPr>
          <a:xfrm>
            <a:off x="8380521" y="6560635"/>
            <a:ext cx="1020932" cy="1989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050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94A52D85-5E8C-4091-81B4-F7FE9B1EDC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4103" y="1093251"/>
            <a:ext cx="6157494" cy="5052498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7917E55A-ACF4-4927-B682-65573865C7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8237" y="-1049015"/>
            <a:ext cx="434378" cy="4046571"/>
          </a:xfrm>
          <a:prstGeom prst="rect">
            <a:avLst/>
          </a:prstGeom>
        </p:spPr>
      </p:pic>
      <p:sp>
        <p:nvSpPr>
          <p:cNvPr id="23" name="Rectangle 2">
            <a:extLst>
              <a:ext uri="{FF2B5EF4-FFF2-40B4-BE49-F238E27FC236}">
                <a16:creationId xmlns:a16="http://schemas.microsoft.com/office/drawing/2014/main" id="{679E6FDB-3495-4813-B059-11BC0986B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615" y="632115"/>
            <a:ext cx="5086764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435A5F"/>
                </a:solidFill>
                <a:effectLst/>
                <a:latin typeface="Consolas" panose="020B0609020204030204" pitchFamily="49" charset="0"/>
              </a:rPr>
              <a:t>#include&lt;cstdio&gt;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435A5F"/>
                </a:solidFill>
                <a:effectLst/>
                <a:latin typeface="Consolas" panose="020B0609020204030204" pitchFamily="49" charset="0"/>
              </a:rPr>
              <a:t>#include&lt;iostream&gt;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std;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b="1" dirty="0">
                <a:solidFill>
                  <a:srgbClr val="E0E8FF"/>
                </a:solidFill>
                <a:latin typeface="Consolas" panose="020B0609020204030204" pitchFamily="49" charset="0"/>
              </a:rPr>
              <a:t>i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nt</a:t>
            </a: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tree_root,num=0,head[1000001],dep[1000001];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DADB0143-C385-4B6F-81C2-9F65FE85F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920" y="110439"/>
            <a:ext cx="127321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Edge {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next,to;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 e[1000001];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4">
            <a:extLst>
              <a:ext uri="{FF2B5EF4-FFF2-40B4-BE49-F238E27FC236}">
                <a16:creationId xmlns:a16="http://schemas.microsoft.com/office/drawing/2014/main" id="{44918EE5-4076-41B8-BA24-7D0DB834C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920" y="479876"/>
            <a:ext cx="2384489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edge_add(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from,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to) {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num++;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e[num].next=head[from];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e[num].to=to;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head[from]=num;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e[++num].next=head[to];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e[num].to=from;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head[to]=num;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D22CD74-F24F-4B6D-AF8F-4F3E1BEC8C3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4103" y="10172"/>
            <a:ext cx="6157494" cy="185944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37DA627-3904-4C03-8343-2BBE5B64F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080" y="1911423"/>
            <a:ext cx="3482409" cy="185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dfs(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v,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father) {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dep[v]=dep[father]+1;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i=1; (1&lt;&lt;i)&lt;=dep[v]; i++) {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f[v][i]=f[f[v][i-1]][i-1];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i=head[v]; i; i=e[i].next) {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p1=e[i].to;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(p1==father)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f[p1][0]=v;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dfs(p1,v);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1325ED0C-F00B-49E4-BEAD-D39CBCFCC38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4245" y="3052385"/>
            <a:ext cx="289585" cy="3856054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98B2CCA9-2FB8-48AE-A2E0-AE9B08EBD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994" y="3819341"/>
            <a:ext cx="3586579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lca(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x,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y) {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(dep[x]&lt;dep[y])swap(x,y);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i=20; i&gt;=0; i--) {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(dep[f[x][i]]&gt;=dep[y])x=f[x][i];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(x==y)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x;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i=20; i&gt;=0; i--) {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(f[x][i]!=f[y][i]) {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x=f[x][i];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y=f[y][i];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f[x][0];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49B7490E-5480-4630-9BEF-1DCD74DD8E9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9172" y="5913294"/>
            <a:ext cx="6157494" cy="953549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3D61450D-84AD-4881-8699-22C16B68CCC5}"/>
              </a:ext>
            </a:extLst>
          </p:cNvPr>
          <p:cNvSpPr/>
          <p:nvPr/>
        </p:nvSpPr>
        <p:spPr>
          <a:xfrm>
            <a:off x="1295727" y="5628640"/>
            <a:ext cx="1988874" cy="235816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19DC6DD-48DA-42D2-A9E6-8768172453DF}"/>
              </a:ext>
            </a:extLst>
          </p:cNvPr>
          <p:cNvSpPr/>
          <p:nvPr/>
        </p:nvSpPr>
        <p:spPr>
          <a:xfrm>
            <a:off x="7241280" y="1676400"/>
            <a:ext cx="4276617" cy="2580640"/>
          </a:xfrm>
          <a:prstGeom prst="rect">
            <a:avLst/>
          </a:prstGeom>
          <a:noFill/>
          <a:ln w="57150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53406F63-3726-497F-8392-01F49F326621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7221" t="90802" r="51362" b="429"/>
          <a:stretch/>
        </p:blipFill>
        <p:spPr>
          <a:xfrm>
            <a:off x="7372364" y="2464528"/>
            <a:ext cx="4131399" cy="587857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B0CAF899-61A8-42EC-A70C-1CA1FB6DA22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222454" y="3628062"/>
            <a:ext cx="8024555" cy="3238781"/>
          </a:xfrm>
          <a:prstGeom prst="rect">
            <a:avLst/>
          </a:prstGeom>
        </p:spPr>
      </p:pic>
      <p:sp>
        <p:nvSpPr>
          <p:cNvPr id="30" name="椭圆 29">
            <a:extLst>
              <a:ext uri="{FF2B5EF4-FFF2-40B4-BE49-F238E27FC236}">
                <a16:creationId xmlns:a16="http://schemas.microsoft.com/office/drawing/2014/main" id="{2F6A6EE8-A868-48EF-85B0-D6FF544AFCE9}"/>
              </a:ext>
            </a:extLst>
          </p:cNvPr>
          <p:cNvSpPr/>
          <p:nvPr/>
        </p:nvSpPr>
        <p:spPr>
          <a:xfrm>
            <a:off x="6488418" y="4220814"/>
            <a:ext cx="471823" cy="469223"/>
          </a:xfrm>
          <a:prstGeom prst="ellipse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AB0C80FE-B30D-4E5B-8B82-55C1D1131E2E}"/>
              </a:ext>
            </a:extLst>
          </p:cNvPr>
          <p:cNvSpPr/>
          <p:nvPr/>
        </p:nvSpPr>
        <p:spPr>
          <a:xfrm>
            <a:off x="9762145" y="4375361"/>
            <a:ext cx="471823" cy="469223"/>
          </a:xfrm>
          <a:prstGeom prst="ellipse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B56FB91C-E2F2-4FBB-87F7-5C4E0A4DBC64}"/>
              </a:ext>
            </a:extLst>
          </p:cNvPr>
          <p:cNvSpPr/>
          <p:nvPr/>
        </p:nvSpPr>
        <p:spPr>
          <a:xfrm>
            <a:off x="8144609" y="3669419"/>
            <a:ext cx="471823" cy="469223"/>
          </a:xfrm>
          <a:prstGeom prst="ellipse">
            <a:avLst/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80317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4394">
        <p159:morph option="byObject"/>
      </p:transition>
    </mc:Choice>
    <mc:Fallback>
      <p:transition advTm="439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decel="10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356FEA0E-5FA8-4506-839F-7F73CC2296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237" y="374897"/>
            <a:ext cx="462645" cy="22306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88195DE-7739-4B01-BF77-6F0282ADD09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72" r="6577"/>
          <a:stretch/>
        </p:blipFill>
        <p:spPr>
          <a:xfrm>
            <a:off x="0" y="6530328"/>
            <a:ext cx="11390050" cy="317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9B584C6-185E-4408-A26B-B7F40CF0D50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6296" b="55278" l="29427" r="33854">
                        <a14:foregroundMark x1="30729" y1="51019" x2="31302" y2="51759"/>
                      </a14:backgroundRemoval>
                    </a14:imgEffect>
                  </a14:imgLayer>
                </a14:imgProps>
              </a:ext>
            </a:extLst>
          </a:blip>
          <a:srcRect l="29405" t="45286" r="65643" b="44229"/>
          <a:stretch/>
        </p:blipFill>
        <p:spPr>
          <a:xfrm>
            <a:off x="2210541" y="6530328"/>
            <a:ext cx="355106" cy="42299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82670BC-5C76-4406-89D8-C04D29D025DB}"/>
              </a:ext>
            </a:extLst>
          </p:cNvPr>
          <p:cNvSpPr/>
          <p:nvPr/>
        </p:nvSpPr>
        <p:spPr>
          <a:xfrm>
            <a:off x="2565647" y="6530328"/>
            <a:ext cx="1020932" cy="1989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/>
              <a:t>LCA.cpp</a:t>
            </a:r>
            <a:endParaRPr lang="zh-CN" altLang="en-US" sz="105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F931800-F25A-4FB0-84A1-CD5B94ED5407}"/>
              </a:ext>
            </a:extLst>
          </p:cNvPr>
          <p:cNvSpPr/>
          <p:nvPr/>
        </p:nvSpPr>
        <p:spPr>
          <a:xfrm>
            <a:off x="8380521" y="6560635"/>
            <a:ext cx="1020932" cy="1989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050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94A52D85-5E8C-4091-81B4-F7FE9B1EDC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4103" y="1093251"/>
            <a:ext cx="6157494" cy="5052498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7917E55A-ACF4-4927-B682-65573865C7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8237" y="-1049015"/>
            <a:ext cx="434378" cy="4046571"/>
          </a:xfrm>
          <a:prstGeom prst="rect">
            <a:avLst/>
          </a:prstGeom>
        </p:spPr>
      </p:pic>
      <p:sp>
        <p:nvSpPr>
          <p:cNvPr id="23" name="Rectangle 2">
            <a:extLst>
              <a:ext uri="{FF2B5EF4-FFF2-40B4-BE49-F238E27FC236}">
                <a16:creationId xmlns:a16="http://schemas.microsoft.com/office/drawing/2014/main" id="{679E6FDB-3495-4813-B059-11BC0986B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615" y="632115"/>
            <a:ext cx="5086764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435A5F"/>
                </a:solidFill>
                <a:effectLst/>
                <a:latin typeface="Consolas" panose="020B0609020204030204" pitchFamily="49" charset="0"/>
              </a:rPr>
              <a:t>#include&lt;cstdio&gt;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435A5F"/>
                </a:solidFill>
                <a:effectLst/>
                <a:latin typeface="Consolas" panose="020B0609020204030204" pitchFamily="49" charset="0"/>
              </a:rPr>
              <a:t>#include&lt;iostream&gt;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std;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b="1" dirty="0">
                <a:solidFill>
                  <a:srgbClr val="E0E8FF"/>
                </a:solidFill>
                <a:latin typeface="Consolas" panose="020B0609020204030204" pitchFamily="49" charset="0"/>
              </a:rPr>
              <a:t>i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nt</a:t>
            </a: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tree_root,num=0,head[1000001],dep[1000001];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DADB0143-C385-4B6F-81C2-9F65FE85F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920" y="110439"/>
            <a:ext cx="127321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Edge {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next,to;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 e[1000001];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4">
            <a:extLst>
              <a:ext uri="{FF2B5EF4-FFF2-40B4-BE49-F238E27FC236}">
                <a16:creationId xmlns:a16="http://schemas.microsoft.com/office/drawing/2014/main" id="{44918EE5-4076-41B8-BA24-7D0DB834C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920" y="479876"/>
            <a:ext cx="2384489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edge_add(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from,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to) {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num++;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e[num].next=head[from];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e[num].to=to;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head[from]=num;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e[++num].next=head[to];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e[num].to=from;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head[to]=num;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D22CD74-F24F-4B6D-AF8F-4F3E1BEC8C3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4103" y="10172"/>
            <a:ext cx="6157494" cy="185944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37DA627-3904-4C03-8343-2BBE5B64F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080" y="1911423"/>
            <a:ext cx="3482409" cy="185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dfs(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v,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father) {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dep[v]=dep[father]+1;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i=1; (1&lt;&lt;i)&lt;=dep[v]; i++) {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f[v][i]=f[f[v][i-1]][i-1];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i=head[v]; i; i=e[i].next) {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p1=e[i].to;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(p1==father)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f[p1][0]=v;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dfs(p1,v);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1325ED0C-F00B-49E4-BEAD-D39CBCFCC38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4245" y="3052385"/>
            <a:ext cx="289585" cy="3856054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98B2CCA9-2FB8-48AE-A2E0-AE9B08EBD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994" y="3819341"/>
            <a:ext cx="3586579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lca(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x,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y) {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(dep[x]&lt;dep[y])swap(x,y);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i=20; i&gt;=0; i--) {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(dep[f[x][i]]&gt;=dep[y])x=f[x][i];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(x==y)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x;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i=20; i&gt;=0; i--) {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(f[x][i]!=f[y][i]) {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x=f[x][i];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y=f[y][i];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f[x][0];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49B7490E-5480-4630-9BEF-1DCD74DD8E9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9172" y="5913294"/>
            <a:ext cx="6157494" cy="95354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FE756A9-18DA-4313-BE42-E40DF95CA28D}"/>
              </a:ext>
            </a:extLst>
          </p:cNvPr>
          <p:cNvSpPr/>
          <p:nvPr/>
        </p:nvSpPr>
        <p:spPr>
          <a:xfrm>
            <a:off x="8137325" y="2867719"/>
            <a:ext cx="2528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B0F0"/>
                </a:solidFill>
                <a:latin typeface="JetBrains Mono" panose="02010509020102050004" pitchFamily="49" charset="0"/>
              </a:rPr>
              <a:t>dfs</a:t>
            </a:r>
            <a:r>
              <a:rPr lang="zh-CN" altLang="en-US" b="1" dirty="0">
                <a:solidFill>
                  <a:schemeClr val="bg1"/>
                </a:solidFill>
                <a:latin typeface="JetBrains Mono" panose="02010509020102050004" pitchFamily="49" charset="0"/>
              </a:rPr>
              <a:t>(tree_root,0);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9470E47-A829-405A-8F54-E36D4FDE7032}"/>
              </a:ext>
            </a:extLst>
          </p:cNvPr>
          <p:cNvSpPr/>
          <p:nvPr/>
        </p:nvSpPr>
        <p:spPr>
          <a:xfrm>
            <a:off x="8137325" y="3237051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00B0F0"/>
                </a:solidFill>
                <a:latin typeface="JetBrains Mono" panose="02010509020102050004" pitchFamily="49" charset="0"/>
              </a:rPr>
              <a:t>lca</a:t>
            </a:r>
            <a:r>
              <a:rPr lang="zh-CN" altLang="en-US" b="1" dirty="0">
                <a:solidFill>
                  <a:schemeClr val="bg1"/>
                </a:solidFill>
                <a:latin typeface="JetBrains Mono" panose="02010509020102050004" pitchFamily="49" charset="0"/>
              </a:rPr>
              <a:t>(</a:t>
            </a:r>
            <a:r>
              <a:rPr lang="en-US" altLang="zh-CN" b="1" dirty="0" err="1">
                <a:solidFill>
                  <a:schemeClr val="bg1"/>
                </a:solidFill>
                <a:latin typeface="JetBrains Mono" panose="02010509020102050004" pitchFamily="49" charset="0"/>
              </a:rPr>
              <a:t>x,y</a:t>
            </a:r>
            <a:r>
              <a:rPr lang="zh-CN" altLang="en-US" b="1" dirty="0">
                <a:solidFill>
                  <a:schemeClr val="bg1"/>
                </a:solidFill>
                <a:latin typeface="JetBrains Mono" panose="02010509020102050004" pitchFamily="49" charset="0"/>
              </a:rPr>
              <a:t>);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13541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3324">
        <p159:morph option="byObject"/>
      </p:transition>
    </mc:Choice>
    <mc:Fallback>
      <p:transition advTm="332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6678746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3324">
        <p159:morph option="byObject"/>
      </p:transition>
    </mc:Choice>
    <mc:Fallback>
      <p:transition advTm="3324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BA604B3E-A353-4218-81C3-C43F4A66F5DD}"/>
              </a:ext>
            </a:extLst>
          </p:cNvPr>
          <p:cNvSpPr/>
          <p:nvPr/>
        </p:nvSpPr>
        <p:spPr>
          <a:xfrm>
            <a:off x="7241280" y="1676400"/>
            <a:ext cx="4276617" cy="2580640"/>
          </a:xfrm>
          <a:prstGeom prst="rect">
            <a:avLst/>
          </a:prstGeom>
          <a:noFill/>
          <a:ln w="57150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56FEA0E-5FA8-4506-839F-7F73CC2296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237" y="374897"/>
            <a:ext cx="462645" cy="22306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88195DE-7739-4B01-BF77-6F0282ADD09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72" r="6577"/>
          <a:stretch/>
        </p:blipFill>
        <p:spPr>
          <a:xfrm>
            <a:off x="0" y="6530328"/>
            <a:ext cx="11390050" cy="317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9B584C6-185E-4408-A26B-B7F40CF0D50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6296" b="55278" l="29427" r="33854">
                        <a14:foregroundMark x1="30729" y1="51019" x2="31302" y2="51759"/>
                      </a14:backgroundRemoval>
                    </a14:imgEffect>
                  </a14:imgLayer>
                </a14:imgProps>
              </a:ext>
            </a:extLst>
          </a:blip>
          <a:srcRect l="29405" t="45286" r="65643" b="44229"/>
          <a:stretch/>
        </p:blipFill>
        <p:spPr>
          <a:xfrm>
            <a:off x="2210541" y="6530328"/>
            <a:ext cx="355106" cy="42299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82670BC-5C76-4406-89D8-C04D29D025DB}"/>
              </a:ext>
            </a:extLst>
          </p:cNvPr>
          <p:cNvSpPr/>
          <p:nvPr/>
        </p:nvSpPr>
        <p:spPr>
          <a:xfrm>
            <a:off x="2565647" y="6530328"/>
            <a:ext cx="1020932" cy="1989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/>
              <a:t>LCA.cpp</a:t>
            </a:r>
            <a:endParaRPr lang="zh-CN" altLang="en-US" sz="105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F931800-F25A-4FB0-84A1-CD5B94ED5407}"/>
              </a:ext>
            </a:extLst>
          </p:cNvPr>
          <p:cNvSpPr/>
          <p:nvPr/>
        </p:nvSpPr>
        <p:spPr>
          <a:xfrm>
            <a:off x="8380521" y="6560635"/>
            <a:ext cx="1020932" cy="1989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050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94A52D85-5E8C-4091-81B4-F7FE9B1EDC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4103" y="1093251"/>
            <a:ext cx="6157494" cy="5052498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7917E55A-ACF4-4927-B682-65573865C7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8237" y="962665"/>
            <a:ext cx="434378" cy="4046571"/>
          </a:xfrm>
          <a:prstGeom prst="rect">
            <a:avLst/>
          </a:prstGeom>
        </p:spPr>
      </p:pic>
      <p:sp>
        <p:nvSpPr>
          <p:cNvPr id="23" name="Rectangle 2">
            <a:extLst>
              <a:ext uri="{FF2B5EF4-FFF2-40B4-BE49-F238E27FC236}">
                <a16:creationId xmlns:a16="http://schemas.microsoft.com/office/drawing/2014/main" id="{679E6FDB-3495-4813-B059-11BC0986B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615" y="632115"/>
            <a:ext cx="5086764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435A5F"/>
                </a:solidFill>
                <a:effectLst/>
                <a:latin typeface="Consolas" panose="020B0609020204030204" pitchFamily="49" charset="0"/>
              </a:rPr>
              <a:t>#include&lt;cstdio&gt;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435A5F"/>
                </a:solidFill>
                <a:effectLst/>
                <a:latin typeface="Consolas" panose="020B0609020204030204" pitchFamily="49" charset="0"/>
              </a:rPr>
              <a:t>#include&lt;iostream&gt;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std;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b="1" dirty="0">
                <a:solidFill>
                  <a:srgbClr val="E0E8FF"/>
                </a:solidFill>
                <a:latin typeface="Consolas" panose="020B0609020204030204" pitchFamily="49" charset="0"/>
              </a:rPr>
              <a:t>i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nt</a:t>
            </a: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tree_root,num=0,head[1000001],dep[1000001];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DADB0143-C385-4B6F-81C2-9F65FE85F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920" y="2000199"/>
            <a:ext cx="127321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Edge {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next,to;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 e[1000001];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4">
            <a:extLst>
              <a:ext uri="{FF2B5EF4-FFF2-40B4-BE49-F238E27FC236}">
                <a16:creationId xmlns:a16="http://schemas.microsoft.com/office/drawing/2014/main" id="{44918EE5-4076-41B8-BA24-7D0DB834C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920" y="2491556"/>
            <a:ext cx="2384489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edge_add(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from,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to) {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num++;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e[num].next=head[from];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e[num].to=to;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head[from]=num;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e[++num].next=head[to];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e[num].to=from;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head[to]=num;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D22CD74-F24F-4B6D-AF8F-4F3E1BEC8C3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4103" y="10172"/>
            <a:ext cx="6157494" cy="185944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37DA627-3904-4C03-8343-2BBE5B64F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080" y="3923103"/>
            <a:ext cx="3482409" cy="185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dfs(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v,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father) {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dep[v]=dep[father]+1;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i=1; (1&lt;&lt;i)&lt;=dep[v]; i++) {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f[v][i]=f[f[v][i-1]][i-1];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i=head[v]; i; i=e[i].next) {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p1=e[i].to;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(p1==father)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f[p1][0]=v;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dfs(p1,v);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1325ED0C-F00B-49E4-BEAD-D39CBCFCC38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4245" y="5064065"/>
            <a:ext cx="289585" cy="385605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49B7490E-5480-4630-9BEF-1DCD74DD8E9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9172" y="5913294"/>
            <a:ext cx="6157494" cy="95354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64A4C92-5AAF-4589-A499-1F4954830FE4}"/>
              </a:ext>
            </a:extLst>
          </p:cNvPr>
          <p:cNvSpPr/>
          <p:nvPr/>
        </p:nvSpPr>
        <p:spPr>
          <a:xfrm>
            <a:off x="1381760" y="3875373"/>
            <a:ext cx="1694353" cy="249587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4CEC4EC-5AA6-4B32-ADC3-788DADA9DAA8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r="40886" b="88700"/>
          <a:stretch/>
        </p:blipFill>
        <p:spPr>
          <a:xfrm>
            <a:off x="7451251" y="2228799"/>
            <a:ext cx="3900404" cy="41275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303755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11367">
        <p159:morph option="byObject"/>
      </p:transition>
    </mc:Choice>
    <mc:Fallback>
      <p:transition advTm="1136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/>
      <p:bldP spid="4" grpId="0" animBg="1"/>
      <p:bldP spid="4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356FEA0E-5FA8-4506-839F-7F73CC2296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237" y="374897"/>
            <a:ext cx="462645" cy="22306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88195DE-7739-4B01-BF77-6F0282ADD09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72" r="6577"/>
          <a:stretch/>
        </p:blipFill>
        <p:spPr>
          <a:xfrm>
            <a:off x="0" y="6530328"/>
            <a:ext cx="11390050" cy="317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9B584C6-185E-4408-A26B-B7F40CF0D50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6296" b="55278" l="29427" r="33854">
                        <a14:foregroundMark x1="30729" y1="51019" x2="31302" y2="51759"/>
                      </a14:backgroundRemoval>
                    </a14:imgEffect>
                  </a14:imgLayer>
                </a14:imgProps>
              </a:ext>
            </a:extLst>
          </a:blip>
          <a:srcRect l="29405" t="45286" r="65643" b="44229"/>
          <a:stretch/>
        </p:blipFill>
        <p:spPr>
          <a:xfrm>
            <a:off x="2210541" y="6530328"/>
            <a:ext cx="355106" cy="42299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82670BC-5C76-4406-89D8-C04D29D025DB}"/>
              </a:ext>
            </a:extLst>
          </p:cNvPr>
          <p:cNvSpPr/>
          <p:nvPr/>
        </p:nvSpPr>
        <p:spPr>
          <a:xfrm>
            <a:off x="2565647" y="6530328"/>
            <a:ext cx="1020932" cy="1989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/>
              <a:t>LCA.cpp</a:t>
            </a:r>
            <a:endParaRPr lang="zh-CN" altLang="en-US" sz="105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F931800-F25A-4FB0-84A1-CD5B94ED5407}"/>
              </a:ext>
            </a:extLst>
          </p:cNvPr>
          <p:cNvSpPr/>
          <p:nvPr/>
        </p:nvSpPr>
        <p:spPr>
          <a:xfrm>
            <a:off x="8380521" y="6560635"/>
            <a:ext cx="1020932" cy="1989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050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94A52D85-5E8C-4091-81B4-F7FE9B1EDC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4103" y="1093251"/>
            <a:ext cx="6157494" cy="5052498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7917E55A-ACF4-4927-B682-65573865C7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8237" y="962665"/>
            <a:ext cx="434378" cy="4046571"/>
          </a:xfrm>
          <a:prstGeom prst="rect">
            <a:avLst/>
          </a:prstGeom>
        </p:spPr>
      </p:pic>
      <p:sp>
        <p:nvSpPr>
          <p:cNvPr id="23" name="Rectangle 2">
            <a:extLst>
              <a:ext uri="{FF2B5EF4-FFF2-40B4-BE49-F238E27FC236}">
                <a16:creationId xmlns:a16="http://schemas.microsoft.com/office/drawing/2014/main" id="{679E6FDB-3495-4813-B059-11BC0986B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615" y="632115"/>
            <a:ext cx="5086764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435A5F"/>
                </a:solidFill>
                <a:effectLst/>
                <a:latin typeface="Consolas" panose="020B0609020204030204" pitchFamily="49" charset="0"/>
              </a:rPr>
              <a:t>#include&lt;cstdio&gt;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435A5F"/>
                </a:solidFill>
                <a:effectLst/>
                <a:latin typeface="Consolas" panose="020B0609020204030204" pitchFamily="49" charset="0"/>
              </a:rPr>
              <a:t>#include&lt;iostream&gt;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std;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b="1" dirty="0">
                <a:solidFill>
                  <a:srgbClr val="E0E8FF"/>
                </a:solidFill>
                <a:latin typeface="Consolas" panose="020B0609020204030204" pitchFamily="49" charset="0"/>
              </a:rPr>
              <a:t>i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nt</a:t>
            </a: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tree_root,num=0,head[1000001],dep[1000001];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DADB0143-C385-4B6F-81C2-9F65FE85F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920" y="2000199"/>
            <a:ext cx="127321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Edge {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next,to;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 e[1000001];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4">
            <a:extLst>
              <a:ext uri="{FF2B5EF4-FFF2-40B4-BE49-F238E27FC236}">
                <a16:creationId xmlns:a16="http://schemas.microsoft.com/office/drawing/2014/main" id="{44918EE5-4076-41B8-BA24-7D0DB834C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920" y="2491556"/>
            <a:ext cx="2384489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edge_add(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from,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to) {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num++;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e[num].next=head[from];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e[num].to=to;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head[from]=num;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e[++num].next=head[to];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e[num].to=from;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head[to]=num;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D22CD74-F24F-4B6D-AF8F-4F3E1BEC8C3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4103" y="10172"/>
            <a:ext cx="6157494" cy="185944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37DA627-3904-4C03-8343-2BBE5B64F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080" y="3923103"/>
            <a:ext cx="3482409" cy="185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dfs(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v,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father) {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dep[v]=dep[father]+1;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i=1; (1&lt;&lt;i)&lt;=dep[v]; i++) {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f[v][i]=f[f[v][i-1]][i-1];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i=head[v]; i; i=e[i].next) {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p1=e[i].to;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(p1==father)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f[p1][0]=v;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dfs(p1,v);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1325ED0C-F00B-49E4-BEAD-D39CBCFCC38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4245" y="5064065"/>
            <a:ext cx="289585" cy="385605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49B7490E-5480-4630-9BEF-1DCD74DD8E9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9172" y="5913294"/>
            <a:ext cx="6157494" cy="95354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64A4C92-5AAF-4589-A499-1F4954830FE4}"/>
              </a:ext>
            </a:extLst>
          </p:cNvPr>
          <p:cNvSpPr/>
          <p:nvPr/>
        </p:nvSpPr>
        <p:spPr>
          <a:xfrm>
            <a:off x="1402821" y="4050498"/>
            <a:ext cx="1615440" cy="263527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39EC7C0-A119-40CC-BF8C-B8DDE34F234C}"/>
              </a:ext>
            </a:extLst>
          </p:cNvPr>
          <p:cNvSpPr/>
          <p:nvPr/>
        </p:nvSpPr>
        <p:spPr>
          <a:xfrm>
            <a:off x="7241280" y="1676400"/>
            <a:ext cx="4276617" cy="2580640"/>
          </a:xfrm>
          <a:prstGeom prst="rect">
            <a:avLst/>
          </a:prstGeom>
          <a:noFill/>
          <a:ln w="57150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817AD645-307F-4280-AB9F-CDCFDAEBD737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6930" t="9834" r="33956" b="78866"/>
          <a:stretch/>
        </p:blipFill>
        <p:spPr>
          <a:xfrm>
            <a:off x="7451251" y="2228799"/>
            <a:ext cx="3900404" cy="41275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538899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4158">
        <p159:morph option="byObject"/>
      </p:transition>
    </mc:Choice>
    <mc:Fallback>
      <p:transition advTm="415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de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356FEA0E-5FA8-4506-839F-7F73CC2296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237" y="374897"/>
            <a:ext cx="462645" cy="22306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88195DE-7739-4B01-BF77-6F0282ADD09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72" r="6577"/>
          <a:stretch/>
        </p:blipFill>
        <p:spPr>
          <a:xfrm>
            <a:off x="0" y="6530328"/>
            <a:ext cx="11390050" cy="317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9B584C6-185E-4408-A26B-B7F40CF0D50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6296" b="55278" l="29427" r="33854">
                        <a14:foregroundMark x1="30729" y1="51019" x2="31302" y2="51759"/>
                      </a14:backgroundRemoval>
                    </a14:imgEffect>
                  </a14:imgLayer>
                </a14:imgProps>
              </a:ext>
            </a:extLst>
          </a:blip>
          <a:srcRect l="29405" t="45286" r="65643" b="44229"/>
          <a:stretch/>
        </p:blipFill>
        <p:spPr>
          <a:xfrm>
            <a:off x="2210541" y="6530328"/>
            <a:ext cx="355106" cy="42299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82670BC-5C76-4406-89D8-C04D29D025DB}"/>
              </a:ext>
            </a:extLst>
          </p:cNvPr>
          <p:cNvSpPr/>
          <p:nvPr/>
        </p:nvSpPr>
        <p:spPr>
          <a:xfrm>
            <a:off x="2565647" y="6530328"/>
            <a:ext cx="1020932" cy="1989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/>
              <a:t>LCA.cpp</a:t>
            </a:r>
            <a:endParaRPr lang="zh-CN" altLang="en-US" sz="105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F931800-F25A-4FB0-84A1-CD5B94ED5407}"/>
              </a:ext>
            </a:extLst>
          </p:cNvPr>
          <p:cNvSpPr/>
          <p:nvPr/>
        </p:nvSpPr>
        <p:spPr>
          <a:xfrm>
            <a:off x="8380521" y="6560635"/>
            <a:ext cx="1020932" cy="1989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050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94A52D85-5E8C-4091-81B4-F7FE9B1EDC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4103" y="1093251"/>
            <a:ext cx="6157494" cy="5052498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7917E55A-ACF4-4927-B682-65573865C7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8237" y="962665"/>
            <a:ext cx="434378" cy="4046571"/>
          </a:xfrm>
          <a:prstGeom prst="rect">
            <a:avLst/>
          </a:prstGeom>
        </p:spPr>
      </p:pic>
      <p:sp>
        <p:nvSpPr>
          <p:cNvPr id="23" name="Rectangle 2">
            <a:extLst>
              <a:ext uri="{FF2B5EF4-FFF2-40B4-BE49-F238E27FC236}">
                <a16:creationId xmlns:a16="http://schemas.microsoft.com/office/drawing/2014/main" id="{679E6FDB-3495-4813-B059-11BC0986B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615" y="632115"/>
            <a:ext cx="5086764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435A5F"/>
                </a:solidFill>
                <a:effectLst/>
                <a:latin typeface="Consolas" panose="020B0609020204030204" pitchFamily="49" charset="0"/>
              </a:rPr>
              <a:t>#include&lt;cstdio&gt;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435A5F"/>
                </a:solidFill>
                <a:effectLst/>
                <a:latin typeface="Consolas" panose="020B0609020204030204" pitchFamily="49" charset="0"/>
              </a:rPr>
              <a:t>#include&lt;iostream&gt;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std;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b="1" dirty="0">
                <a:solidFill>
                  <a:srgbClr val="E0E8FF"/>
                </a:solidFill>
                <a:latin typeface="Consolas" panose="020B0609020204030204" pitchFamily="49" charset="0"/>
              </a:rPr>
              <a:t>i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nt</a:t>
            </a: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tree_root,num=0,head[1000001],dep[1000001];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DADB0143-C385-4B6F-81C2-9F65FE85F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920" y="2000199"/>
            <a:ext cx="127321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Edge {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next,to;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 e[1000001];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4">
            <a:extLst>
              <a:ext uri="{FF2B5EF4-FFF2-40B4-BE49-F238E27FC236}">
                <a16:creationId xmlns:a16="http://schemas.microsoft.com/office/drawing/2014/main" id="{44918EE5-4076-41B8-BA24-7D0DB834C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920" y="2491556"/>
            <a:ext cx="2384489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edge_add(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from,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to) {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num++;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e[num].next=head[from];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e[num].to=to;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head[from]=num;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e[++num].next=head[to];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e[num].to=from;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head[to]=num;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D22CD74-F24F-4B6D-AF8F-4F3E1BEC8C3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4103" y="10172"/>
            <a:ext cx="6157494" cy="185944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37DA627-3904-4C03-8343-2BBE5B64F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080" y="3923103"/>
            <a:ext cx="3482409" cy="185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dfs(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v,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father) {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dep[v]=dep[father]+1;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i=1; (1&lt;&lt;i)&lt;=dep[v]; i++) {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f[v][i]=f[f[v][i-1]][i-1];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i=head[v]; i; i=e[i].next) {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p1=e[i].to;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(p1==father)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f[p1][0]=v;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dfs(p1,v);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1325ED0C-F00B-49E4-BEAD-D39CBCFCC38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4245" y="5064065"/>
            <a:ext cx="289585" cy="385605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49B7490E-5480-4630-9BEF-1DCD74DD8E9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9172" y="5913294"/>
            <a:ext cx="6157494" cy="95354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64A4C92-5AAF-4589-A499-1F4954830FE4}"/>
              </a:ext>
            </a:extLst>
          </p:cNvPr>
          <p:cNvSpPr/>
          <p:nvPr/>
        </p:nvSpPr>
        <p:spPr>
          <a:xfrm>
            <a:off x="1331700" y="4230058"/>
            <a:ext cx="2590059" cy="495722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39EC7C0-A119-40CC-BF8C-B8DDE34F234C}"/>
              </a:ext>
            </a:extLst>
          </p:cNvPr>
          <p:cNvSpPr/>
          <p:nvPr/>
        </p:nvSpPr>
        <p:spPr>
          <a:xfrm>
            <a:off x="7241280" y="1676400"/>
            <a:ext cx="4276617" cy="2580640"/>
          </a:xfrm>
          <a:prstGeom prst="rect">
            <a:avLst/>
          </a:prstGeom>
          <a:noFill/>
          <a:ln w="57150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817AD645-307F-4280-AB9F-CDCFDAEBD737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9177" t="19197" r="18973" b="56150"/>
          <a:stretch/>
        </p:blipFill>
        <p:spPr>
          <a:xfrm>
            <a:off x="7372003" y="2111101"/>
            <a:ext cx="4005952" cy="76091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F07A0B5-25B2-4EE5-A2DB-3BB9678DB42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072282" y="4746323"/>
            <a:ext cx="4305673" cy="52582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574852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4677">
        <p159:morph option="byObject"/>
      </p:transition>
    </mc:Choice>
    <mc:Fallback>
      <p:transition advTm="467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decel="10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356FEA0E-5FA8-4506-839F-7F73CC2296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237" y="374897"/>
            <a:ext cx="462645" cy="22306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88195DE-7739-4B01-BF77-6F0282ADD09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72" r="6577"/>
          <a:stretch/>
        </p:blipFill>
        <p:spPr>
          <a:xfrm>
            <a:off x="0" y="6530328"/>
            <a:ext cx="11390050" cy="317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9B584C6-185E-4408-A26B-B7F40CF0D50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6296" b="55278" l="29427" r="33854">
                        <a14:foregroundMark x1="30729" y1="51019" x2="31302" y2="51759"/>
                      </a14:backgroundRemoval>
                    </a14:imgEffect>
                  </a14:imgLayer>
                </a14:imgProps>
              </a:ext>
            </a:extLst>
          </a:blip>
          <a:srcRect l="29405" t="45286" r="65643" b="44229"/>
          <a:stretch/>
        </p:blipFill>
        <p:spPr>
          <a:xfrm>
            <a:off x="2210541" y="6530328"/>
            <a:ext cx="355106" cy="42299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82670BC-5C76-4406-89D8-C04D29D025DB}"/>
              </a:ext>
            </a:extLst>
          </p:cNvPr>
          <p:cNvSpPr/>
          <p:nvPr/>
        </p:nvSpPr>
        <p:spPr>
          <a:xfrm>
            <a:off x="2565647" y="6530328"/>
            <a:ext cx="1020932" cy="1989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/>
              <a:t>LCA.cpp</a:t>
            </a:r>
            <a:endParaRPr lang="zh-CN" altLang="en-US" sz="105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F931800-F25A-4FB0-84A1-CD5B94ED5407}"/>
              </a:ext>
            </a:extLst>
          </p:cNvPr>
          <p:cNvSpPr/>
          <p:nvPr/>
        </p:nvSpPr>
        <p:spPr>
          <a:xfrm>
            <a:off x="8380521" y="6560635"/>
            <a:ext cx="1020932" cy="1989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050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94A52D85-5E8C-4091-81B4-F7FE9B1EDC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4103" y="1093251"/>
            <a:ext cx="6157494" cy="5052498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7917E55A-ACF4-4927-B682-65573865C7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8237" y="962665"/>
            <a:ext cx="434378" cy="4046571"/>
          </a:xfrm>
          <a:prstGeom prst="rect">
            <a:avLst/>
          </a:prstGeom>
        </p:spPr>
      </p:pic>
      <p:sp>
        <p:nvSpPr>
          <p:cNvPr id="23" name="Rectangle 2">
            <a:extLst>
              <a:ext uri="{FF2B5EF4-FFF2-40B4-BE49-F238E27FC236}">
                <a16:creationId xmlns:a16="http://schemas.microsoft.com/office/drawing/2014/main" id="{679E6FDB-3495-4813-B059-11BC0986B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615" y="632115"/>
            <a:ext cx="5086764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435A5F"/>
                </a:solidFill>
                <a:effectLst/>
                <a:latin typeface="Consolas" panose="020B0609020204030204" pitchFamily="49" charset="0"/>
              </a:rPr>
              <a:t>#include&lt;cstdio&gt;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435A5F"/>
                </a:solidFill>
                <a:effectLst/>
                <a:latin typeface="Consolas" panose="020B0609020204030204" pitchFamily="49" charset="0"/>
              </a:rPr>
              <a:t>#include&lt;iostream&gt;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std;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b="1" dirty="0">
                <a:solidFill>
                  <a:srgbClr val="E0E8FF"/>
                </a:solidFill>
                <a:latin typeface="Consolas" panose="020B0609020204030204" pitchFamily="49" charset="0"/>
              </a:rPr>
              <a:t>i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nt</a:t>
            </a: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tree_root,num=0,head[1000001],dep[1000001];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DADB0143-C385-4B6F-81C2-9F65FE85F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920" y="2000199"/>
            <a:ext cx="127321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Edge {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next,to;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 e[1000001];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4">
            <a:extLst>
              <a:ext uri="{FF2B5EF4-FFF2-40B4-BE49-F238E27FC236}">
                <a16:creationId xmlns:a16="http://schemas.microsoft.com/office/drawing/2014/main" id="{44918EE5-4076-41B8-BA24-7D0DB834C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920" y="2491556"/>
            <a:ext cx="2384489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edge_add(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from,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to) {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num++;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e[num].next=head[from];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e[num].to=to;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head[from]=num;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e[++num].next=head[to];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e[num].to=from;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head[to]=num;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D22CD74-F24F-4B6D-AF8F-4F3E1BEC8C3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4103" y="10172"/>
            <a:ext cx="6157494" cy="185944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37DA627-3904-4C03-8343-2BBE5B64F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080" y="3923103"/>
            <a:ext cx="3482409" cy="185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dfs(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v,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father) {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dep[v]=dep[father]+1;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i=1; (1&lt;&lt;i)&lt;=dep[v]; i++) {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f[v][i]=f[f[v][i-1]][i-1];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i=head[v]; i; i=e[i].next) {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p1=e[i].to;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(p1==father)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f[p1][0]=v;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dfs(p1,v);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1325ED0C-F00B-49E4-BEAD-D39CBCFCC38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4245" y="5064065"/>
            <a:ext cx="289585" cy="385605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49B7490E-5480-4630-9BEF-1DCD74DD8E9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9172" y="5913294"/>
            <a:ext cx="6157494" cy="95354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64A4C92-5AAF-4589-A499-1F4954830FE4}"/>
              </a:ext>
            </a:extLst>
          </p:cNvPr>
          <p:cNvSpPr/>
          <p:nvPr/>
        </p:nvSpPr>
        <p:spPr>
          <a:xfrm>
            <a:off x="1337654" y="4708902"/>
            <a:ext cx="2655226" cy="960378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39EC7C0-A119-40CC-BF8C-B8DDE34F234C}"/>
              </a:ext>
            </a:extLst>
          </p:cNvPr>
          <p:cNvSpPr/>
          <p:nvPr/>
        </p:nvSpPr>
        <p:spPr>
          <a:xfrm>
            <a:off x="7241280" y="1676400"/>
            <a:ext cx="4276617" cy="2580640"/>
          </a:xfrm>
          <a:prstGeom prst="rect">
            <a:avLst/>
          </a:prstGeom>
          <a:noFill/>
          <a:ln w="57150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817AD645-307F-4280-AB9F-CDCFDAEBD737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9960" t="43336" r="19625" b="8204"/>
          <a:stretch/>
        </p:blipFill>
        <p:spPr>
          <a:xfrm>
            <a:off x="7372003" y="2111100"/>
            <a:ext cx="3925917" cy="149569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76219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6799">
        <p159:morph option="byObject"/>
      </p:transition>
    </mc:Choice>
    <mc:Fallback>
      <p:transition advTm="679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decel="10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356FEA0E-5FA8-4506-839F-7F73CC2296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237" y="374897"/>
            <a:ext cx="462645" cy="22306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88195DE-7739-4B01-BF77-6F0282ADD09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72" r="6577"/>
          <a:stretch/>
        </p:blipFill>
        <p:spPr>
          <a:xfrm>
            <a:off x="0" y="6530328"/>
            <a:ext cx="11390050" cy="317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9B584C6-185E-4408-A26B-B7F40CF0D50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6296" b="55278" l="29427" r="33854">
                        <a14:foregroundMark x1="30729" y1="51019" x2="31302" y2="51759"/>
                      </a14:backgroundRemoval>
                    </a14:imgEffect>
                  </a14:imgLayer>
                </a14:imgProps>
              </a:ext>
            </a:extLst>
          </a:blip>
          <a:srcRect l="29405" t="45286" r="65643" b="44229"/>
          <a:stretch/>
        </p:blipFill>
        <p:spPr>
          <a:xfrm>
            <a:off x="2210541" y="6530328"/>
            <a:ext cx="355106" cy="42299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82670BC-5C76-4406-89D8-C04D29D025DB}"/>
              </a:ext>
            </a:extLst>
          </p:cNvPr>
          <p:cNvSpPr/>
          <p:nvPr/>
        </p:nvSpPr>
        <p:spPr>
          <a:xfrm>
            <a:off x="2565647" y="6530328"/>
            <a:ext cx="1020932" cy="1989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/>
              <a:t>LCA.cpp</a:t>
            </a:r>
            <a:endParaRPr lang="zh-CN" altLang="en-US" sz="105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F931800-F25A-4FB0-84A1-CD5B94ED5407}"/>
              </a:ext>
            </a:extLst>
          </p:cNvPr>
          <p:cNvSpPr/>
          <p:nvPr/>
        </p:nvSpPr>
        <p:spPr>
          <a:xfrm>
            <a:off x="8380521" y="6560635"/>
            <a:ext cx="1020932" cy="1989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050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94A52D85-5E8C-4091-81B4-F7FE9B1EDC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4103" y="1093251"/>
            <a:ext cx="6157494" cy="5052498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7917E55A-ACF4-4927-B682-65573865C7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8237" y="-1049015"/>
            <a:ext cx="434378" cy="4046571"/>
          </a:xfrm>
          <a:prstGeom prst="rect">
            <a:avLst/>
          </a:prstGeom>
        </p:spPr>
      </p:pic>
      <p:sp>
        <p:nvSpPr>
          <p:cNvPr id="23" name="Rectangle 2">
            <a:extLst>
              <a:ext uri="{FF2B5EF4-FFF2-40B4-BE49-F238E27FC236}">
                <a16:creationId xmlns:a16="http://schemas.microsoft.com/office/drawing/2014/main" id="{679E6FDB-3495-4813-B059-11BC0986B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615" y="632115"/>
            <a:ext cx="5086764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435A5F"/>
                </a:solidFill>
                <a:effectLst/>
                <a:latin typeface="Consolas" panose="020B0609020204030204" pitchFamily="49" charset="0"/>
              </a:rPr>
              <a:t>#include&lt;cstdio&gt;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435A5F"/>
                </a:solidFill>
                <a:effectLst/>
                <a:latin typeface="Consolas" panose="020B0609020204030204" pitchFamily="49" charset="0"/>
              </a:rPr>
              <a:t>#include&lt;iostream&gt;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std;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b="1" dirty="0">
                <a:solidFill>
                  <a:srgbClr val="E0E8FF"/>
                </a:solidFill>
                <a:latin typeface="Consolas" panose="020B0609020204030204" pitchFamily="49" charset="0"/>
              </a:rPr>
              <a:t>i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nt</a:t>
            </a: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tree_root,num=0,head[1000001],dep[1000001];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DADB0143-C385-4B6F-81C2-9F65FE85F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920" y="110439"/>
            <a:ext cx="127321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Edge {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next,to;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 e[1000001];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4">
            <a:extLst>
              <a:ext uri="{FF2B5EF4-FFF2-40B4-BE49-F238E27FC236}">
                <a16:creationId xmlns:a16="http://schemas.microsoft.com/office/drawing/2014/main" id="{44918EE5-4076-41B8-BA24-7D0DB834C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920" y="479876"/>
            <a:ext cx="2384489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edge_add(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from,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to) {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num++;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e[num].next=head[from];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e[num].to=to;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head[from]=num;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e[++num].next=head[to];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e[num].to=from;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head[to]=num;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D22CD74-F24F-4B6D-AF8F-4F3E1BEC8C3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4103" y="10172"/>
            <a:ext cx="6157494" cy="185944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37DA627-3904-4C03-8343-2BBE5B64F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080" y="1911423"/>
            <a:ext cx="3482409" cy="185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dfs(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v,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father) {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dep[v]=dep[father]+1;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i=1; (1&lt;&lt;i)&lt;=dep[v]; i++) {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f[v][i]=f[f[v][i-1]][i-1];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i=head[v]; i; i=e[i].next) {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p1=e[i].to;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(p1==father)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f[p1][0]=v;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dfs(p1,v);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1325ED0C-F00B-49E4-BEAD-D39CBCFCC38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4245" y="3052385"/>
            <a:ext cx="289585" cy="3856054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98B2CCA9-2FB8-48AE-A2E0-AE9B08EBD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994" y="3819341"/>
            <a:ext cx="3586579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lca(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x,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y) {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(dep[x]&lt;dep[y])swap(x,y);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i=20; i&gt;=0; i--) {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(dep[f[x][i]]&gt;=dep[y])x=f[x][i];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(x==y)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x;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i=20; i&gt;=0; i--) {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(f[x][i]!=f[y][i]) {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x=f[x][i];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y=f[y][i];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f[x][0];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49B7490E-5480-4630-9BEF-1DCD74DD8E9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9172" y="5913294"/>
            <a:ext cx="6157494" cy="95354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438673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5068">
        <p159:morph option="byObject"/>
      </p:transition>
    </mc:Choice>
    <mc:Fallback>
      <p:transition advTm="506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356FEA0E-5FA8-4506-839F-7F73CC2296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237" y="374897"/>
            <a:ext cx="462645" cy="22306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88195DE-7739-4B01-BF77-6F0282ADD09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72" r="6577"/>
          <a:stretch/>
        </p:blipFill>
        <p:spPr>
          <a:xfrm>
            <a:off x="0" y="6530328"/>
            <a:ext cx="11390050" cy="317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9B584C6-185E-4408-A26B-B7F40CF0D50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6296" b="55278" l="29427" r="33854">
                        <a14:foregroundMark x1="30729" y1="51019" x2="31302" y2="51759"/>
                      </a14:backgroundRemoval>
                    </a14:imgEffect>
                  </a14:imgLayer>
                </a14:imgProps>
              </a:ext>
            </a:extLst>
          </a:blip>
          <a:srcRect l="29405" t="45286" r="65643" b="44229"/>
          <a:stretch/>
        </p:blipFill>
        <p:spPr>
          <a:xfrm>
            <a:off x="2210541" y="6530328"/>
            <a:ext cx="355106" cy="42299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82670BC-5C76-4406-89D8-C04D29D025DB}"/>
              </a:ext>
            </a:extLst>
          </p:cNvPr>
          <p:cNvSpPr/>
          <p:nvPr/>
        </p:nvSpPr>
        <p:spPr>
          <a:xfrm>
            <a:off x="2565647" y="6530328"/>
            <a:ext cx="1020932" cy="1989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/>
              <a:t>LCA.cpp</a:t>
            </a:r>
            <a:endParaRPr lang="zh-CN" altLang="en-US" sz="105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F931800-F25A-4FB0-84A1-CD5B94ED5407}"/>
              </a:ext>
            </a:extLst>
          </p:cNvPr>
          <p:cNvSpPr/>
          <p:nvPr/>
        </p:nvSpPr>
        <p:spPr>
          <a:xfrm>
            <a:off x="8380521" y="6560635"/>
            <a:ext cx="1020932" cy="1989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050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94A52D85-5E8C-4091-81B4-F7FE9B1EDC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4103" y="1093251"/>
            <a:ext cx="6157494" cy="5052498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7917E55A-ACF4-4927-B682-65573865C7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8237" y="-1049015"/>
            <a:ext cx="434378" cy="4046571"/>
          </a:xfrm>
          <a:prstGeom prst="rect">
            <a:avLst/>
          </a:prstGeom>
        </p:spPr>
      </p:pic>
      <p:sp>
        <p:nvSpPr>
          <p:cNvPr id="23" name="Rectangle 2">
            <a:extLst>
              <a:ext uri="{FF2B5EF4-FFF2-40B4-BE49-F238E27FC236}">
                <a16:creationId xmlns:a16="http://schemas.microsoft.com/office/drawing/2014/main" id="{679E6FDB-3495-4813-B059-11BC0986B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615" y="632115"/>
            <a:ext cx="5086764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435A5F"/>
                </a:solidFill>
                <a:effectLst/>
                <a:latin typeface="Consolas" panose="020B0609020204030204" pitchFamily="49" charset="0"/>
              </a:rPr>
              <a:t>#include&lt;cstdio&gt;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435A5F"/>
                </a:solidFill>
                <a:effectLst/>
                <a:latin typeface="Consolas" panose="020B0609020204030204" pitchFamily="49" charset="0"/>
              </a:rPr>
              <a:t>#include&lt;iostream&gt;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std;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b="1" dirty="0">
                <a:solidFill>
                  <a:srgbClr val="E0E8FF"/>
                </a:solidFill>
                <a:latin typeface="Consolas" panose="020B0609020204030204" pitchFamily="49" charset="0"/>
              </a:rPr>
              <a:t>i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nt</a:t>
            </a: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tree_root,num=0,head[1000001],dep[1000001];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DADB0143-C385-4B6F-81C2-9F65FE85F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920" y="110439"/>
            <a:ext cx="127321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Edge {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next,to;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 e[1000001];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4">
            <a:extLst>
              <a:ext uri="{FF2B5EF4-FFF2-40B4-BE49-F238E27FC236}">
                <a16:creationId xmlns:a16="http://schemas.microsoft.com/office/drawing/2014/main" id="{44918EE5-4076-41B8-BA24-7D0DB834C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920" y="479876"/>
            <a:ext cx="2384489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edge_add(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from,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to) {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num++;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e[num].next=head[from];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e[num].to=to;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head[from]=num;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e[++num].next=head[to];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e[num].to=from;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head[to]=num;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D22CD74-F24F-4B6D-AF8F-4F3E1BEC8C3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4103" y="10172"/>
            <a:ext cx="6157494" cy="185944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37DA627-3904-4C03-8343-2BBE5B64F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080" y="1911423"/>
            <a:ext cx="3482409" cy="185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dfs(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v,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father) {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dep[v]=dep[father]+1;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i=1; (1&lt;&lt;i)&lt;=dep[v]; i++) {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f[v][i]=f[f[v][i-1]][i-1];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i=head[v]; i; i=e[i].next) {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p1=e[i].to;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(p1==father)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f[p1][0]=v;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dfs(p1,v);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1325ED0C-F00B-49E4-BEAD-D39CBCFCC38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4245" y="3052385"/>
            <a:ext cx="289585" cy="3856054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98B2CCA9-2FB8-48AE-A2E0-AE9B08EBD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994" y="3819341"/>
            <a:ext cx="3586579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lca(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x,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y) {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(dep[x]&lt;dep[y])swap(x,y);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i=20; i&gt;=0; i--) {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(dep[f[x][i]]&gt;=dep[y])x=f[x][i];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(x==y)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x;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i=20; i&gt;=0; i--) {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(f[x][i]!=f[y][i]) {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x=f[x][i];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y=f[y][i];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f[x][0];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49B7490E-5480-4630-9BEF-1DCD74DD8E9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9172" y="5913294"/>
            <a:ext cx="6157494" cy="953549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3D61450D-84AD-4881-8699-22C16B68CCC5}"/>
              </a:ext>
            </a:extLst>
          </p:cNvPr>
          <p:cNvSpPr/>
          <p:nvPr/>
        </p:nvSpPr>
        <p:spPr>
          <a:xfrm>
            <a:off x="1010771" y="3803000"/>
            <a:ext cx="2655226" cy="220846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19DC6DD-48DA-42D2-A9E6-8768172453DF}"/>
              </a:ext>
            </a:extLst>
          </p:cNvPr>
          <p:cNvSpPr/>
          <p:nvPr/>
        </p:nvSpPr>
        <p:spPr>
          <a:xfrm>
            <a:off x="7241280" y="1676400"/>
            <a:ext cx="4276617" cy="2580640"/>
          </a:xfrm>
          <a:prstGeom prst="rect">
            <a:avLst/>
          </a:prstGeom>
          <a:noFill/>
          <a:ln w="57150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53406F63-3726-497F-8392-01F49F326621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r="47505" b="87420"/>
          <a:stretch/>
        </p:blipFill>
        <p:spPr>
          <a:xfrm>
            <a:off x="7569613" y="2122666"/>
            <a:ext cx="3663679" cy="59005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316873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2923">
        <p159:morph option="byObject"/>
      </p:transition>
    </mc:Choice>
    <mc:Fallback>
      <p:transition advTm="29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decel="10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356FEA0E-5FA8-4506-839F-7F73CC2296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237" y="374897"/>
            <a:ext cx="462645" cy="22306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88195DE-7739-4B01-BF77-6F0282ADD09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72" r="6577"/>
          <a:stretch/>
        </p:blipFill>
        <p:spPr>
          <a:xfrm>
            <a:off x="0" y="6530328"/>
            <a:ext cx="11390050" cy="317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9B584C6-185E-4408-A26B-B7F40CF0D50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6296" b="55278" l="29427" r="33854">
                        <a14:foregroundMark x1="30729" y1="51019" x2="31302" y2="51759"/>
                      </a14:backgroundRemoval>
                    </a14:imgEffect>
                  </a14:imgLayer>
                </a14:imgProps>
              </a:ext>
            </a:extLst>
          </a:blip>
          <a:srcRect l="29405" t="45286" r="65643" b="44229"/>
          <a:stretch/>
        </p:blipFill>
        <p:spPr>
          <a:xfrm>
            <a:off x="2210541" y="6530328"/>
            <a:ext cx="355106" cy="42299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82670BC-5C76-4406-89D8-C04D29D025DB}"/>
              </a:ext>
            </a:extLst>
          </p:cNvPr>
          <p:cNvSpPr/>
          <p:nvPr/>
        </p:nvSpPr>
        <p:spPr>
          <a:xfrm>
            <a:off x="2565647" y="6530328"/>
            <a:ext cx="1020932" cy="1989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/>
              <a:t>LCA.cpp</a:t>
            </a:r>
            <a:endParaRPr lang="zh-CN" altLang="en-US" sz="105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F931800-F25A-4FB0-84A1-CD5B94ED5407}"/>
              </a:ext>
            </a:extLst>
          </p:cNvPr>
          <p:cNvSpPr/>
          <p:nvPr/>
        </p:nvSpPr>
        <p:spPr>
          <a:xfrm>
            <a:off x="8380521" y="6560635"/>
            <a:ext cx="1020932" cy="1989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050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94A52D85-5E8C-4091-81B4-F7FE9B1EDC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4103" y="1093251"/>
            <a:ext cx="6157494" cy="5052498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7917E55A-ACF4-4927-B682-65573865C7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8237" y="-1049015"/>
            <a:ext cx="434378" cy="4046571"/>
          </a:xfrm>
          <a:prstGeom prst="rect">
            <a:avLst/>
          </a:prstGeom>
        </p:spPr>
      </p:pic>
      <p:sp>
        <p:nvSpPr>
          <p:cNvPr id="23" name="Rectangle 2">
            <a:extLst>
              <a:ext uri="{FF2B5EF4-FFF2-40B4-BE49-F238E27FC236}">
                <a16:creationId xmlns:a16="http://schemas.microsoft.com/office/drawing/2014/main" id="{679E6FDB-3495-4813-B059-11BC0986B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615" y="632115"/>
            <a:ext cx="5086764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435A5F"/>
                </a:solidFill>
                <a:effectLst/>
                <a:latin typeface="Consolas" panose="020B0609020204030204" pitchFamily="49" charset="0"/>
              </a:rPr>
              <a:t>#include&lt;cstdio&gt;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435A5F"/>
                </a:solidFill>
                <a:effectLst/>
                <a:latin typeface="Consolas" panose="020B0609020204030204" pitchFamily="49" charset="0"/>
              </a:rPr>
              <a:t>#include&lt;iostream&gt;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std;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b="1" dirty="0">
                <a:solidFill>
                  <a:srgbClr val="E0E8FF"/>
                </a:solidFill>
                <a:latin typeface="Consolas" panose="020B0609020204030204" pitchFamily="49" charset="0"/>
              </a:rPr>
              <a:t>i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nt</a:t>
            </a: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tree_root,num=0,head[1000001],dep[1000001];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DADB0143-C385-4B6F-81C2-9F65FE85F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920" y="110439"/>
            <a:ext cx="127321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Edge {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next,to;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 e[1000001];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4">
            <a:extLst>
              <a:ext uri="{FF2B5EF4-FFF2-40B4-BE49-F238E27FC236}">
                <a16:creationId xmlns:a16="http://schemas.microsoft.com/office/drawing/2014/main" id="{44918EE5-4076-41B8-BA24-7D0DB834C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920" y="479876"/>
            <a:ext cx="2384489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edge_add(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from,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to) {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num++;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e[num].next=head[from];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e[num].to=to;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head[from]=num;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e[++num].next=head[to];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e[num].to=from;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head[to]=num;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D22CD74-F24F-4B6D-AF8F-4F3E1BEC8C3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4103" y="10172"/>
            <a:ext cx="6157494" cy="185944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37DA627-3904-4C03-8343-2BBE5B64F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080" y="1911423"/>
            <a:ext cx="3482409" cy="185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dfs(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v,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father) {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dep[v]=dep[father]+1;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i=1; (1&lt;&lt;i)&lt;=dep[v]; i++) {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f[v][i]=f[f[v][i-1]][i-1];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i=head[v]; i; i=e[i].next) {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p1=e[i].to;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(p1==father)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f[p1][0]=v;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dfs(p1,v);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1325ED0C-F00B-49E4-BEAD-D39CBCFCC38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4245" y="3052385"/>
            <a:ext cx="289585" cy="3856054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98B2CCA9-2FB8-48AE-A2E0-AE9B08EBD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994" y="3819341"/>
            <a:ext cx="3586579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lca(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x,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y) {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(dep[x]&lt;dep[y])swap(x,y);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i=20; i&gt;=0; i--) {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(dep[f[x][i]]&gt;=dep[y])x=f[x][i];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(x==y)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x;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i=20; i&gt;=0; i--) {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(f[x][i]!=f[y][i]) {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x=f[x][i];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y=f[y][i];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f[x][0];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49B7490E-5480-4630-9BEF-1DCD74DD8E9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9172" y="5913294"/>
            <a:ext cx="6157494" cy="953549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3D61450D-84AD-4881-8699-22C16B68CCC5}"/>
              </a:ext>
            </a:extLst>
          </p:cNvPr>
          <p:cNvSpPr/>
          <p:nvPr/>
        </p:nvSpPr>
        <p:spPr>
          <a:xfrm>
            <a:off x="1272487" y="3963366"/>
            <a:ext cx="2655226" cy="220846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19DC6DD-48DA-42D2-A9E6-8768172453DF}"/>
              </a:ext>
            </a:extLst>
          </p:cNvPr>
          <p:cNvSpPr/>
          <p:nvPr/>
        </p:nvSpPr>
        <p:spPr>
          <a:xfrm>
            <a:off x="7241280" y="1676400"/>
            <a:ext cx="4276617" cy="2580640"/>
          </a:xfrm>
          <a:prstGeom prst="rect">
            <a:avLst/>
          </a:prstGeom>
          <a:noFill/>
          <a:ln w="57150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53406F63-3726-497F-8392-01F49F326621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10483" t="9530" r="28240" b="81372"/>
          <a:stretch/>
        </p:blipFill>
        <p:spPr>
          <a:xfrm>
            <a:off x="7384210" y="2252058"/>
            <a:ext cx="4005840" cy="399701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C4DF3ACC-3741-4C60-B32F-4EBABED30B8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222454" y="3628062"/>
            <a:ext cx="8024555" cy="3238781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C06D0D3D-E61D-4912-B920-0504E126C0E0}"/>
              </a:ext>
            </a:extLst>
          </p:cNvPr>
          <p:cNvSpPr/>
          <p:nvPr/>
        </p:nvSpPr>
        <p:spPr>
          <a:xfrm>
            <a:off x="10340778" y="6155456"/>
            <a:ext cx="411789" cy="469223"/>
          </a:xfrm>
          <a:prstGeom prst="ellipse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6B78D1F4-E4DC-45E7-A7C1-1516B2B8DC54}"/>
              </a:ext>
            </a:extLst>
          </p:cNvPr>
          <p:cNvSpPr/>
          <p:nvPr/>
        </p:nvSpPr>
        <p:spPr>
          <a:xfrm>
            <a:off x="5378561" y="5056737"/>
            <a:ext cx="471823" cy="469223"/>
          </a:xfrm>
          <a:prstGeom prst="ellipse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84611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7110">
        <p159:morph option="byObject"/>
      </p:transition>
    </mc:Choice>
    <mc:Fallback>
      <p:transition advTm="711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decel="10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2.96296E-6 L -0.40455 -0.16018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234" y="-800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0.40455 0.16019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21" y="7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4" grpId="0" animBg="1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356FEA0E-5FA8-4506-839F-7F73CC2296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237" y="374897"/>
            <a:ext cx="462645" cy="22306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88195DE-7739-4B01-BF77-6F0282ADD09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72" r="6577"/>
          <a:stretch/>
        </p:blipFill>
        <p:spPr>
          <a:xfrm>
            <a:off x="0" y="6530328"/>
            <a:ext cx="11390050" cy="317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9B584C6-185E-4408-A26B-B7F40CF0D50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6296" b="55278" l="29427" r="33854">
                        <a14:foregroundMark x1="30729" y1="51019" x2="31302" y2="51759"/>
                      </a14:backgroundRemoval>
                    </a14:imgEffect>
                  </a14:imgLayer>
                </a14:imgProps>
              </a:ext>
            </a:extLst>
          </a:blip>
          <a:srcRect l="29405" t="45286" r="65643" b="44229"/>
          <a:stretch/>
        </p:blipFill>
        <p:spPr>
          <a:xfrm>
            <a:off x="2210541" y="6530328"/>
            <a:ext cx="355106" cy="42299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82670BC-5C76-4406-89D8-C04D29D025DB}"/>
              </a:ext>
            </a:extLst>
          </p:cNvPr>
          <p:cNvSpPr/>
          <p:nvPr/>
        </p:nvSpPr>
        <p:spPr>
          <a:xfrm>
            <a:off x="2565647" y="6530328"/>
            <a:ext cx="1020932" cy="1989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/>
              <a:t>LCA.cpp</a:t>
            </a:r>
            <a:endParaRPr lang="zh-CN" altLang="en-US" sz="105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F931800-F25A-4FB0-84A1-CD5B94ED5407}"/>
              </a:ext>
            </a:extLst>
          </p:cNvPr>
          <p:cNvSpPr/>
          <p:nvPr/>
        </p:nvSpPr>
        <p:spPr>
          <a:xfrm>
            <a:off x="8380521" y="6560635"/>
            <a:ext cx="1020932" cy="1989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050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94A52D85-5E8C-4091-81B4-F7FE9B1EDC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4103" y="1093251"/>
            <a:ext cx="6157494" cy="5052498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7917E55A-ACF4-4927-B682-65573865C7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8237" y="-1049015"/>
            <a:ext cx="434378" cy="4046571"/>
          </a:xfrm>
          <a:prstGeom prst="rect">
            <a:avLst/>
          </a:prstGeom>
        </p:spPr>
      </p:pic>
      <p:sp>
        <p:nvSpPr>
          <p:cNvPr id="23" name="Rectangle 2">
            <a:extLst>
              <a:ext uri="{FF2B5EF4-FFF2-40B4-BE49-F238E27FC236}">
                <a16:creationId xmlns:a16="http://schemas.microsoft.com/office/drawing/2014/main" id="{679E6FDB-3495-4813-B059-11BC0986B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615" y="632115"/>
            <a:ext cx="5086764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435A5F"/>
                </a:solidFill>
                <a:effectLst/>
                <a:latin typeface="Consolas" panose="020B0609020204030204" pitchFamily="49" charset="0"/>
              </a:rPr>
              <a:t>#include&lt;cstdio&gt;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435A5F"/>
                </a:solidFill>
                <a:effectLst/>
                <a:latin typeface="Consolas" panose="020B0609020204030204" pitchFamily="49" charset="0"/>
              </a:rPr>
              <a:t>#include&lt;iostream&gt;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std;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b="1" dirty="0">
                <a:solidFill>
                  <a:srgbClr val="E0E8FF"/>
                </a:solidFill>
                <a:latin typeface="Consolas" panose="020B0609020204030204" pitchFamily="49" charset="0"/>
              </a:rPr>
              <a:t>i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nt</a:t>
            </a: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tree_root,num=0,head[1000001],dep[1000001];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DADB0143-C385-4B6F-81C2-9F65FE85F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920" y="110439"/>
            <a:ext cx="127321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Edge {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next,to;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 e[1000001];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4">
            <a:extLst>
              <a:ext uri="{FF2B5EF4-FFF2-40B4-BE49-F238E27FC236}">
                <a16:creationId xmlns:a16="http://schemas.microsoft.com/office/drawing/2014/main" id="{44918EE5-4076-41B8-BA24-7D0DB834C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920" y="479876"/>
            <a:ext cx="2384489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edge_add(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from,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to) {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num++;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e[num].next=head[from];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e[num].to=to;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head[from]=num;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e[++num].next=head[to];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e[num].to=from;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head[to]=num;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D22CD74-F24F-4B6D-AF8F-4F3E1BEC8C3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4103" y="10172"/>
            <a:ext cx="6157494" cy="185944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37DA627-3904-4C03-8343-2BBE5B64F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080" y="1911423"/>
            <a:ext cx="3482409" cy="185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dfs(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v,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father) {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dep[v]=dep[father]+1;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i=1; (1&lt;&lt;i)&lt;=dep[v]; i++) {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f[v][i]=f[f[v][i-1]][i-1];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i=head[v]; i; i=e[i].next) {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p1=e[i].to;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(p1==father)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f[p1][0]=v;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dfs(p1,v);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1325ED0C-F00B-49E4-BEAD-D39CBCFCC38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4245" y="3052385"/>
            <a:ext cx="289585" cy="3856054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98B2CCA9-2FB8-48AE-A2E0-AE9B08EBD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994" y="3819341"/>
            <a:ext cx="3586579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lca(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x,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y) {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(dep[x]&lt;dep[y])swap(x,y);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i=20; i&gt;=0; i--) {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(dep[f[x][i]]&gt;=dep[y])x=f[x][i];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(x==y)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x;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0E8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i=20; i&gt;=0; i--) {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(f[x][i]!=f[y][i]) {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x=f[x][i];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y=f[y][i];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f[x][0];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49B7490E-5480-4630-9BEF-1DCD74DD8E9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9172" y="5913294"/>
            <a:ext cx="6157494" cy="953549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3D61450D-84AD-4881-8699-22C16B68CCC5}"/>
              </a:ext>
            </a:extLst>
          </p:cNvPr>
          <p:cNvSpPr/>
          <p:nvPr/>
        </p:nvSpPr>
        <p:spPr>
          <a:xfrm>
            <a:off x="1272486" y="4126291"/>
            <a:ext cx="2781353" cy="654318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19DC6DD-48DA-42D2-A9E6-8768172453DF}"/>
              </a:ext>
            </a:extLst>
          </p:cNvPr>
          <p:cNvSpPr/>
          <p:nvPr/>
        </p:nvSpPr>
        <p:spPr>
          <a:xfrm>
            <a:off x="7241280" y="1676400"/>
            <a:ext cx="4276617" cy="2580640"/>
          </a:xfrm>
          <a:prstGeom prst="rect">
            <a:avLst/>
          </a:prstGeom>
          <a:noFill/>
          <a:ln w="57150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53406F63-3726-497F-8392-01F49F326621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10482" t="17609" r="4006" b="52711"/>
          <a:stretch/>
        </p:blipFill>
        <p:spPr>
          <a:xfrm>
            <a:off x="7492280" y="2307812"/>
            <a:ext cx="3818346" cy="890662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F7228D00-F8C1-4AD9-8D85-4B1D021919F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222454" y="3628062"/>
            <a:ext cx="8024555" cy="3238781"/>
          </a:xfrm>
          <a:prstGeom prst="rect">
            <a:avLst/>
          </a:prstGeom>
        </p:spPr>
      </p:pic>
      <p:sp>
        <p:nvSpPr>
          <p:cNvPr id="29" name="椭圆 28">
            <a:extLst>
              <a:ext uri="{FF2B5EF4-FFF2-40B4-BE49-F238E27FC236}">
                <a16:creationId xmlns:a16="http://schemas.microsoft.com/office/drawing/2014/main" id="{88805C42-4E15-4351-8BDE-EB949F0DBF7C}"/>
              </a:ext>
            </a:extLst>
          </p:cNvPr>
          <p:cNvSpPr/>
          <p:nvPr/>
        </p:nvSpPr>
        <p:spPr>
          <a:xfrm>
            <a:off x="10340778" y="6155456"/>
            <a:ext cx="411789" cy="469223"/>
          </a:xfrm>
          <a:prstGeom prst="ellipse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0839A358-00E3-4309-B421-D3337ACB10E7}"/>
              </a:ext>
            </a:extLst>
          </p:cNvPr>
          <p:cNvSpPr/>
          <p:nvPr/>
        </p:nvSpPr>
        <p:spPr>
          <a:xfrm>
            <a:off x="5378561" y="5056737"/>
            <a:ext cx="471823" cy="469223"/>
          </a:xfrm>
          <a:prstGeom prst="ellipse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49094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8250">
        <p159:morph option="byObject"/>
      </p:transition>
    </mc:Choice>
    <mc:Fallback>
      <p:transition advTm="825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decel="10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decel="10000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2.96296E-6 L -0.04166 -0.26805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3" y="-1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2.96296E-6 L 0.04414 -0.15393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1" y="-7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9" grpId="0" animBg="1"/>
      <p:bldP spid="29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5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1.6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6278</Words>
  <Application>Microsoft Office PowerPoint</Application>
  <PresentationFormat>宽屏</PresentationFormat>
  <Paragraphs>512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等线</vt:lpstr>
      <vt:lpstr>等线 Light</vt:lpstr>
      <vt:lpstr>Arial</vt:lpstr>
      <vt:lpstr>Bell MT</vt:lpstr>
      <vt:lpstr>Consolas</vt:lpstr>
      <vt:lpstr>JetBrains Mono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</dc:creator>
  <cp:lastModifiedBy>zhang</cp:lastModifiedBy>
  <cp:revision>84</cp:revision>
  <dcterms:created xsi:type="dcterms:W3CDTF">2019-08-11T10:19:49Z</dcterms:created>
  <dcterms:modified xsi:type="dcterms:W3CDTF">2020-02-13T03:45:00Z</dcterms:modified>
</cp:coreProperties>
</file>