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FEC2"/>
    <a:srgbClr val="FDCA77"/>
    <a:srgbClr val="FDC3FD"/>
    <a:srgbClr val="EDFDB9"/>
    <a:srgbClr val="C1092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B1AA-F70C-443A-9365-52A03D9F4194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B8A4-43F4-4EB8-B321-B84BC16BF0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170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B1AA-F70C-443A-9365-52A03D9F4194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B8A4-43F4-4EB8-B321-B84BC16BF0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100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B1AA-F70C-443A-9365-52A03D9F4194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B8A4-43F4-4EB8-B321-B84BC16BF0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629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B1AA-F70C-443A-9365-52A03D9F4194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B8A4-43F4-4EB8-B321-B84BC16BF0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24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B1AA-F70C-443A-9365-52A03D9F4194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B8A4-43F4-4EB8-B321-B84BC16BF0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30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B1AA-F70C-443A-9365-52A03D9F4194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B8A4-43F4-4EB8-B321-B84BC16BF0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962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B1AA-F70C-443A-9365-52A03D9F4194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B8A4-43F4-4EB8-B321-B84BC16BF0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889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B1AA-F70C-443A-9365-52A03D9F4194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B8A4-43F4-4EB8-B321-B84BC16BF0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391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B1AA-F70C-443A-9365-52A03D9F4194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B8A4-43F4-4EB8-B321-B84BC16BF0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603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B1AA-F70C-443A-9365-52A03D9F4194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B8A4-43F4-4EB8-B321-B84BC16BF0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103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B1AA-F70C-443A-9365-52A03D9F4194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B8A4-43F4-4EB8-B321-B84BC16BF0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251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FB1AA-F70C-443A-9365-52A03D9F4194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9B8A4-43F4-4EB8-B321-B84BC16BF0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62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017" y="752498"/>
            <a:ext cx="3267808" cy="1715599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0" y="0"/>
            <a:ext cx="12192000" cy="1230923"/>
          </a:xfrm>
          <a:prstGeom prst="rect">
            <a:avLst/>
          </a:prstGeom>
          <a:solidFill>
            <a:srgbClr val="C00000"/>
          </a:solidFill>
          <a:ln>
            <a:solidFill>
              <a:srgbClr val="C10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C1092A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947" y="128010"/>
            <a:ext cx="3084345" cy="1004441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729761" y="399397"/>
            <a:ext cx="8326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BERT: l’algoritmo che ha cambiato il mondo del NLP</a:t>
            </a:r>
            <a:endParaRPr lang="it-IT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464284" y="1756939"/>
            <a:ext cx="9107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Cos'è BERT?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Bidirectional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Encoder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Representations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Transformers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(BERT)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, sviluppato da Google, ha rivoluzionato l’NLP.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Innovazione principale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 approccio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bidirezionale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, analizza il contesto precedente e successivo di ogni parola.</a:t>
            </a:r>
          </a:p>
          <a:p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525831" y="3444189"/>
            <a:ext cx="9263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Innovazioni Chiave di BERT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Masked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Language Model (MLM)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→ il modello prevede parole nascoste basandosi sul contesto.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Sentence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(NSP)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→ determina se una frase segue logicamente un’altra.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1525831" y="5086611"/>
            <a:ext cx="96931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Punti di Forza di BERT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Comprensione avanzata del linguaggio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Meccanismo di attenzione multi-head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per risolvere ambiguità e polisemia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Addestrato su grandi quantità di dati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(Wikipedia,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Brown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Corpus)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Fine-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per compiti specifici con alta accuratezza</a:t>
            </a:r>
            <a:b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dirty="0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15" y="1342585"/>
            <a:ext cx="1052515" cy="1052515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83" y="3067555"/>
            <a:ext cx="1052515" cy="1052515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84" y="4765691"/>
            <a:ext cx="1052515" cy="105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66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90650">
            <a:off x="10528558" y="1317363"/>
            <a:ext cx="1410833" cy="1180305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0" y="0"/>
            <a:ext cx="12192000" cy="1230921"/>
          </a:xfrm>
          <a:prstGeom prst="rect">
            <a:avLst/>
          </a:prstGeom>
          <a:solidFill>
            <a:srgbClr val="C00000"/>
          </a:solidFill>
          <a:ln>
            <a:solidFill>
              <a:srgbClr val="C10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C1092A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11" y="113239"/>
            <a:ext cx="3084345" cy="1004441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3763109" y="323071"/>
            <a:ext cx="2646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finali</a:t>
            </a:r>
            <a:endParaRPr lang="it-IT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525466" y="1553992"/>
            <a:ext cx="60754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Lavori futuri</a:t>
            </a: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Utilizzo di un </a:t>
            </a:r>
            <a:r>
              <a:rPr lang="it-IT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di maggiori dimensioni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Utilizzo di un </a:t>
            </a:r>
            <a:r>
              <a:rPr 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hardware maggiormente adeguato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Sperimentare ulteriori tecniche di </a:t>
            </a:r>
            <a:r>
              <a:rPr 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it-IT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augmentation</a:t>
            </a:r>
            <a:endParaRPr lang="it-IT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Utilizzare </a:t>
            </a:r>
            <a:r>
              <a:rPr 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altri modelli di BERT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Accurata procedura di </a:t>
            </a:r>
            <a:r>
              <a:rPr lang="it-IT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Hyperparameter</a:t>
            </a:r>
            <a:r>
              <a:rPr 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3" y="1213146"/>
            <a:ext cx="1052515" cy="1052515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1525466" y="4730262"/>
            <a:ext cx="97682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Approccio di sviluppo flessibile</a:t>
            </a: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ffriamo sia la possibilità di </a:t>
            </a:r>
            <a:r>
              <a:rPr 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esecuzione 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locale 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per utenti con 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GPU adeguate (es. NVIDIA RTX 3060, 3070, 3080 o superiori)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sia 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un'esecuzione su Google </a:t>
            </a:r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per garantire accessibilità a chi non dispone di tali risorse hardware.</a:t>
            </a: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94" y="4469421"/>
            <a:ext cx="1052515" cy="1052515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888" y="2020757"/>
            <a:ext cx="2885782" cy="285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5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tangolo arrotondato 29"/>
          <p:cNvSpPr/>
          <p:nvPr/>
        </p:nvSpPr>
        <p:spPr>
          <a:xfrm>
            <a:off x="9796843" y="5990162"/>
            <a:ext cx="1749927" cy="615684"/>
          </a:xfrm>
          <a:prstGeom prst="roundRect">
            <a:avLst/>
          </a:prstGeom>
          <a:solidFill>
            <a:srgbClr val="A0FEC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arrotondato 26"/>
          <p:cNvSpPr/>
          <p:nvPr/>
        </p:nvSpPr>
        <p:spPr>
          <a:xfrm>
            <a:off x="7733525" y="5973370"/>
            <a:ext cx="1627929" cy="641953"/>
          </a:xfrm>
          <a:prstGeom prst="roundRect">
            <a:avLst/>
          </a:prstGeom>
          <a:solidFill>
            <a:srgbClr val="FDCA7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arrotondato 25"/>
          <p:cNvSpPr/>
          <p:nvPr/>
        </p:nvSpPr>
        <p:spPr>
          <a:xfrm>
            <a:off x="5542679" y="5973370"/>
            <a:ext cx="1779759" cy="641953"/>
          </a:xfrm>
          <a:prstGeom prst="roundRect">
            <a:avLst/>
          </a:prstGeom>
          <a:solidFill>
            <a:srgbClr val="FDC3F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arrotondato 24"/>
          <p:cNvSpPr/>
          <p:nvPr/>
        </p:nvSpPr>
        <p:spPr>
          <a:xfrm>
            <a:off x="2830289" y="5973370"/>
            <a:ext cx="2269337" cy="6419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arrotondato 23"/>
          <p:cNvSpPr/>
          <p:nvPr/>
        </p:nvSpPr>
        <p:spPr>
          <a:xfrm>
            <a:off x="871282" y="5995365"/>
            <a:ext cx="1529861" cy="641953"/>
          </a:xfrm>
          <a:prstGeom prst="roundRect">
            <a:avLst/>
          </a:prstGeom>
          <a:solidFill>
            <a:srgbClr val="EDFDB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90650">
            <a:off x="368967" y="4581070"/>
            <a:ext cx="1487387" cy="1244350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0" y="0"/>
            <a:ext cx="12192000" cy="1230923"/>
          </a:xfrm>
          <a:prstGeom prst="rect">
            <a:avLst/>
          </a:prstGeom>
          <a:solidFill>
            <a:srgbClr val="C00000"/>
          </a:solidFill>
          <a:ln>
            <a:solidFill>
              <a:srgbClr val="C10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C1092A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947" y="128010"/>
            <a:ext cx="3084345" cy="1004441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46185" y="234187"/>
            <a:ext cx="8600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Lyrics</a:t>
            </a:r>
            <a:r>
              <a:rPr lang="it-IT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Finder</a:t>
            </a:r>
            <a:r>
              <a:rPr lang="it-IT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NLP &amp; BERT per l’Analisi dei Testi Musicali</a:t>
            </a:r>
            <a:endParaRPr lang="it-IT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315935" y="584592"/>
            <a:ext cx="8345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Progetto di classificazione automatica dei generi musicali dai testi delle canzoni</a:t>
            </a: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794718" y="1405982"/>
            <a:ext cx="8440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Obiettivo del Progetto: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Sviluppare una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pipeline NLP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per la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classificazione automatica dei generi musicali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a partire dai testi delle canzoni.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39143" y="2432362"/>
            <a:ext cx="82378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Sfide: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Difficoltà dell’analisi semantica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 I testi musicali contengono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metafore, giochi di parole e linguaggio informale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I modelli tradizionali faticano a comprenderne il significato.</a:t>
            </a:r>
          </a:p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39142" y="3824351"/>
            <a:ext cx="7921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Valore del progetto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Automatizza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un compito complesso, riducendo il lavoro manuale.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Applicazioni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playlist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automatiche, analisi tematica, scoperta musicale.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6185"/>
            <a:ext cx="1052515" cy="1052515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243" y="2098771"/>
            <a:ext cx="1052515" cy="1052515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162" y="3595838"/>
            <a:ext cx="1052515" cy="1052515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002" y="1577998"/>
            <a:ext cx="2614835" cy="2585684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588" y="4346693"/>
            <a:ext cx="2909665" cy="835013"/>
          </a:xfrm>
          <a:prstGeom prst="rect">
            <a:avLst/>
          </a:prstGeom>
        </p:spPr>
      </p:pic>
      <p:sp>
        <p:nvSpPr>
          <p:cNvPr id="18" name="CasellaDiTesto 17"/>
          <p:cNvSpPr txBox="1"/>
          <p:nvPr/>
        </p:nvSpPr>
        <p:spPr>
          <a:xfrm>
            <a:off x="2831353" y="5064117"/>
            <a:ext cx="7921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Include le seguenti colonne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song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artist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genre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lyrics</a:t>
            </a:r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Immagin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65" y="4635200"/>
            <a:ext cx="1052515" cy="1052515"/>
          </a:xfrm>
          <a:prstGeom prst="rect">
            <a:avLst/>
          </a:prstGeom>
        </p:spPr>
      </p:pic>
      <p:sp>
        <p:nvSpPr>
          <p:cNvPr id="20" name="CasellaDiTesto 19"/>
          <p:cNvSpPr txBox="1"/>
          <p:nvPr/>
        </p:nvSpPr>
        <p:spPr>
          <a:xfrm>
            <a:off x="924557" y="6112829"/>
            <a:ext cx="148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2946277" y="6088436"/>
            <a:ext cx="214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5678858" y="6111255"/>
            <a:ext cx="163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3)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7846615" y="6088436"/>
            <a:ext cx="156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4) Training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9858593" y="6085288"/>
            <a:ext cx="168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) Evaluation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Connettore 2 31"/>
          <p:cNvCxnSpPr>
            <a:stCxn id="20" idx="3"/>
            <a:endCxn id="25" idx="1"/>
          </p:cNvCxnSpPr>
          <p:nvPr/>
        </p:nvCxnSpPr>
        <p:spPr>
          <a:xfrm flipV="1">
            <a:off x="2407401" y="6294347"/>
            <a:ext cx="422888" cy="31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stCxn id="25" idx="3"/>
            <a:endCxn id="26" idx="1"/>
          </p:cNvCxnSpPr>
          <p:nvPr/>
        </p:nvCxnSpPr>
        <p:spPr>
          <a:xfrm>
            <a:off x="5099626" y="6294347"/>
            <a:ext cx="4430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 flipV="1">
            <a:off x="7309573" y="6269954"/>
            <a:ext cx="422888" cy="31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/>
          <p:nvPr/>
        </p:nvCxnSpPr>
        <p:spPr>
          <a:xfrm flipV="1">
            <a:off x="9373955" y="6252854"/>
            <a:ext cx="422888" cy="31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4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1230923"/>
          </a:xfrm>
          <a:prstGeom prst="rect">
            <a:avLst/>
          </a:prstGeom>
          <a:solidFill>
            <a:srgbClr val="C00000"/>
          </a:solidFill>
          <a:ln>
            <a:solidFill>
              <a:srgbClr val="C10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C1092A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947" y="128010"/>
            <a:ext cx="3084345" cy="1004441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118946" y="384628"/>
            <a:ext cx="8600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it-IT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Analysis (EDA)</a:t>
            </a:r>
            <a:endParaRPr lang="it-IT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7" y="1354147"/>
            <a:ext cx="6497516" cy="4478871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853" y="1517079"/>
            <a:ext cx="3091893" cy="3564875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9702611" y="2068345"/>
            <a:ext cx="23586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Totale campioni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 362,237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Generi principali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 Rock (131,377), Pop (49,444)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Generi meno rappresentati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 Indie (5,732), R&amp;B (5,935), Folk (3,241)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1777223" y="5880850"/>
            <a:ext cx="8897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Problema dello sbilanciamento tra le classi del </a:t>
            </a:r>
            <a:r>
              <a:rPr lang="it-IT" sz="24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it-IT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537" y="5495085"/>
            <a:ext cx="1334876" cy="123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3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1230923"/>
          </a:xfrm>
          <a:prstGeom prst="rect">
            <a:avLst/>
          </a:prstGeom>
          <a:solidFill>
            <a:srgbClr val="C00000"/>
          </a:solidFill>
          <a:ln>
            <a:solidFill>
              <a:srgbClr val="C10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C1092A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947" y="128010"/>
            <a:ext cx="3084345" cy="1004441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3209193" y="319039"/>
            <a:ext cx="8600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Pipeline: 1) </a:t>
            </a:r>
            <a:r>
              <a:rPr lang="it-IT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  <a:endParaRPr lang="it-IT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697523" y="1358933"/>
            <a:ext cx="11268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1) Pulizia dei dati riducendo il rumore per migliorare la qualità e l'efficienza del modello BERT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41177" y="1759043"/>
            <a:ext cx="84476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Rimozione di tutte le righe del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nelle quali i campi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lyrics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genre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risultavano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, o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Rimozione degli spazi bianchi all’inizio e alla fine dei brani nel campo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lyrics</a:t>
            </a:r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Rimozione di punteggiatura e caratteri speciali,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Rimozione di identificatori legati alle canzoni,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Rimozione di simboli superflui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Rimozione di moltiplicatori delle strofe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Rimozione di testi strumentali o corrotti,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Rimozione di caratteri non ASCII.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Rimozione di righe vuote o solo spazi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55" y="1759043"/>
            <a:ext cx="3118339" cy="261788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95" y="4450511"/>
            <a:ext cx="3783197" cy="2407489"/>
          </a:xfrm>
          <a:prstGeom prst="rect">
            <a:avLst/>
          </a:prstGeom>
        </p:spPr>
      </p:pic>
      <p:cxnSp>
        <p:nvCxnSpPr>
          <p:cNvPr id="12" name="Connettore 2 11"/>
          <p:cNvCxnSpPr/>
          <p:nvPr/>
        </p:nvCxnSpPr>
        <p:spPr>
          <a:xfrm>
            <a:off x="4141177" y="5319346"/>
            <a:ext cx="1028700" cy="87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5345724" y="4756638"/>
            <a:ext cx="5380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Per bilanciare il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Consideriamo solo le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4 classi più numerose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(Rock, Pop, Hip-Hop, Metal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Undersampling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(portiamo tutte le classi a 23.198 campioni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ttangolo arrotondato 14"/>
          <p:cNvSpPr/>
          <p:nvPr/>
        </p:nvSpPr>
        <p:spPr>
          <a:xfrm>
            <a:off x="5169877" y="4677617"/>
            <a:ext cx="5503985" cy="16353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196" y="4376928"/>
            <a:ext cx="756651" cy="207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9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1230923"/>
          </a:xfrm>
          <a:prstGeom prst="rect">
            <a:avLst/>
          </a:prstGeom>
          <a:solidFill>
            <a:srgbClr val="C00000"/>
          </a:solidFill>
          <a:ln>
            <a:solidFill>
              <a:srgbClr val="C10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C1092A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947" y="128010"/>
            <a:ext cx="3084345" cy="1004441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743200" y="310247"/>
            <a:ext cx="8600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Pipeline: </a:t>
            </a:r>
            <a:r>
              <a:rPr lang="it-IT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lang="it-IT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it-IT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lang="it-IT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368100" y="1358933"/>
            <a:ext cx="11823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it-IT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Serie di trasformazioni applicate ai dati testuali convertirli in rappresentazioni strutturate, numeriche e semanticamente rilevanti, in modo che i modelli possano apprendere efficacemente le caratteristiche linguistiche.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30823" y="2410273"/>
            <a:ext cx="3736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Rimozione delle Stop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  <a:endParaRPr lang="it-I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Lemmatizzazione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dei generi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Splittaggio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it-I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Tokenizzazione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422" y="2410273"/>
            <a:ext cx="7893738" cy="1348857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368100" y="4143096"/>
            <a:ext cx="116140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it-IT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viene selezionato un modello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preaddestrato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di BERT (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BertForSequenceClassification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bert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-base-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uncased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18" y="4888524"/>
            <a:ext cx="10615807" cy="188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15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1230923"/>
          </a:xfrm>
          <a:prstGeom prst="rect">
            <a:avLst/>
          </a:prstGeom>
          <a:solidFill>
            <a:srgbClr val="C00000"/>
          </a:solidFill>
          <a:ln>
            <a:solidFill>
              <a:srgbClr val="C10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C1092A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947" y="128010"/>
            <a:ext cx="3084345" cy="1004441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3314701" y="384628"/>
            <a:ext cx="2866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Pipeline: Training </a:t>
            </a:r>
            <a:endParaRPr lang="it-IT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177" y="1473923"/>
            <a:ext cx="7095280" cy="1554102"/>
          </a:xfrm>
          <a:prstGeom prst="rect">
            <a:avLst/>
          </a:prstGeom>
        </p:spPr>
      </p:pic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090247" y="2250974"/>
            <a:ext cx="1054197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Early</a:t>
            </a:r>
            <a:r>
              <a:rPr kumimoji="0" lang="it-IT" altLang="it-IT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Stopping</a:t>
            </a:r>
            <a:r>
              <a:rPr lang="it-IT" altLang="it-IT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it-IT" altLang="it-IT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 epoche)</a:t>
            </a:r>
            <a:endParaRPr kumimoji="0" lang="it-IT" altLang="it-I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Fasi dell’addestramento:</a:t>
            </a:r>
            <a:endParaRPr lang="it-IT" alt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Apprendimento: </a:t>
            </a:r>
            <a:r>
              <a:rPr kumimoji="0" lang="it-IT" altLang="it-IT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  <a:r>
              <a:rPr kumimoji="0" lang="it-IT" altLang="it-IT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pass → calcolo perdita → </a:t>
            </a:r>
            <a:r>
              <a:rPr kumimoji="0" lang="it-IT" altLang="it-IT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r>
              <a:rPr kumimoji="0" lang="it-IT" altLang="it-IT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aggiornamento pesi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Dopo ogni epoca</a:t>
            </a:r>
            <a:r>
              <a:rPr kumimoji="0" lang="it-IT" altLang="it-IT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0" lang="it-IT" altLang="it-IT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</a:t>
            </a:r>
            <a:r>
              <a:rPr kumimoji="0" lang="it-IT" altLang="it-IT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alidazione 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senza aggiornare i pesi (</a:t>
            </a:r>
            <a:r>
              <a:rPr kumimoji="0" lang="it-IT" altLang="it-IT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</a:t>
            </a:r>
            <a:r>
              <a:rPr kumimoji="0" lang="it-IT" altLang="it-IT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kumimoji="0" lang="it-IT" altLang="it-IT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it-IT" altLang="it-IT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Andamento della perdita:</a:t>
            </a:r>
            <a:endParaRPr kumimoji="0" lang="it-IT" altLang="it-I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Epoca 1-2: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 perdita di training e validazione diminuiscono → il modello sta imparando correttamente.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Epoca 3-4: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 perdita di validazione aumenta mentre quella di training continua a diminuire → segnale di </a:t>
            </a:r>
            <a:r>
              <a:rPr kumimoji="0" lang="it-IT" altLang="it-IT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Risultati principali:</a:t>
            </a:r>
            <a:endParaRPr kumimoji="0" lang="it-IT" altLang="it-I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 training è stato </a:t>
            </a:r>
            <a:r>
              <a:rPr kumimoji="0" lang="it-IT" altLang="it-IT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interrotto alla 4ª epoca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perché il modello non migliorava più sulla validazione.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 modello diventa troppo preciso sui dati di training, ma perde capacità di </a:t>
            </a:r>
            <a:r>
              <a:rPr kumimoji="0" lang="it-IT" altLang="it-IT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generalizzare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422032" y="1415099"/>
            <a:ext cx="2892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4) Training</a:t>
            </a:r>
            <a:endParaRPr lang="it-I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57" y="1901071"/>
            <a:ext cx="1052515" cy="1052515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86" y="2832079"/>
            <a:ext cx="1052515" cy="1052515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86" y="3833080"/>
            <a:ext cx="1052515" cy="1052515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88" y="5315263"/>
            <a:ext cx="1052515" cy="105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3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1230923"/>
          </a:xfrm>
          <a:prstGeom prst="rect">
            <a:avLst/>
          </a:prstGeom>
          <a:solidFill>
            <a:srgbClr val="C00000"/>
          </a:solidFill>
          <a:ln>
            <a:solidFill>
              <a:srgbClr val="C10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C1092A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947" y="128010"/>
            <a:ext cx="3084345" cy="1004441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892671" y="384628"/>
            <a:ext cx="521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Pipeline: Performance Evaluation </a:t>
            </a:r>
            <a:endParaRPr lang="it-IT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2551420"/>
            <a:ext cx="5088992" cy="4252690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1406769" y="3109880"/>
            <a:ext cx="68500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Matrice di Confusione:</a:t>
            </a:r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La maggior parte delle predizioni è corretta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Difficoltà a distinguere Rock e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Hip-Hop</a:t>
            </a:r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Report – Metriche principali:</a:t>
            </a:r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Pop &amp; Metal: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Buoni risultati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Rock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&amp; Hip-Hop: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Performances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più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basse</a:t>
            </a:r>
          </a:p>
          <a:p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Accuratezza complessiva: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71%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8438862" y="1621951"/>
            <a:ext cx="3622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5) Performance Evaluation</a:t>
            </a:r>
            <a:endParaRPr lang="it-IT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47" y="2815471"/>
            <a:ext cx="1052515" cy="1052515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48" y="4203076"/>
            <a:ext cx="1052515" cy="1052515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57" y="5473685"/>
            <a:ext cx="1052515" cy="105251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27" y="1273404"/>
            <a:ext cx="7079565" cy="172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26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1230921"/>
          </a:xfrm>
          <a:prstGeom prst="rect">
            <a:avLst/>
          </a:prstGeom>
          <a:solidFill>
            <a:srgbClr val="C00000"/>
          </a:solidFill>
          <a:ln>
            <a:solidFill>
              <a:srgbClr val="C10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C1092A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11" y="113239"/>
            <a:ext cx="3084345" cy="1004441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189285" y="384628"/>
            <a:ext cx="5917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Ottimizzazione: Data </a:t>
            </a:r>
            <a:r>
              <a:rPr lang="it-IT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Augmentation</a:t>
            </a:r>
            <a:endParaRPr lang="it-IT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16" y="1318844"/>
            <a:ext cx="4246876" cy="198036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485" y="4960535"/>
            <a:ext cx="7064908" cy="1711726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16" y="3211281"/>
            <a:ext cx="4519438" cy="3646719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4932485" y="1424353"/>
            <a:ext cx="7401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ndersampling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prelevati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30.000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campioni per le classi Rock e Pop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, tutti per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le classi Hip-Hop e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Metal.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Augmentation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Back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endParaRPr lang="it-I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Synonym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replacement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it-IT" b="1" dirty="0"/>
          </a:p>
          <a:p>
            <a:endParaRPr lang="it-IT" b="1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932485" y="3464444"/>
            <a:ext cx="714403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 smtClean="0">
                <a:latin typeface="Arial" panose="020B0604020202020204" pitchFamily="34" charset="0"/>
              </a:rPr>
              <a:t>Miglioramento complessivo della</a:t>
            </a:r>
            <a:r>
              <a:rPr kumimoji="0" lang="it-IT" altLang="it-IT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precisione del modello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con un’accuratezza salita al </a:t>
            </a:r>
            <a:r>
              <a:rPr kumimoji="0" lang="it-IT" altLang="it-IT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73%</a:t>
            </a:r>
            <a:r>
              <a:rPr lang="it-IT" altLang="it-IT" dirty="0">
                <a:latin typeface="Arial" panose="020B0604020202020204" pitchFamily="34" charset="0"/>
              </a:rPr>
              <a:t> </a:t>
            </a:r>
            <a:r>
              <a:rPr lang="it-IT" altLang="it-IT" dirty="0" smtClean="0">
                <a:latin typeface="Arial" panose="020B0604020202020204" pitchFamily="34" charset="0"/>
              </a:rPr>
              <a:t>(Miglioramento in particolare delle classi </a:t>
            </a:r>
            <a:r>
              <a:rPr lang="it-IT" altLang="it-IT" b="1" dirty="0" smtClean="0">
                <a:latin typeface="Arial" panose="020B0604020202020204" pitchFamily="34" charset="0"/>
              </a:rPr>
              <a:t>Pop</a:t>
            </a:r>
            <a:r>
              <a:rPr lang="it-IT" altLang="it-IT" dirty="0" smtClean="0">
                <a:latin typeface="Arial" panose="020B0604020202020204" pitchFamily="34" charset="0"/>
              </a:rPr>
              <a:t> e </a:t>
            </a:r>
            <a:r>
              <a:rPr lang="it-IT" altLang="it-IT" b="1" dirty="0" smtClean="0">
                <a:latin typeface="Arial" panose="020B0604020202020204" pitchFamily="34" charset="0"/>
              </a:rPr>
              <a:t>Rock</a:t>
            </a:r>
            <a:r>
              <a:rPr lang="it-IT" altLang="it-IT" dirty="0" smtClean="0">
                <a:latin typeface="Arial" panose="020B0604020202020204" pitchFamily="34" charset="0"/>
              </a:rPr>
              <a:t>, progressi più limitati per </a:t>
            </a:r>
            <a:r>
              <a:rPr kumimoji="0" lang="it-IT" altLang="it-IT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Metal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 </a:t>
            </a:r>
            <a:r>
              <a:rPr kumimoji="0" lang="it-IT" altLang="it-IT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Hip-Hop)</a:t>
            </a:r>
            <a:endParaRPr kumimoji="0" lang="it-IT" altLang="it-I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484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916" y="1742333"/>
            <a:ext cx="5326084" cy="4349635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0" y="0"/>
            <a:ext cx="12192000" cy="1230921"/>
          </a:xfrm>
          <a:prstGeom prst="rect">
            <a:avLst/>
          </a:prstGeom>
          <a:solidFill>
            <a:srgbClr val="C00000"/>
          </a:solidFill>
          <a:ln>
            <a:solidFill>
              <a:srgbClr val="C10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C1092A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11" y="113239"/>
            <a:ext cx="3084345" cy="1004441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189285" y="384628"/>
            <a:ext cx="5917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Ottimizzazione: Ulteriori Tecniche</a:t>
            </a:r>
            <a:endParaRPr lang="it-IT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5" y="4615962"/>
            <a:ext cx="6991793" cy="1933205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832337" y="1554152"/>
            <a:ext cx="47214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Aumento della lunghezza massima dei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endParaRPr lang="it-I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Riduzione 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it-IT" b="1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  <a:endParaRPr lang="it-I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Focal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238249" y="3389334"/>
            <a:ext cx="39096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72%</a:t>
            </a:r>
          </a:p>
          <a:p>
            <a:r>
              <a:rPr 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Miglior bilanciamento tra Precision e </a:t>
            </a:r>
            <a:r>
              <a:rPr lang="it-IT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tangolo arrotondato 8"/>
          <p:cNvSpPr/>
          <p:nvPr/>
        </p:nvSpPr>
        <p:spPr>
          <a:xfrm>
            <a:off x="993532" y="3354711"/>
            <a:ext cx="3525715" cy="108491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287" y="3207821"/>
            <a:ext cx="1326765" cy="132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085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822</Words>
  <Application>Microsoft Office PowerPoint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Micol</dc:creator>
  <cp:lastModifiedBy>Micol</cp:lastModifiedBy>
  <cp:revision>19</cp:revision>
  <dcterms:created xsi:type="dcterms:W3CDTF">2025-02-04T14:23:52Z</dcterms:created>
  <dcterms:modified xsi:type="dcterms:W3CDTF">2025-02-06T10:43:03Z</dcterms:modified>
</cp:coreProperties>
</file>