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F3FE"/>
    <a:srgbClr val="CCFFFF"/>
    <a:srgbClr val="FD877B"/>
    <a:srgbClr val="FFFF66"/>
    <a:srgbClr val="C10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289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1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1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14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21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8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056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211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61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29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A1FAC-9357-4C6F-A546-FF5CE2B09DBF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52FF-D85F-47FD-8AE2-50C2B78DCA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75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39429"/>
            <a:ext cx="2690446" cy="1412484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204546" y="217547"/>
            <a:ext cx="6893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Applicazione di tecniche di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supporto della difesa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04546" y="2247456"/>
            <a:ext cx="916272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 (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kumimoji="0" lang="it-IT" alt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kumimoji="0" lang="it-IT" alt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0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kumimoji="0" lang="it-IT" altLang="it-IT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Tecnica NLP per identificare e classificare entità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Applicazione nella sicurezza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Trasformare dati testuali non strutturati in informazioni strutturate per supportare analisi rapide.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Obiettivo del nostro progetto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Sviluppare un modello NER per la sicurezza, mirato a entità strategiche (piattaforme militari, armi, riferimenti temporali, documenti ufficiali).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Metodi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utilizzati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CRF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reti neurali trasformative (</a:t>
            </a:r>
            <a:r>
              <a:rPr kumimoji="0" lang="it-IT" altLang="it-IT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BERT, </a:t>
            </a:r>
            <a:r>
              <a:rPr kumimoji="0" lang="it-IT" altLang="it-IT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it-IT" altLang="it-IT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2" y="2136712"/>
            <a:ext cx="885534" cy="88553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2" y="3071677"/>
            <a:ext cx="885534" cy="88553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2" y="4006642"/>
            <a:ext cx="885534" cy="885534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2" y="5258317"/>
            <a:ext cx="885534" cy="885534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778" y="1402644"/>
            <a:ext cx="2613887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437792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8" y="1531753"/>
            <a:ext cx="4838767" cy="5129093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605454" y="5978770"/>
            <a:ext cx="2787161" cy="6242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814" y="1410104"/>
            <a:ext cx="6034153" cy="53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4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48610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Ottimizzazione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3" y="1402644"/>
            <a:ext cx="10199076" cy="264358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3" y="4182780"/>
            <a:ext cx="10199076" cy="2409182"/>
          </a:xfrm>
          <a:prstGeom prst="rect">
            <a:avLst/>
          </a:prstGeom>
        </p:spPr>
      </p:pic>
      <p:sp>
        <p:nvSpPr>
          <p:cNvPr id="11" name="Rettangolo 10"/>
          <p:cNvSpPr/>
          <p:nvPr/>
        </p:nvSpPr>
        <p:spPr>
          <a:xfrm>
            <a:off x="1143000" y="5630008"/>
            <a:ext cx="10049608" cy="325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1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85" y="3379189"/>
            <a:ext cx="8411585" cy="3246401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54469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Ottimizzazione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94" y="1531753"/>
            <a:ext cx="5538565" cy="3461603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6174037" y="1913199"/>
            <a:ext cx="5416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rocesso di apprendimento progressivo e ben strutturato, con una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chiara riduzione delle perdite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e un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miglioramento costante delle metriche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valutazione principali.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75137" y="5259017"/>
            <a:ext cx="3243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Monitoraggio con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Biases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wandb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per analisi dettagliata delle metriche.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054469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Ottimizzazione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78" y="1531753"/>
            <a:ext cx="4474784" cy="512551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708" y="1503994"/>
            <a:ext cx="6063960" cy="524243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500923" y="6002215"/>
            <a:ext cx="2665046" cy="5939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8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05807" y="402213"/>
            <a:ext cx="68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04" y="1586523"/>
            <a:ext cx="8796434" cy="486694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41575" y="2382803"/>
            <a:ext cx="3042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asato sul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corpus re3d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adattato per migliorare la qualit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dei dati e l’applicabilit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al nostro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ormato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CONLL 2003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con la codifica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IOB2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9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arrotondato 10"/>
          <p:cNvSpPr/>
          <p:nvPr/>
        </p:nvSpPr>
        <p:spPr>
          <a:xfrm>
            <a:off x="8132886" y="4207004"/>
            <a:ext cx="3736730" cy="1094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0127">
            <a:off x="9814211" y="4657686"/>
            <a:ext cx="1251553" cy="115622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547445" y="402213"/>
            <a:ext cx="68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 (EDA)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77" y="1500632"/>
            <a:ext cx="7813465" cy="5153897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695" y="1696915"/>
            <a:ext cx="7324638" cy="238066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8132885" y="4322728"/>
            <a:ext cx="389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Sbilanciamento tra i campioni delle varie entità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547445" y="402213"/>
            <a:ext cx="68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Analysis (EDA)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7" y="1668305"/>
            <a:ext cx="10615555" cy="2756788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7" y="4658998"/>
            <a:ext cx="5744616" cy="1527557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8531" y="4719619"/>
            <a:ext cx="4554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maggior parte delle frasi è breve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maggior parte delle entità è composta da 1 o 2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Squilibrio delle etichette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547445" y="6186555"/>
            <a:ext cx="442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                                   B                                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19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69377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(CRF)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51569" y="1583802"/>
            <a:ext cx="1096400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CRF per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(NER)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Cos'è il CRF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Modello probabilistico discriminativo per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labeling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che calcola la probabilità condizionale delle etichette Y date 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X.</a:t>
            </a:r>
          </a:p>
          <a:p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Vantaggi nel NER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 le dipendenze tra etichette consecutive.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Modella dipendenze sequenziali complesse.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Previsioni coerenti e globalmente ottimali.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Non fa assunzioni di indipendenza tra 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Limitazioni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Computazionalmente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intensivo e richiede una progettazione accurata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di addestramento del CRF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Caricamento dei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Formato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CoNLL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2003 (IOB2).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caratteristiche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contesto, POS-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tagging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marcatori di confine.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del modello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Utilizzo di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crfsuite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e algoritmo LBFGS.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Punteggi di F1,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Report, matrice di confusione (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0" y="1861259"/>
            <a:ext cx="885534" cy="885534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0" y="2717473"/>
            <a:ext cx="885534" cy="885534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70" y="4284745"/>
            <a:ext cx="885534" cy="88553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" y="4879912"/>
            <a:ext cx="885534" cy="885534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8" y="1402644"/>
            <a:ext cx="4613031" cy="778982"/>
          </a:xfrm>
          <a:prstGeom prst="rect">
            <a:avLst/>
          </a:prstGeom>
        </p:spPr>
      </p:pic>
      <p:sp>
        <p:nvSpPr>
          <p:cNvPr id="13" name="Rettangolo arrotondato 12"/>
          <p:cNvSpPr/>
          <p:nvPr/>
        </p:nvSpPr>
        <p:spPr>
          <a:xfrm>
            <a:off x="6787662" y="1402644"/>
            <a:ext cx="4791807" cy="7789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diritto 15"/>
          <p:cNvCxnSpPr/>
          <p:nvPr/>
        </p:nvCxnSpPr>
        <p:spPr>
          <a:xfrm>
            <a:off x="10137531" y="2515910"/>
            <a:ext cx="10505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1106366" y="2746793"/>
            <a:ext cx="1311519" cy="42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07831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Random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(CRF)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7" y="1531753"/>
            <a:ext cx="4869969" cy="510073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31753"/>
            <a:ext cx="5975436" cy="503610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2409092" y="5934808"/>
            <a:ext cx="2927838" cy="6330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arrotondato 9"/>
          <p:cNvSpPr/>
          <p:nvPr/>
        </p:nvSpPr>
        <p:spPr>
          <a:xfrm>
            <a:off x="5529299" y="5361354"/>
            <a:ext cx="5426005" cy="120650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5567360" y="5473143"/>
            <a:ext cx="5518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uone prestazioni globali ma significative variazioni tra le classi, performance elevate per entità comuni e scarse per classi poco rappresentate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1" y="5182852"/>
            <a:ext cx="548092" cy="15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17" y="752498"/>
            <a:ext cx="3267808" cy="1715599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437792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BERT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464284" y="1756939"/>
            <a:ext cx="91073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Cos'è BERT?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Bidirectional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Encoder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(BERT)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sviluppato da Google, ha rivoluzionato l’NLP.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Innovazione principale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approccio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bidirezionale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, analizza il contesto precedente e successivo di ogni parola.</a:t>
            </a:r>
          </a:p>
          <a:p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25831" y="3444189"/>
            <a:ext cx="92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Innovazioni Chiave di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Language Model (MLM)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→ il modello prevede parole nascoste basandosi sul contesto.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(NSP)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→ determina se una frase segue logicamente un’altra.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525831" y="5086611"/>
            <a:ext cx="9693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Punti di Forza di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Comprensione avanzata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Meccanismo di attenzione multi-head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per risolvere ambiguità e polisemia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Addestrato su grandi quantità di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(Wikipedia,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Brown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Corpus)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per compiti specifici con alta accuratezza</a:t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15" y="1342585"/>
            <a:ext cx="1052515" cy="105251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3" y="3067555"/>
            <a:ext cx="1052515" cy="105251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4" y="4765691"/>
            <a:ext cx="1052515" cy="10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521069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BERT for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1531753"/>
            <a:ext cx="4978703" cy="5061404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181017" y="2110997"/>
            <a:ext cx="668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Caricamento 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Tokenizzazione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Preparazione delle etichette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del modello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 e Visualizzazione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049659" y="4987227"/>
            <a:ext cx="4851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restazioni migliori rispetto al CRF, ma entrambi faticano con classi poco rappresentate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5652481" y="4913906"/>
            <a:ext cx="5249007" cy="13908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138" y="4482948"/>
            <a:ext cx="621235" cy="1704608"/>
          </a:xfrm>
          <a:prstGeom prst="rect">
            <a:avLst/>
          </a:prstGeom>
        </p:spPr>
      </p:pic>
      <p:sp>
        <p:nvSpPr>
          <p:cNvPr id="12" name="Rettangolo 11"/>
          <p:cNvSpPr/>
          <p:nvPr/>
        </p:nvSpPr>
        <p:spPr>
          <a:xfrm>
            <a:off x="2417885" y="5908432"/>
            <a:ext cx="2866292" cy="6380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7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17" y="752498"/>
            <a:ext cx="3267808" cy="1715599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266092"/>
          </a:xfrm>
          <a:prstGeom prst="rect">
            <a:avLst/>
          </a:prstGeom>
          <a:solidFill>
            <a:srgbClr val="C1092A"/>
          </a:solidFill>
          <a:ln>
            <a:solidFill>
              <a:srgbClr val="C10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1" y="136552"/>
            <a:ext cx="3049176" cy="992988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437792" y="402213"/>
            <a:ext cx="733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SafeEdgeNER</a:t>
            </a:r>
            <a:r>
              <a:rPr lang="it-IT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it-IT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6104" y="1606986"/>
            <a:ext cx="9108758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Cos'è </a:t>
            </a: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Evoluzione di BERT, introdotta da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 (2019).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Ottimizza il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-addestramento per prestazioni migliori in NLP.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Miglioramenti rispetto a BERT: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Rimozione di NSP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Focus solo su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Language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(MLM).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più grandi e diversificati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Sequenze più lunghe e batch più grandi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Migliore apprendimento del contesto.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Regolazione dinamica della mascheratura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Addestramento più stabile e accurato.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Vantaggi: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Supera BERT nei benchmark NLP (GLUE, </a:t>
            </a:r>
            <a:r>
              <a:rPr kumimoji="0" lang="it-IT" altLang="it-IT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SQuAD</a:t>
            </a: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RACE).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Generalizza meglio, soprattutto su dati complessi.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Svantaggi:</a:t>
            </a:r>
            <a:endParaRPr kumimoji="0" lang="it-IT" alt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Richiede più risorse computazionali per l’addestramento.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19" y="1266092"/>
            <a:ext cx="1052515" cy="1052515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19" y="2424086"/>
            <a:ext cx="1052515" cy="105251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19" y="4276332"/>
            <a:ext cx="1052515" cy="1052515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19" y="5328847"/>
            <a:ext cx="1052515" cy="1052515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69" y="1221838"/>
            <a:ext cx="2927226" cy="778161"/>
          </a:xfrm>
          <a:prstGeom prst="rect">
            <a:avLst/>
          </a:prstGeom>
        </p:spPr>
      </p:pic>
      <p:sp>
        <p:nvSpPr>
          <p:cNvPr id="15" name="Rettangolo arrotondato 14"/>
          <p:cNvSpPr/>
          <p:nvPr/>
        </p:nvSpPr>
        <p:spPr>
          <a:xfrm>
            <a:off x="9980246" y="2132035"/>
            <a:ext cx="1906954" cy="672123"/>
          </a:xfrm>
          <a:prstGeom prst="roundRect">
            <a:avLst/>
          </a:prstGeom>
          <a:solidFill>
            <a:srgbClr val="C6F3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9980246" y="3022989"/>
            <a:ext cx="1906954" cy="672123"/>
          </a:xfrm>
          <a:prstGeom prst="roundRect">
            <a:avLst/>
          </a:prstGeom>
          <a:solidFill>
            <a:srgbClr val="C6F3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9980246" y="3913943"/>
            <a:ext cx="1906954" cy="672123"/>
          </a:xfrm>
          <a:prstGeom prst="roundRect">
            <a:avLst/>
          </a:prstGeom>
          <a:solidFill>
            <a:srgbClr val="C6F3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9980246" y="4812962"/>
            <a:ext cx="1906954" cy="672123"/>
          </a:xfrm>
          <a:prstGeom prst="roundRect">
            <a:avLst/>
          </a:prstGeom>
          <a:solidFill>
            <a:srgbClr val="C6F3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arrotondato 18"/>
          <p:cNvSpPr/>
          <p:nvPr/>
        </p:nvSpPr>
        <p:spPr>
          <a:xfrm>
            <a:off x="9980246" y="5711981"/>
            <a:ext cx="1906954" cy="672123"/>
          </a:xfrm>
          <a:prstGeom prst="roundRect">
            <a:avLst/>
          </a:prstGeom>
          <a:solidFill>
            <a:srgbClr val="C6F3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/>
          <p:cNvCxnSpPr>
            <a:stCxn id="15" idx="2"/>
            <a:endCxn id="16" idx="0"/>
          </p:cNvCxnSpPr>
          <p:nvPr/>
        </p:nvCxnSpPr>
        <p:spPr>
          <a:xfrm>
            <a:off x="10933723" y="2804158"/>
            <a:ext cx="0" cy="21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0933723" y="3695112"/>
            <a:ext cx="0" cy="21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0933723" y="4586066"/>
            <a:ext cx="0" cy="21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0951630" y="5485085"/>
            <a:ext cx="0" cy="218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0142569" y="2165892"/>
            <a:ext cx="174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Preparazione dei dati</a:t>
            </a:r>
            <a:endParaRPr lang="it-IT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10079314" y="3080869"/>
            <a:ext cx="194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Tokenizzazione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&amp; Allineamento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0061407" y="4934292"/>
            <a:ext cx="174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10142567" y="3926838"/>
            <a:ext cx="174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Definizione del modello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0219946" y="5830593"/>
            <a:ext cx="174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1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653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Micol</dc:creator>
  <cp:lastModifiedBy>Micol</cp:lastModifiedBy>
  <cp:revision>20</cp:revision>
  <dcterms:created xsi:type="dcterms:W3CDTF">2025-02-06T11:02:15Z</dcterms:created>
  <dcterms:modified xsi:type="dcterms:W3CDTF">2025-02-06T15:29:56Z</dcterms:modified>
</cp:coreProperties>
</file>