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e Congia" initials="MC" lastIdx="1" clrIdx="0">
    <p:extLst>
      <p:ext uri="{19B8F6BF-5375-455C-9EA6-DF929625EA0E}">
        <p15:presenceInfo xmlns:p15="http://schemas.microsoft.com/office/powerpoint/2012/main" userId="c0e55a9296fbd8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4A54-8132-4353-B6A5-F985046EDA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12DBAD-86DF-4D41-86FF-6ADBA1A3C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F384F-E2D7-498F-84D4-8E6715D92DD9}"/>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5" name="Footer Placeholder 4">
            <a:extLst>
              <a:ext uri="{FF2B5EF4-FFF2-40B4-BE49-F238E27FC236}">
                <a16:creationId xmlns:a16="http://schemas.microsoft.com/office/drawing/2014/main" id="{FEB957FA-F8A9-4B1D-98D7-D7C2A5016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28E4C-599B-4B55-97D8-220210D0759D}"/>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328087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DEF0-16D1-4703-B06C-C042BEDC4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14FBA3-4A6A-4660-BFE9-6F6E099FD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78179-420C-4055-9F2C-3769484B30A1}"/>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5" name="Footer Placeholder 4">
            <a:extLst>
              <a:ext uri="{FF2B5EF4-FFF2-40B4-BE49-F238E27FC236}">
                <a16:creationId xmlns:a16="http://schemas.microsoft.com/office/drawing/2014/main" id="{DEBB065F-469B-45A5-88F3-01F6FCDE8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E2CA4-EDCC-4828-A03E-049C49E89F69}"/>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23058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80B1D-7941-4585-BC24-B12C18141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325441-4F5D-4093-8FDA-9C7EB98A1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242DE-A9CD-4F09-A368-1A85B0E7EB74}"/>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5" name="Footer Placeholder 4">
            <a:extLst>
              <a:ext uri="{FF2B5EF4-FFF2-40B4-BE49-F238E27FC236}">
                <a16:creationId xmlns:a16="http://schemas.microsoft.com/office/drawing/2014/main" id="{CC709A4C-87E7-4CAA-BC3E-1516F97D4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1BFD7-1ABC-42C8-AAC7-58945EE5E52D}"/>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363887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4799-7277-45FF-A104-40465A623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DF31F-5C0E-438B-B6AF-0C8ACBA69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89436-E727-45F2-8DFC-475369D7082F}"/>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5" name="Footer Placeholder 4">
            <a:extLst>
              <a:ext uri="{FF2B5EF4-FFF2-40B4-BE49-F238E27FC236}">
                <a16:creationId xmlns:a16="http://schemas.microsoft.com/office/drawing/2014/main" id="{6F1B4181-CF03-4FBA-933E-245FCCEFA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A0369-6BBB-4696-A5A5-2EE41E376559}"/>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384611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B054-5E30-45C9-AA2C-C29E0E832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0A02EC-04B7-427B-99B2-711836186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CB024-BFF8-4E3B-A093-B35C070A847D}"/>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5" name="Footer Placeholder 4">
            <a:extLst>
              <a:ext uri="{FF2B5EF4-FFF2-40B4-BE49-F238E27FC236}">
                <a16:creationId xmlns:a16="http://schemas.microsoft.com/office/drawing/2014/main" id="{1C050667-9681-4510-9A77-840322BCA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D23FE-B965-4F65-B546-9D085CF12EF0}"/>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16291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E630-D542-48E2-B702-0F5E2A0BF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F80D0-FE9A-4592-BF88-631D2167E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21563-AEAC-47B8-8A11-958B0A725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50BEF-90CE-4B1E-A81E-3F6EE0098E9F}"/>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6" name="Footer Placeholder 5">
            <a:extLst>
              <a:ext uri="{FF2B5EF4-FFF2-40B4-BE49-F238E27FC236}">
                <a16:creationId xmlns:a16="http://schemas.microsoft.com/office/drawing/2014/main" id="{816AC2C7-3841-4AF9-899C-379E8A6CD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A7034-AEB1-412A-A3F9-E8E159B90225}"/>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34758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FC73-C9DD-4FDA-AA28-C923F65209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44D24-D350-4E9E-A4BD-6713C590F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4E014-D2FB-4CFF-9D41-98A8D57982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699F76-589D-45F9-8392-EB3E620CE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932C1-19A5-450D-9A3A-59B442E88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7F31B-8BA5-4F62-82FE-04D0A7E228C7}"/>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8" name="Footer Placeholder 7">
            <a:extLst>
              <a:ext uri="{FF2B5EF4-FFF2-40B4-BE49-F238E27FC236}">
                <a16:creationId xmlns:a16="http://schemas.microsoft.com/office/drawing/2014/main" id="{81F7EFDF-1413-4458-88A2-2C11D52ECC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5A7E75-DD53-4D43-B8EF-0C1405E8E45F}"/>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220967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407B-A300-4226-AD40-52BFB63FDA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F640D0-754D-4174-BA5F-78AC5B843B93}"/>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4" name="Footer Placeholder 3">
            <a:extLst>
              <a:ext uri="{FF2B5EF4-FFF2-40B4-BE49-F238E27FC236}">
                <a16:creationId xmlns:a16="http://schemas.microsoft.com/office/drawing/2014/main" id="{FD9FF098-ACA1-4EB2-AF39-1EC0F5E80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D68640-4CB4-41D3-8078-1BF9785C9AA3}"/>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50506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AB062-4AA0-4F13-8B61-606586676575}"/>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3" name="Footer Placeholder 2">
            <a:extLst>
              <a:ext uri="{FF2B5EF4-FFF2-40B4-BE49-F238E27FC236}">
                <a16:creationId xmlns:a16="http://schemas.microsoft.com/office/drawing/2014/main" id="{0D77F266-763C-4E3A-A1E4-5CCD2F8B51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C13B1B-0BE4-49D5-935C-823DBD63D271}"/>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153547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0DC3-82B7-4C68-8A38-FD453BE8F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AA8A7A-6966-4D03-A023-2AC7C6563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2E7755-F414-4BDD-965D-1E747685E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42F7-1EED-4D45-A6F1-94365D4FE1FD}"/>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6" name="Footer Placeholder 5">
            <a:extLst>
              <a:ext uri="{FF2B5EF4-FFF2-40B4-BE49-F238E27FC236}">
                <a16:creationId xmlns:a16="http://schemas.microsoft.com/office/drawing/2014/main" id="{E1CCF01E-89F9-4025-BDFD-B6C496DAE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6B464-976D-4E44-82AE-7A1BF4B57D10}"/>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100936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964E-6D52-4B6E-BE33-6AA6B8E0B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54216A-F979-4F17-9B40-BDF83ED9A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C8197A-0D9F-467E-8E89-8EC170F09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C6361-E5B8-40EA-947D-2523613D2538}"/>
              </a:ext>
            </a:extLst>
          </p:cNvPr>
          <p:cNvSpPr>
            <a:spLocks noGrp="1"/>
          </p:cNvSpPr>
          <p:nvPr>
            <p:ph type="dt" sz="half" idx="10"/>
          </p:nvPr>
        </p:nvSpPr>
        <p:spPr/>
        <p:txBody>
          <a:bodyPr/>
          <a:lstStyle/>
          <a:p>
            <a:fld id="{2079FE19-C5CB-438C-8DFF-003716260B5A}" type="datetimeFigureOut">
              <a:rPr lang="en-US" smtClean="0"/>
              <a:t>6/6/2020</a:t>
            </a:fld>
            <a:endParaRPr lang="en-US"/>
          </a:p>
        </p:txBody>
      </p:sp>
      <p:sp>
        <p:nvSpPr>
          <p:cNvPr id="6" name="Footer Placeholder 5">
            <a:extLst>
              <a:ext uri="{FF2B5EF4-FFF2-40B4-BE49-F238E27FC236}">
                <a16:creationId xmlns:a16="http://schemas.microsoft.com/office/drawing/2014/main" id="{338921D5-E31A-4E00-871E-613BAC6C5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AB449-8468-4292-A202-82F591A7186B}"/>
              </a:ext>
            </a:extLst>
          </p:cNvPr>
          <p:cNvSpPr>
            <a:spLocks noGrp="1"/>
          </p:cNvSpPr>
          <p:nvPr>
            <p:ph type="sldNum" sz="quarter" idx="12"/>
          </p:nvPr>
        </p:nvSpPr>
        <p:spPr/>
        <p:txBody>
          <a:bodyPr/>
          <a:lstStyle/>
          <a:p>
            <a:fld id="{32BC33E4-078D-481F-B32A-AC391519EE8B}" type="slidenum">
              <a:rPr lang="en-US" smtClean="0"/>
              <a:t>‹#›</a:t>
            </a:fld>
            <a:endParaRPr lang="en-US"/>
          </a:p>
        </p:txBody>
      </p:sp>
    </p:spTree>
    <p:extLst>
      <p:ext uri="{BB962C8B-B14F-4D97-AF65-F5344CB8AC3E}">
        <p14:creationId xmlns:p14="http://schemas.microsoft.com/office/powerpoint/2010/main" val="362201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2A41C7-E6B4-43BB-A91A-BFF780F17F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AAA132-C8E4-41F8-AB5B-DC44636E2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AB11B-890F-46DD-85B5-89B53D4DD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9FE19-C5CB-438C-8DFF-003716260B5A}" type="datetimeFigureOut">
              <a:rPr lang="en-US" smtClean="0"/>
              <a:t>6/6/2020</a:t>
            </a:fld>
            <a:endParaRPr lang="en-US"/>
          </a:p>
        </p:txBody>
      </p:sp>
      <p:sp>
        <p:nvSpPr>
          <p:cNvPr id="5" name="Footer Placeholder 4">
            <a:extLst>
              <a:ext uri="{FF2B5EF4-FFF2-40B4-BE49-F238E27FC236}">
                <a16:creationId xmlns:a16="http://schemas.microsoft.com/office/drawing/2014/main" id="{C59BB9F5-A5B8-4AFC-B59A-7C16518DE6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3F327E-A89A-498C-8814-E9F60B9C1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C33E4-078D-481F-B32A-AC391519EE8B}" type="slidenum">
              <a:rPr lang="en-US" smtClean="0"/>
              <a:t>‹#›</a:t>
            </a:fld>
            <a:endParaRPr lang="en-US"/>
          </a:p>
        </p:txBody>
      </p:sp>
    </p:spTree>
    <p:extLst>
      <p:ext uri="{BB962C8B-B14F-4D97-AF65-F5344CB8AC3E}">
        <p14:creationId xmlns:p14="http://schemas.microsoft.com/office/powerpoint/2010/main" val="3521971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E32B-03B6-4E5F-9F7C-986F6921FC57}"/>
              </a:ext>
            </a:extLst>
          </p:cNvPr>
          <p:cNvSpPr>
            <a:spLocks noGrp="1"/>
          </p:cNvSpPr>
          <p:nvPr>
            <p:ph type="ctrTitle"/>
          </p:nvPr>
        </p:nvSpPr>
        <p:spPr>
          <a:xfrm>
            <a:off x="1524000" y="1041400"/>
            <a:ext cx="9144000" cy="2387600"/>
          </a:xfrm>
        </p:spPr>
        <p:txBody>
          <a:bodyPr>
            <a:normAutofit fontScale="90000"/>
          </a:bodyPr>
          <a:lstStyle/>
          <a:p>
            <a:r>
              <a:rPr lang="en-US" sz="5300" dirty="0">
                <a:latin typeface="Arial Narrow" panose="020B0606020202030204" pitchFamily="34" charset="0"/>
              </a:rPr>
              <a:t>Comparing Neighborhoods in Downtown Toronto and Manhattan: Are the Top trending venues similar?</a:t>
            </a:r>
            <a:br>
              <a:rPr lang="en-US" dirty="0"/>
            </a:br>
            <a:endParaRPr lang="en-US" dirty="0"/>
          </a:p>
        </p:txBody>
      </p:sp>
      <p:pic>
        <p:nvPicPr>
          <p:cNvPr id="5" name="Picture 4" descr="A large body of water with a city in the background&#10;&#10;Description automatically generated">
            <a:extLst>
              <a:ext uri="{FF2B5EF4-FFF2-40B4-BE49-F238E27FC236}">
                <a16:creationId xmlns:a16="http://schemas.microsoft.com/office/drawing/2014/main" id="{61992E01-54CC-4B23-ACF9-47E67AEFF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01340"/>
            <a:ext cx="6096000" cy="3779520"/>
          </a:xfrm>
          <a:prstGeom prst="rect">
            <a:avLst/>
          </a:prstGeom>
        </p:spPr>
      </p:pic>
      <p:pic>
        <p:nvPicPr>
          <p:cNvPr id="9" name="Picture 8" descr="A large body of water with a city in the background&#10;&#10;Description automatically generated">
            <a:extLst>
              <a:ext uri="{FF2B5EF4-FFF2-40B4-BE49-F238E27FC236}">
                <a16:creationId xmlns:a16="http://schemas.microsoft.com/office/drawing/2014/main" id="{CA4872FB-AA44-4D86-B4E1-ABA746ACC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01340"/>
            <a:ext cx="6096000" cy="3779520"/>
          </a:xfrm>
          <a:prstGeom prst="rect">
            <a:avLst/>
          </a:prstGeom>
        </p:spPr>
      </p:pic>
    </p:spTree>
    <p:extLst>
      <p:ext uri="{BB962C8B-B14F-4D97-AF65-F5344CB8AC3E}">
        <p14:creationId xmlns:p14="http://schemas.microsoft.com/office/powerpoint/2010/main" val="107543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3AB00AE-4340-440F-82E1-9F69D1D55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 map&#10;&#10;Description automatically generated">
            <a:extLst>
              <a:ext uri="{FF2B5EF4-FFF2-40B4-BE49-F238E27FC236}">
                <a16:creationId xmlns:a16="http://schemas.microsoft.com/office/drawing/2014/main" id="{B54E305B-C057-4B13-BB79-B81E4A94309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4549" r="-1" b="-1"/>
          <a:stretch/>
        </p:blipFill>
        <p:spPr>
          <a:xfrm>
            <a:off x="6174353" y="-579513"/>
            <a:ext cx="6261330" cy="3932313"/>
          </a:xfrm>
          <a:prstGeom prst="rect">
            <a:avLst/>
          </a:prstGeom>
          <a:effectLst>
            <a:softEdge rad="533400"/>
          </a:effectLst>
        </p:spPr>
      </p:pic>
      <p:pic>
        <p:nvPicPr>
          <p:cNvPr id="11" name="Picture 10" descr="A picture containing text, map&#10;&#10;Description automatically generated">
            <a:extLst>
              <a:ext uri="{FF2B5EF4-FFF2-40B4-BE49-F238E27FC236}">
                <a16:creationId xmlns:a16="http://schemas.microsoft.com/office/drawing/2014/main" id="{81B3261A-0189-468A-8738-76AE26195F72}"/>
              </a:ext>
            </a:extLst>
          </p:cNvPr>
          <p:cNvPicPr>
            <a:picLocks noChangeAspect="1"/>
          </p:cNvPicPr>
          <p:nvPr/>
        </p:nvPicPr>
        <p:blipFill rotWithShape="1">
          <a:blip r:embed="rId3">
            <a:extLst>
              <a:ext uri="{28A0092B-C50C-407E-A947-70E740481C1C}">
                <a14:useLocalDpi xmlns:a14="http://schemas.microsoft.com/office/drawing/2010/main" val="0"/>
              </a:ext>
            </a:extLst>
          </a:blip>
          <a:srcRect r="17161"/>
          <a:stretch/>
        </p:blipFill>
        <p:spPr>
          <a:xfrm>
            <a:off x="6017648" y="2652174"/>
            <a:ext cx="6422136" cy="3429000"/>
          </a:xfrm>
          <a:prstGeom prst="rect">
            <a:avLst/>
          </a:prstGeom>
          <a:effectLst>
            <a:softEdge rad="533400"/>
          </a:effectLst>
        </p:spPr>
      </p:pic>
      <p:pic>
        <p:nvPicPr>
          <p:cNvPr id="18" name="Picture 17">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E15B1A-8D74-4967-BCA1-BA0157E9B48B}"/>
              </a:ext>
            </a:extLst>
          </p:cNvPr>
          <p:cNvSpPr>
            <a:spLocks noGrp="1"/>
          </p:cNvSpPr>
          <p:nvPr>
            <p:ph type="title"/>
          </p:nvPr>
        </p:nvSpPr>
        <p:spPr>
          <a:xfrm>
            <a:off x="804998" y="334256"/>
            <a:ext cx="4803636" cy="1311664"/>
          </a:xfrm>
        </p:spPr>
        <p:txBody>
          <a:bodyPr vert="horz" lIns="91440" tIns="45720" rIns="91440" bIns="45720" rtlCol="0" anchor="ctr">
            <a:normAutofit/>
          </a:bodyPr>
          <a:lstStyle/>
          <a:p>
            <a:r>
              <a:rPr lang="en-US" sz="4000" kern="1200" dirty="0">
                <a:solidFill>
                  <a:srgbClr val="000000"/>
                </a:solidFill>
                <a:latin typeface="Arial Narrow" panose="020B0606020202030204" pitchFamily="34" charset="0"/>
              </a:rPr>
              <a:t>Introduction</a:t>
            </a:r>
          </a:p>
        </p:txBody>
      </p:sp>
      <p:sp>
        <p:nvSpPr>
          <p:cNvPr id="7" name="TextBox 6">
            <a:extLst>
              <a:ext uri="{FF2B5EF4-FFF2-40B4-BE49-F238E27FC236}">
                <a16:creationId xmlns:a16="http://schemas.microsoft.com/office/drawing/2014/main" id="{C208DE40-AE2E-4BEE-846D-941BDCB00633}"/>
              </a:ext>
            </a:extLst>
          </p:cNvPr>
          <p:cNvSpPr txBox="1"/>
          <p:nvPr/>
        </p:nvSpPr>
        <p:spPr>
          <a:xfrm>
            <a:off x="804997" y="1980176"/>
            <a:ext cx="4803637" cy="3788830"/>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000000"/>
                </a:solidFill>
                <a:latin typeface="Arial Narrow" panose="020B0606020202030204" pitchFamily="34" charset="0"/>
              </a:rPr>
              <a:t>The analysis compares the two most central Boroughs in Toronto and New York City. Are citizens and tourists in the two  ci similar in terms of  preferred venues, consumption preferences and habits? </a:t>
            </a:r>
          </a:p>
          <a:p>
            <a:pPr>
              <a:lnSpc>
                <a:spcPct val="90000"/>
              </a:lnSpc>
              <a:spcAft>
                <a:spcPts val="600"/>
              </a:spcAft>
            </a:pPr>
            <a:endParaRPr lang="en-US" sz="2000" dirty="0">
              <a:solidFill>
                <a:srgbClr val="000000"/>
              </a:solidFill>
              <a:latin typeface="Arial Narrow" panose="020B0606020202030204" pitchFamily="34" charset="0"/>
            </a:endParaRPr>
          </a:p>
          <a:p>
            <a:pPr>
              <a:lnSpc>
                <a:spcPct val="90000"/>
              </a:lnSpc>
              <a:spcAft>
                <a:spcPts val="600"/>
              </a:spcAft>
            </a:pPr>
            <a:endParaRPr lang="en-US" sz="2000" dirty="0">
              <a:solidFill>
                <a:srgbClr val="000000"/>
              </a:solidFill>
              <a:latin typeface="Arial Narrow" panose="020B0606020202030204" pitchFamily="34" charset="0"/>
            </a:endParaRPr>
          </a:p>
          <a:p>
            <a:pPr>
              <a:lnSpc>
                <a:spcPct val="90000"/>
              </a:lnSpc>
              <a:spcAft>
                <a:spcPts val="600"/>
              </a:spcAft>
            </a:pPr>
            <a:r>
              <a:rPr lang="en-US" sz="2000" dirty="0">
                <a:solidFill>
                  <a:srgbClr val="000000"/>
                </a:solidFill>
                <a:latin typeface="Arial Narrow" panose="020B0606020202030204" pitchFamily="34" charset="0"/>
              </a:rPr>
              <a:t>It will start by identifying all the Neighborhoods belonging to the two Boroughs and then running a cluster analysis on the Top Trending Venues.</a:t>
            </a:r>
          </a:p>
          <a:p>
            <a:pPr>
              <a:lnSpc>
                <a:spcPct val="90000"/>
              </a:lnSpc>
              <a:spcAft>
                <a:spcPts val="600"/>
              </a:spcAft>
            </a:pPr>
            <a:endParaRPr lang="en-US" sz="2000" dirty="0">
              <a:solidFill>
                <a:srgbClr val="000000"/>
              </a:solidFill>
            </a:endParaRPr>
          </a:p>
        </p:txBody>
      </p:sp>
    </p:spTree>
    <p:extLst>
      <p:ext uri="{BB962C8B-B14F-4D97-AF65-F5344CB8AC3E}">
        <p14:creationId xmlns:p14="http://schemas.microsoft.com/office/powerpoint/2010/main" val="335735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AB00AE-4340-440F-82E1-9F69D1D55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text, map&#10;&#10;Description automatically generated">
            <a:extLst>
              <a:ext uri="{FF2B5EF4-FFF2-40B4-BE49-F238E27FC236}">
                <a16:creationId xmlns:a16="http://schemas.microsoft.com/office/drawing/2014/main" id="{D9FD4B71-1205-4C0A-9753-61B62EDBCC4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5839" r="1" b="11749"/>
          <a:stretch/>
        </p:blipFill>
        <p:spPr>
          <a:xfrm>
            <a:off x="6690048" y="3276600"/>
            <a:ext cx="5223022" cy="3171696"/>
          </a:xfrm>
          <a:prstGeom prst="rect">
            <a:avLst/>
          </a:prstGeom>
          <a:effectLst>
            <a:softEdge rad="533400"/>
          </a:effectLst>
        </p:spPr>
      </p:pic>
      <p:pic>
        <p:nvPicPr>
          <p:cNvPr id="11" name="Picture 10" descr="A picture containing text, map&#10;&#10;Description automatically generated">
            <a:extLst>
              <a:ext uri="{FF2B5EF4-FFF2-40B4-BE49-F238E27FC236}">
                <a16:creationId xmlns:a16="http://schemas.microsoft.com/office/drawing/2014/main" id="{EBC33FFC-B7C4-40E5-A418-777EA4431A2A}"/>
              </a:ext>
            </a:extLst>
          </p:cNvPr>
          <p:cNvPicPr>
            <a:picLocks noChangeAspect="1"/>
          </p:cNvPicPr>
          <p:nvPr/>
        </p:nvPicPr>
        <p:blipFill rotWithShape="1">
          <a:blip r:embed="rId3">
            <a:extLst>
              <a:ext uri="{28A0092B-C50C-407E-A947-70E740481C1C}">
                <a14:useLocalDpi xmlns:a14="http://schemas.microsoft.com/office/drawing/2010/main" val="0"/>
              </a:ext>
            </a:extLst>
          </a:blip>
          <a:srcRect t="9887" r="2" b="2"/>
          <a:stretch/>
        </p:blipFill>
        <p:spPr>
          <a:xfrm>
            <a:off x="6827208" y="-135255"/>
            <a:ext cx="5364792" cy="3701415"/>
          </a:xfrm>
          <a:prstGeom prst="rect">
            <a:avLst/>
          </a:prstGeom>
          <a:effectLst>
            <a:softEdge rad="533400"/>
          </a:effectLst>
        </p:spPr>
      </p:pic>
      <p:pic>
        <p:nvPicPr>
          <p:cNvPr id="20" name="Picture 19">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13FBACF9-674D-4CCF-85F2-D8EF57E0AE5C}"/>
              </a:ext>
            </a:extLst>
          </p:cNvPr>
          <p:cNvSpPr txBox="1"/>
          <p:nvPr/>
        </p:nvSpPr>
        <p:spPr>
          <a:xfrm>
            <a:off x="804998" y="1693544"/>
            <a:ext cx="4803637" cy="3788830"/>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000000"/>
                </a:solidFill>
                <a:latin typeface="Arial Narrow" panose="020B0606020202030204" pitchFamily="34" charset="0"/>
              </a:rPr>
              <a:t>The results of the Cluster Analysis show a different structure of Clusters in Downtown Toronto, compared to Manhattan…</a:t>
            </a:r>
          </a:p>
        </p:txBody>
      </p:sp>
      <p:sp>
        <p:nvSpPr>
          <p:cNvPr id="21" name="Title 1">
            <a:extLst>
              <a:ext uri="{FF2B5EF4-FFF2-40B4-BE49-F238E27FC236}">
                <a16:creationId xmlns:a16="http://schemas.microsoft.com/office/drawing/2014/main" id="{68974818-2916-4788-B454-4C8B7252B9F9}"/>
              </a:ext>
            </a:extLst>
          </p:cNvPr>
          <p:cNvSpPr txBox="1">
            <a:spLocks/>
          </p:cNvSpPr>
          <p:nvPr/>
        </p:nvSpPr>
        <p:spPr>
          <a:xfrm>
            <a:off x="804998" y="334256"/>
            <a:ext cx="4803636" cy="1311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0000"/>
                </a:solidFill>
                <a:latin typeface="Arial Narrow" panose="020B0606020202030204" pitchFamily="34" charset="0"/>
              </a:rPr>
              <a:t>Cluster Analysis Results</a:t>
            </a:r>
          </a:p>
        </p:txBody>
      </p:sp>
    </p:spTree>
    <p:extLst>
      <p:ext uri="{BB962C8B-B14F-4D97-AF65-F5344CB8AC3E}">
        <p14:creationId xmlns:p14="http://schemas.microsoft.com/office/powerpoint/2010/main" val="386549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AB00AE-4340-440F-82E1-9F69D1D55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ext, map&#10;&#10;Description automatically generated">
            <a:extLst>
              <a:ext uri="{FF2B5EF4-FFF2-40B4-BE49-F238E27FC236}">
                <a16:creationId xmlns:a16="http://schemas.microsoft.com/office/drawing/2014/main" id="{EBC33FFC-B7C4-40E5-A418-777EA4431A2A}"/>
              </a:ext>
            </a:extLst>
          </p:cNvPr>
          <p:cNvPicPr>
            <a:picLocks noChangeAspect="1"/>
          </p:cNvPicPr>
          <p:nvPr/>
        </p:nvPicPr>
        <p:blipFill rotWithShape="1">
          <a:blip r:embed="rId2">
            <a:extLst>
              <a:ext uri="{28A0092B-C50C-407E-A947-70E740481C1C}">
                <a14:useLocalDpi xmlns:a14="http://schemas.microsoft.com/office/drawing/2010/main" val="0"/>
              </a:ext>
            </a:extLst>
          </a:blip>
          <a:srcRect t="9887" r="2" b="2"/>
          <a:stretch/>
        </p:blipFill>
        <p:spPr>
          <a:xfrm>
            <a:off x="6636864" y="334256"/>
            <a:ext cx="5364792" cy="4766094"/>
          </a:xfrm>
          <a:prstGeom prst="rect">
            <a:avLst/>
          </a:prstGeom>
          <a:effectLst>
            <a:softEdge rad="533400"/>
          </a:effectLst>
        </p:spPr>
      </p:pic>
      <p:pic>
        <p:nvPicPr>
          <p:cNvPr id="20" name="Picture 19">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13FBACF9-674D-4CCF-85F2-D8EF57E0AE5C}"/>
              </a:ext>
            </a:extLst>
          </p:cNvPr>
          <p:cNvSpPr txBox="1"/>
          <p:nvPr/>
        </p:nvSpPr>
        <p:spPr>
          <a:xfrm>
            <a:off x="804998" y="1693544"/>
            <a:ext cx="4803637" cy="3788830"/>
          </a:xfrm>
          <a:prstGeom prst="rect">
            <a:avLst/>
          </a:prstGeom>
        </p:spPr>
        <p:txBody>
          <a:bodyPr vert="horz" lIns="91440" tIns="45720" rIns="91440" bIns="45720" rtlCol="0" anchor="ctr">
            <a:normAutofit/>
          </a:bodyPr>
          <a:lstStyle/>
          <a:p>
            <a:pPr>
              <a:lnSpc>
                <a:spcPct val="90000"/>
              </a:lnSpc>
              <a:spcAft>
                <a:spcPts val="600"/>
              </a:spcAft>
            </a:pPr>
            <a:r>
              <a:rPr lang="en-US" dirty="0">
                <a:latin typeface="Arial Narrow" panose="020B0606020202030204" pitchFamily="34" charset="0"/>
              </a:rPr>
              <a:t>Central Area 1 – Orange Cluster</a:t>
            </a:r>
          </a:p>
          <a:p>
            <a:pPr>
              <a:lnSpc>
                <a:spcPct val="90000"/>
              </a:lnSpc>
              <a:spcAft>
                <a:spcPts val="600"/>
              </a:spcAft>
            </a:pPr>
            <a:endParaRPr lang="en-US" dirty="0">
              <a:latin typeface="Arial Narrow" panose="020B0606020202030204" pitchFamily="34" charset="0"/>
            </a:endParaRPr>
          </a:p>
          <a:p>
            <a:pPr>
              <a:lnSpc>
                <a:spcPct val="90000"/>
              </a:lnSpc>
              <a:spcAft>
                <a:spcPts val="600"/>
              </a:spcAft>
            </a:pPr>
            <a:r>
              <a:rPr lang="en-US" dirty="0">
                <a:latin typeface="Arial Narrow" panose="020B0606020202030204" pitchFamily="34" charset="0"/>
              </a:rPr>
              <a:t>Central Area 2 – Red Cluster</a:t>
            </a:r>
          </a:p>
          <a:p>
            <a:pPr>
              <a:lnSpc>
                <a:spcPct val="90000"/>
              </a:lnSpc>
              <a:spcAft>
                <a:spcPts val="600"/>
              </a:spcAft>
            </a:pPr>
            <a:endParaRPr lang="en-US" dirty="0">
              <a:latin typeface="Arial Narrow" panose="020B0606020202030204" pitchFamily="34" charset="0"/>
            </a:endParaRPr>
          </a:p>
          <a:p>
            <a:pPr>
              <a:lnSpc>
                <a:spcPct val="90000"/>
              </a:lnSpc>
              <a:spcAft>
                <a:spcPts val="600"/>
              </a:spcAft>
            </a:pPr>
            <a:r>
              <a:rPr lang="en-US" dirty="0">
                <a:latin typeface="Arial Narrow" panose="020B0606020202030204" pitchFamily="34" charset="0"/>
              </a:rPr>
              <a:t>Airport – Green Cluster</a:t>
            </a:r>
          </a:p>
          <a:p>
            <a:pPr>
              <a:lnSpc>
                <a:spcPct val="90000"/>
              </a:lnSpc>
              <a:spcAft>
                <a:spcPts val="600"/>
              </a:spcAft>
            </a:pPr>
            <a:endParaRPr lang="en-US" dirty="0">
              <a:latin typeface="Arial Narrow" panose="020B0606020202030204" pitchFamily="34" charset="0"/>
            </a:endParaRPr>
          </a:p>
          <a:p>
            <a:pPr>
              <a:lnSpc>
                <a:spcPct val="90000"/>
              </a:lnSpc>
              <a:spcAft>
                <a:spcPts val="600"/>
              </a:spcAft>
            </a:pPr>
            <a:r>
              <a:rPr lang="en-US" dirty="0">
                <a:latin typeface="Arial Narrow" panose="020B0606020202030204" pitchFamily="34" charset="0"/>
              </a:rPr>
              <a:t>Rosendale Neighborhood – Purple Cluster</a:t>
            </a:r>
          </a:p>
          <a:p>
            <a:pPr>
              <a:lnSpc>
                <a:spcPct val="90000"/>
              </a:lnSpc>
              <a:spcAft>
                <a:spcPts val="600"/>
              </a:spcAft>
            </a:pPr>
            <a:endParaRPr lang="en-US" dirty="0">
              <a:latin typeface="Arial Narrow" panose="020B0606020202030204" pitchFamily="34" charset="0"/>
            </a:endParaRPr>
          </a:p>
          <a:p>
            <a:pPr>
              <a:lnSpc>
                <a:spcPct val="90000"/>
              </a:lnSpc>
              <a:spcAft>
                <a:spcPts val="600"/>
              </a:spcAft>
            </a:pPr>
            <a:r>
              <a:rPr lang="en-US" dirty="0">
                <a:latin typeface="Arial Narrow" panose="020B0606020202030204" pitchFamily="34" charset="0"/>
              </a:rPr>
              <a:t>Christie Neighborhood – Blue Cluster</a:t>
            </a:r>
            <a:endParaRPr lang="en-US" sz="2000" dirty="0">
              <a:solidFill>
                <a:srgbClr val="000000"/>
              </a:solidFill>
              <a:latin typeface="Arial Narrow" panose="020B0606020202030204" pitchFamily="34" charset="0"/>
            </a:endParaRPr>
          </a:p>
        </p:txBody>
      </p:sp>
      <p:sp>
        <p:nvSpPr>
          <p:cNvPr id="21" name="Title 1">
            <a:extLst>
              <a:ext uri="{FF2B5EF4-FFF2-40B4-BE49-F238E27FC236}">
                <a16:creationId xmlns:a16="http://schemas.microsoft.com/office/drawing/2014/main" id="{68974818-2916-4788-B454-4C8B7252B9F9}"/>
              </a:ext>
            </a:extLst>
          </p:cNvPr>
          <p:cNvSpPr txBox="1">
            <a:spLocks/>
          </p:cNvSpPr>
          <p:nvPr/>
        </p:nvSpPr>
        <p:spPr>
          <a:xfrm>
            <a:off x="804998" y="334256"/>
            <a:ext cx="5641522" cy="1311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0000"/>
                </a:solidFill>
                <a:latin typeface="Arial Narrow" panose="020B0606020202030204" pitchFamily="34" charset="0"/>
              </a:rPr>
              <a:t>Clusters Downtown Toronto</a:t>
            </a:r>
          </a:p>
        </p:txBody>
      </p:sp>
    </p:spTree>
    <p:extLst>
      <p:ext uri="{BB962C8B-B14F-4D97-AF65-F5344CB8AC3E}">
        <p14:creationId xmlns:p14="http://schemas.microsoft.com/office/powerpoint/2010/main" val="211305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AB00AE-4340-440F-82E1-9F69D1D55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text, map&#10;&#10;Description automatically generated">
            <a:extLst>
              <a:ext uri="{FF2B5EF4-FFF2-40B4-BE49-F238E27FC236}">
                <a16:creationId xmlns:a16="http://schemas.microsoft.com/office/drawing/2014/main" id="{D9FD4B71-1205-4C0A-9753-61B62EDBCC4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5839" r="1" b="11749"/>
          <a:stretch/>
        </p:blipFill>
        <p:spPr>
          <a:xfrm>
            <a:off x="6583367" y="416262"/>
            <a:ext cx="5223022" cy="3546137"/>
          </a:xfrm>
          <a:prstGeom prst="rect">
            <a:avLst/>
          </a:prstGeom>
          <a:effectLst>
            <a:softEdge rad="533400"/>
          </a:effectLst>
        </p:spPr>
      </p:pic>
      <p:pic>
        <p:nvPicPr>
          <p:cNvPr id="20" name="Picture 19">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13FBACF9-674D-4CCF-85F2-D8EF57E0AE5C}"/>
              </a:ext>
            </a:extLst>
          </p:cNvPr>
          <p:cNvSpPr txBox="1"/>
          <p:nvPr/>
        </p:nvSpPr>
        <p:spPr>
          <a:xfrm>
            <a:off x="804998" y="1693544"/>
            <a:ext cx="4803637" cy="3788830"/>
          </a:xfrm>
          <a:prstGeom prst="rect">
            <a:avLst/>
          </a:prstGeom>
        </p:spPr>
        <p:txBody>
          <a:bodyPr vert="horz" lIns="91440" tIns="45720" rIns="91440" bIns="45720" rtlCol="0" anchor="ctr">
            <a:normAutofit/>
          </a:bodyPr>
          <a:lstStyle/>
          <a:p>
            <a:pPr>
              <a:lnSpc>
                <a:spcPct val="90000"/>
              </a:lnSpc>
              <a:spcAft>
                <a:spcPts val="600"/>
              </a:spcAft>
            </a:pPr>
            <a:r>
              <a:rPr lang="it-IT" sz="2000" dirty="0">
                <a:solidFill>
                  <a:srgbClr val="000000"/>
                </a:solidFill>
                <a:latin typeface="Arial Narrow" panose="020B0606020202030204" pitchFamily="34" charset="0"/>
              </a:rPr>
              <a:t>South – Red Cluster</a:t>
            </a:r>
          </a:p>
          <a:p>
            <a:pPr>
              <a:lnSpc>
                <a:spcPct val="90000"/>
              </a:lnSpc>
              <a:spcAft>
                <a:spcPts val="600"/>
              </a:spcAft>
            </a:pPr>
            <a:endParaRPr lang="it-IT" sz="2000" dirty="0">
              <a:solidFill>
                <a:srgbClr val="000000"/>
              </a:solidFill>
              <a:latin typeface="Arial Narrow" panose="020B0606020202030204" pitchFamily="34" charset="0"/>
            </a:endParaRPr>
          </a:p>
          <a:p>
            <a:pPr>
              <a:lnSpc>
                <a:spcPct val="90000"/>
              </a:lnSpc>
              <a:spcAft>
                <a:spcPts val="600"/>
              </a:spcAft>
            </a:pPr>
            <a:r>
              <a:rPr lang="it-IT" sz="2000" dirty="0">
                <a:solidFill>
                  <a:srgbClr val="000000"/>
                </a:solidFill>
                <a:latin typeface="Arial Narrow" panose="020B0606020202030204" pitchFamily="34" charset="0"/>
              </a:rPr>
              <a:t>Central – Purple Cluster</a:t>
            </a:r>
          </a:p>
          <a:p>
            <a:pPr>
              <a:lnSpc>
                <a:spcPct val="90000"/>
              </a:lnSpc>
              <a:spcAft>
                <a:spcPts val="600"/>
              </a:spcAft>
            </a:pPr>
            <a:endParaRPr lang="it-IT" sz="2000" dirty="0">
              <a:solidFill>
                <a:srgbClr val="000000"/>
              </a:solidFill>
              <a:latin typeface="Arial Narrow" panose="020B0606020202030204" pitchFamily="34" charset="0"/>
            </a:endParaRPr>
          </a:p>
          <a:p>
            <a:pPr>
              <a:lnSpc>
                <a:spcPct val="90000"/>
              </a:lnSpc>
              <a:spcAft>
                <a:spcPts val="600"/>
              </a:spcAft>
            </a:pPr>
            <a:r>
              <a:rPr lang="it-IT" sz="2000" dirty="0" err="1">
                <a:solidFill>
                  <a:srgbClr val="000000"/>
                </a:solidFill>
                <a:latin typeface="Arial Narrow" panose="020B0606020202030204" pitchFamily="34" charset="0"/>
              </a:rPr>
              <a:t>Nortth</a:t>
            </a:r>
            <a:r>
              <a:rPr lang="it-IT" sz="2000" dirty="0">
                <a:solidFill>
                  <a:srgbClr val="000000"/>
                </a:solidFill>
                <a:latin typeface="Arial Narrow" panose="020B0606020202030204" pitchFamily="34" charset="0"/>
              </a:rPr>
              <a:t> and Chinatown – Orange Cluster</a:t>
            </a:r>
            <a:endParaRPr lang="en-US" sz="2000" dirty="0">
              <a:solidFill>
                <a:srgbClr val="000000"/>
              </a:solidFill>
              <a:latin typeface="Arial Narrow" panose="020B0606020202030204" pitchFamily="34" charset="0"/>
            </a:endParaRPr>
          </a:p>
        </p:txBody>
      </p:sp>
      <p:sp>
        <p:nvSpPr>
          <p:cNvPr id="21" name="Title 1">
            <a:extLst>
              <a:ext uri="{FF2B5EF4-FFF2-40B4-BE49-F238E27FC236}">
                <a16:creationId xmlns:a16="http://schemas.microsoft.com/office/drawing/2014/main" id="{68974818-2916-4788-B454-4C8B7252B9F9}"/>
              </a:ext>
            </a:extLst>
          </p:cNvPr>
          <p:cNvSpPr txBox="1">
            <a:spLocks/>
          </p:cNvSpPr>
          <p:nvPr/>
        </p:nvSpPr>
        <p:spPr>
          <a:xfrm>
            <a:off x="804998" y="334256"/>
            <a:ext cx="4803636" cy="1311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0000"/>
                </a:solidFill>
                <a:latin typeface="Arial Narrow" panose="020B0606020202030204" pitchFamily="34" charset="0"/>
              </a:rPr>
              <a:t>Clusters Manhattan</a:t>
            </a:r>
          </a:p>
        </p:txBody>
      </p:sp>
    </p:spTree>
    <p:extLst>
      <p:ext uri="{BB962C8B-B14F-4D97-AF65-F5344CB8AC3E}">
        <p14:creationId xmlns:p14="http://schemas.microsoft.com/office/powerpoint/2010/main" val="159783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534C8A-02AF-4003-9063-72F29FBAA5F0}"/>
              </a:ext>
            </a:extLst>
          </p:cNvPr>
          <p:cNvSpPr txBox="1">
            <a:spLocks/>
          </p:cNvSpPr>
          <p:nvPr/>
        </p:nvSpPr>
        <p:spPr>
          <a:xfrm>
            <a:off x="804998" y="334256"/>
            <a:ext cx="10792642" cy="1311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0000"/>
                </a:solidFill>
                <a:latin typeface="Arial Narrow" panose="020B0606020202030204" pitchFamily="34" charset="0"/>
              </a:rPr>
              <a:t>Downtown Toronto Central Area 1 vs Manhattan Central</a:t>
            </a:r>
          </a:p>
        </p:txBody>
      </p:sp>
      <p:pic>
        <p:nvPicPr>
          <p:cNvPr id="6" name="Picture 5" descr="A screenshot of a cell phone&#10;&#10;Description automatically generated">
            <a:extLst>
              <a:ext uri="{FF2B5EF4-FFF2-40B4-BE49-F238E27FC236}">
                <a16:creationId xmlns:a16="http://schemas.microsoft.com/office/drawing/2014/main" id="{F4E0F8FB-89E8-457E-8736-9688E8768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3291841"/>
            <a:ext cx="5517221" cy="356615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8B96004-B22B-4680-9851-D7FD3EDDC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319" y="3291842"/>
            <a:ext cx="5517221" cy="3497578"/>
          </a:xfrm>
          <a:prstGeom prst="rect">
            <a:avLst/>
          </a:prstGeom>
        </p:spPr>
      </p:pic>
      <p:sp>
        <p:nvSpPr>
          <p:cNvPr id="9" name="TextBox 8">
            <a:extLst>
              <a:ext uri="{FF2B5EF4-FFF2-40B4-BE49-F238E27FC236}">
                <a16:creationId xmlns:a16="http://schemas.microsoft.com/office/drawing/2014/main" id="{B0FFA351-3E96-4FBF-A3E3-86250AB68BD5}"/>
              </a:ext>
            </a:extLst>
          </p:cNvPr>
          <p:cNvSpPr txBox="1"/>
          <p:nvPr/>
        </p:nvSpPr>
        <p:spPr>
          <a:xfrm>
            <a:off x="670560" y="1645920"/>
            <a:ext cx="10927080" cy="1477328"/>
          </a:xfrm>
          <a:prstGeom prst="rect">
            <a:avLst/>
          </a:prstGeom>
          <a:noFill/>
        </p:spPr>
        <p:txBody>
          <a:bodyPr wrap="square" rtlCol="0">
            <a:spAutoFit/>
          </a:bodyPr>
          <a:lstStyle/>
          <a:p>
            <a:r>
              <a:rPr lang="en-US" dirty="0">
                <a:latin typeface="Arial Narrow" panose="020B0606020202030204" pitchFamily="34" charset="0"/>
              </a:rPr>
              <a:t>Central locations of the two Boroughs shows similar patterns in terms of types of </a:t>
            </a:r>
            <a:r>
              <a:rPr lang="en-US" dirty="0" err="1">
                <a:latin typeface="Arial Narrow" panose="020B0606020202030204" pitchFamily="34" charset="0"/>
              </a:rPr>
              <a:t>Activites</a:t>
            </a:r>
            <a:r>
              <a:rPr lang="en-US" dirty="0">
                <a:latin typeface="Arial Narrow" panose="020B0606020202030204" pitchFamily="34" charset="0"/>
              </a:rPr>
              <a:t>. These are the most central areas in the two boroughs and the most active in terms of business, nightlife and Touristic Activities.</a:t>
            </a:r>
          </a:p>
          <a:p>
            <a:r>
              <a:rPr lang="en-US" dirty="0">
                <a:latin typeface="Arial Narrow" panose="020B0606020202030204" pitchFamily="34" charset="0"/>
              </a:rPr>
              <a:t>Top trending venues in </a:t>
            </a:r>
            <a:r>
              <a:rPr lang="en-US" b="1" dirty="0">
                <a:latin typeface="Arial Narrow" panose="020B0606020202030204" pitchFamily="34" charset="0"/>
              </a:rPr>
              <a:t>Central Area 1</a:t>
            </a:r>
            <a:r>
              <a:rPr lang="en-US" dirty="0">
                <a:latin typeface="Arial Narrow" panose="020B0606020202030204" pitchFamily="34" charset="0"/>
              </a:rPr>
              <a:t> in Downtown Toronto and </a:t>
            </a:r>
            <a:r>
              <a:rPr lang="en-US" b="1" dirty="0">
                <a:latin typeface="Arial Narrow" panose="020B0606020202030204" pitchFamily="34" charset="0"/>
              </a:rPr>
              <a:t>Central </a:t>
            </a:r>
            <a:r>
              <a:rPr lang="en-US" dirty="0">
                <a:latin typeface="Arial Narrow" panose="020B0606020202030204" pitchFamily="34" charset="0"/>
              </a:rPr>
              <a:t>in Manhattan are mostly related to </a:t>
            </a:r>
            <a:r>
              <a:rPr lang="en-US" dirty="0" err="1">
                <a:latin typeface="Arial Narrow" panose="020B0606020202030204" pitchFamily="34" charset="0"/>
              </a:rPr>
              <a:t>Horeca</a:t>
            </a:r>
            <a:r>
              <a:rPr lang="en-US" dirty="0">
                <a:latin typeface="Arial Narrow" panose="020B0606020202030204" pitchFamily="34" charset="0"/>
              </a:rPr>
              <a:t> sector with Coffee shops as the most top rated activities in the two Clusters.</a:t>
            </a:r>
          </a:p>
          <a:p>
            <a:endParaRPr lang="en-US" dirty="0"/>
          </a:p>
        </p:txBody>
      </p:sp>
    </p:spTree>
    <p:extLst>
      <p:ext uri="{BB962C8B-B14F-4D97-AF65-F5344CB8AC3E}">
        <p14:creationId xmlns:p14="http://schemas.microsoft.com/office/powerpoint/2010/main" val="300071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282496-39D6-475B-A730-4E0AC6CEB6C4}"/>
              </a:ext>
            </a:extLst>
          </p:cNvPr>
          <p:cNvSpPr txBox="1">
            <a:spLocks/>
          </p:cNvSpPr>
          <p:nvPr/>
        </p:nvSpPr>
        <p:spPr>
          <a:xfrm>
            <a:off x="804998" y="334256"/>
            <a:ext cx="10792642" cy="1311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0000"/>
                </a:solidFill>
                <a:latin typeface="Arial Narrow" panose="020B0606020202030204" pitchFamily="34" charset="0"/>
              </a:rPr>
              <a:t>Conclusion</a:t>
            </a:r>
          </a:p>
        </p:txBody>
      </p:sp>
      <p:sp>
        <p:nvSpPr>
          <p:cNvPr id="5" name="TextBox 4">
            <a:extLst>
              <a:ext uri="{FF2B5EF4-FFF2-40B4-BE49-F238E27FC236}">
                <a16:creationId xmlns:a16="http://schemas.microsoft.com/office/drawing/2014/main" id="{F9648303-6761-4B51-A7B6-443C560560AC}"/>
              </a:ext>
            </a:extLst>
          </p:cNvPr>
          <p:cNvSpPr txBox="1"/>
          <p:nvPr/>
        </p:nvSpPr>
        <p:spPr>
          <a:xfrm>
            <a:off x="804998" y="1813560"/>
            <a:ext cx="9040042"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Narrow" panose="020B0606020202030204" pitchFamily="34" charset="0"/>
              </a:rPr>
              <a:t>Preferences </a:t>
            </a:r>
            <a:r>
              <a:rPr lang="en-US" b="1" dirty="0">
                <a:latin typeface="Arial Narrow" panose="020B0606020202030204" pitchFamily="34" charset="0"/>
              </a:rPr>
              <a:t>Central Area 1</a:t>
            </a:r>
            <a:r>
              <a:rPr lang="en-US" dirty="0">
                <a:latin typeface="Arial Narrow" panose="020B0606020202030204" pitchFamily="34" charset="0"/>
              </a:rPr>
              <a:t> are for a wider range of restaurants, while in Manhattan preferences are for Pizza Places and Italian Restaurants. There are also more Top rated Hotels in Toronto Central compared to Manhattan.</a:t>
            </a: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Downtown Toronto seems a more heterogeneous Borough. Neighborhoods away from the center are really different in terms of top venues and seem more residential. There is also an Airport area.</a:t>
            </a: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Although Clusters in Manhattan are dissimilar in terms of Top venues, we can see similar patterns between them, mostly dominated by </a:t>
            </a:r>
            <a:r>
              <a:rPr lang="en-US" dirty="0" err="1">
                <a:latin typeface="Arial Narrow" panose="020B0606020202030204" pitchFamily="34" charset="0"/>
              </a:rPr>
              <a:t>Horeca</a:t>
            </a:r>
            <a:r>
              <a:rPr lang="en-US" dirty="0">
                <a:latin typeface="Arial Narrow" panose="020B0606020202030204" pitchFamily="34" charset="0"/>
              </a:rPr>
              <a:t> sector. Gyms in Manhattan are more appreciated while citizens in Downtown Toronto seem more inclined to Outdoor Activities.</a:t>
            </a:r>
            <a:endParaRPr lang="en-US" dirty="0"/>
          </a:p>
        </p:txBody>
      </p:sp>
    </p:spTree>
    <p:extLst>
      <p:ext uri="{BB962C8B-B14F-4D97-AF65-F5344CB8AC3E}">
        <p14:creationId xmlns:p14="http://schemas.microsoft.com/office/powerpoint/2010/main" val="1335090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343</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Narrow</vt:lpstr>
      <vt:lpstr>Calibri</vt:lpstr>
      <vt:lpstr>Calibri Light</vt:lpstr>
      <vt:lpstr>Office Theme</vt:lpstr>
      <vt:lpstr>Comparing Neighborhoods in Downtown Toronto and Manhattan: Are the Top trending venues similar? </vt:lpstr>
      <vt:lpstr>Introduction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Neighborhoods in Downtown Toronto and Manhattan: Are the Top trending venues similar? </dc:title>
  <dc:creator>Michele Congia</dc:creator>
  <cp:lastModifiedBy>Michele Congia</cp:lastModifiedBy>
  <cp:revision>8</cp:revision>
  <dcterms:created xsi:type="dcterms:W3CDTF">2020-06-06T11:21:51Z</dcterms:created>
  <dcterms:modified xsi:type="dcterms:W3CDTF">2020-06-06T12:30:43Z</dcterms:modified>
</cp:coreProperties>
</file>