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08" r:id="rId1"/>
  </p:sldMasterIdLst>
  <p:notesMasterIdLst>
    <p:notesMasterId r:id="rId30"/>
  </p:notesMasterIdLst>
  <p:handoutMasterIdLst>
    <p:handoutMasterId r:id="rId31"/>
  </p:handoutMasterIdLst>
  <p:sldIdLst>
    <p:sldId id="257" r:id="rId2"/>
    <p:sldId id="299" r:id="rId3"/>
    <p:sldId id="303" r:id="rId4"/>
    <p:sldId id="300" r:id="rId5"/>
    <p:sldId id="305" r:id="rId6"/>
    <p:sldId id="304" r:id="rId7"/>
    <p:sldId id="306" r:id="rId8"/>
    <p:sldId id="302" r:id="rId9"/>
    <p:sldId id="308" r:id="rId10"/>
    <p:sldId id="301" r:id="rId11"/>
    <p:sldId id="311" r:id="rId12"/>
    <p:sldId id="312" r:id="rId13"/>
    <p:sldId id="314" r:id="rId14"/>
    <p:sldId id="317" r:id="rId15"/>
    <p:sldId id="524" r:id="rId16"/>
    <p:sldId id="315" r:id="rId17"/>
    <p:sldId id="318" r:id="rId18"/>
    <p:sldId id="319" r:id="rId19"/>
    <p:sldId id="321" r:id="rId20"/>
    <p:sldId id="320" r:id="rId21"/>
    <p:sldId id="517" r:id="rId22"/>
    <p:sldId id="515" r:id="rId23"/>
    <p:sldId id="518" r:id="rId24"/>
    <p:sldId id="519" r:id="rId25"/>
    <p:sldId id="520" r:id="rId26"/>
    <p:sldId id="521" r:id="rId27"/>
    <p:sldId id="522" r:id="rId28"/>
    <p:sldId id="523" r:id="rId29"/>
  </p:sldIdLst>
  <p:sldSz cx="9144000" cy="5143500" type="screen16x9"/>
  <p:notesSz cx="7315200" cy="96012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Myriad Web Pro" panose="020B0604020202020204" charset="0"/>
      <p:regular r:id="rId36"/>
      <p:bold r:id="rId37"/>
      <p:italic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FFFF"/>
    <a:srgbClr val="FF4F4F"/>
    <a:srgbClr val="E25423"/>
    <a:srgbClr val="006A71"/>
    <a:srgbClr val="8D8B00"/>
    <a:srgbClr val="56A0D3"/>
    <a:srgbClr val="880039"/>
    <a:srgbClr val="B9728F"/>
    <a:srgbClr val="F6A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0C4ADD-8A24-4DAF-9AB7-EE3A56DF8E64}" v="436" dt="2022-07-06T17:54:02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12" autoAdjust="0"/>
    <p:restoredTop sz="89403" autoAdjust="0"/>
  </p:normalViewPr>
  <p:slideViewPr>
    <p:cSldViewPr snapToGrid="0">
      <p:cViewPr varScale="1">
        <p:scale>
          <a:sx n="115" d="100"/>
          <a:sy n="115" d="100"/>
        </p:scale>
        <p:origin x="156" y="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howGuides="1">
      <p:cViewPr varScale="1">
        <p:scale>
          <a:sx n="49" d="100"/>
          <a:sy n="49" d="100"/>
        </p:scale>
        <p:origin x="283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571FB-B380-4084-8096-B88AC2DA480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3FCC18B-5E0A-4CC4-9433-CBA7ED8195E4}">
      <dgm:prSet phldrT="[Text]"/>
      <dgm:spPr/>
      <dgm:t>
        <a:bodyPr/>
        <a:lstStyle/>
        <a:p>
          <a:r>
            <a:rPr lang="en-US" dirty="0"/>
            <a:t>assembly</a:t>
          </a:r>
        </a:p>
      </dgm:t>
    </dgm:pt>
    <dgm:pt modelId="{DE5546DD-4A35-41F8-94C2-BB37A2DFE308}" type="parTrans" cxnId="{1CC12894-2732-4672-BC5F-4F0A1668FEB1}">
      <dgm:prSet/>
      <dgm:spPr/>
      <dgm:t>
        <a:bodyPr/>
        <a:lstStyle/>
        <a:p>
          <a:endParaRPr lang="en-US"/>
        </a:p>
      </dgm:t>
    </dgm:pt>
    <dgm:pt modelId="{1D675E4A-2797-4669-8C4D-2BF9717FBFEC}" type="sibTrans" cxnId="{1CC12894-2732-4672-BC5F-4F0A1668FEB1}">
      <dgm:prSet/>
      <dgm:spPr/>
      <dgm:t>
        <a:bodyPr/>
        <a:lstStyle/>
        <a:p>
          <a:endParaRPr lang="en-US"/>
        </a:p>
      </dgm:t>
    </dgm:pt>
    <dgm:pt modelId="{6B60C681-D5DE-4E10-9F72-543973CF7F99}">
      <dgm:prSet phldrT="[Text]"/>
      <dgm:spPr/>
      <dgm:t>
        <a:bodyPr/>
        <a:lstStyle/>
        <a:p>
          <a:r>
            <a:rPr lang="en-US" dirty="0"/>
            <a:t>BLAST</a:t>
          </a:r>
        </a:p>
      </dgm:t>
    </dgm:pt>
    <dgm:pt modelId="{3585832B-77CF-42E3-B91B-082D626B2E0C}" type="parTrans" cxnId="{BC86E172-2D16-4705-B2DA-801D9DE9A075}">
      <dgm:prSet/>
      <dgm:spPr/>
      <dgm:t>
        <a:bodyPr/>
        <a:lstStyle/>
        <a:p>
          <a:endParaRPr lang="en-US"/>
        </a:p>
      </dgm:t>
    </dgm:pt>
    <dgm:pt modelId="{E8A97B46-BC36-431C-91D2-7E7D2DC30765}" type="sibTrans" cxnId="{BC86E172-2D16-4705-B2DA-801D9DE9A075}">
      <dgm:prSet/>
      <dgm:spPr/>
      <dgm:t>
        <a:bodyPr/>
        <a:lstStyle/>
        <a:p>
          <a:endParaRPr lang="en-US"/>
        </a:p>
      </dgm:t>
    </dgm:pt>
    <dgm:pt modelId="{DEC9F242-BB6F-4469-8569-6C5D92C47E41}">
      <dgm:prSet phldrT="[Text]"/>
      <dgm:spPr/>
      <dgm:t>
        <a:bodyPr/>
        <a:lstStyle/>
        <a:p>
          <a:r>
            <a:rPr lang="en-US" dirty="0"/>
            <a:t>Matches</a:t>
          </a:r>
        </a:p>
      </dgm:t>
    </dgm:pt>
    <dgm:pt modelId="{216C6C12-7904-4B91-B6A5-03C18FA66C44}" type="parTrans" cxnId="{EEBA7303-4943-415D-AACE-059C59C2DCD3}">
      <dgm:prSet/>
      <dgm:spPr/>
      <dgm:t>
        <a:bodyPr/>
        <a:lstStyle/>
        <a:p>
          <a:endParaRPr lang="en-US"/>
        </a:p>
      </dgm:t>
    </dgm:pt>
    <dgm:pt modelId="{437389DB-7FAA-47ED-8137-758ECA39BCFF}" type="sibTrans" cxnId="{EEBA7303-4943-415D-AACE-059C59C2DCD3}">
      <dgm:prSet/>
      <dgm:spPr/>
      <dgm:t>
        <a:bodyPr/>
        <a:lstStyle/>
        <a:p>
          <a:endParaRPr lang="en-US"/>
        </a:p>
      </dgm:t>
    </dgm:pt>
    <dgm:pt modelId="{E497FB14-CCBB-402A-B166-F78E7E2D6B5A}" type="pres">
      <dgm:prSet presAssocID="{B97571FB-B380-4084-8096-B88AC2DA480B}" presName="Name0" presStyleCnt="0">
        <dgm:presLayoutVars>
          <dgm:dir/>
          <dgm:resizeHandles val="exact"/>
        </dgm:presLayoutVars>
      </dgm:prSet>
      <dgm:spPr/>
    </dgm:pt>
    <dgm:pt modelId="{15B651CB-CFBC-4CE5-BFCE-9CCA99EDAFD1}" type="pres">
      <dgm:prSet presAssocID="{63FCC18B-5E0A-4CC4-9433-CBA7ED8195E4}" presName="node" presStyleLbl="node1" presStyleIdx="0" presStyleCnt="3">
        <dgm:presLayoutVars>
          <dgm:bulletEnabled val="1"/>
        </dgm:presLayoutVars>
      </dgm:prSet>
      <dgm:spPr/>
    </dgm:pt>
    <dgm:pt modelId="{0E0A378A-E260-4BC0-896E-9290F0227373}" type="pres">
      <dgm:prSet presAssocID="{1D675E4A-2797-4669-8C4D-2BF9717FBFEC}" presName="sibTrans" presStyleLbl="sibTrans2D1" presStyleIdx="0" presStyleCnt="2"/>
      <dgm:spPr/>
    </dgm:pt>
    <dgm:pt modelId="{25A975AC-1EC4-4935-BEDA-4FA48D6408EE}" type="pres">
      <dgm:prSet presAssocID="{1D675E4A-2797-4669-8C4D-2BF9717FBFEC}" presName="connectorText" presStyleLbl="sibTrans2D1" presStyleIdx="0" presStyleCnt="2"/>
      <dgm:spPr/>
    </dgm:pt>
    <dgm:pt modelId="{72BD8BC3-C5FB-4554-9BBD-958982D26DBD}" type="pres">
      <dgm:prSet presAssocID="{6B60C681-D5DE-4E10-9F72-543973CF7F99}" presName="node" presStyleLbl="node1" presStyleIdx="1" presStyleCnt="3">
        <dgm:presLayoutVars>
          <dgm:bulletEnabled val="1"/>
        </dgm:presLayoutVars>
      </dgm:prSet>
      <dgm:spPr/>
    </dgm:pt>
    <dgm:pt modelId="{B76A5C79-31B8-4DC3-A97B-520A2A4A4619}" type="pres">
      <dgm:prSet presAssocID="{E8A97B46-BC36-431C-91D2-7E7D2DC30765}" presName="sibTrans" presStyleLbl="sibTrans2D1" presStyleIdx="1" presStyleCnt="2"/>
      <dgm:spPr/>
    </dgm:pt>
    <dgm:pt modelId="{D4DF638D-3CC4-4090-8AC7-DC3A08971CFE}" type="pres">
      <dgm:prSet presAssocID="{E8A97B46-BC36-431C-91D2-7E7D2DC30765}" presName="connectorText" presStyleLbl="sibTrans2D1" presStyleIdx="1" presStyleCnt="2"/>
      <dgm:spPr/>
    </dgm:pt>
    <dgm:pt modelId="{4E9579EC-DB4F-4C51-8D9A-EA5952631657}" type="pres">
      <dgm:prSet presAssocID="{DEC9F242-BB6F-4469-8569-6C5D92C47E41}" presName="node" presStyleLbl="node1" presStyleIdx="2" presStyleCnt="3">
        <dgm:presLayoutVars>
          <dgm:bulletEnabled val="1"/>
        </dgm:presLayoutVars>
      </dgm:prSet>
      <dgm:spPr/>
    </dgm:pt>
  </dgm:ptLst>
  <dgm:cxnLst>
    <dgm:cxn modelId="{EEBA7303-4943-415D-AACE-059C59C2DCD3}" srcId="{B97571FB-B380-4084-8096-B88AC2DA480B}" destId="{DEC9F242-BB6F-4469-8569-6C5D92C47E41}" srcOrd="2" destOrd="0" parTransId="{216C6C12-7904-4B91-B6A5-03C18FA66C44}" sibTransId="{437389DB-7FAA-47ED-8137-758ECA39BCFF}"/>
    <dgm:cxn modelId="{84E21A27-6DA2-4724-8CC5-4A0CDC675FE8}" type="presOf" srcId="{63FCC18B-5E0A-4CC4-9433-CBA7ED8195E4}" destId="{15B651CB-CFBC-4CE5-BFCE-9CCA99EDAFD1}" srcOrd="0" destOrd="0" presId="urn:microsoft.com/office/officeart/2005/8/layout/process1"/>
    <dgm:cxn modelId="{E06EE132-4117-48B5-9754-9E8AAD322A19}" type="presOf" srcId="{1D675E4A-2797-4669-8C4D-2BF9717FBFEC}" destId="{25A975AC-1EC4-4935-BEDA-4FA48D6408EE}" srcOrd="1" destOrd="0" presId="urn:microsoft.com/office/officeart/2005/8/layout/process1"/>
    <dgm:cxn modelId="{87819742-DFEB-4D16-9FBE-6762420BFFBA}" type="presOf" srcId="{E8A97B46-BC36-431C-91D2-7E7D2DC30765}" destId="{D4DF638D-3CC4-4090-8AC7-DC3A08971CFE}" srcOrd="1" destOrd="0" presId="urn:microsoft.com/office/officeart/2005/8/layout/process1"/>
    <dgm:cxn modelId="{BC86E172-2D16-4705-B2DA-801D9DE9A075}" srcId="{B97571FB-B380-4084-8096-B88AC2DA480B}" destId="{6B60C681-D5DE-4E10-9F72-543973CF7F99}" srcOrd="1" destOrd="0" parTransId="{3585832B-77CF-42E3-B91B-082D626B2E0C}" sibTransId="{E8A97B46-BC36-431C-91D2-7E7D2DC30765}"/>
    <dgm:cxn modelId="{286F4859-4928-44D2-8A78-DCD3F90A7480}" type="presOf" srcId="{B97571FB-B380-4084-8096-B88AC2DA480B}" destId="{E497FB14-CCBB-402A-B166-F78E7E2D6B5A}" srcOrd="0" destOrd="0" presId="urn:microsoft.com/office/officeart/2005/8/layout/process1"/>
    <dgm:cxn modelId="{1CC12894-2732-4672-BC5F-4F0A1668FEB1}" srcId="{B97571FB-B380-4084-8096-B88AC2DA480B}" destId="{63FCC18B-5E0A-4CC4-9433-CBA7ED8195E4}" srcOrd="0" destOrd="0" parTransId="{DE5546DD-4A35-41F8-94C2-BB37A2DFE308}" sibTransId="{1D675E4A-2797-4669-8C4D-2BF9717FBFEC}"/>
    <dgm:cxn modelId="{F22D5AA6-80B1-49E2-AFED-31ABED3520D1}" type="presOf" srcId="{E8A97B46-BC36-431C-91D2-7E7D2DC30765}" destId="{B76A5C79-31B8-4DC3-A97B-520A2A4A4619}" srcOrd="0" destOrd="0" presId="urn:microsoft.com/office/officeart/2005/8/layout/process1"/>
    <dgm:cxn modelId="{D7F2A3B0-AE03-49F1-9DA3-42AA117CBE7F}" type="presOf" srcId="{6B60C681-D5DE-4E10-9F72-543973CF7F99}" destId="{72BD8BC3-C5FB-4554-9BBD-958982D26DBD}" srcOrd="0" destOrd="0" presId="urn:microsoft.com/office/officeart/2005/8/layout/process1"/>
    <dgm:cxn modelId="{928B33BA-A4FF-47A0-9317-EF4A87BDD1D8}" type="presOf" srcId="{DEC9F242-BB6F-4469-8569-6C5D92C47E41}" destId="{4E9579EC-DB4F-4C51-8D9A-EA5952631657}" srcOrd="0" destOrd="0" presId="urn:microsoft.com/office/officeart/2005/8/layout/process1"/>
    <dgm:cxn modelId="{16B453FD-2ACB-4F6A-A623-E43E574B017D}" type="presOf" srcId="{1D675E4A-2797-4669-8C4D-2BF9717FBFEC}" destId="{0E0A378A-E260-4BC0-896E-9290F0227373}" srcOrd="0" destOrd="0" presId="urn:microsoft.com/office/officeart/2005/8/layout/process1"/>
    <dgm:cxn modelId="{A1291495-66EA-4ABD-996F-BC2E84B12AE6}" type="presParOf" srcId="{E497FB14-CCBB-402A-B166-F78E7E2D6B5A}" destId="{15B651CB-CFBC-4CE5-BFCE-9CCA99EDAFD1}" srcOrd="0" destOrd="0" presId="urn:microsoft.com/office/officeart/2005/8/layout/process1"/>
    <dgm:cxn modelId="{A8076AC3-3976-4C5B-9956-70E623291541}" type="presParOf" srcId="{E497FB14-CCBB-402A-B166-F78E7E2D6B5A}" destId="{0E0A378A-E260-4BC0-896E-9290F0227373}" srcOrd="1" destOrd="0" presId="urn:microsoft.com/office/officeart/2005/8/layout/process1"/>
    <dgm:cxn modelId="{DE944244-09B3-4EDF-A60C-74B6704ADC8F}" type="presParOf" srcId="{0E0A378A-E260-4BC0-896E-9290F0227373}" destId="{25A975AC-1EC4-4935-BEDA-4FA48D6408EE}" srcOrd="0" destOrd="0" presId="urn:microsoft.com/office/officeart/2005/8/layout/process1"/>
    <dgm:cxn modelId="{9CF2C9B2-1107-4435-9C97-C489E67CDF1C}" type="presParOf" srcId="{E497FB14-CCBB-402A-B166-F78E7E2D6B5A}" destId="{72BD8BC3-C5FB-4554-9BBD-958982D26DBD}" srcOrd="2" destOrd="0" presId="urn:microsoft.com/office/officeart/2005/8/layout/process1"/>
    <dgm:cxn modelId="{FE0DDFB6-1D18-45BB-AB31-70BA6FA3D375}" type="presParOf" srcId="{E497FB14-CCBB-402A-B166-F78E7E2D6B5A}" destId="{B76A5C79-31B8-4DC3-A97B-520A2A4A4619}" srcOrd="3" destOrd="0" presId="urn:microsoft.com/office/officeart/2005/8/layout/process1"/>
    <dgm:cxn modelId="{D09A0BE2-7A26-4664-899E-C77E2626A90A}" type="presParOf" srcId="{B76A5C79-31B8-4DC3-A97B-520A2A4A4619}" destId="{D4DF638D-3CC4-4090-8AC7-DC3A08971CFE}" srcOrd="0" destOrd="0" presId="urn:microsoft.com/office/officeart/2005/8/layout/process1"/>
    <dgm:cxn modelId="{88264B5A-0F4F-49D2-971F-FC4B27E23123}" type="presParOf" srcId="{E497FB14-CCBB-402A-B166-F78E7E2D6B5A}" destId="{4E9579EC-DB4F-4C51-8D9A-EA595263165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7571FB-B380-4084-8096-B88AC2DA480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3FCC18B-5E0A-4CC4-9433-CBA7ED8195E4}">
      <dgm:prSet phldrT="[Text]"/>
      <dgm:spPr/>
      <dgm:t>
        <a:bodyPr/>
        <a:lstStyle/>
        <a:p>
          <a:r>
            <a:rPr lang="en-US" dirty="0"/>
            <a:t>Reads</a:t>
          </a:r>
        </a:p>
      </dgm:t>
    </dgm:pt>
    <dgm:pt modelId="{DE5546DD-4A35-41F8-94C2-BB37A2DFE308}" type="parTrans" cxnId="{1CC12894-2732-4672-BC5F-4F0A1668FEB1}">
      <dgm:prSet/>
      <dgm:spPr/>
      <dgm:t>
        <a:bodyPr/>
        <a:lstStyle/>
        <a:p>
          <a:endParaRPr lang="en-US"/>
        </a:p>
      </dgm:t>
    </dgm:pt>
    <dgm:pt modelId="{1D675E4A-2797-4669-8C4D-2BF9717FBFEC}" type="sibTrans" cxnId="{1CC12894-2732-4672-BC5F-4F0A1668FEB1}">
      <dgm:prSet/>
      <dgm:spPr/>
      <dgm:t>
        <a:bodyPr/>
        <a:lstStyle/>
        <a:p>
          <a:endParaRPr lang="en-US"/>
        </a:p>
      </dgm:t>
    </dgm:pt>
    <dgm:pt modelId="{6B60C681-D5DE-4E10-9F72-543973CF7F99}">
      <dgm:prSet phldrT="[Text]"/>
      <dgm:spPr/>
      <dgm:t>
        <a:bodyPr/>
        <a:lstStyle/>
        <a:p>
          <a:r>
            <a:rPr lang="en-US" dirty="0"/>
            <a:t>KMA mapping</a:t>
          </a:r>
        </a:p>
      </dgm:t>
    </dgm:pt>
    <dgm:pt modelId="{3585832B-77CF-42E3-B91B-082D626B2E0C}" type="parTrans" cxnId="{BC86E172-2D16-4705-B2DA-801D9DE9A075}">
      <dgm:prSet/>
      <dgm:spPr/>
      <dgm:t>
        <a:bodyPr/>
        <a:lstStyle/>
        <a:p>
          <a:endParaRPr lang="en-US"/>
        </a:p>
      </dgm:t>
    </dgm:pt>
    <dgm:pt modelId="{E8A97B46-BC36-431C-91D2-7E7D2DC30765}" type="sibTrans" cxnId="{BC86E172-2D16-4705-B2DA-801D9DE9A075}">
      <dgm:prSet/>
      <dgm:spPr/>
      <dgm:t>
        <a:bodyPr/>
        <a:lstStyle/>
        <a:p>
          <a:endParaRPr lang="en-US"/>
        </a:p>
      </dgm:t>
    </dgm:pt>
    <dgm:pt modelId="{DEC9F242-BB6F-4469-8569-6C5D92C47E41}">
      <dgm:prSet phldrT="[Text]"/>
      <dgm:spPr/>
      <dgm:t>
        <a:bodyPr/>
        <a:lstStyle/>
        <a:p>
          <a:r>
            <a:rPr lang="en-US" dirty="0"/>
            <a:t>Matches</a:t>
          </a:r>
        </a:p>
      </dgm:t>
    </dgm:pt>
    <dgm:pt modelId="{216C6C12-7904-4B91-B6A5-03C18FA66C44}" type="parTrans" cxnId="{EEBA7303-4943-415D-AACE-059C59C2DCD3}">
      <dgm:prSet/>
      <dgm:spPr/>
      <dgm:t>
        <a:bodyPr/>
        <a:lstStyle/>
        <a:p>
          <a:endParaRPr lang="en-US"/>
        </a:p>
      </dgm:t>
    </dgm:pt>
    <dgm:pt modelId="{437389DB-7FAA-47ED-8137-758ECA39BCFF}" type="sibTrans" cxnId="{EEBA7303-4943-415D-AACE-059C59C2DCD3}">
      <dgm:prSet/>
      <dgm:spPr/>
      <dgm:t>
        <a:bodyPr/>
        <a:lstStyle/>
        <a:p>
          <a:endParaRPr lang="en-US"/>
        </a:p>
      </dgm:t>
    </dgm:pt>
    <dgm:pt modelId="{E497FB14-CCBB-402A-B166-F78E7E2D6B5A}" type="pres">
      <dgm:prSet presAssocID="{B97571FB-B380-4084-8096-B88AC2DA480B}" presName="Name0" presStyleCnt="0">
        <dgm:presLayoutVars>
          <dgm:dir/>
          <dgm:resizeHandles val="exact"/>
        </dgm:presLayoutVars>
      </dgm:prSet>
      <dgm:spPr/>
    </dgm:pt>
    <dgm:pt modelId="{15B651CB-CFBC-4CE5-BFCE-9CCA99EDAFD1}" type="pres">
      <dgm:prSet presAssocID="{63FCC18B-5E0A-4CC4-9433-CBA7ED8195E4}" presName="node" presStyleLbl="node1" presStyleIdx="0" presStyleCnt="3">
        <dgm:presLayoutVars>
          <dgm:bulletEnabled val="1"/>
        </dgm:presLayoutVars>
      </dgm:prSet>
      <dgm:spPr/>
    </dgm:pt>
    <dgm:pt modelId="{0E0A378A-E260-4BC0-896E-9290F0227373}" type="pres">
      <dgm:prSet presAssocID="{1D675E4A-2797-4669-8C4D-2BF9717FBFEC}" presName="sibTrans" presStyleLbl="sibTrans2D1" presStyleIdx="0" presStyleCnt="2"/>
      <dgm:spPr/>
    </dgm:pt>
    <dgm:pt modelId="{25A975AC-1EC4-4935-BEDA-4FA48D6408EE}" type="pres">
      <dgm:prSet presAssocID="{1D675E4A-2797-4669-8C4D-2BF9717FBFEC}" presName="connectorText" presStyleLbl="sibTrans2D1" presStyleIdx="0" presStyleCnt="2"/>
      <dgm:spPr/>
    </dgm:pt>
    <dgm:pt modelId="{72BD8BC3-C5FB-4554-9BBD-958982D26DBD}" type="pres">
      <dgm:prSet presAssocID="{6B60C681-D5DE-4E10-9F72-543973CF7F99}" presName="node" presStyleLbl="node1" presStyleIdx="1" presStyleCnt="3">
        <dgm:presLayoutVars>
          <dgm:bulletEnabled val="1"/>
        </dgm:presLayoutVars>
      </dgm:prSet>
      <dgm:spPr/>
    </dgm:pt>
    <dgm:pt modelId="{B76A5C79-31B8-4DC3-A97B-520A2A4A4619}" type="pres">
      <dgm:prSet presAssocID="{E8A97B46-BC36-431C-91D2-7E7D2DC30765}" presName="sibTrans" presStyleLbl="sibTrans2D1" presStyleIdx="1" presStyleCnt="2"/>
      <dgm:spPr/>
    </dgm:pt>
    <dgm:pt modelId="{D4DF638D-3CC4-4090-8AC7-DC3A08971CFE}" type="pres">
      <dgm:prSet presAssocID="{E8A97B46-BC36-431C-91D2-7E7D2DC30765}" presName="connectorText" presStyleLbl="sibTrans2D1" presStyleIdx="1" presStyleCnt="2"/>
      <dgm:spPr/>
    </dgm:pt>
    <dgm:pt modelId="{4E9579EC-DB4F-4C51-8D9A-EA5952631657}" type="pres">
      <dgm:prSet presAssocID="{DEC9F242-BB6F-4469-8569-6C5D92C47E41}" presName="node" presStyleLbl="node1" presStyleIdx="2" presStyleCnt="3">
        <dgm:presLayoutVars>
          <dgm:bulletEnabled val="1"/>
        </dgm:presLayoutVars>
      </dgm:prSet>
      <dgm:spPr/>
    </dgm:pt>
  </dgm:ptLst>
  <dgm:cxnLst>
    <dgm:cxn modelId="{EEBA7303-4943-415D-AACE-059C59C2DCD3}" srcId="{B97571FB-B380-4084-8096-B88AC2DA480B}" destId="{DEC9F242-BB6F-4469-8569-6C5D92C47E41}" srcOrd="2" destOrd="0" parTransId="{216C6C12-7904-4B91-B6A5-03C18FA66C44}" sibTransId="{437389DB-7FAA-47ED-8137-758ECA39BCFF}"/>
    <dgm:cxn modelId="{84E21A27-6DA2-4724-8CC5-4A0CDC675FE8}" type="presOf" srcId="{63FCC18B-5E0A-4CC4-9433-CBA7ED8195E4}" destId="{15B651CB-CFBC-4CE5-BFCE-9CCA99EDAFD1}" srcOrd="0" destOrd="0" presId="urn:microsoft.com/office/officeart/2005/8/layout/process1"/>
    <dgm:cxn modelId="{E06EE132-4117-48B5-9754-9E8AAD322A19}" type="presOf" srcId="{1D675E4A-2797-4669-8C4D-2BF9717FBFEC}" destId="{25A975AC-1EC4-4935-BEDA-4FA48D6408EE}" srcOrd="1" destOrd="0" presId="urn:microsoft.com/office/officeart/2005/8/layout/process1"/>
    <dgm:cxn modelId="{87819742-DFEB-4D16-9FBE-6762420BFFBA}" type="presOf" srcId="{E8A97B46-BC36-431C-91D2-7E7D2DC30765}" destId="{D4DF638D-3CC4-4090-8AC7-DC3A08971CFE}" srcOrd="1" destOrd="0" presId="urn:microsoft.com/office/officeart/2005/8/layout/process1"/>
    <dgm:cxn modelId="{BC86E172-2D16-4705-B2DA-801D9DE9A075}" srcId="{B97571FB-B380-4084-8096-B88AC2DA480B}" destId="{6B60C681-D5DE-4E10-9F72-543973CF7F99}" srcOrd="1" destOrd="0" parTransId="{3585832B-77CF-42E3-B91B-082D626B2E0C}" sibTransId="{E8A97B46-BC36-431C-91D2-7E7D2DC30765}"/>
    <dgm:cxn modelId="{286F4859-4928-44D2-8A78-DCD3F90A7480}" type="presOf" srcId="{B97571FB-B380-4084-8096-B88AC2DA480B}" destId="{E497FB14-CCBB-402A-B166-F78E7E2D6B5A}" srcOrd="0" destOrd="0" presId="urn:microsoft.com/office/officeart/2005/8/layout/process1"/>
    <dgm:cxn modelId="{1CC12894-2732-4672-BC5F-4F0A1668FEB1}" srcId="{B97571FB-B380-4084-8096-B88AC2DA480B}" destId="{63FCC18B-5E0A-4CC4-9433-CBA7ED8195E4}" srcOrd="0" destOrd="0" parTransId="{DE5546DD-4A35-41F8-94C2-BB37A2DFE308}" sibTransId="{1D675E4A-2797-4669-8C4D-2BF9717FBFEC}"/>
    <dgm:cxn modelId="{F22D5AA6-80B1-49E2-AFED-31ABED3520D1}" type="presOf" srcId="{E8A97B46-BC36-431C-91D2-7E7D2DC30765}" destId="{B76A5C79-31B8-4DC3-A97B-520A2A4A4619}" srcOrd="0" destOrd="0" presId="urn:microsoft.com/office/officeart/2005/8/layout/process1"/>
    <dgm:cxn modelId="{D7F2A3B0-AE03-49F1-9DA3-42AA117CBE7F}" type="presOf" srcId="{6B60C681-D5DE-4E10-9F72-543973CF7F99}" destId="{72BD8BC3-C5FB-4554-9BBD-958982D26DBD}" srcOrd="0" destOrd="0" presId="urn:microsoft.com/office/officeart/2005/8/layout/process1"/>
    <dgm:cxn modelId="{928B33BA-A4FF-47A0-9317-EF4A87BDD1D8}" type="presOf" srcId="{DEC9F242-BB6F-4469-8569-6C5D92C47E41}" destId="{4E9579EC-DB4F-4C51-8D9A-EA5952631657}" srcOrd="0" destOrd="0" presId="urn:microsoft.com/office/officeart/2005/8/layout/process1"/>
    <dgm:cxn modelId="{16B453FD-2ACB-4F6A-A623-E43E574B017D}" type="presOf" srcId="{1D675E4A-2797-4669-8C4D-2BF9717FBFEC}" destId="{0E0A378A-E260-4BC0-896E-9290F0227373}" srcOrd="0" destOrd="0" presId="urn:microsoft.com/office/officeart/2005/8/layout/process1"/>
    <dgm:cxn modelId="{A1291495-66EA-4ABD-996F-BC2E84B12AE6}" type="presParOf" srcId="{E497FB14-CCBB-402A-B166-F78E7E2D6B5A}" destId="{15B651CB-CFBC-4CE5-BFCE-9CCA99EDAFD1}" srcOrd="0" destOrd="0" presId="urn:microsoft.com/office/officeart/2005/8/layout/process1"/>
    <dgm:cxn modelId="{A8076AC3-3976-4C5B-9956-70E623291541}" type="presParOf" srcId="{E497FB14-CCBB-402A-B166-F78E7E2D6B5A}" destId="{0E0A378A-E260-4BC0-896E-9290F0227373}" srcOrd="1" destOrd="0" presId="urn:microsoft.com/office/officeart/2005/8/layout/process1"/>
    <dgm:cxn modelId="{DE944244-09B3-4EDF-A60C-74B6704ADC8F}" type="presParOf" srcId="{0E0A378A-E260-4BC0-896E-9290F0227373}" destId="{25A975AC-1EC4-4935-BEDA-4FA48D6408EE}" srcOrd="0" destOrd="0" presId="urn:microsoft.com/office/officeart/2005/8/layout/process1"/>
    <dgm:cxn modelId="{9CF2C9B2-1107-4435-9C97-C489E67CDF1C}" type="presParOf" srcId="{E497FB14-CCBB-402A-B166-F78E7E2D6B5A}" destId="{72BD8BC3-C5FB-4554-9BBD-958982D26DBD}" srcOrd="2" destOrd="0" presId="urn:microsoft.com/office/officeart/2005/8/layout/process1"/>
    <dgm:cxn modelId="{FE0DDFB6-1D18-45BB-AB31-70BA6FA3D375}" type="presParOf" srcId="{E497FB14-CCBB-402A-B166-F78E7E2D6B5A}" destId="{B76A5C79-31B8-4DC3-A97B-520A2A4A4619}" srcOrd="3" destOrd="0" presId="urn:microsoft.com/office/officeart/2005/8/layout/process1"/>
    <dgm:cxn modelId="{D09A0BE2-7A26-4664-899E-C77E2626A90A}" type="presParOf" srcId="{B76A5C79-31B8-4DC3-A97B-520A2A4A4619}" destId="{D4DF638D-3CC4-4090-8AC7-DC3A08971CFE}" srcOrd="0" destOrd="0" presId="urn:microsoft.com/office/officeart/2005/8/layout/process1"/>
    <dgm:cxn modelId="{88264B5A-0F4F-49D2-971F-FC4B27E23123}" type="presParOf" srcId="{E497FB14-CCBB-402A-B166-F78E7E2D6B5A}" destId="{4E9579EC-DB4F-4C51-8D9A-EA595263165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7571FB-B380-4084-8096-B88AC2DA480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FCC18B-5E0A-4CC4-9433-CBA7ED8195E4}">
      <dgm:prSet phldrT="[Text]"/>
      <dgm:spPr/>
      <dgm:t>
        <a:bodyPr/>
        <a:lstStyle/>
        <a:p>
          <a:r>
            <a:rPr lang="en-US" dirty="0"/>
            <a:t>assembly</a:t>
          </a:r>
        </a:p>
      </dgm:t>
    </dgm:pt>
    <dgm:pt modelId="{DE5546DD-4A35-41F8-94C2-BB37A2DFE308}" type="parTrans" cxnId="{1CC12894-2732-4672-BC5F-4F0A1668FEB1}">
      <dgm:prSet/>
      <dgm:spPr/>
      <dgm:t>
        <a:bodyPr/>
        <a:lstStyle/>
        <a:p>
          <a:endParaRPr lang="en-US"/>
        </a:p>
      </dgm:t>
    </dgm:pt>
    <dgm:pt modelId="{1D675E4A-2797-4669-8C4D-2BF9717FBFEC}" type="sibTrans" cxnId="{1CC12894-2732-4672-BC5F-4F0A1668FEB1}">
      <dgm:prSet/>
      <dgm:spPr/>
      <dgm:t>
        <a:bodyPr/>
        <a:lstStyle/>
        <a:p>
          <a:endParaRPr lang="en-US"/>
        </a:p>
      </dgm:t>
    </dgm:pt>
    <dgm:pt modelId="{6B60C681-D5DE-4E10-9F72-543973CF7F99}">
      <dgm:prSet phldrT="[Text]"/>
      <dgm:spPr/>
      <dgm:t>
        <a:bodyPr/>
        <a:lstStyle/>
        <a:p>
          <a:r>
            <a:rPr lang="en-US" dirty="0"/>
            <a:t>BLAST</a:t>
          </a:r>
        </a:p>
      </dgm:t>
    </dgm:pt>
    <dgm:pt modelId="{3585832B-77CF-42E3-B91B-082D626B2E0C}" type="parTrans" cxnId="{BC86E172-2D16-4705-B2DA-801D9DE9A075}">
      <dgm:prSet/>
      <dgm:spPr/>
      <dgm:t>
        <a:bodyPr/>
        <a:lstStyle/>
        <a:p>
          <a:endParaRPr lang="en-US"/>
        </a:p>
      </dgm:t>
    </dgm:pt>
    <dgm:pt modelId="{E8A97B46-BC36-431C-91D2-7E7D2DC30765}" type="sibTrans" cxnId="{BC86E172-2D16-4705-B2DA-801D9DE9A075}">
      <dgm:prSet/>
      <dgm:spPr/>
      <dgm:t>
        <a:bodyPr/>
        <a:lstStyle/>
        <a:p>
          <a:endParaRPr lang="en-US"/>
        </a:p>
      </dgm:t>
    </dgm:pt>
    <dgm:pt modelId="{DEC9F242-BB6F-4469-8569-6C5D92C47E41}">
      <dgm:prSet phldrT="[Text]"/>
      <dgm:spPr/>
      <dgm:t>
        <a:bodyPr/>
        <a:lstStyle/>
        <a:p>
          <a:r>
            <a:rPr lang="en-US" dirty="0"/>
            <a:t>Matches</a:t>
          </a:r>
        </a:p>
      </dgm:t>
    </dgm:pt>
    <dgm:pt modelId="{216C6C12-7904-4B91-B6A5-03C18FA66C44}" type="parTrans" cxnId="{EEBA7303-4943-415D-AACE-059C59C2DCD3}">
      <dgm:prSet/>
      <dgm:spPr/>
      <dgm:t>
        <a:bodyPr/>
        <a:lstStyle/>
        <a:p>
          <a:endParaRPr lang="en-US"/>
        </a:p>
      </dgm:t>
    </dgm:pt>
    <dgm:pt modelId="{437389DB-7FAA-47ED-8137-758ECA39BCFF}" type="sibTrans" cxnId="{EEBA7303-4943-415D-AACE-059C59C2DCD3}">
      <dgm:prSet/>
      <dgm:spPr/>
      <dgm:t>
        <a:bodyPr/>
        <a:lstStyle/>
        <a:p>
          <a:endParaRPr lang="en-US"/>
        </a:p>
      </dgm:t>
    </dgm:pt>
    <dgm:pt modelId="{E497FB14-CCBB-402A-B166-F78E7E2D6B5A}" type="pres">
      <dgm:prSet presAssocID="{B97571FB-B380-4084-8096-B88AC2DA480B}" presName="Name0" presStyleCnt="0">
        <dgm:presLayoutVars>
          <dgm:dir/>
          <dgm:resizeHandles val="exact"/>
        </dgm:presLayoutVars>
      </dgm:prSet>
      <dgm:spPr/>
    </dgm:pt>
    <dgm:pt modelId="{15B651CB-CFBC-4CE5-BFCE-9CCA99EDAFD1}" type="pres">
      <dgm:prSet presAssocID="{63FCC18B-5E0A-4CC4-9433-CBA7ED8195E4}" presName="node" presStyleLbl="node1" presStyleIdx="0" presStyleCnt="3">
        <dgm:presLayoutVars>
          <dgm:bulletEnabled val="1"/>
        </dgm:presLayoutVars>
      </dgm:prSet>
      <dgm:spPr/>
    </dgm:pt>
    <dgm:pt modelId="{0E0A378A-E260-4BC0-896E-9290F0227373}" type="pres">
      <dgm:prSet presAssocID="{1D675E4A-2797-4669-8C4D-2BF9717FBFEC}" presName="sibTrans" presStyleLbl="sibTrans2D1" presStyleIdx="0" presStyleCnt="2"/>
      <dgm:spPr/>
    </dgm:pt>
    <dgm:pt modelId="{25A975AC-1EC4-4935-BEDA-4FA48D6408EE}" type="pres">
      <dgm:prSet presAssocID="{1D675E4A-2797-4669-8C4D-2BF9717FBFEC}" presName="connectorText" presStyleLbl="sibTrans2D1" presStyleIdx="0" presStyleCnt="2"/>
      <dgm:spPr/>
    </dgm:pt>
    <dgm:pt modelId="{72BD8BC3-C5FB-4554-9BBD-958982D26DBD}" type="pres">
      <dgm:prSet presAssocID="{6B60C681-D5DE-4E10-9F72-543973CF7F99}" presName="node" presStyleLbl="node1" presStyleIdx="1" presStyleCnt="3">
        <dgm:presLayoutVars>
          <dgm:bulletEnabled val="1"/>
        </dgm:presLayoutVars>
      </dgm:prSet>
      <dgm:spPr/>
    </dgm:pt>
    <dgm:pt modelId="{B76A5C79-31B8-4DC3-A97B-520A2A4A4619}" type="pres">
      <dgm:prSet presAssocID="{E8A97B46-BC36-431C-91D2-7E7D2DC30765}" presName="sibTrans" presStyleLbl="sibTrans2D1" presStyleIdx="1" presStyleCnt="2"/>
      <dgm:spPr/>
    </dgm:pt>
    <dgm:pt modelId="{D4DF638D-3CC4-4090-8AC7-DC3A08971CFE}" type="pres">
      <dgm:prSet presAssocID="{E8A97B46-BC36-431C-91D2-7E7D2DC30765}" presName="connectorText" presStyleLbl="sibTrans2D1" presStyleIdx="1" presStyleCnt="2"/>
      <dgm:spPr/>
    </dgm:pt>
    <dgm:pt modelId="{4E9579EC-DB4F-4C51-8D9A-EA5952631657}" type="pres">
      <dgm:prSet presAssocID="{DEC9F242-BB6F-4469-8569-6C5D92C47E41}" presName="node" presStyleLbl="node1" presStyleIdx="2" presStyleCnt="3">
        <dgm:presLayoutVars>
          <dgm:bulletEnabled val="1"/>
        </dgm:presLayoutVars>
      </dgm:prSet>
      <dgm:spPr/>
    </dgm:pt>
  </dgm:ptLst>
  <dgm:cxnLst>
    <dgm:cxn modelId="{EEBA7303-4943-415D-AACE-059C59C2DCD3}" srcId="{B97571FB-B380-4084-8096-B88AC2DA480B}" destId="{DEC9F242-BB6F-4469-8569-6C5D92C47E41}" srcOrd="2" destOrd="0" parTransId="{216C6C12-7904-4B91-B6A5-03C18FA66C44}" sibTransId="{437389DB-7FAA-47ED-8137-758ECA39BCFF}"/>
    <dgm:cxn modelId="{84E21A27-6DA2-4724-8CC5-4A0CDC675FE8}" type="presOf" srcId="{63FCC18B-5E0A-4CC4-9433-CBA7ED8195E4}" destId="{15B651CB-CFBC-4CE5-BFCE-9CCA99EDAFD1}" srcOrd="0" destOrd="0" presId="urn:microsoft.com/office/officeart/2005/8/layout/process1"/>
    <dgm:cxn modelId="{E06EE132-4117-48B5-9754-9E8AAD322A19}" type="presOf" srcId="{1D675E4A-2797-4669-8C4D-2BF9717FBFEC}" destId="{25A975AC-1EC4-4935-BEDA-4FA48D6408EE}" srcOrd="1" destOrd="0" presId="urn:microsoft.com/office/officeart/2005/8/layout/process1"/>
    <dgm:cxn modelId="{87819742-DFEB-4D16-9FBE-6762420BFFBA}" type="presOf" srcId="{E8A97B46-BC36-431C-91D2-7E7D2DC30765}" destId="{D4DF638D-3CC4-4090-8AC7-DC3A08971CFE}" srcOrd="1" destOrd="0" presId="urn:microsoft.com/office/officeart/2005/8/layout/process1"/>
    <dgm:cxn modelId="{BC86E172-2D16-4705-B2DA-801D9DE9A075}" srcId="{B97571FB-B380-4084-8096-B88AC2DA480B}" destId="{6B60C681-D5DE-4E10-9F72-543973CF7F99}" srcOrd="1" destOrd="0" parTransId="{3585832B-77CF-42E3-B91B-082D626B2E0C}" sibTransId="{E8A97B46-BC36-431C-91D2-7E7D2DC30765}"/>
    <dgm:cxn modelId="{286F4859-4928-44D2-8A78-DCD3F90A7480}" type="presOf" srcId="{B97571FB-B380-4084-8096-B88AC2DA480B}" destId="{E497FB14-CCBB-402A-B166-F78E7E2D6B5A}" srcOrd="0" destOrd="0" presId="urn:microsoft.com/office/officeart/2005/8/layout/process1"/>
    <dgm:cxn modelId="{1CC12894-2732-4672-BC5F-4F0A1668FEB1}" srcId="{B97571FB-B380-4084-8096-B88AC2DA480B}" destId="{63FCC18B-5E0A-4CC4-9433-CBA7ED8195E4}" srcOrd="0" destOrd="0" parTransId="{DE5546DD-4A35-41F8-94C2-BB37A2DFE308}" sibTransId="{1D675E4A-2797-4669-8C4D-2BF9717FBFEC}"/>
    <dgm:cxn modelId="{F22D5AA6-80B1-49E2-AFED-31ABED3520D1}" type="presOf" srcId="{E8A97B46-BC36-431C-91D2-7E7D2DC30765}" destId="{B76A5C79-31B8-4DC3-A97B-520A2A4A4619}" srcOrd="0" destOrd="0" presId="urn:microsoft.com/office/officeart/2005/8/layout/process1"/>
    <dgm:cxn modelId="{D7F2A3B0-AE03-49F1-9DA3-42AA117CBE7F}" type="presOf" srcId="{6B60C681-D5DE-4E10-9F72-543973CF7F99}" destId="{72BD8BC3-C5FB-4554-9BBD-958982D26DBD}" srcOrd="0" destOrd="0" presId="urn:microsoft.com/office/officeart/2005/8/layout/process1"/>
    <dgm:cxn modelId="{928B33BA-A4FF-47A0-9317-EF4A87BDD1D8}" type="presOf" srcId="{DEC9F242-BB6F-4469-8569-6C5D92C47E41}" destId="{4E9579EC-DB4F-4C51-8D9A-EA5952631657}" srcOrd="0" destOrd="0" presId="urn:microsoft.com/office/officeart/2005/8/layout/process1"/>
    <dgm:cxn modelId="{16B453FD-2ACB-4F6A-A623-E43E574B017D}" type="presOf" srcId="{1D675E4A-2797-4669-8C4D-2BF9717FBFEC}" destId="{0E0A378A-E260-4BC0-896E-9290F0227373}" srcOrd="0" destOrd="0" presId="urn:microsoft.com/office/officeart/2005/8/layout/process1"/>
    <dgm:cxn modelId="{A1291495-66EA-4ABD-996F-BC2E84B12AE6}" type="presParOf" srcId="{E497FB14-CCBB-402A-B166-F78E7E2D6B5A}" destId="{15B651CB-CFBC-4CE5-BFCE-9CCA99EDAFD1}" srcOrd="0" destOrd="0" presId="urn:microsoft.com/office/officeart/2005/8/layout/process1"/>
    <dgm:cxn modelId="{A8076AC3-3976-4C5B-9956-70E623291541}" type="presParOf" srcId="{E497FB14-CCBB-402A-B166-F78E7E2D6B5A}" destId="{0E0A378A-E260-4BC0-896E-9290F0227373}" srcOrd="1" destOrd="0" presId="urn:microsoft.com/office/officeart/2005/8/layout/process1"/>
    <dgm:cxn modelId="{DE944244-09B3-4EDF-A60C-74B6704ADC8F}" type="presParOf" srcId="{0E0A378A-E260-4BC0-896E-9290F0227373}" destId="{25A975AC-1EC4-4935-BEDA-4FA48D6408EE}" srcOrd="0" destOrd="0" presId="urn:microsoft.com/office/officeart/2005/8/layout/process1"/>
    <dgm:cxn modelId="{9CF2C9B2-1107-4435-9C97-C489E67CDF1C}" type="presParOf" srcId="{E497FB14-CCBB-402A-B166-F78E7E2D6B5A}" destId="{72BD8BC3-C5FB-4554-9BBD-958982D26DBD}" srcOrd="2" destOrd="0" presId="urn:microsoft.com/office/officeart/2005/8/layout/process1"/>
    <dgm:cxn modelId="{FE0DDFB6-1D18-45BB-AB31-70BA6FA3D375}" type="presParOf" srcId="{E497FB14-CCBB-402A-B166-F78E7E2D6B5A}" destId="{B76A5C79-31B8-4DC3-A97B-520A2A4A4619}" srcOrd="3" destOrd="0" presId="urn:microsoft.com/office/officeart/2005/8/layout/process1"/>
    <dgm:cxn modelId="{D09A0BE2-7A26-4664-899E-C77E2626A90A}" type="presParOf" srcId="{B76A5C79-31B8-4DC3-A97B-520A2A4A4619}" destId="{D4DF638D-3CC4-4090-8AC7-DC3A08971CFE}" srcOrd="0" destOrd="0" presId="urn:microsoft.com/office/officeart/2005/8/layout/process1"/>
    <dgm:cxn modelId="{88264B5A-0F4F-49D2-971F-FC4B27E23123}" type="presParOf" srcId="{E497FB14-CCBB-402A-B166-F78E7E2D6B5A}" destId="{4E9579EC-DB4F-4C51-8D9A-EA595263165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651CB-CFBC-4CE5-BFCE-9CCA99EDAFD1}">
      <dsp:nvSpPr>
        <dsp:cNvPr id="0" name=""/>
        <dsp:cNvSpPr/>
      </dsp:nvSpPr>
      <dsp:spPr>
        <a:xfrm>
          <a:off x="3410" y="1265859"/>
          <a:ext cx="1019218" cy="611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assembly</a:t>
          </a:r>
        </a:p>
      </dsp:txBody>
      <dsp:txXfrm>
        <a:off x="21321" y="1283770"/>
        <a:ext cx="983396" cy="575709"/>
      </dsp:txXfrm>
    </dsp:sp>
    <dsp:sp modelId="{0E0A378A-E260-4BC0-896E-9290F0227373}">
      <dsp:nvSpPr>
        <dsp:cNvPr id="0" name=""/>
        <dsp:cNvSpPr/>
      </dsp:nvSpPr>
      <dsp:spPr>
        <a:xfrm>
          <a:off x="1124550" y="1445241"/>
          <a:ext cx="216074" cy="252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124550" y="1495794"/>
        <a:ext cx="151252" cy="151660"/>
      </dsp:txXfrm>
    </dsp:sp>
    <dsp:sp modelId="{72BD8BC3-C5FB-4554-9BBD-958982D26DBD}">
      <dsp:nvSpPr>
        <dsp:cNvPr id="0" name=""/>
        <dsp:cNvSpPr/>
      </dsp:nvSpPr>
      <dsp:spPr>
        <a:xfrm>
          <a:off x="1430315" y="1265859"/>
          <a:ext cx="1019218" cy="611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BLAST</a:t>
          </a:r>
        </a:p>
      </dsp:txBody>
      <dsp:txXfrm>
        <a:off x="1448226" y="1283770"/>
        <a:ext cx="983396" cy="575709"/>
      </dsp:txXfrm>
    </dsp:sp>
    <dsp:sp modelId="{B76A5C79-31B8-4DC3-A97B-520A2A4A4619}">
      <dsp:nvSpPr>
        <dsp:cNvPr id="0" name=""/>
        <dsp:cNvSpPr/>
      </dsp:nvSpPr>
      <dsp:spPr>
        <a:xfrm>
          <a:off x="2551456" y="1445241"/>
          <a:ext cx="216074" cy="252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551456" y="1495794"/>
        <a:ext cx="151252" cy="151660"/>
      </dsp:txXfrm>
    </dsp:sp>
    <dsp:sp modelId="{4E9579EC-DB4F-4C51-8D9A-EA5952631657}">
      <dsp:nvSpPr>
        <dsp:cNvPr id="0" name=""/>
        <dsp:cNvSpPr/>
      </dsp:nvSpPr>
      <dsp:spPr>
        <a:xfrm>
          <a:off x="2857221" y="1265859"/>
          <a:ext cx="1019218" cy="611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Matches</a:t>
          </a:r>
        </a:p>
      </dsp:txBody>
      <dsp:txXfrm>
        <a:off x="2875132" y="1283770"/>
        <a:ext cx="983396" cy="5757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651CB-CFBC-4CE5-BFCE-9CCA99EDAFD1}">
      <dsp:nvSpPr>
        <dsp:cNvPr id="0" name=""/>
        <dsp:cNvSpPr/>
      </dsp:nvSpPr>
      <dsp:spPr>
        <a:xfrm>
          <a:off x="3409" y="266718"/>
          <a:ext cx="1019170" cy="611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Reads</a:t>
          </a:r>
        </a:p>
      </dsp:txBody>
      <dsp:txXfrm>
        <a:off x="21319" y="284628"/>
        <a:ext cx="983350" cy="575682"/>
      </dsp:txXfrm>
    </dsp:sp>
    <dsp:sp modelId="{0E0A378A-E260-4BC0-896E-9290F0227373}">
      <dsp:nvSpPr>
        <dsp:cNvPr id="0" name=""/>
        <dsp:cNvSpPr/>
      </dsp:nvSpPr>
      <dsp:spPr>
        <a:xfrm>
          <a:off x="1124497" y="446092"/>
          <a:ext cx="216064" cy="2527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124497" y="496643"/>
        <a:ext cx="151245" cy="151652"/>
      </dsp:txXfrm>
    </dsp:sp>
    <dsp:sp modelId="{72BD8BC3-C5FB-4554-9BBD-958982D26DBD}">
      <dsp:nvSpPr>
        <dsp:cNvPr id="0" name=""/>
        <dsp:cNvSpPr/>
      </dsp:nvSpPr>
      <dsp:spPr>
        <a:xfrm>
          <a:off x="1430249" y="266718"/>
          <a:ext cx="1019170" cy="611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KMA mapping</a:t>
          </a:r>
        </a:p>
      </dsp:txBody>
      <dsp:txXfrm>
        <a:off x="1448159" y="284628"/>
        <a:ext cx="983350" cy="575682"/>
      </dsp:txXfrm>
    </dsp:sp>
    <dsp:sp modelId="{B76A5C79-31B8-4DC3-A97B-520A2A4A4619}">
      <dsp:nvSpPr>
        <dsp:cNvPr id="0" name=""/>
        <dsp:cNvSpPr/>
      </dsp:nvSpPr>
      <dsp:spPr>
        <a:xfrm>
          <a:off x="2551337" y="446092"/>
          <a:ext cx="216064" cy="2527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551337" y="496643"/>
        <a:ext cx="151245" cy="151652"/>
      </dsp:txXfrm>
    </dsp:sp>
    <dsp:sp modelId="{4E9579EC-DB4F-4C51-8D9A-EA5952631657}">
      <dsp:nvSpPr>
        <dsp:cNvPr id="0" name=""/>
        <dsp:cNvSpPr/>
      </dsp:nvSpPr>
      <dsp:spPr>
        <a:xfrm>
          <a:off x="2857088" y="266718"/>
          <a:ext cx="1019170" cy="611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Matches</a:t>
          </a:r>
        </a:p>
      </dsp:txBody>
      <dsp:txXfrm>
        <a:off x="2874998" y="284628"/>
        <a:ext cx="983350" cy="5756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651CB-CFBC-4CE5-BFCE-9CCA99EDAFD1}">
      <dsp:nvSpPr>
        <dsp:cNvPr id="0" name=""/>
        <dsp:cNvSpPr/>
      </dsp:nvSpPr>
      <dsp:spPr>
        <a:xfrm>
          <a:off x="3410" y="1265859"/>
          <a:ext cx="1019218" cy="611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assembly</a:t>
          </a:r>
        </a:p>
      </dsp:txBody>
      <dsp:txXfrm>
        <a:off x="21321" y="1283770"/>
        <a:ext cx="983396" cy="575709"/>
      </dsp:txXfrm>
    </dsp:sp>
    <dsp:sp modelId="{0E0A378A-E260-4BC0-896E-9290F0227373}">
      <dsp:nvSpPr>
        <dsp:cNvPr id="0" name=""/>
        <dsp:cNvSpPr/>
      </dsp:nvSpPr>
      <dsp:spPr>
        <a:xfrm>
          <a:off x="1124550" y="1445241"/>
          <a:ext cx="216074" cy="252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124550" y="1495794"/>
        <a:ext cx="151252" cy="151660"/>
      </dsp:txXfrm>
    </dsp:sp>
    <dsp:sp modelId="{72BD8BC3-C5FB-4554-9BBD-958982D26DBD}">
      <dsp:nvSpPr>
        <dsp:cNvPr id="0" name=""/>
        <dsp:cNvSpPr/>
      </dsp:nvSpPr>
      <dsp:spPr>
        <a:xfrm>
          <a:off x="1430315" y="1265859"/>
          <a:ext cx="1019218" cy="611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BLAST</a:t>
          </a:r>
        </a:p>
      </dsp:txBody>
      <dsp:txXfrm>
        <a:off x="1448226" y="1283770"/>
        <a:ext cx="983396" cy="575709"/>
      </dsp:txXfrm>
    </dsp:sp>
    <dsp:sp modelId="{B76A5C79-31B8-4DC3-A97B-520A2A4A4619}">
      <dsp:nvSpPr>
        <dsp:cNvPr id="0" name=""/>
        <dsp:cNvSpPr/>
      </dsp:nvSpPr>
      <dsp:spPr>
        <a:xfrm>
          <a:off x="2551456" y="1445241"/>
          <a:ext cx="216074" cy="252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551456" y="1495794"/>
        <a:ext cx="151252" cy="151660"/>
      </dsp:txXfrm>
    </dsp:sp>
    <dsp:sp modelId="{4E9579EC-DB4F-4C51-8D9A-EA5952631657}">
      <dsp:nvSpPr>
        <dsp:cNvPr id="0" name=""/>
        <dsp:cNvSpPr/>
      </dsp:nvSpPr>
      <dsp:spPr>
        <a:xfrm>
          <a:off x="2857221" y="1265859"/>
          <a:ext cx="1019218" cy="611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Matches</a:t>
          </a:r>
        </a:p>
      </dsp:txBody>
      <dsp:txXfrm>
        <a:off x="2875132" y="1283770"/>
        <a:ext cx="983396" cy="575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9D4F3-1CB6-4E57-BC6A-8FDD6DF1AC3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2C7E1-5E17-4B76-93F9-C135FF019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25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3C03299-4BB1-4AD2-828F-715F084383AD}" type="datetimeFigureOut">
              <a:rPr lang="en-US"/>
              <a:pPr>
                <a:defRPr/>
              </a:pPr>
              <a:t>7/6/2022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38CAEC-4554-485B-9189-C45C7447A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084AA2-EDF3-41B6-9BD5-4D1331E35CE7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12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reach out to the authors of these software especially since they are in the audience today and can talk more about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28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0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https://en.wikipedia.org/wiki/Carl_Sagan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NCEZI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18"/>
          <a:stretch/>
        </p:blipFill>
        <p:spPr>
          <a:xfrm>
            <a:off x="0" y="-39329"/>
            <a:ext cx="9144000" cy="90865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026675"/>
            <a:ext cx="8229600" cy="866834"/>
          </a:xfrm>
          <a:prstGeom prst="rect">
            <a:avLst/>
          </a:prstGeom>
        </p:spPr>
        <p:txBody>
          <a:bodyPr/>
          <a:lstStyle>
            <a:lvl1pPr algn="l">
              <a:lnSpc>
                <a:spcPts val="3000"/>
              </a:lnSpc>
              <a:defRPr sz="2800" b="1" baseline="0">
                <a:solidFill>
                  <a:srgbClr val="E25423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57200" y="2144512"/>
            <a:ext cx="6400800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rgbClr val="D9531E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2959514"/>
            <a:ext cx="6400800" cy="97155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rgbClr val="D9531E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0" y="90152"/>
            <a:ext cx="690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95000"/>
                  </a:schemeClr>
                </a:solidFill>
                <a:latin typeface="Calibri" panose="020F0502020204030204" pitchFamily="34" charset="0"/>
              </a:rPr>
              <a:t>National Center for Emerging and Zoonotic Infectious Diseases</a:t>
            </a:r>
          </a:p>
        </p:txBody>
      </p:sp>
    </p:spTree>
    <p:extLst>
      <p:ext uri="{BB962C8B-B14F-4D97-AF65-F5344CB8AC3E}">
        <p14:creationId xmlns:p14="http://schemas.microsoft.com/office/powerpoint/2010/main" val="103656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ata Slide (for content heavy tables and char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D9531E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Bottom band: NCEZID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08"/>
          <a:stretch/>
        </p:blipFill>
        <p:spPr>
          <a:xfrm>
            <a:off x="0" y="5019310"/>
            <a:ext cx="9144000" cy="12419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158875"/>
            <a:ext cx="8229600" cy="335279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000" smtClean="0">
                <a:solidFill>
                  <a:schemeClr val="accent4">
                    <a:lumMod val="75000"/>
                  </a:schemeClr>
                </a:solidFill>
              </a:defRPr>
            </a:lvl1pPr>
            <a:lvl2pPr>
              <a:defRPr lang="en-US" sz="2000" smtClean="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defRPr lang="en-US" sz="2000" smtClean="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defRPr lang="en-US" smtClean="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lang="en-US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>
              <a:buClr>
                <a:srgbClr val="E25423"/>
              </a:buClr>
              <a:buFont typeface="Wingdings" panose="05000000000000000000" pitchFamily="2" charset="2"/>
              <a:buChar char="§"/>
            </a:pPr>
            <a:r>
              <a:rPr lang="en-US"/>
              <a:t>Edit Master text styles</a:t>
            </a:r>
          </a:p>
          <a:p>
            <a:pPr lvl="1">
              <a:buClr>
                <a:srgbClr val="8D8B00"/>
              </a:buClr>
            </a:pPr>
            <a:r>
              <a:rPr lang="en-US"/>
              <a:t>Second level</a:t>
            </a:r>
          </a:p>
          <a:p>
            <a:pPr lvl="2">
              <a:buClr>
                <a:srgbClr val="006A71"/>
              </a:buClr>
            </a:pPr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268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ULLETS/DATA_2s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E25423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91" b="-4866"/>
          <a:stretch/>
        </p:blipFill>
        <p:spPr>
          <a:xfrm>
            <a:off x="-1" y="5001835"/>
            <a:ext cx="9144001" cy="1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1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_background">
    <p:bg>
      <p:bgPr>
        <a:solidFill>
          <a:srgbClr val="E25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35032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201" y="442569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06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ids run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5"/>
          <p:cNvSpPr>
            <a:spLocks noGrp="1"/>
          </p:cNvSpPr>
          <p:nvPr>
            <p:ph type="title"/>
          </p:nvPr>
        </p:nvSpPr>
        <p:spPr>
          <a:xfrm>
            <a:off x="457200" y="205979"/>
            <a:ext cx="4965032" cy="857250"/>
          </a:xfrm>
          <a:prstGeom prst="rect">
            <a:avLst/>
          </a:prstGeom>
        </p:spPr>
        <p:txBody>
          <a:bodyPr anchor="b" anchorCtr="0"/>
          <a:lstStyle>
            <a:lvl1pPr>
              <a:defRPr lang="en-US" sz="2100" b="1" baseline="0" dirty="0">
                <a:solidFill>
                  <a:srgbClr val="D9531E"/>
                </a:solidFill>
                <a:effectLst/>
                <a:latin typeface="Calibri" pitchFamily="34" charset="0"/>
              </a:defRPr>
            </a:lvl1pPr>
          </a:lstStyle>
          <a:p>
            <a:pPr lvl="0" algn="l">
              <a:lnSpc>
                <a:spcPts val="2250"/>
              </a:lnSpc>
            </a:pP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457040" y="1158875"/>
            <a:ext cx="4965192" cy="334670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500" smtClean="0">
                <a:solidFill>
                  <a:schemeClr val="accent4">
                    <a:lumMod val="75000"/>
                  </a:schemeClr>
                </a:solidFill>
              </a:defRPr>
            </a:lvl1pPr>
            <a:lvl2pPr>
              <a:defRPr lang="en-US" sz="1500" smtClean="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buClr>
                <a:srgbClr val="E25423"/>
              </a:buClr>
              <a:buFont typeface="Wingdings" panose="05000000000000000000" pitchFamily="2" charset="2"/>
              <a:buChar char="§"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638800" y="0"/>
            <a:ext cx="3505200" cy="257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91" b="-4866"/>
          <a:stretch/>
        </p:blipFill>
        <p:spPr>
          <a:xfrm>
            <a:off x="-1" y="5001835"/>
            <a:ext cx="9144001" cy="1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2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96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23" r:id="rId4"/>
    <p:sldLayoutId id="2147483854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7F7F7F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F7F7F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F7F7F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F7F7F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ioinformatics/btx433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93/bioinformatics/btx433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ure.com/nbt/journal/v29/n1/abs/nbt.1754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alk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reconstruct mobile genetic elements using bioinformatics</a:t>
            </a:r>
          </a:p>
        </p:txBody>
      </p:sp>
      <p:sp>
        <p:nvSpPr>
          <p:cNvPr id="2" name="Name, degrees, titl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Lee Katz, Ph.D.</a:t>
            </a:r>
          </a:p>
          <a:p>
            <a:r>
              <a:rPr lang="en-US" dirty="0"/>
              <a:t>Senior Bioinformatician, Enteric Diseases Laboratory Branch, Centers for Disease Control and Prevention, US</a:t>
            </a:r>
          </a:p>
        </p:txBody>
      </p:sp>
      <p:sp>
        <p:nvSpPr>
          <p:cNvPr id="6" name="Event title and date"/>
          <p:cNvSpPr>
            <a:spLocks noGrp="1"/>
          </p:cNvSpPr>
          <p:nvPr>
            <p:ph type="body" sz="quarter" idx="10"/>
          </p:nvPr>
        </p:nvSpPr>
        <p:spPr>
          <a:xfrm>
            <a:off x="457200" y="3229487"/>
            <a:ext cx="6400800" cy="971550"/>
          </a:xfrm>
        </p:spPr>
        <p:txBody>
          <a:bodyPr/>
          <a:lstStyle/>
          <a:p>
            <a:pPr marL="0" indent="0"/>
            <a:r>
              <a:rPr lang="en-US" dirty="0"/>
              <a:t>ESCMID Study Group on Epidemiological Markers</a:t>
            </a:r>
            <a:br>
              <a:rPr lang="en-US" dirty="0"/>
            </a:br>
            <a:endParaRPr lang="en-US" dirty="0"/>
          </a:p>
          <a:p>
            <a:r>
              <a:rPr lang="en-US" dirty="0"/>
              <a:t>2022-07-07</a:t>
            </a:r>
          </a:p>
          <a:p>
            <a:endParaRPr lang="en-US" dirty="0"/>
          </a:p>
        </p:txBody>
      </p:sp>
      <p:pic>
        <p:nvPicPr>
          <p:cNvPr id="7172" name="whitespace picture" descr="Logos of the United States Department of Health and Human Services and Centers for Disease Control and Preventi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86325"/>
            <a:ext cx="190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BCD14A-3728-4867-A480-D8132AD9EC71}"/>
              </a:ext>
            </a:extLst>
          </p:cNvPr>
          <p:cNvSpPr txBox="1"/>
          <p:nvPr/>
        </p:nvSpPr>
        <p:spPr>
          <a:xfrm>
            <a:off x="5638800" y="4034432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The statements here do not necessarily reflect the opinions of CDC</a:t>
            </a:r>
          </a:p>
        </p:txBody>
      </p:sp>
    </p:spTree>
    <p:extLst>
      <p:ext uri="{BB962C8B-B14F-4D97-AF65-F5344CB8AC3E}">
        <p14:creationId xmlns:p14="http://schemas.microsoft.com/office/powerpoint/2010/main" val="352278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F337-5B10-42D9-A5B8-26F39D0A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C9202-391F-474C-A4C9-B84260174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sequence elements</a:t>
            </a:r>
          </a:p>
          <a:p>
            <a:pPr lvl="1"/>
            <a:r>
              <a:rPr lang="en-US" dirty="0" err="1"/>
              <a:t>ISEScan</a:t>
            </a:r>
            <a:endParaRPr lang="en-US" dirty="0"/>
          </a:p>
          <a:p>
            <a:pPr lvl="1"/>
            <a:r>
              <a:rPr lang="en-US" dirty="0" err="1"/>
              <a:t>ISFinder</a:t>
            </a:r>
            <a:endParaRPr lang="en-US" dirty="0"/>
          </a:p>
          <a:p>
            <a:r>
              <a:rPr lang="en-US" dirty="0"/>
              <a:t>Phages</a:t>
            </a:r>
          </a:p>
          <a:p>
            <a:pPr lvl="1"/>
            <a:r>
              <a:rPr lang="en-US" dirty="0"/>
              <a:t>PHAST/PHASTER</a:t>
            </a:r>
          </a:p>
          <a:p>
            <a:pPr lvl="1"/>
            <a:r>
              <a:rPr lang="en-US" dirty="0" err="1"/>
              <a:t>VirSorter</a:t>
            </a:r>
            <a:r>
              <a:rPr lang="en-US" dirty="0"/>
              <a:t> 2</a:t>
            </a:r>
          </a:p>
          <a:p>
            <a:pPr lvl="1"/>
            <a:r>
              <a:rPr lang="en-US" dirty="0" err="1"/>
              <a:t>DeepVirFinder</a:t>
            </a:r>
            <a:endParaRPr lang="en-US" dirty="0"/>
          </a:p>
          <a:p>
            <a:r>
              <a:rPr lang="en-US" dirty="0"/>
              <a:t>Other types not mentioned here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1A1B290F-9CEE-4670-A581-CCB1CF185138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25" y="1576387"/>
            <a:ext cx="20955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88AF87-7D9D-4D17-9350-969F0E23766F}"/>
              </a:ext>
            </a:extLst>
          </p:cNvPr>
          <p:cNvSpPr txBox="1"/>
          <p:nvPr/>
        </p:nvSpPr>
        <p:spPr>
          <a:xfrm>
            <a:off x="4572000" y="4744135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https://commons.wikimedia.org/wiki/File:T4_phage_EM.jpg</a:t>
            </a:r>
          </a:p>
        </p:txBody>
      </p:sp>
    </p:spTree>
    <p:extLst>
      <p:ext uri="{BB962C8B-B14F-4D97-AF65-F5344CB8AC3E}">
        <p14:creationId xmlns:p14="http://schemas.microsoft.com/office/powerpoint/2010/main" val="3986258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0FF4B-C747-48AD-9E45-35E0A148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ISEScan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2F54-1C02-47DC-BA2F-DBBC28F53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genes</a:t>
            </a:r>
          </a:p>
          <a:p>
            <a:r>
              <a:rPr lang="en-US" dirty="0"/>
              <a:t>Search HMM models</a:t>
            </a:r>
          </a:p>
          <a:p>
            <a:r>
              <a:rPr lang="en-US" dirty="0" err="1"/>
              <a:t>megaBLAST</a:t>
            </a:r>
            <a:endParaRPr lang="en-US" dirty="0"/>
          </a:p>
          <a:p>
            <a:r>
              <a:rPr lang="en-US" dirty="0"/>
              <a:t>=&gt; IS Elements</a:t>
            </a:r>
          </a:p>
        </p:txBody>
      </p:sp>
      <p:pic>
        <p:nvPicPr>
          <p:cNvPr id="1026" name="Picture 2" descr="Flowchart illustrating the workflow of ISEScan">
            <a:extLst>
              <a:ext uri="{FF2B5EF4-FFF2-40B4-BE49-F238E27FC236}">
                <a16:creationId xmlns:a16="http://schemas.microsoft.com/office/drawing/2014/main" id="{7D6B554A-9006-4D65-AB96-C55B4EEAA6C5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023" y="228845"/>
            <a:ext cx="3967776" cy="463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91FB95-CE63-4F8F-A654-188CC05A06D2}"/>
              </a:ext>
            </a:extLst>
          </p:cNvPr>
          <p:cNvSpPr txBox="1"/>
          <p:nvPr/>
        </p:nvSpPr>
        <p:spPr>
          <a:xfrm>
            <a:off x="108849" y="4250355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10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Zhiqun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Xie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Haixu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Tang,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ISEScan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automated identification of insertion sequence elements in prokaryotic genomes, </a:t>
            </a:r>
            <a:r>
              <a:rPr lang="en-US" sz="1100" b="0" i="1" dirty="0">
                <a:solidFill>
                  <a:srgbClr val="2A2A2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Bioinformatics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Volume 33, Issue 21, 01 November 2017, Pages 3340–3347, </a:t>
            </a:r>
            <a:r>
              <a:rPr lang="en-US" sz="1100" b="0" i="0" u="none" strike="noStrike" dirty="0">
                <a:solidFill>
                  <a:srgbClr val="006FB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https://doi.org/10.1093/bioinformatics/btx433</a:t>
            </a:r>
            <a:endParaRPr lang="en-US" sz="1100" b="0" i="0" dirty="0">
              <a:solidFill>
                <a:srgbClr val="2A2A2A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946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49B1-1CEA-4950-9ED1-D1966B6B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58ED7-9355-4632-A2C3-596F9D314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Annotation</a:t>
            </a:r>
          </a:p>
          <a:p>
            <a:pPr lvl="1"/>
            <a:r>
              <a:rPr lang="en-US" dirty="0"/>
              <a:t>Glimmer, </a:t>
            </a:r>
            <a:r>
              <a:rPr lang="en-US" dirty="0" err="1"/>
              <a:t>tRNAscan</a:t>
            </a:r>
            <a:r>
              <a:rPr lang="en-US" dirty="0"/>
              <a:t>-SE, ARAGORN</a:t>
            </a:r>
          </a:p>
          <a:p>
            <a:pPr lvl="1"/>
            <a:r>
              <a:rPr lang="en-US" dirty="0"/>
              <a:t>DBSCAN for finding clustered genes</a:t>
            </a:r>
          </a:p>
          <a:p>
            <a:r>
              <a:rPr lang="en-US" dirty="0"/>
              <a:t>Finding prophages</a:t>
            </a:r>
          </a:p>
          <a:p>
            <a:pPr lvl="1"/>
            <a:r>
              <a:rPr lang="en-US" dirty="0"/>
              <a:t>At least four viral genes</a:t>
            </a:r>
          </a:p>
          <a:p>
            <a:pPr lvl="1"/>
            <a:r>
              <a:rPr lang="en-US" dirty="0"/>
              <a:t>Cumulative length of the gaps between component clusters</a:t>
            </a:r>
          </a:p>
          <a:p>
            <a:pPr lvl="1"/>
            <a:r>
              <a:rPr lang="en-US" dirty="0"/>
              <a:t>Number and proportion of genes matching known prophage genes</a:t>
            </a:r>
          </a:p>
          <a:p>
            <a:pPr lvl="1"/>
            <a:r>
              <a:rPr lang="en-US" dirty="0"/>
              <a:t>Presence of blast hits that match a high proportion of a particular phage strain’s known genes</a:t>
            </a:r>
          </a:p>
          <a:p>
            <a:pPr lvl="1"/>
            <a:r>
              <a:rPr lang="en-US" dirty="0"/>
              <a:t>Presence of IS and viral genes with key functions including integrases transposases, and structural genes.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CE8F93-E0DA-4284-802E-96034196EDC9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4245213" y="897476"/>
            <a:ext cx="4805286" cy="3143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7C90B9-FD4C-471D-88C1-4553CD2ACA8F}"/>
              </a:ext>
            </a:extLst>
          </p:cNvPr>
          <p:cNvSpPr txBox="1"/>
          <p:nvPr/>
        </p:nvSpPr>
        <p:spPr>
          <a:xfrm>
            <a:off x="111034" y="4337357"/>
            <a:ext cx="4572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Arndt D, </a:t>
            </a:r>
            <a:r>
              <a:rPr lang="en-US" sz="1100" b="0" i="0" dirty="0" err="1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Marcu</a:t>
            </a:r>
            <a:r>
              <a:rPr lang="en-US" sz="1100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 A, Liang Y, Wishart DS. PHAST, PHASTER and PHASTEST: Tools for finding prophage in bacterial genomes. </a:t>
            </a:r>
            <a:r>
              <a:rPr lang="en-US" sz="1100" b="0" i="1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Brief </a:t>
            </a:r>
            <a:r>
              <a:rPr lang="en-US" sz="1100" b="0" i="1" dirty="0" err="1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Bioinform</a:t>
            </a:r>
            <a:r>
              <a:rPr lang="en-US" sz="1100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. 2019;20(4):1560-1567. doi:10.1093/bib/bbx121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2551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7231E4-080B-45E0-A7D1-1CFC39015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6A9472-7D51-4E18-9F02-FAB6596F7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2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ED87-0393-4F60-941F-B15A2E03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Prepare environment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BF0629-1723-4898-AF5C-8D777B4FA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following software</a:t>
            </a:r>
          </a:p>
          <a:p>
            <a:pPr lvl="1"/>
            <a:r>
              <a:rPr lang="en-US" dirty="0" err="1"/>
              <a:t>Abricate</a:t>
            </a:r>
            <a:endParaRPr lang="en-US" dirty="0"/>
          </a:p>
          <a:p>
            <a:pPr lvl="1"/>
            <a:r>
              <a:rPr lang="en-US" dirty="0" err="1"/>
              <a:t>Resfinder</a:t>
            </a:r>
            <a:endParaRPr lang="en-US" dirty="0"/>
          </a:p>
          <a:p>
            <a:pPr lvl="1"/>
            <a:r>
              <a:rPr lang="en-US" dirty="0" err="1"/>
              <a:t>ISEScan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9B47B8-436B-4596-BF55-ACDA3C897077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50" y="1316055"/>
            <a:ext cx="3879850" cy="291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2CFEE6C-A98F-49C1-8DB7-DABE46DE49EC}"/>
              </a:ext>
            </a:extLst>
          </p:cNvPr>
          <p:cNvSpPr/>
          <p:nvPr/>
        </p:nvSpPr>
        <p:spPr>
          <a:xfrm>
            <a:off x="4990011" y="2571751"/>
            <a:ext cx="1271452" cy="129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7B3F1A-7CFD-44B1-B859-283E90F78C70}"/>
              </a:ext>
            </a:extLst>
          </p:cNvPr>
          <p:cNvSpPr/>
          <p:nvPr/>
        </p:nvSpPr>
        <p:spPr>
          <a:xfrm flipV="1">
            <a:off x="5142411" y="1898469"/>
            <a:ext cx="779418" cy="3123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4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2C0D7-1052-4288-9AF4-3ACF39F3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find and visualize the MGEs!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82D5-1C61-48A3-8799-55F3BA406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results</a:t>
            </a:r>
          </a:p>
          <a:p>
            <a:r>
              <a:rPr lang="en-US" dirty="0"/>
              <a:t>Will put into viz software</a:t>
            </a:r>
          </a:p>
          <a:p>
            <a:r>
              <a:rPr lang="en-US" dirty="0"/>
              <a:t>Will need annotation files</a:t>
            </a:r>
          </a:p>
          <a:p>
            <a:pPr lvl="1"/>
            <a:r>
              <a:rPr lang="en-US" dirty="0"/>
              <a:t>Example file types</a:t>
            </a:r>
          </a:p>
          <a:p>
            <a:pPr lvl="2"/>
            <a:r>
              <a:rPr lang="en-US" dirty="0"/>
              <a:t>BED</a:t>
            </a:r>
          </a:p>
          <a:p>
            <a:pPr lvl="2"/>
            <a:r>
              <a:rPr lang="en-US" dirty="0"/>
              <a:t>GFF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99D78-F48A-4AD5-BF83-7985C5C2732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38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7106F5-ECCA-4845-AFE5-4F56B02C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Grab some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87DCB9-F4FF-401E-8E63-83D312EC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1499506"/>
          </a:xfrm>
          <a:solidFill>
            <a:schemeClr val="accent6"/>
          </a:solidFill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-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~/projects/ESCMID-2022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~/projects/ESCMID-2022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 https://github.com/MicroBinfie/ESCMID-MGE-2022.git</a:t>
            </a:r>
          </a:p>
          <a:p>
            <a:pPr marL="0" indent="0">
              <a:buNone/>
            </a:pPr>
            <a:endParaRPr lang="en-US" sz="1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7317B7E-BD07-4837-8463-DF1C28897FA9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519765" y="2943225"/>
            <a:ext cx="4104470" cy="1400175"/>
          </a:xfrm>
        </p:spPr>
      </p:pic>
    </p:spTree>
    <p:extLst>
      <p:ext uri="{BB962C8B-B14F-4D97-AF65-F5344CB8AC3E}">
        <p14:creationId xmlns:p14="http://schemas.microsoft.com/office/powerpoint/2010/main" val="3133964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7106F5-ECCA-4845-AFE5-4F56B02C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with </a:t>
            </a:r>
            <a:r>
              <a:rPr lang="en-US" dirty="0" err="1"/>
              <a:t>abricate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87DCB9-F4FF-401E-8E63-83D312EC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1499506"/>
          </a:xfrm>
          <a:solidFill>
            <a:schemeClr val="accent6"/>
          </a:solidFill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cd ESCMID-MGE-2022/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abricate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EC958-HG941718.gbk &gt; EC958-HG941718.gbk.abricate.tsv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cut -f 1,2,6,13,15 EC958-HG941718.gbk.abricate.tsv | column -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$'\t’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Make a BED file for later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cut -f 2-4,15 EC958-HG941718.gbk.abricate.tsv | tail -n +2 &gt; 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abricate.bed</a:t>
            </a:r>
            <a:endParaRPr lang="en-US" sz="1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66FA4-1102-4669-B958-8B9C4FECD00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1" y="2943497"/>
            <a:ext cx="8229600" cy="1680754"/>
          </a:xfr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#FILE               SEQUENCE  GENE       ACCESSION    RESISTANCE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EC958-HG941718.gbk  HG941718  blaEC-5    NG_049085.1  CEPHALOSPORIN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EC958-HG941718.gbk  HG941718  blaCMY-23  NG_048818.1  CEPHALOSPORIN</a:t>
            </a:r>
          </a:p>
        </p:txBody>
      </p:sp>
    </p:spTree>
    <p:extLst>
      <p:ext uri="{BB962C8B-B14F-4D97-AF65-F5344CB8AC3E}">
        <p14:creationId xmlns:p14="http://schemas.microsoft.com/office/powerpoint/2010/main" val="190289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7106F5-ECCA-4845-AFE5-4F56B02C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with </a:t>
            </a:r>
            <a:r>
              <a:rPr lang="en-US" dirty="0" err="1"/>
              <a:t>resfinder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87DCB9-F4FF-401E-8E63-83D312EC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1499506"/>
          </a:xfrm>
          <a:solidFill>
            <a:schemeClr val="accent6"/>
          </a:solidFill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any2fasta EC958-HG941718.gbk &gt; EC958-HG941718.fasta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EC958-HG941718.gbk.resfinder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resfinder_db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=/apps/x86_64/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ResFinder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/4.0/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resfinder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resfinder_db</a:t>
            </a:r>
            <a:endParaRPr lang="en-US" sz="1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resfinder.py -i EC958-HG941718.fasta -o EC958-HG941718.gbk.resfinder -p $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resfinder_db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extented_output</a:t>
            </a:r>
            <a:endParaRPr lang="en-US" sz="1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66FA4-1102-4669-B958-8B9C4FECD00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1" y="2943497"/>
            <a:ext cx="8229600" cy="168075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-i input fasta</a:t>
            </a:r>
          </a:p>
          <a:p>
            <a:r>
              <a:rPr lang="en-US" dirty="0"/>
              <a:t>-o output folder</a:t>
            </a:r>
          </a:p>
          <a:p>
            <a:r>
              <a:rPr lang="en-US" dirty="0"/>
              <a:t>-p databases folder</a:t>
            </a:r>
          </a:p>
          <a:p>
            <a:r>
              <a:rPr lang="en-US" dirty="0"/>
              <a:t>--</a:t>
            </a:r>
            <a:r>
              <a:rPr lang="en-US" dirty="0" err="1"/>
              <a:t>extented_output</a:t>
            </a:r>
            <a:r>
              <a:rPr lang="en-US" dirty="0"/>
              <a:t> </a:t>
            </a:r>
          </a:p>
          <a:p>
            <a:r>
              <a:rPr lang="en-US" dirty="0"/>
              <a:t>=&gt; creates GFF file</a:t>
            </a:r>
          </a:p>
        </p:txBody>
      </p:sp>
    </p:spTree>
    <p:extLst>
      <p:ext uri="{BB962C8B-B14F-4D97-AF65-F5344CB8AC3E}">
        <p14:creationId xmlns:p14="http://schemas.microsoft.com/office/powerpoint/2010/main" val="4210625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7106F5-ECCA-4845-AFE5-4F56B02C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with </a:t>
            </a:r>
            <a:r>
              <a:rPr lang="en-US" dirty="0" err="1"/>
              <a:t>resfinder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87DCB9-F4FF-401E-8E63-83D312EC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2381248"/>
          </a:xfrm>
          <a:solidFill>
            <a:schemeClr val="accent6"/>
          </a:solidFill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cut -f 1,2,7,8 EC958-HG941718.gbk.resfinder/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results_tab.tsv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\</a:t>
            </a:r>
            <a:b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column -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$'\t’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Make a BED file for later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cat EC958-HG941718.gbk.resfinder/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results_tab.tsv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tail -n +2 | \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-F'\t' -lane ‘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($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start,$stop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)=split(/\.{2}/, $F[5]);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join("\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t",$F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[4], $start, $stop, $F[6]);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 &gt; 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resfinder.bed</a:t>
            </a:r>
            <a:endParaRPr lang="en-US" sz="1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66FA4-1102-4669-B958-8B9C4FECD00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1" y="3767001"/>
            <a:ext cx="8229600" cy="857250"/>
          </a:xfr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9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     Resistance gene  Predicted phenotype                        Accession number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beta-lactam  blaCMY-23        Beta-lactam resistance                     DQ438952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macrolide    </a:t>
            </a:r>
            <a:r>
              <a:rPr lang="en-US" sz="9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mdf</a:t>
            </a:r>
            <a:r>
              <a:rPr lang="en-US" sz="9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           Warning: gene is missing from Notes file.  Y08743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5CA03-2AC7-4278-BCFB-55A33ACA3DBA}"/>
              </a:ext>
            </a:extLst>
          </p:cNvPr>
          <p:cNvSpPr txBox="1"/>
          <p:nvPr/>
        </p:nvSpPr>
        <p:spPr>
          <a:xfrm>
            <a:off x="0" y="21420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🐪</a:t>
            </a:r>
          </a:p>
        </p:txBody>
      </p:sp>
    </p:spTree>
    <p:extLst>
      <p:ext uri="{BB962C8B-B14F-4D97-AF65-F5344CB8AC3E}">
        <p14:creationId xmlns:p14="http://schemas.microsoft.com/office/powerpoint/2010/main" val="163011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2C0B-6B06-4823-8DBC-70665751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F6BB8-7E2D-49F5-B39D-7143BE6A5E7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🔧 Bioinformatics tools</a:t>
            </a:r>
          </a:p>
          <a:p>
            <a:r>
              <a:rPr lang="en-US" dirty="0"/>
              <a:t>🔬 In depth analysis</a:t>
            </a:r>
          </a:p>
          <a:p>
            <a:r>
              <a:rPr lang="en-US" dirty="0"/>
              <a:t>🖼 Viz!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0EA50A-EBB1-4E1B-B622-6FC794113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545" y="3598863"/>
            <a:ext cx="1076668" cy="133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C7EA34B-4A4C-49C3-AAAC-4BAABBBAB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433" y="282060"/>
            <a:ext cx="1892780" cy="326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555847-F413-4270-A31E-653608FD28AB}"/>
              </a:ext>
            </a:extLst>
          </p:cNvPr>
          <p:cNvSpPr txBox="1"/>
          <p:nvPr/>
        </p:nvSpPr>
        <p:spPr>
          <a:xfrm>
            <a:off x="4482225" y="3984625"/>
            <a:ext cx="3259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https://tinyurl.com/2022mge</a:t>
            </a:r>
            <a:endParaRPr lang="en-US" dirty="0"/>
          </a:p>
        </p:txBody>
      </p:sp>
      <p:pic>
        <p:nvPicPr>
          <p:cNvPr id="7" name="Picture 6" descr="Fireman carrying firehose">
            <a:extLst>
              <a:ext uri="{FF2B5EF4-FFF2-40B4-BE49-F238E27FC236}">
                <a16:creationId xmlns:a16="http://schemas.microsoft.com/office/drawing/2014/main" id="{B2AFFA56-06B7-43A4-85E4-F28A429E50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680" y="1318260"/>
            <a:ext cx="1826075" cy="1219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42C7A3-AC97-4D39-8EA5-9B8DDEF43600}"/>
              </a:ext>
            </a:extLst>
          </p:cNvPr>
          <p:cNvSpPr txBox="1"/>
          <p:nvPr/>
        </p:nvSpPr>
        <p:spPr>
          <a:xfrm>
            <a:off x="4783415" y="2571750"/>
            <a:ext cx="1918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Let’s drink from a fire hose now</a:t>
            </a:r>
          </a:p>
        </p:txBody>
      </p:sp>
    </p:spTree>
    <p:extLst>
      <p:ext uri="{BB962C8B-B14F-4D97-AF65-F5344CB8AC3E}">
        <p14:creationId xmlns:p14="http://schemas.microsoft.com/office/powerpoint/2010/main" val="1917026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7106F5-ECCA-4845-AFE5-4F56B02C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with </a:t>
            </a:r>
            <a:r>
              <a:rPr lang="en-US" dirty="0" err="1"/>
              <a:t>ISEScan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87DCB9-F4FF-401E-8E63-83D312EC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1499506"/>
          </a:xfrm>
          <a:solidFill>
            <a:schemeClr val="accent6"/>
          </a:solidFill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isescan.py --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seqfile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EC958-HG941718.fasta --output EC958-HG941718.isescan --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nthread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ls EC958-HG941718.isescan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EC958-HG941718.fasta.csv     EC958-HG941718.fasta.orf.faa  EC958-HG941718.fasta.raw  hmm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EC958-HG941718.fasta.gff     EC958-HG941718.fasta.orf.fna  EC958-HG941718.fasta.sum  proteome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EC958-HG941718.fasta.is.fna  EC958-HG941718.fasta.out      EC958-HG941718.fasta.tsv</a:t>
            </a:r>
          </a:p>
          <a:p>
            <a:pPr marL="0" indent="0">
              <a:buNone/>
            </a:pPr>
            <a:endParaRPr lang="en-US" sz="1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66FA4-1102-4669-B958-8B9C4FECD00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1" y="2943497"/>
            <a:ext cx="8229600" cy="168075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--</a:t>
            </a:r>
            <a:r>
              <a:rPr lang="en-US" dirty="0" err="1"/>
              <a:t>seqfile</a:t>
            </a:r>
            <a:r>
              <a:rPr lang="en-US" dirty="0"/>
              <a:t> fasta input</a:t>
            </a:r>
          </a:p>
          <a:p>
            <a:r>
              <a:rPr lang="en-US" dirty="0"/>
              <a:t>--output is a folder</a:t>
            </a:r>
          </a:p>
          <a:p>
            <a:r>
              <a:rPr lang="en-US" dirty="0"/>
              <a:t>--</a:t>
            </a:r>
            <a:r>
              <a:rPr lang="en-US" dirty="0" err="1"/>
              <a:t>nthread</a:t>
            </a:r>
            <a:r>
              <a:rPr lang="en-US" dirty="0"/>
              <a:t> number of threads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4BB1A4-9DD4-4FD0-ADEE-0424332CD7A8}"/>
              </a:ext>
            </a:extLst>
          </p:cNvPr>
          <p:cNvSpPr txBox="1"/>
          <p:nvPr/>
        </p:nvSpPr>
        <p:spPr>
          <a:xfrm>
            <a:off x="4682067" y="3931753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20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Zhiqun</a:t>
            </a:r>
            <a:r>
              <a:rPr lang="en-US" sz="1200" b="0" i="0" dirty="0">
                <a:solidFill>
                  <a:srgbClr val="2A2A2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Xie</a:t>
            </a:r>
            <a:r>
              <a:rPr lang="en-US" sz="1200" b="0" i="0" dirty="0">
                <a:solidFill>
                  <a:srgbClr val="2A2A2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20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Haixu</a:t>
            </a:r>
            <a:r>
              <a:rPr lang="en-US" sz="1200" b="0" i="0" dirty="0">
                <a:solidFill>
                  <a:srgbClr val="2A2A2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Tang, </a:t>
            </a:r>
            <a:r>
              <a:rPr lang="en-US" sz="120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ISEScan</a:t>
            </a:r>
            <a:r>
              <a:rPr lang="en-US" sz="1200" b="0" i="0" dirty="0">
                <a:solidFill>
                  <a:srgbClr val="2A2A2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automated identification of insertion sequence elements in prokaryotic genomes, </a:t>
            </a:r>
            <a:r>
              <a:rPr lang="en-US" sz="1200" b="0" i="1" dirty="0">
                <a:solidFill>
                  <a:srgbClr val="2A2A2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Bioinformatics</a:t>
            </a:r>
            <a:r>
              <a:rPr lang="en-US" sz="1200" b="0" i="0" dirty="0">
                <a:solidFill>
                  <a:srgbClr val="2A2A2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Volume 33, Issue 21, 01 November 2017, Pages 3340–3347, </a:t>
            </a:r>
            <a:r>
              <a:rPr lang="en-US" sz="1200" b="0" i="0" u="none" strike="noStrike" dirty="0">
                <a:solidFill>
                  <a:srgbClr val="006FB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https://doi.org/10.1093/bioinformatics/btx433</a:t>
            </a:r>
            <a:endParaRPr lang="en-US" sz="1200" b="0" i="0" dirty="0">
              <a:solidFill>
                <a:srgbClr val="2A2A2A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487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7106F5-ECCA-4845-AFE5-4F56B02C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different kinds of IS elements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87DCB9-F4FF-401E-8E63-83D312EC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  <a:solidFill>
            <a:schemeClr val="accent6"/>
          </a:solidFill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grep -o -E 'family=[^;\s]+' EC958-HG941718.isescan/EC958-HG941718.fasta.gff | \</a:t>
            </a:r>
            <a:b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sort | 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-c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5 family=IS1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3 family=IS110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1 family=IS1380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4 family=IS200/IS605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12 family=IS21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15 family=IS3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2 family=IS30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2 family=IS4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1 family=IS481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1 family=IS5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16 family=IS66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1 family=ISAS1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3 family=ISL3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7 family=ISNCY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1 family=new</a:t>
            </a:r>
          </a:p>
        </p:txBody>
      </p:sp>
    </p:spTree>
    <p:extLst>
      <p:ext uri="{BB962C8B-B14F-4D97-AF65-F5344CB8AC3E}">
        <p14:creationId xmlns:p14="http://schemas.microsoft.com/office/powerpoint/2010/main" val="2618287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1C31-FAC5-4E96-98FF-39C0A79A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with Integrative Genomics Viewer (IGV)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C6BF941-5B16-4ADE-9CC1-49A1B576C06D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099653" y="1492062"/>
            <a:ext cx="6944694" cy="26864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B8EE7B-F3D4-464E-BCF4-E72D6EB8F8E1}"/>
              </a:ext>
            </a:extLst>
          </p:cNvPr>
          <p:cNvSpPr txBox="1"/>
          <p:nvPr/>
        </p:nvSpPr>
        <p:spPr>
          <a:xfrm>
            <a:off x="94099" y="4284154"/>
            <a:ext cx="769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James T. Robinson, Helga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Thorvaldsdóttir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Wendy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Winckler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Mitchell Guttman, Eric S. Lander, Gad Getz, Jill P.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Mesirov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en-US" sz="1200" b="0" i="0" dirty="0">
                <a:solidFill>
                  <a:srgbClr val="3E75B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 </a:t>
            </a:r>
            <a:r>
              <a:rPr lang="en-US" sz="1200" b="1" i="0" dirty="0">
                <a:solidFill>
                  <a:srgbClr val="3E75B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Integrative Genomics Viewer</a:t>
            </a:r>
            <a:r>
              <a:rPr lang="en-US" sz="1200" b="0" i="0" dirty="0">
                <a:solidFill>
                  <a:srgbClr val="3E75B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. Nature Biotechnology 29, 24–26 (2011)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https://software.broadinstitute.org/software/igv/</a:t>
            </a:r>
          </a:p>
        </p:txBody>
      </p:sp>
    </p:spTree>
    <p:extLst>
      <p:ext uri="{BB962C8B-B14F-4D97-AF65-F5344CB8AC3E}">
        <p14:creationId xmlns:p14="http://schemas.microsoft.com/office/powerpoint/2010/main" val="3469883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548345-60B0-4FDC-A847-31EDC24D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your genome with features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3E8BF0-7A46-44BD-9CE0-1B9EB7017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439" y="2100169"/>
            <a:ext cx="2305372" cy="1343212"/>
          </a:xfrm>
          <a:ln>
            <a:solidFill>
              <a:schemeClr val="tx1"/>
            </a:solidFill>
          </a:ln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46D52A5-22F3-4F55-8F12-D893F5BFEE3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5941900" y="2224011"/>
            <a:ext cx="1609950" cy="1095528"/>
          </a:xfr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3092F5-D6C2-43C6-AC07-3659D92004DC}"/>
              </a:ext>
            </a:extLst>
          </p:cNvPr>
          <p:cNvSpPr txBox="1"/>
          <p:nvPr/>
        </p:nvSpPr>
        <p:spPr>
          <a:xfrm>
            <a:off x="1244439" y="1430867"/>
            <a:ext cx="312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Step 1: load genome from 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B9A568-7D05-4124-8468-BE3908B0E2B0}"/>
              </a:ext>
            </a:extLst>
          </p:cNvPr>
          <p:cNvSpPr txBox="1"/>
          <p:nvPr/>
        </p:nvSpPr>
        <p:spPr>
          <a:xfrm>
            <a:off x="5266106" y="1430867"/>
            <a:ext cx="312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Step 2: Load from File</a:t>
            </a:r>
          </a:p>
        </p:txBody>
      </p:sp>
    </p:spTree>
    <p:extLst>
      <p:ext uri="{BB962C8B-B14F-4D97-AF65-F5344CB8AC3E}">
        <p14:creationId xmlns:p14="http://schemas.microsoft.com/office/powerpoint/2010/main" val="2731187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9FBF06-C18B-4D81-86B3-64543417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genome has been loaded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C45678-A8E2-4D79-A8BB-82DDF57C836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339970" y="1158875"/>
            <a:ext cx="6464060" cy="33528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1DC7F4-45AC-4BC9-B624-2BF07B276BB5}"/>
              </a:ext>
            </a:extLst>
          </p:cNvPr>
          <p:cNvSpPr txBox="1"/>
          <p:nvPr/>
        </p:nvSpPr>
        <p:spPr>
          <a:xfrm>
            <a:off x="6062133" y="4648200"/>
            <a:ext cx="262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…Let’s load more tracks</a:t>
            </a:r>
          </a:p>
        </p:txBody>
      </p:sp>
    </p:spTree>
    <p:extLst>
      <p:ext uri="{BB962C8B-B14F-4D97-AF65-F5344CB8AC3E}">
        <p14:creationId xmlns:p14="http://schemas.microsoft.com/office/powerpoint/2010/main" val="247309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88AD-D781-4677-8413-8CBBF418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tracks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9224D8-5102-4479-BD43-1129AD283CA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339970" y="1158875"/>
            <a:ext cx="6464060" cy="33528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53366F-0054-4351-B272-DC55128FC49D}"/>
              </a:ext>
            </a:extLst>
          </p:cNvPr>
          <p:cNvSpPr/>
          <p:nvPr/>
        </p:nvSpPr>
        <p:spPr>
          <a:xfrm>
            <a:off x="7044267" y="1803400"/>
            <a:ext cx="609600" cy="575733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1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05EB-91AD-4622-81CF-F8ABD4DE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Zoomed 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223FA1-3CBD-4060-9404-761281B4C49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400355" y="1158875"/>
            <a:ext cx="6343290" cy="335280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5CE723D-3121-4C72-B9ED-6A5A320890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32" t="16509" r="1415" b="31723"/>
          <a:stretch/>
        </p:blipFill>
        <p:spPr bwMode="auto">
          <a:xfrm>
            <a:off x="4504267" y="1710266"/>
            <a:ext cx="3149600" cy="173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07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7644EB-9C23-4DDB-90C7-9F6170113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27A932-DD7A-4E16-8DFE-D24172E5E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463281"/>
            <a:ext cx="7772400" cy="2246052"/>
          </a:xfrm>
        </p:spPr>
        <p:txBody>
          <a:bodyPr anchor="t" anchorCtr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several annotators out there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learned a few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Then we learned how to show it to the team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2CEC2A-9CE9-47B4-AE7F-F25FDFE25F78}"/>
              </a:ext>
            </a:extLst>
          </p:cNvPr>
          <p:cNvSpPr txBox="1"/>
          <p:nvPr/>
        </p:nvSpPr>
        <p:spPr>
          <a:xfrm>
            <a:off x="5638800" y="4034432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</a:rPr>
              <a:t>The statements here do not necessarily reflect the opinions of CDC</a:t>
            </a:r>
          </a:p>
        </p:txBody>
      </p:sp>
    </p:spTree>
    <p:extLst>
      <p:ext uri="{BB962C8B-B14F-4D97-AF65-F5344CB8AC3E}">
        <p14:creationId xmlns:p14="http://schemas.microsoft.com/office/powerpoint/2010/main" val="1459454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C05-D733-4B2C-8785-F7E926B87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This session’s 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2E63EB-0F6A-4FE2-AEDF-6C5E49A3A9E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86F977-E500-443D-AFEC-05C28D1E1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02"/>
            <a:ext cx="9144000" cy="512629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F6DB1BD-BB8B-4A35-A591-118E5DEDE7AC}"/>
              </a:ext>
            </a:extLst>
          </p:cNvPr>
          <p:cNvSpPr/>
          <p:nvPr/>
        </p:nvSpPr>
        <p:spPr>
          <a:xfrm>
            <a:off x="38100" y="2571750"/>
            <a:ext cx="2430780" cy="1754326"/>
          </a:xfrm>
          <a:prstGeom prst="rect">
            <a:avLst/>
          </a:prstGeom>
          <a:solidFill>
            <a:srgbClr val="FFF2CC">
              <a:alpha val="3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B6EF60-1E98-480C-B76F-CA0843363DD2}"/>
              </a:ext>
            </a:extLst>
          </p:cNvPr>
          <p:cNvCxnSpPr>
            <a:cxnSpLocks/>
          </p:cNvCxnSpPr>
          <p:nvPr/>
        </p:nvCxnSpPr>
        <p:spPr>
          <a:xfrm flipV="1">
            <a:off x="38100" y="1905000"/>
            <a:ext cx="3528060" cy="58674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71D43B-D85F-474E-A69B-BA965829F89D}"/>
              </a:ext>
            </a:extLst>
          </p:cNvPr>
          <p:cNvSpPr txBox="1"/>
          <p:nvPr/>
        </p:nvSpPr>
        <p:spPr>
          <a:xfrm>
            <a:off x="317236" y="2571750"/>
            <a:ext cx="2770677" cy="175432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Lee Katz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gzu2@cdc.gov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lskatz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github.com/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lskatz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microbinfie.github.io</a:t>
            </a:r>
          </a:p>
        </p:txBody>
      </p:sp>
      <p:pic>
        <p:nvPicPr>
          <p:cNvPr id="11" name="Picture 4" descr="https://g.twimg.com/Twitter_logo_blue.png">
            <a:extLst>
              <a:ext uri="{FF2B5EF4-FFF2-40B4-BE49-F238E27FC236}">
                <a16:creationId xmlns:a16="http://schemas.microsoft.com/office/drawing/2014/main" id="{B646B599-101E-4F61-8416-A26FD8024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46" y="3496950"/>
            <a:ext cx="252929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http://felixonline.co.uk/themes/2014/img/email.png">
            <a:extLst>
              <a:ext uri="{FF2B5EF4-FFF2-40B4-BE49-F238E27FC236}">
                <a16:creationId xmlns:a16="http://schemas.microsoft.com/office/drawing/2014/main" id="{F3CF2B0F-C116-4EE8-B5D5-C7E9F6746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47" y="2935954"/>
            <a:ext cx="205740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vignette3.wikia.nocookie.net/nation/images/6/61/Emblem_person_blue.png/revision/latest?cb=20120218131529">
            <a:extLst>
              <a:ext uri="{FF2B5EF4-FFF2-40B4-BE49-F238E27FC236}">
                <a16:creationId xmlns:a16="http://schemas.microsoft.com/office/drawing/2014/main" id="{47003EA4-9EE7-4727-AF46-4F07580EB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47" y="2647732"/>
            <a:ext cx="205740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0" descr="https://assets-cdn.github.com/images/modules/logos_page/Octocat.png">
            <a:extLst>
              <a:ext uri="{FF2B5EF4-FFF2-40B4-BE49-F238E27FC236}">
                <a16:creationId xmlns:a16="http://schemas.microsoft.com/office/drawing/2014/main" id="{04A3F653-869B-46DC-911B-FD0E9E3AF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47" y="3789245"/>
            <a:ext cx="247479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phic 14" descr="Radio microphone">
            <a:extLst>
              <a:ext uri="{FF2B5EF4-FFF2-40B4-BE49-F238E27FC236}">
                <a16:creationId xmlns:a16="http://schemas.microsoft.com/office/drawing/2014/main" id="{33625ED6-DCEC-44F8-AC15-F67797CBFA9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680" y="4007881"/>
            <a:ext cx="274320" cy="27432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4CDF9DC-CB8B-43ED-8692-983DCD2AA42A}"/>
              </a:ext>
            </a:extLst>
          </p:cNvPr>
          <p:cNvSpPr/>
          <p:nvPr/>
        </p:nvSpPr>
        <p:spPr>
          <a:xfrm>
            <a:off x="3680460" y="1935480"/>
            <a:ext cx="3101340" cy="518160"/>
          </a:xfrm>
          <a:prstGeom prst="rect">
            <a:avLst/>
          </a:prstGeom>
          <a:noFill/>
          <a:ln>
            <a:solidFill>
              <a:srgbClr val="FF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7238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BD7B-36B8-430B-9734-1CECFDE5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6D443-54CD-4F39-9FBE-A65B8B644B1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Covered in the morning session</a:t>
            </a:r>
          </a:p>
          <a:p>
            <a:r>
              <a:rPr lang="en-US" dirty="0"/>
              <a:t>But for our purposes:</a:t>
            </a:r>
          </a:p>
          <a:p>
            <a:pPr lvl="1"/>
            <a:r>
              <a:rPr lang="en-US" i="1" dirty="0"/>
              <a:t>Things in the genome that move around</a:t>
            </a:r>
          </a:p>
          <a:p>
            <a:pPr lvl="1"/>
            <a:r>
              <a:rPr lang="en-US" dirty="0"/>
              <a:t>Plasmids, IS elements, etc.  AMR genes are commonly associated.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69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0B4E-DD8E-4796-A654-03E7AF97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Plasmids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E776C-C5D6-4A04-AAC1-BE9F93B1B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COPLA</a:t>
            </a:r>
          </a:p>
          <a:p>
            <a:r>
              <a:rPr lang="en-US" dirty="0" err="1"/>
              <a:t>Plasmidfinder</a:t>
            </a:r>
            <a:endParaRPr lang="en-US" dirty="0"/>
          </a:p>
          <a:p>
            <a:r>
              <a:rPr lang="en-US" dirty="0"/>
              <a:t>MOB-Suite</a:t>
            </a:r>
          </a:p>
          <a:p>
            <a:r>
              <a:rPr lang="en-US" dirty="0" err="1"/>
              <a:t>Abricate</a:t>
            </a:r>
            <a:r>
              <a:rPr lang="en-US" dirty="0"/>
              <a:t> (</a:t>
            </a:r>
            <a:r>
              <a:rPr lang="en-US" dirty="0" err="1"/>
              <a:t>plasmidfinder</a:t>
            </a:r>
            <a:r>
              <a:rPr lang="en-US" dirty="0"/>
              <a:t>)</a:t>
            </a:r>
          </a:p>
          <a:p>
            <a:r>
              <a:rPr lang="en-US" dirty="0"/>
              <a:t>ARIBA (</a:t>
            </a:r>
            <a:r>
              <a:rPr lang="en-US" dirty="0" err="1"/>
              <a:t>plasmidfinder</a:t>
            </a:r>
            <a:r>
              <a:rPr lang="en-US" dirty="0"/>
              <a:t>)</a:t>
            </a:r>
          </a:p>
          <a:p>
            <a:r>
              <a:rPr lang="en-US" dirty="0"/>
              <a:t>PLACNET</a:t>
            </a:r>
          </a:p>
          <a:p>
            <a:r>
              <a:rPr lang="en-US" dirty="0" err="1"/>
              <a:t>PlasFlow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E011F74-2989-4947-A6A4-835FAF8927FC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50" y="1588421"/>
            <a:ext cx="3879850" cy="236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33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4279-CACC-4979-9FC5-6BE185C99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Plasmidfinder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E839E-8D33-4A88-8964-E013628521A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Runs blast on assemblies</a:t>
            </a:r>
          </a:p>
          <a:p>
            <a:r>
              <a:rPr lang="en-US" dirty="0"/>
              <a:t>Or, maps reads to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Name of plasmid match</a:t>
            </a:r>
          </a:p>
          <a:p>
            <a:pPr lvl="1"/>
            <a:r>
              <a:rPr lang="en-US" dirty="0"/>
              <a:t>Accession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7B4692D-005F-452B-9F26-C09DF3073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40257"/>
              </p:ext>
            </p:extLst>
          </p:nvPr>
        </p:nvGraphicFramePr>
        <p:xfrm>
          <a:off x="457200" y="320584"/>
          <a:ext cx="3879850" cy="3143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54285F1E-1EC6-4595-B91E-79DE84D667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5500390"/>
              </p:ext>
            </p:extLst>
          </p:nvPr>
        </p:nvGraphicFramePr>
        <p:xfrm>
          <a:off x="457200" y="2455816"/>
          <a:ext cx="3879669" cy="1144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5359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CCE3-F12F-4C5F-BC86-1356C7D6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MOB-Suite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4BEBAD-7597-4ECC-9DAC-A8A4DB80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BLAST input vs </a:t>
            </a:r>
            <a:r>
              <a:rPr lang="en-US" dirty="0" err="1"/>
              <a:t>dbs</a:t>
            </a:r>
            <a:endParaRPr lang="en-US" dirty="0"/>
          </a:p>
          <a:p>
            <a:r>
              <a:rPr lang="en-US" dirty="0"/>
              <a:t>Mash input vs </a:t>
            </a:r>
            <a:r>
              <a:rPr lang="en-US" dirty="0" err="1"/>
              <a:t>dbs</a:t>
            </a:r>
            <a:endParaRPr lang="en-US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30A784F5-2A92-4C03-86DC-FDEE1A7E2748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50" y="1420404"/>
            <a:ext cx="3879850" cy="270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4E2848-6D5B-41DC-80BA-21D0592AE75D}"/>
              </a:ext>
            </a:extLst>
          </p:cNvPr>
          <p:cNvSpPr txBox="1"/>
          <p:nvPr/>
        </p:nvSpPr>
        <p:spPr>
          <a:xfrm>
            <a:off x="111034" y="4022919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Robertson J, Nash JHE. MOB-suite: software tools for clustering, reconstruction and typing of plasmids from draft assemblies.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Microb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Genom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2018 Aug;4(8):e000206.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doi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10.1099/mgen.0.000206.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Epub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2018 Jul 27. PMID: 30052170; PMCID: PMC6159552.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59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3022C-6F2B-4F1F-A01E-A5F3F519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Abricate</a:t>
            </a:r>
            <a:r>
              <a:rPr lang="en-US" dirty="0"/>
              <a:t> (plasmids)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715553D-695F-496A-AC29-33B38E2B91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965013"/>
              </p:ext>
            </p:extLst>
          </p:nvPr>
        </p:nvGraphicFramePr>
        <p:xfrm>
          <a:off x="457200" y="1200150"/>
          <a:ext cx="3879850" cy="3143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918D7-8494-4DF0-8713-D94E2EC9E21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Blast vs several databases</a:t>
            </a:r>
          </a:p>
          <a:p>
            <a:pPr lvl="1"/>
            <a:r>
              <a:rPr lang="en-US" dirty="0"/>
              <a:t>NCBI </a:t>
            </a:r>
            <a:r>
              <a:rPr lang="en-US" dirty="0" err="1"/>
              <a:t>AMRFinderPlus</a:t>
            </a:r>
            <a:endParaRPr lang="en-US" dirty="0"/>
          </a:p>
          <a:p>
            <a:pPr lvl="1"/>
            <a:r>
              <a:rPr lang="en-US" dirty="0"/>
              <a:t>CARD</a:t>
            </a:r>
          </a:p>
          <a:p>
            <a:pPr lvl="1"/>
            <a:r>
              <a:rPr lang="en-US" dirty="0" err="1"/>
              <a:t>Resfinder</a:t>
            </a:r>
            <a:endParaRPr lang="en-US" dirty="0"/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Table of results includes</a:t>
            </a:r>
          </a:p>
          <a:p>
            <a:pPr lvl="1"/>
            <a:r>
              <a:rPr lang="en-US" dirty="0"/>
              <a:t>Gene</a:t>
            </a:r>
          </a:p>
          <a:p>
            <a:pPr lvl="1"/>
            <a:r>
              <a:rPr lang="en-US" dirty="0"/>
              <a:t>Putative resistance</a:t>
            </a:r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21C2D1-EBEC-40E2-AD21-08153C984872}"/>
              </a:ext>
            </a:extLst>
          </p:cNvPr>
          <p:cNvSpPr txBox="1"/>
          <p:nvPr/>
        </p:nvSpPr>
        <p:spPr>
          <a:xfrm>
            <a:off x="41456" y="4743996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https://github.com/tseemann/abricate</a:t>
            </a:r>
          </a:p>
        </p:txBody>
      </p:sp>
    </p:spTree>
    <p:extLst>
      <p:ext uri="{BB962C8B-B14F-4D97-AF65-F5344CB8AC3E}">
        <p14:creationId xmlns:p14="http://schemas.microsoft.com/office/powerpoint/2010/main" val="132198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0B4E-DD8E-4796-A654-03E7AF97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Antimicrobial resistance determining genes (AMR)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E776C-C5D6-4A04-AAC1-BE9F93B1B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Resfinder</a:t>
            </a:r>
            <a:endParaRPr lang="en-US" dirty="0"/>
          </a:p>
          <a:p>
            <a:r>
              <a:rPr lang="en-US" dirty="0" err="1"/>
              <a:t>AMRFinderPlus</a:t>
            </a:r>
            <a:endParaRPr lang="en-US" dirty="0"/>
          </a:p>
          <a:p>
            <a:r>
              <a:rPr lang="en-US" dirty="0"/>
              <a:t>STARAMR</a:t>
            </a:r>
          </a:p>
          <a:p>
            <a:r>
              <a:rPr lang="en-US" dirty="0" err="1"/>
              <a:t>Abricate</a:t>
            </a:r>
            <a:r>
              <a:rPr lang="en-US" dirty="0"/>
              <a:t> (</a:t>
            </a:r>
            <a:r>
              <a:rPr lang="en-US" dirty="0" err="1"/>
              <a:t>plasmidfinder</a:t>
            </a:r>
            <a:r>
              <a:rPr lang="en-US" dirty="0"/>
              <a:t>)</a:t>
            </a:r>
          </a:p>
          <a:p>
            <a:r>
              <a:rPr lang="en-US" dirty="0" err="1"/>
              <a:t>Abricate</a:t>
            </a:r>
            <a:r>
              <a:rPr lang="en-US" dirty="0"/>
              <a:t> (</a:t>
            </a:r>
            <a:r>
              <a:rPr lang="en-US" dirty="0" err="1"/>
              <a:t>resfinder</a:t>
            </a:r>
            <a:r>
              <a:rPr lang="en-US" dirty="0"/>
              <a:t>)</a:t>
            </a:r>
          </a:p>
          <a:p>
            <a:r>
              <a:rPr lang="en-US" dirty="0" err="1"/>
              <a:t>Abricate</a:t>
            </a:r>
            <a:r>
              <a:rPr lang="en-US" dirty="0"/>
              <a:t> (</a:t>
            </a:r>
            <a:r>
              <a:rPr lang="en-US" dirty="0" err="1"/>
              <a:t>vfdb</a:t>
            </a:r>
            <a:r>
              <a:rPr lang="en-US" dirty="0"/>
              <a:t>)</a:t>
            </a:r>
          </a:p>
          <a:p>
            <a:r>
              <a:rPr lang="en-US" dirty="0"/>
              <a:t>ARIBA (VFDB)</a:t>
            </a:r>
          </a:p>
        </p:txBody>
      </p:sp>
      <p:pic>
        <p:nvPicPr>
          <p:cNvPr id="6" name="Content Placeholder 5" descr="Bacteria in a capsule">
            <a:extLst>
              <a:ext uri="{FF2B5EF4-FFF2-40B4-BE49-F238E27FC236}">
                <a16:creationId xmlns:a16="http://schemas.microsoft.com/office/drawing/2014/main" id="{085D3A10-74B4-4B43-A67C-84450408B6D9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50" y="1413827"/>
            <a:ext cx="3879850" cy="2715895"/>
          </a:xfrm>
        </p:spPr>
      </p:pic>
    </p:spTree>
    <p:extLst>
      <p:ext uri="{BB962C8B-B14F-4D97-AF65-F5344CB8AC3E}">
        <p14:creationId xmlns:p14="http://schemas.microsoft.com/office/powerpoint/2010/main" val="409582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9E0C-BABE-4CBE-BAED-2AAD9F02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Resfinder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7EE7C-0BFD-46BB-BE47-1DC923999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BLAST vs database</a:t>
            </a:r>
          </a:p>
          <a:p>
            <a:r>
              <a:rPr lang="en-US" dirty="0"/>
              <a:t>Database: manually curated by experts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A9C42-3FC1-487D-9087-F8E7820BEB4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746FE-5444-4673-ABE7-2E32F2EBD987}"/>
              </a:ext>
            </a:extLst>
          </p:cNvPr>
          <p:cNvSpPr txBox="1"/>
          <p:nvPr/>
        </p:nvSpPr>
        <p:spPr>
          <a:xfrm>
            <a:off x="78370" y="4386677"/>
            <a:ext cx="4572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100" b="0" i="0" dirty="0" err="1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Zankari</a:t>
            </a:r>
            <a:r>
              <a:rPr lang="en-US" sz="1100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 E, </a:t>
            </a:r>
            <a:r>
              <a:rPr lang="en-US" sz="1100" b="0" i="0" dirty="0" err="1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Hasman</a:t>
            </a:r>
            <a:r>
              <a:rPr lang="en-US" sz="1100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 H, </a:t>
            </a:r>
            <a:r>
              <a:rPr lang="en-US" sz="1100" b="0" i="0" dirty="0" err="1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Cosentino</a:t>
            </a:r>
            <a:r>
              <a:rPr lang="en-US" sz="1100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 S, et al. Identification of acquired antimicrobial resistance genes. </a:t>
            </a:r>
            <a:r>
              <a:rPr lang="en-US" sz="1100" b="0" i="1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J </a:t>
            </a:r>
            <a:r>
              <a:rPr lang="en-US" sz="1100" b="0" i="1" dirty="0" err="1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Antimicrob</a:t>
            </a:r>
            <a:r>
              <a:rPr lang="en-US" sz="1100" b="0" i="1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 Chemother</a:t>
            </a:r>
            <a:r>
              <a:rPr lang="en-US" sz="1100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. 2012;67(11):2640-2644. doi:10.1093/</a:t>
            </a:r>
            <a:r>
              <a:rPr lang="en-US" sz="1100" b="0" i="0" dirty="0" err="1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jac</a:t>
            </a:r>
            <a:r>
              <a:rPr lang="en-US" sz="1100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/dks261</a:t>
            </a:r>
            <a:endParaRPr lang="en-US" sz="11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473100"/>
      </p:ext>
    </p:extLst>
  </p:cSld>
  <p:clrMapOvr>
    <a:masterClrMapping/>
  </p:clrMapOvr>
</p:sld>
</file>

<file path=ppt/theme/theme1.xml><?xml version="1.0" encoding="utf-8"?>
<a:theme xmlns:a="http://schemas.openxmlformats.org/drawingml/2006/main" name="NCEH_ATSDR_combined">
  <a:themeElements>
    <a:clrScheme name="Custom 10">
      <a:dk1>
        <a:srgbClr val="0F56DC"/>
      </a:dk1>
      <a:lt1>
        <a:srgbClr val="FFC000"/>
      </a:lt1>
      <a:dk2>
        <a:srgbClr val="FFFFFF"/>
      </a:dk2>
      <a:lt2>
        <a:srgbClr val="FFFFFF"/>
      </a:lt2>
      <a:accent1>
        <a:srgbClr val="4983F2"/>
      </a:accent1>
      <a:accent2>
        <a:srgbClr val="007D57"/>
      </a:accent2>
      <a:accent3>
        <a:srgbClr val="9A3B26"/>
      </a:accent3>
      <a:accent4>
        <a:srgbClr val="7F7F7F"/>
      </a:accent4>
      <a:accent5>
        <a:srgbClr val="0F56DC"/>
      </a:accent5>
      <a:accent6>
        <a:srgbClr val="002060"/>
      </a:accent6>
      <a:hlink>
        <a:srgbClr val="0F56DC"/>
      </a:hlink>
      <a:folHlink>
        <a:srgbClr val="3077FF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10375</TotalTime>
  <Words>1321</Words>
  <Application>Microsoft Office PowerPoint</Application>
  <PresentationFormat>On-screen Show (16:9)</PresentationFormat>
  <Paragraphs>197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Roboto</vt:lpstr>
      <vt:lpstr>Myriad Web Pro</vt:lpstr>
      <vt:lpstr>Calibri</vt:lpstr>
      <vt:lpstr>Courier New</vt:lpstr>
      <vt:lpstr>Wingdings</vt:lpstr>
      <vt:lpstr>NCEH_ATSDR_combined</vt:lpstr>
      <vt:lpstr>How to reconstruct mobile genetic elements using bioinformatics</vt:lpstr>
      <vt:lpstr>Quick outline</vt:lpstr>
      <vt:lpstr>What are MGEs</vt:lpstr>
      <vt:lpstr>Plasmids</vt:lpstr>
      <vt:lpstr>Plasmidfinder</vt:lpstr>
      <vt:lpstr>MOB-Suite</vt:lpstr>
      <vt:lpstr>Abricate (plasmids)</vt:lpstr>
      <vt:lpstr>Antimicrobial resistance determining genes (AMR)</vt:lpstr>
      <vt:lpstr>Resfinder</vt:lpstr>
      <vt:lpstr>Other MGEs</vt:lpstr>
      <vt:lpstr>ISEScan</vt:lpstr>
      <vt:lpstr>PHASTER</vt:lpstr>
      <vt:lpstr>Example analysis</vt:lpstr>
      <vt:lpstr>Prepare environment</vt:lpstr>
      <vt:lpstr>Let’s find and visualize the MGEs!</vt:lpstr>
      <vt:lpstr>Grab some data</vt:lpstr>
      <vt:lpstr>Query with abricate</vt:lpstr>
      <vt:lpstr>Query with resfinder</vt:lpstr>
      <vt:lpstr>Query with resfinder</vt:lpstr>
      <vt:lpstr>Query with ISEScan</vt:lpstr>
      <vt:lpstr>Count different kinds of IS elements</vt:lpstr>
      <vt:lpstr>Visualize with Integrative Genomics Viewer (IGV)</vt:lpstr>
      <vt:lpstr>Visualize your genome with features</vt:lpstr>
      <vt:lpstr>The genome has been loaded</vt:lpstr>
      <vt:lpstr>More tracks</vt:lpstr>
      <vt:lpstr>Zoomed in</vt:lpstr>
      <vt:lpstr>Done!</vt:lpstr>
      <vt:lpstr>This session’s structure</vt:lpstr>
    </vt:vector>
  </TitlesOfParts>
  <Company>CDC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CDC Presentation</dc:title>
  <dc:creator>Centers for Disease Control and Prevention</dc:creator>
  <cp:lastModifiedBy>Katz, Lee S. (CDC/DDID/NCEZID/DFWED)</cp:lastModifiedBy>
  <cp:revision>203</cp:revision>
  <dcterms:created xsi:type="dcterms:W3CDTF">2011-03-17T17:43:16Z</dcterms:created>
  <dcterms:modified xsi:type="dcterms:W3CDTF">2022-07-06T17:59:52Z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MSIP_Label_7b94a7b8-f06c-4dfe-bdcc-9b548fd58c31_Enabled">
    <vt:lpwstr>true</vt:lpwstr>
  </property>
  <property fmtid="{D5CDD505-2E9C-101B-9397-08002B2CF9AE}" pid="4" name="MSIP_Label_7b94a7b8-f06c-4dfe-bdcc-9b548fd58c31_SetDate">
    <vt:lpwstr>2022-06-22T14:44:08Z</vt:lpwstr>
  </property>
  <property fmtid="{D5CDD505-2E9C-101B-9397-08002B2CF9AE}" pid="5" name="MSIP_Label_7b94a7b8-f06c-4dfe-bdcc-9b548fd58c31_Method">
    <vt:lpwstr>Privileged</vt:lpwstr>
  </property>
  <property fmtid="{D5CDD505-2E9C-101B-9397-08002B2CF9AE}" pid="6" name="MSIP_Label_7b94a7b8-f06c-4dfe-bdcc-9b548fd58c31_Name">
    <vt:lpwstr>7b94a7b8-f06c-4dfe-bdcc-9b548fd58c31</vt:lpwstr>
  </property>
  <property fmtid="{D5CDD505-2E9C-101B-9397-08002B2CF9AE}" pid="7" name="MSIP_Label_7b94a7b8-f06c-4dfe-bdcc-9b548fd58c31_SiteId">
    <vt:lpwstr>9ce70869-60db-44fd-abe8-d2767077fc8f</vt:lpwstr>
  </property>
  <property fmtid="{D5CDD505-2E9C-101B-9397-08002B2CF9AE}" pid="8" name="MSIP_Label_7b94a7b8-f06c-4dfe-bdcc-9b548fd58c31_ActionId">
    <vt:lpwstr>9228b50f-982c-4143-b9b2-9b788a06c1d1</vt:lpwstr>
  </property>
  <property fmtid="{D5CDD505-2E9C-101B-9397-08002B2CF9AE}" pid="9" name="MSIP_Label_7b94a7b8-f06c-4dfe-bdcc-9b548fd58c31_ContentBits">
    <vt:lpwstr>0</vt:lpwstr>
  </property>
</Properties>
</file>