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12192000"/>
  <p:notesSz cx="12192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94D5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94D5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94D5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8339" y="89738"/>
            <a:ext cx="47353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94D5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1650" y="1247711"/>
            <a:ext cx="7791450" cy="458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png"/><Relationship Id="rId7" Type="http://schemas.openxmlformats.org/officeDocument/2006/relationships/image" Target="../media/image63.jpg"/><Relationship Id="rId8" Type="http://schemas.openxmlformats.org/officeDocument/2006/relationships/image" Target="../media/image64.jpg"/><Relationship Id="rId9" Type="http://schemas.openxmlformats.org/officeDocument/2006/relationships/image" Target="../media/image65.png"/><Relationship Id="rId10" Type="http://schemas.openxmlformats.org/officeDocument/2006/relationships/image" Target="../media/image66.jp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55.jpg"/><Relationship Id="rId14" Type="http://schemas.openxmlformats.org/officeDocument/2006/relationships/image" Target="../media/image69.jpg"/><Relationship Id="rId15" Type="http://schemas.openxmlformats.org/officeDocument/2006/relationships/image" Target="../media/image70.jpg"/><Relationship Id="rId16" Type="http://schemas.openxmlformats.org/officeDocument/2006/relationships/image" Target="../media/image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png"/><Relationship Id="rId10" Type="http://schemas.openxmlformats.org/officeDocument/2006/relationships/image" Target="../media/image73.png"/><Relationship Id="rId11" Type="http://schemas.openxmlformats.org/officeDocument/2006/relationships/image" Target="../media/image24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7.png"/><Relationship Id="rId9" Type="http://schemas.openxmlformats.org/officeDocument/2006/relationships/image" Target="../media/image25.jpg"/><Relationship Id="rId10" Type="http://schemas.openxmlformats.org/officeDocument/2006/relationships/image" Target="../media/image26.jpg"/><Relationship Id="rId11" Type="http://schemas.openxmlformats.org/officeDocument/2006/relationships/image" Target="../media/image27.png"/><Relationship Id="rId12" Type="http://schemas.openxmlformats.org/officeDocument/2006/relationships/image" Target="../media/image28.jpg"/><Relationship Id="rId13" Type="http://schemas.openxmlformats.org/officeDocument/2006/relationships/image" Target="../media/image29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Relationship Id="rId4" Type="http://schemas.openxmlformats.org/officeDocument/2006/relationships/image" Target="../media/image82.jpg"/><Relationship Id="rId5" Type="http://schemas.openxmlformats.org/officeDocument/2006/relationships/image" Target="../media/image83.jpg"/><Relationship Id="rId6" Type="http://schemas.openxmlformats.org/officeDocument/2006/relationships/image" Target="../media/image84.jpg"/><Relationship Id="rId7" Type="http://schemas.openxmlformats.org/officeDocument/2006/relationships/image" Target="../media/image85.jpg"/><Relationship Id="rId8" Type="http://schemas.openxmlformats.org/officeDocument/2006/relationships/image" Target="../media/image86.jpg"/><Relationship Id="rId9" Type="http://schemas.openxmlformats.org/officeDocument/2006/relationships/image" Target="../media/image87.jpg"/><Relationship Id="rId10" Type="http://schemas.openxmlformats.org/officeDocument/2006/relationships/image" Target="../media/image8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Relationship Id="rId4" Type="http://schemas.openxmlformats.org/officeDocument/2006/relationships/image" Target="../media/image82.jpg"/><Relationship Id="rId5" Type="http://schemas.openxmlformats.org/officeDocument/2006/relationships/image" Target="../media/image83.jpg"/><Relationship Id="rId6" Type="http://schemas.openxmlformats.org/officeDocument/2006/relationships/image" Target="../media/image84.jpg"/><Relationship Id="rId7" Type="http://schemas.openxmlformats.org/officeDocument/2006/relationships/image" Target="../media/image85.jpg"/><Relationship Id="rId8" Type="http://schemas.openxmlformats.org/officeDocument/2006/relationships/image" Target="../media/image86.jpg"/><Relationship Id="rId9" Type="http://schemas.openxmlformats.org/officeDocument/2006/relationships/image" Target="../media/image87.jpg"/><Relationship Id="rId10" Type="http://schemas.openxmlformats.org/officeDocument/2006/relationships/image" Target="../media/image8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docker.io/2013/07/docker-desktop-your-desktop-over-ssh-running-inside-of-a-docker-container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3.jpg"/><Relationship Id="rId3" Type="http://schemas.openxmlformats.org/officeDocument/2006/relationships/image" Target="../media/image9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7.png"/><Relationship Id="rId9" Type="http://schemas.openxmlformats.org/officeDocument/2006/relationships/image" Target="../media/image25.jpg"/><Relationship Id="rId10" Type="http://schemas.openxmlformats.org/officeDocument/2006/relationships/image" Target="../media/image26.jpg"/><Relationship Id="rId11" Type="http://schemas.openxmlformats.org/officeDocument/2006/relationships/image" Target="../media/image27.png"/><Relationship Id="rId12" Type="http://schemas.openxmlformats.org/officeDocument/2006/relationships/image" Target="../media/image28.jpg"/><Relationship Id="rId13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Relationship Id="rId7" Type="http://schemas.openxmlformats.org/officeDocument/2006/relationships/image" Target="../media/image35.png"/><Relationship Id="rId8" Type="http://schemas.openxmlformats.org/officeDocument/2006/relationships/image" Target="../media/image36.jpg"/><Relationship Id="rId9" Type="http://schemas.openxmlformats.org/officeDocument/2006/relationships/image" Target="../media/image37.jpg"/><Relationship Id="rId10" Type="http://schemas.openxmlformats.org/officeDocument/2006/relationships/image" Target="../media/image38.png"/><Relationship Id="rId11" Type="http://schemas.openxmlformats.org/officeDocument/2006/relationships/image" Target="../media/image39.jp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jpg"/><Relationship Id="rId15" Type="http://schemas.openxmlformats.org/officeDocument/2006/relationships/image" Target="../media/image43.jpg"/><Relationship Id="rId16" Type="http://schemas.openxmlformats.org/officeDocument/2006/relationships/image" Target="../media/image4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jp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jpg"/><Relationship Id="rId13" Type="http://schemas.openxmlformats.org/officeDocument/2006/relationships/image" Target="../media/image56.png"/><Relationship Id="rId14" Type="http://schemas.openxmlformats.org/officeDocument/2006/relationships/image" Target="../media/image5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557" y="3907612"/>
            <a:ext cx="708850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75">
                <a:solidFill>
                  <a:srgbClr val="394D53"/>
                </a:solidFill>
                <a:latin typeface="Microsoft Sans Serif"/>
                <a:cs typeface="Microsoft Sans Serif"/>
              </a:rPr>
              <a:t>Introduction</a:t>
            </a:r>
            <a:r>
              <a:rPr dirty="0" sz="5400" spc="-2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3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5400" spc="-2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85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endParaRPr sz="5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309372"/>
            <a:ext cx="4712208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240536"/>
            <a:ext cx="790955" cy="7818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059" y="1242060"/>
            <a:ext cx="1086611" cy="8976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9571" y="1112519"/>
            <a:ext cx="1063752" cy="1185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1515" y="1100327"/>
            <a:ext cx="1633728" cy="10866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76400" y="1098803"/>
            <a:ext cx="2940050" cy="1149350"/>
            <a:chOff x="1676400" y="1098803"/>
            <a:chExt cx="2940050" cy="114935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0" y="1098803"/>
              <a:ext cx="1584960" cy="1013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9460" y="1237487"/>
              <a:ext cx="1316736" cy="101041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723900" y="3593591"/>
            <a:ext cx="9996170" cy="0"/>
          </a:xfrm>
          <a:custGeom>
            <a:avLst/>
            <a:gdLst/>
            <a:ahLst/>
            <a:cxnLst/>
            <a:rect l="l" t="t" r="r" b="b"/>
            <a:pathLst>
              <a:path w="9996170" h="0">
                <a:moveTo>
                  <a:pt x="0" y="0"/>
                </a:moveTo>
                <a:lnTo>
                  <a:pt x="9995916" y="0"/>
                </a:lnTo>
              </a:path>
            </a:pathLst>
          </a:custGeom>
          <a:ln w="64008">
            <a:solidFill>
              <a:srgbClr val="394D5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34728" y="5641847"/>
            <a:ext cx="839724" cy="8351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6447" y="5542788"/>
            <a:ext cx="1345692" cy="8595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97980" y="5186171"/>
            <a:ext cx="1235964" cy="12999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5172" y="5841491"/>
            <a:ext cx="1347216" cy="7360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93664" y="5582411"/>
            <a:ext cx="832104" cy="9525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73296" y="5614415"/>
            <a:ext cx="1263396" cy="10165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75916" y="5641847"/>
            <a:ext cx="1647444" cy="9616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65592" y="1104900"/>
            <a:ext cx="1277111" cy="127558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0504" y="1730821"/>
            <a:ext cx="591185" cy="14376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licit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of  </a:t>
            </a:r>
            <a:r>
              <a:rPr dirty="0" sz="1800" spc="-35">
                <a:solidFill>
                  <a:srgbClr val="394D53"/>
                </a:solidFill>
                <a:latin typeface="Microsoft Sans Serif"/>
                <a:cs typeface="Microsoft Sans Serif"/>
              </a:rPr>
              <a:t>Goods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-13957" y="4275306"/>
            <a:ext cx="1139825" cy="190563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50"/>
              </a:spcBef>
            </a:pPr>
            <a:r>
              <a:rPr dirty="0" sz="1800" spc="55">
                <a:solidFill>
                  <a:srgbClr val="394D53"/>
                </a:solidFill>
                <a:latin typeface="Microsoft Sans Serif"/>
                <a:cs typeface="Microsoft Sans Serif"/>
              </a:rPr>
              <a:t>Multiplicity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of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methods </a:t>
            </a:r>
            <a:r>
              <a:rPr dirty="0" sz="1800" spc="80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18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ort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ing/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tor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  </a:t>
            </a:r>
            <a:r>
              <a:rPr dirty="0" sz="1800" spc="10">
                <a:solidFill>
                  <a:srgbClr val="394D53"/>
                </a:solidFill>
                <a:latin typeface="Microsoft Sans Serif"/>
                <a:cs typeface="Microsoft Sans Serif"/>
              </a:rPr>
              <a:t>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3858" y="1309242"/>
            <a:ext cx="1139825" cy="1999614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50"/>
              </a:spcBef>
            </a:pPr>
            <a:r>
              <a:rPr dirty="0" sz="1800" spc="-30">
                <a:solidFill>
                  <a:srgbClr val="394D53"/>
                </a:solidFill>
                <a:latin typeface="Microsoft Sans Serif"/>
                <a:cs typeface="Microsoft Sans Serif"/>
              </a:rPr>
              <a:t>Do </a:t>
            </a: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I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worry 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about </a:t>
            </a:r>
            <a:r>
              <a:rPr dirty="0" sz="1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">
                <a:solidFill>
                  <a:srgbClr val="394D53"/>
                </a:solidFill>
                <a:latin typeface="Microsoft Sans Serif"/>
                <a:cs typeface="Microsoft Sans Serif"/>
              </a:rPr>
              <a:t>how</a:t>
            </a:r>
            <a:r>
              <a:rPr dirty="0" sz="1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goods</a:t>
            </a:r>
            <a:r>
              <a:rPr dirty="0" sz="1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interact </a:t>
            </a:r>
            <a:r>
              <a:rPr dirty="0" sz="1800" spc="-459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394D53"/>
                </a:solidFill>
                <a:latin typeface="Microsoft Sans Serif"/>
                <a:cs typeface="Microsoft Sans Serif"/>
              </a:rPr>
              <a:t>(e.g. 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coffee 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beans </a:t>
            </a:r>
            <a:r>
              <a:rPr dirty="0" sz="1800" spc="-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394D53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spices)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22085" y="4319778"/>
            <a:ext cx="1414145" cy="179451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3825" marR="115570">
              <a:lnSpc>
                <a:spcPct val="100000"/>
              </a:lnSpc>
              <a:spcBef>
                <a:spcPts val="50"/>
              </a:spcBef>
            </a:pP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ort 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quickly 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smoothly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800" spc="-45">
                <a:solidFill>
                  <a:srgbClr val="394D53"/>
                </a:solidFill>
                <a:latin typeface="Microsoft Sans Serif"/>
                <a:cs typeface="Microsoft Sans Serif"/>
              </a:rPr>
              <a:t>(e.g.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from</a:t>
            </a:r>
            <a:r>
              <a:rPr dirty="0" sz="1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boat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train</a:t>
            </a:r>
            <a:r>
              <a:rPr dirty="0" sz="1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394D53"/>
                </a:solidFill>
                <a:latin typeface="Microsoft Sans Serif"/>
                <a:cs typeface="Microsoft Sans Serif"/>
              </a:rPr>
              <a:t>truck)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07491" y="129031"/>
            <a:ext cx="9186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Solution:</a:t>
            </a:r>
            <a:r>
              <a:rPr dirty="0" spc="-170"/>
              <a:t> </a:t>
            </a:r>
            <a:r>
              <a:rPr dirty="0" spc="90"/>
              <a:t>Intermodal</a:t>
            </a:r>
            <a:r>
              <a:rPr dirty="0" spc="-130"/>
              <a:t> </a:t>
            </a:r>
            <a:r>
              <a:rPr dirty="0" spc="10"/>
              <a:t>Shipping</a:t>
            </a:r>
            <a:r>
              <a:rPr dirty="0" spc="-135"/>
              <a:t> </a:t>
            </a:r>
            <a:r>
              <a:rPr dirty="0" spc="50"/>
              <a:t>Container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3832605" y="1978532"/>
            <a:ext cx="4128135" cy="2814955"/>
            <a:chOff x="3832605" y="1978532"/>
            <a:chExt cx="4128135" cy="2814955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18203" y="3032759"/>
              <a:ext cx="3735324" cy="17602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32606" y="1978532"/>
              <a:ext cx="4128135" cy="1117600"/>
            </a:xfrm>
            <a:custGeom>
              <a:avLst/>
              <a:gdLst/>
              <a:ahLst/>
              <a:cxnLst/>
              <a:rect l="l" t="t" r="r" b="b"/>
              <a:pathLst>
                <a:path w="4128134" h="1117600">
                  <a:moveTo>
                    <a:pt x="1070737" y="1117346"/>
                  </a:moveTo>
                  <a:lnTo>
                    <a:pt x="1037717" y="1018794"/>
                  </a:lnTo>
                  <a:lnTo>
                    <a:pt x="996315" y="895223"/>
                  </a:lnTo>
                  <a:lnTo>
                    <a:pt x="946950" y="944753"/>
                  </a:lnTo>
                  <a:lnTo>
                    <a:pt x="173113" y="173431"/>
                  </a:lnTo>
                  <a:lnTo>
                    <a:pt x="197713" y="148717"/>
                  </a:lnTo>
                  <a:lnTo>
                    <a:pt x="222377" y="123952"/>
                  </a:lnTo>
                  <a:lnTo>
                    <a:pt x="0" y="50292"/>
                  </a:lnTo>
                  <a:lnTo>
                    <a:pt x="74549" y="272415"/>
                  </a:lnTo>
                  <a:lnTo>
                    <a:pt x="123812" y="222935"/>
                  </a:lnTo>
                  <a:lnTo>
                    <a:pt x="897699" y="994181"/>
                  </a:lnTo>
                  <a:lnTo>
                    <a:pt x="848360" y="1043686"/>
                  </a:lnTo>
                  <a:lnTo>
                    <a:pt x="1070737" y="1117346"/>
                  </a:lnTo>
                  <a:close/>
                </a:path>
                <a:path w="4128134" h="1117600">
                  <a:moveTo>
                    <a:pt x="4128135" y="0"/>
                  </a:moveTo>
                  <a:lnTo>
                    <a:pt x="3906012" y="74422"/>
                  </a:lnTo>
                  <a:lnTo>
                    <a:pt x="3955465" y="123723"/>
                  </a:lnTo>
                  <a:lnTo>
                    <a:pt x="3184245" y="897585"/>
                  </a:lnTo>
                  <a:lnTo>
                    <a:pt x="3134741" y="848233"/>
                  </a:lnTo>
                  <a:lnTo>
                    <a:pt x="3061081" y="1070610"/>
                  </a:lnTo>
                  <a:lnTo>
                    <a:pt x="3283204" y="996188"/>
                  </a:lnTo>
                  <a:lnTo>
                    <a:pt x="3258477" y="971550"/>
                  </a:lnTo>
                  <a:lnTo>
                    <a:pt x="3233674" y="946835"/>
                  </a:lnTo>
                  <a:lnTo>
                    <a:pt x="4005021" y="173101"/>
                  </a:lnTo>
                  <a:lnTo>
                    <a:pt x="4054475" y="222377"/>
                  </a:lnTo>
                  <a:lnTo>
                    <a:pt x="4095356" y="98933"/>
                  </a:lnTo>
                  <a:lnTo>
                    <a:pt x="4128135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322819" y="3713988"/>
            <a:ext cx="3401695" cy="132334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8575" rIns="0" bIns="0" rtlCol="0" vert="horz">
            <a:spAutoFit/>
          </a:bodyPr>
          <a:lstStyle/>
          <a:p>
            <a:pPr marL="92710" marR="172085">
              <a:lnSpc>
                <a:spcPct val="100000"/>
              </a:lnSpc>
              <a:spcBef>
                <a:spcPts val="225"/>
              </a:spcBef>
            </a:pPr>
            <a:r>
              <a:rPr dirty="0" sz="1600" spc="295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-12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235" b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6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0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6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rom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 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9911" y="2368295"/>
            <a:ext cx="3066415" cy="10763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8575" rIns="0" bIns="0" rtlCol="0" vert="horz">
            <a:spAutoFit/>
          </a:bodyPr>
          <a:lstStyle/>
          <a:p>
            <a:pPr marL="90805" marR="85090">
              <a:lnSpc>
                <a:spcPct val="100000"/>
              </a:lnSpc>
              <a:spcBef>
                <a:spcPts val="225"/>
              </a:spcBef>
            </a:pP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ay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9268" y="4505452"/>
            <a:ext cx="1067435" cy="1070610"/>
          </a:xfrm>
          <a:custGeom>
            <a:avLst/>
            <a:gdLst/>
            <a:ahLst/>
            <a:cxnLst/>
            <a:rect l="l" t="t" r="r" b="b"/>
            <a:pathLst>
              <a:path w="1067434" h="1070610">
                <a:moveTo>
                  <a:pt x="894397" y="946891"/>
                </a:moveTo>
                <a:lnTo>
                  <a:pt x="844930" y="996188"/>
                </a:lnTo>
                <a:lnTo>
                  <a:pt x="1067053" y="1070610"/>
                </a:lnTo>
                <a:lnTo>
                  <a:pt x="1034283" y="971677"/>
                </a:lnTo>
                <a:lnTo>
                  <a:pt x="919099" y="971677"/>
                </a:lnTo>
                <a:lnTo>
                  <a:pt x="894397" y="946891"/>
                </a:lnTo>
                <a:close/>
              </a:path>
              <a:path w="1067434" h="1070610">
                <a:moveTo>
                  <a:pt x="943944" y="897513"/>
                </a:moveTo>
                <a:lnTo>
                  <a:pt x="894397" y="946891"/>
                </a:lnTo>
                <a:lnTo>
                  <a:pt x="919099" y="971677"/>
                </a:lnTo>
                <a:lnTo>
                  <a:pt x="968628" y="922274"/>
                </a:lnTo>
                <a:lnTo>
                  <a:pt x="943944" y="897513"/>
                </a:lnTo>
                <a:close/>
              </a:path>
              <a:path w="1067434" h="1070610">
                <a:moveTo>
                  <a:pt x="993393" y="848233"/>
                </a:moveTo>
                <a:lnTo>
                  <a:pt x="943944" y="897513"/>
                </a:lnTo>
                <a:lnTo>
                  <a:pt x="968628" y="922274"/>
                </a:lnTo>
                <a:lnTo>
                  <a:pt x="919099" y="971677"/>
                </a:lnTo>
                <a:lnTo>
                  <a:pt x="1034283" y="971677"/>
                </a:lnTo>
                <a:lnTo>
                  <a:pt x="993393" y="848233"/>
                </a:lnTo>
                <a:close/>
              </a:path>
              <a:path w="1067434" h="1070610">
                <a:moveTo>
                  <a:pt x="172597" y="123778"/>
                </a:moveTo>
                <a:lnTo>
                  <a:pt x="123169" y="173037"/>
                </a:lnTo>
                <a:lnTo>
                  <a:pt x="894397" y="946891"/>
                </a:lnTo>
                <a:lnTo>
                  <a:pt x="943944" y="897513"/>
                </a:lnTo>
                <a:lnTo>
                  <a:pt x="172597" y="123778"/>
                </a:lnTo>
                <a:close/>
              </a:path>
              <a:path w="1067434" h="1070610">
                <a:moveTo>
                  <a:pt x="0" y="0"/>
                </a:moveTo>
                <a:lnTo>
                  <a:pt x="73659" y="222377"/>
                </a:lnTo>
                <a:lnTo>
                  <a:pt x="123169" y="173037"/>
                </a:lnTo>
                <a:lnTo>
                  <a:pt x="98551" y="148336"/>
                </a:lnTo>
                <a:lnTo>
                  <a:pt x="147954" y="99060"/>
                </a:lnTo>
                <a:lnTo>
                  <a:pt x="197400" y="99060"/>
                </a:lnTo>
                <a:lnTo>
                  <a:pt x="222123" y="74422"/>
                </a:lnTo>
                <a:lnTo>
                  <a:pt x="0" y="0"/>
                </a:lnTo>
                <a:close/>
              </a:path>
              <a:path w="1067434" h="1070610">
                <a:moveTo>
                  <a:pt x="147954" y="99060"/>
                </a:moveTo>
                <a:lnTo>
                  <a:pt x="98551" y="148336"/>
                </a:lnTo>
                <a:lnTo>
                  <a:pt x="123169" y="173037"/>
                </a:lnTo>
                <a:lnTo>
                  <a:pt x="172597" y="123778"/>
                </a:lnTo>
                <a:lnTo>
                  <a:pt x="147954" y="99060"/>
                </a:lnTo>
                <a:close/>
              </a:path>
              <a:path w="1067434" h="1070610">
                <a:moveTo>
                  <a:pt x="197400" y="99060"/>
                </a:moveTo>
                <a:lnTo>
                  <a:pt x="147954" y="99060"/>
                </a:lnTo>
                <a:lnTo>
                  <a:pt x="172597" y="123778"/>
                </a:lnTo>
                <a:lnTo>
                  <a:pt x="197400" y="99060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18153" y="4557014"/>
            <a:ext cx="1070610" cy="1067435"/>
          </a:xfrm>
          <a:custGeom>
            <a:avLst/>
            <a:gdLst/>
            <a:ahLst/>
            <a:cxnLst/>
            <a:rect l="l" t="t" r="r" b="b"/>
            <a:pathLst>
              <a:path w="1070610" h="1067435">
                <a:moveTo>
                  <a:pt x="74422" y="844931"/>
                </a:moveTo>
                <a:lnTo>
                  <a:pt x="0" y="1067104"/>
                </a:lnTo>
                <a:lnTo>
                  <a:pt x="222376" y="993394"/>
                </a:lnTo>
                <a:lnTo>
                  <a:pt x="197570" y="968502"/>
                </a:lnTo>
                <a:lnTo>
                  <a:pt x="148336" y="968502"/>
                </a:lnTo>
                <a:lnTo>
                  <a:pt x="99060" y="919099"/>
                </a:lnTo>
                <a:lnTo>
                  <a:pt x="123780" y="894458"/>
                </a:lnTo>
                <a:lnTo>
                  <a:pt x="74422" y="844931"/>
                </a:lnTo>
                <a:close/>
              </a:path>
              <a:path w="1070610" h="1067435">
                <a:moveTo>
                  <a:pt x="123780" y="894458"/>
                </a:moveTo>
                <a:lnTo>
                  <a:pt x="99060" y="919099"/>
                </a:lnTo>
                <a:lnTo>
                  <a:pt x="148336" y="968502"/>
                </a:lnTo>
                <a:lnTo>
                  <a:pt x="173035" y="943882"/>
                </a:lnTo>
                <a:lnTo>
                  <a:pt x="123780" y="894458"/>
                </a:lnTo>
                <a:close/>
              </a:path>
              <a:path w="1070610" h="1067435">
                <a:moveTo>
                  <a:pt x="173035" y="943882"/>
                </a:moveTo>
                <a:lnTo>
                  <a:pt x="148336" y="968502"/>
                </a:lnTo>
                <a:lnTo>
                  <a:pt x="197570" y="968502"/>
                </a:lnTo>
                <a:lnTo>
                  <a:pt x="173035" y="943882"/>
                </a:lnTo>
                <a:close/>
              </a:path>
              <a:path w="1070610" h="1067435">
                <a:moveTo>
                  <a:pt x="897574" y="123171"/>
                </a:moveTo>
                <a:lnTo>
                  <a:pt x="123780" y="894458"/>
                </a:lnTo>
                <a:lnTo>
                  <a:pt x="173035" y="943882"/>
                </a:lnTo>
                <a:lnTo>
                  <a:pt x="946829" y="172595"/>
                </a:lnTo>
                <a:lnTo>
                  <a:pt x="897574" y="123171"/>
                </a:lnTo>
                <a:close/>
              </a:path>
              <a:path w="1070610" h="1067435">
                <a:moveTo>
                  <a:pt x="1037590" y="98552"/>
                </a:moveTo>
                <a:lnTo>
                  <a:pt x="922274" y="98552"/>
                </a:lnTo>
                <a:lnTo>
                  <a:pt x="971550" y="147955"/>
                </a:lnTo>
                <a:lnTo>
                  <a:pt x="946829" y="172595"/>
                </a:lnTo>
                <a:lnTo>
                  <a:pt x="996188" y="222123"/>
                </a:lnTo>
                <a:lnTo>
                  <a:pt x="1037590" y="98552"/>
                </a:lnTo>
                <a:close/>
              </a:path>
              <a:path w="1070610" h="1067435">
                <a:moveTo>
                  <a:pt x="922274" y="98552"/>
                </a:moveTo>
                <a:lnTo>
                  <a:pt x="897574" y="123171"/>
                </a:lnTo>
                <a:lnTo>
                  <a:pt x="946829" y="172595"/>
                </a:lnTo>
                <a:lnTo>
                  <a:pt x="971550" y="147955"/>
                </a:lnTo>
                <a:lnTo>
                  <a:pt x="922274" y="98552"/>
                </a:lnTo>
                <a:close/>
              </a:path>
              <a:path w="1070610" h="1067435">
                <a:moveTo>
                  <a:pt x="1070610" y="0"/>
                </a:moveTo>
                <a:lnTo>
                  <a:pt x="848233" y="73660"/>
                </a:lnTo>
                <a:lnTo>
                  <a:pt x="897574" y="123171"/>
                </a:lnTo>
                <a:lnTo>
                  <a:pt x="922274" y="98552"/>
                </a:lnTo>
                <a:lnTo>
                  <a:pt x="1037590" y="98552"/>
                </a:lnTo>
                <a:lnTo>
                  <a:pt x="1070610" y="0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4116323"/>
            <a:ext cx="10789920" cy="0"/>
          </a:xfrm>
          <a:custGeom>
            <a:avLst/>
            <a:gdLst/>
            <a:ahLst/>
            <a:cxnLst/>
            <a:rect l="l" t="t" r="r" b="b"/>
            <a:pathLst>
              <a:path w="10789920" h="0">
                <a:moveTo>
                  <a:pt x="0" y="0"/>
                </a:moveTo>
                <a:lnTo>
                  <a:pt x="10789920" y="0"/>
                </a:lnTo>
              </a:path>
            </a:pathLst>
          </a:custGeom>
          <a:ln w="64008">
            <a:solidFill>
              <a:srgbClr val="394D5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4554" y="1405509"/>
            <a:ext cx="148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800" spc="45">
                <a:solidFill>
                  <a:srgbClr val="394D53"/>
                </a:solidFill>
                <a:latin typeface="Microsoft Sans Serif"/>
                <a:cs typeface="Microsoft Sans Serif"/>
              </a:rPr>
              <a:t>ati</a:t>
            </a:r>
            <a:r>
              <a:rPr dirty="0" sz="1800" spc="70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web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70">
                <a:solidFill>
                  <a:srgbClr val="394D53"/>
                </a:solidFill>
                <a:latin typeface="Microsoft Sans Serif"/>
                <a:cs typeface="Microsoft Sans Serif"/>
              </a:rPr>
              <a:t>ite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414" y="1434160"/>
            <a:ext cx="46393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4025" algn="l"/>
                <a:tab pos="3949065" algn="l"/>
              </a:tabLst>
            </a:pPr>
            <a:r>
              <a:rPr dirty="0" baseline="1543" sz="2700" spc="7">
                <a:solidFill>
                  <a:srgbClr val="394D53"/>
                </a:solidFill>
                <a:latin typeface="Microsoft Sans Serif"/>
                <a:cs typeface="Microsoft Sans Serif"/>
              </a:rPr>
              <a:t>User</a:t>
            </a:r>
            <a:r>
              <a:rPr dirty="0" baseline="1543" sz="27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baseline="1543" sz="2700" spc="-67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baseline="1543" sz="2700" spc="-52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baseline="1543" sz="27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We</a:t>
            </a:r>
            <a:r>
              <a:rPr dirty="0" sz="1800" spc="-50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394D53"/>
                </a:solidFill>
                <a:latin typeface="Microsoft Sans Serif"/>
                <a:cs typeface="Microsoft Sans Serif"/>
              </a:rPr>
              <a:t>frontend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baseline="3086" sz="2700" spc="-30">
                <a:solidFill>
                  <a:srgbClr val="394D53"/>
                </a:solidFill>
                <a:latin typeface="Microsoft Sans Serif"/>
                <a:cs typeface="Microsoft Sans Serif"/>
              </a:rPr>
              <a:t>Queue</a:t>
            </a:r>
            <a:endParaRPr baseline="3086" sz="2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3710" y="1349755"/>
            <a:ext cx="135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1800" spc="1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95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1800" spc="85">
                <a:solidFill>
                  <a:srgbClr val="394D53"/>
                </a:solidFill>
                <a:latin typeface="Microsoft Sans Serif"/>
                <a:cs typeface="Microsoft Sans Serif"/>
              </a:rPr>
              <a:t>tic</a:t>
            </a:r>
            <a:r>
              <a:rPr dirty="0" sz="1800" spc="-4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724" y="6210401"/>
            <a:ext cx="12490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394D53"/>
                </a:solidFill>
                <a:latin typeface="Microsoft Sans Serif"/>
                <a:cs typeface="Microsoft Sans Serif"/>
              </a:rPr>
              <a:t>Development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35">
                <a:solidFill>
                  <a:srgbClr val="394D53"/>
                </a:solidFill>
                <a:latin typeface="Microsoft Sans Serif"/>
                <a:cs typeface="Microsoft Sans Serif"/>
              </a:rPr>
              <a:t>VM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3010" y="6225336"/>
            <a:ext cx="9505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solidFill>
                  <a:srgbClr val="394D53"/>
                </a:solidFill>
                <a:latin typeface="Microsoft Sans Serif"/>
                <a:cs typeface="Microsoft Sans Serif"/>
              </a:rPr>
              <a:t>Q</a:t>
            </a:r>
            <a:r>
              <a:rPr dirty="0" sz="1600" spc="4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394D53"/>
                </a:solidFill>
                <a:latin typeface="Microsoft Sans Serif"/>
                <a:cs typeface="Microsoft Sans Serif"/>
              </a:rPr>
              <a:t>server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2794" y="6240881"/>
            <a:ext cx="1168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600" spc="-2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blic</a:t>
            </a:r>
            <a:r>
              <a:rPr dirty="0" sz="16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1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600" spc="4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ud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0004" y="6201257"/>
            <a:ext cx="12401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5"/>
              </a:spcBef>
            </a:pPr>
            <a:r>
              <a:rPr dirty="0" sz="1600" spc="75">
                <a:solidFill>
                  <a:srgbClr val="394D53"/>
                </a:solidFill>
                <a:latin typeface="Trebuchet MS"/>
                <a:cs typeface="Trebuchet MS"/>
              </a:rPr>
              <a:t>C</a:t>
            </a:r>
            <a:r>
              <a:rPr dirty="0" sz="1600" spc="40">
                <a:solidFill>
                  <a:srgbClr val="394D53"/>
                </a:solidFill>
                <a:latin typeface="Trebuchet MS"/>
                <a:cs typeface="Trebuchet MS"/>
              </a:rPr>
              <a:t>o</a:t>
            </a:r>
            <a:r>
              <a:rPr dirty="0" sz="1600" spc="-5">
                <a:solidFill>
                  <a:srgbClr val="394D53"/>
                </a:solidFill>
                <a:latin typeface="Trebuchet MS"/>
                <a:cs typeface="Trebuchet MS"/>
              </a:rPr>
              <a:t>n</a:t>
            </a:r>
            <a:r>
              <a:rPr dirty="0" sz="1600" spc="-15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-10">
                <a:solidFill>
                  <a:srgbClr val="394D53"/>
                </a:solidFill>
                <a:latin typeface="Trebuchet MS"/>
                <a:cs typeface="Trebuchet MS"/>
              </a:rPr>
              <a:t>ri</a:t>
            </a:r>
            <a:r>
              <a:rPr dirty="0" sz="1600" spc="-5">
                <a:solidFill>
                  <a:srgbClr val="394D53"/>
                </a:solidFill>
                <a:latin typeface="Trebuchet MS"/>
                <a:cs typeface="Trebuchet MS"/>
              </a:rPr>
              <a:t>b</a:t>
            </a:r>
            <a:r>
              <a:rPr dirty="0" sz="1600" spc="-5">
                <a:solidFill>
                  <a:srgbClr val="394D53"/>
                </a:solidFill>
                <a:latin typeface="Trebuchet MS"/>
                <a:cs typeface="Trebuchet MS"/>
              </a:rPr>
              <a:t>u</a:t>
            </a:r>
            <a:r>
              <a:rPr dirty="0" sz="1600" spc="-15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40">
                <a:solidFill>
                  <a:srgbClr val="394D53"/>
                </a:solidFill>
                <a:latin typeface="Trebuchet MS"/>
                <a:cs typeface="Trebuchet MS"/>
              </a:rPr>
              <a:t>o</a:t>
            </a:r>
            <a:r>
              <a:rPr dirty="0" sz="1600" spc="30">
                <a:solidFill>
                  <a:srgbClr val="394D53"/>
                </a:solidFill>
                <a:latin typeface="Trebuchet MS"/>
                <a:cs typeface="Trebuchet MS"/>
              </a:rPr>
              <a:t>r</a:t>
            </a:r>
            <a:r>
              <a:rPr dirty="0" sz="1600" spc="-60">
                <a:solidFill>
                  <a:srgbClr val="394D53"/>
                </a:solidFill>
                <a:latin typeface="Trebuchet MS"/>
                <a:cs typeface="Trebuchet MS"/>
              </a:rPr>
              <a:t>’s  </a:t>
            </a: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laptop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7491" y="0"/>
            <a:ext cx="9484995" cy="11842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60"/>
              <a:t>Docker</a:t>
            </a:r>
            <a:r>
              <a:rPr dirty="0" spc="-145"/>
              <a:t> </a:t>
            </a:r>
            <a:r>
              <a:rPr dirty="0" spc="5"/>
              <a:t>is</a:t>
            </a:r>
            <a:r>
              <a:rPr dirty="0" spc="-130"/>
              <a:t> </a:t>
            </a:r>
            <a:r>
              <a:rPr dirty="0" spc="-100"/>
              <a:t>a</a:t>
            </a:r>
            <a:r>
              <a:rPr dirty="0" spc="-140"/>
              <a:t> </a:t>
            </a:r>
            <a:r>
              <a:rPr dirty="0" spc="25"/>
              <a:t>shipping</a:t>
            </a:r>
            <a:r>
              <a:rPr dirty="0" spc="-105"/>
              <a:t> </a:t>
            </a:r>
            <a:r>
              <a:rPr dirty="0" spc="85"/>
              <a:t>container</a:t>
            </a:r>
            <a:r>
              <a:rPr dirty="0" spc="-145"/>
              <a:t> </a:t>
            </a:r>
            <a:r>
              <a:rPr dirty="0" spc="55"/>
              <a:t>system</a:t>
            </a:r>
            <a:r>
              <a:rPr dirty="0" spc="-120"/>
              <a:t> </a:t>
            </a:r>
            <a:r>
              <a:rPr dirty="0" spc="180"/>
              <a:t>for </a:t>
            </a:r>
            <a:r>
              <a:rPr dirty="0" spc="-1050"/>
              <a:t> </a:t>
            </a:r>
            <a:r>
              <a:rPr dirty="0" spc="15"/>
              <a:t>code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53" y="1721423"/>
            <a:ext cx="591185" cy="14376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368935" marR="5080" indent="-35687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licit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of  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Stacks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72" y="4501824"/>
            <a:ext cx="865505" cy="145224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algn="ctr" marL="12065" marR="5080" indent="-2540">
              <a:lnSpc>
                <a:spcPct val="100000"/>
              </a:lnSpc>
              <a:spcBef>
                <a:spcPts val="50"/>
              </a:spcBef>
            </a:pPr>
            <a:r>
              <a:rPr dirty="0" sz="1800" spc="55">
                <a:solidFill>
                  <a:srgbClr val="394D53"/>
                </a:solidFill>
                <a:latin typeface="Microsoft Sans Serif"/>
                <a:cs typeface="Microsoft Sans Serif"/>
              </a:rPr>
              <a:t>Multiplicity</a:t>
            </a:r>
            <a:r>
              <a:rPr dirty="0" sz="1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of </a:t>
            </a:r>
            <a:r>
              <a:rPr dirty="0" sz="1800" spc="-459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hardware </a:t>
            </a: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environments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7101" y="6210401"/>
            <a:ext cx="104266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Production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15">
                <a:solidFill>
                  <a:srgbClr val="394D53"/>
                </a:solidFill>
                <a:latin typeface="Microsoft Sans Serif"/>
                <a:cs typeface="Microsoft Sans Serif"/>
              </a:rPr>
              <a:t>Cluster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0588" y="1399032"/>
            <a:ext cx="4768850" cy="4899660"/>
            <a:chOff x="3180588" y="1399032"/>
            <a:chExt cx="4768850" cy="48996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204" y="3032760"/>
              <a:ext cx="3735324" cy="1760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6684" y="1399032"/>
              <a:ext cx="300228" cy="4404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0588" y="5533644"/>
              <a:ext cx="1077467" cy="691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247" y="5460491"/>
              <a:ext cx="1392936" cy="838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546472" y="6226555"/>
            <a:ext cx="14065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6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394D53"/>
                </a:solidFill>
                <a:latin typeface="Microsoft Sans Serif"/>
                <a:cs typeface="Microsoft Sans Serif"/>
              </a:rPr>
              <a:t>Data </a:t>
            </a:r>
            <a:r>
              <a:rPr dirty="0" sz="1600" spc="-409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394D53"/>
                </a:solidFill>
                <a:latin typeface="Microsoft Sans Serif"/>
                <a:cs typeface="Microsoft Sans Serif"/>
              </a:rPr>
              <a:t>Center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888" y="5675376"/>
            <a:ext cx="676656" cy="4084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4559" y="5716523"/>
            <a:ext cx="408431" cy="3261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100" y="5559552"/>
            <a:ext cx="832103" cy="6400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90559" y="5394959"/>
            <a:ext cx="542544" cy="7452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7344" y="1365503"/>
            <a:ext cx="300228" cy="3063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6183" y="1424939"/>
            <a:ext cx="300227" cy="3063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93607" y="1403603"/>
            <a:ext cx="303276" cy="32308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05528" y="1438655"/>
            <a:ext cx="373380" cy="30632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099494" y="1482978"/>
            <a:ext cx="865505" cy="165290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serv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ce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d  </a:t>
            </a:r>
            <a:r>
              <a:rPr dirty="0" sz="1800" spc="-25">
                <a:solidFill>
                  <a:srgbClr val="394D53"/>
                </a:solidFill>
                <a:latin typeface="Microsoft Sans Serif"/>
                <a:cs typeface="Microsoft Sans Serif"/>
              </a:rPr>
              <a:t>apps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interact </a:t>
            </a:r>
            <a:r>
              <a:rPr dirty="0" sz="1800" spc="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appropriately?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23573" y="4773295"/>
            <a:ext cx="865505" cy="141859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50"/>
              </a:spcBef>
            </a:pP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grat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e 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ooth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and 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quickly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67243" y="4210811"/>
            <a:ext cx="3461385" cy="107759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9209" rIns="0" bIns="0" rtlCol="0" vert="horz">
            <a:spAutoFit/>
          </a:bodyPr>
          <a:lstStyle/>
          <a:p>
            <a:pPr marL="92710" marR="417195">
              <a:lnSpc>
                <a:spcPct val="100000"/>
              </a:lnSpc>
              <a:spcBef>
                <a:spcPts val="229"/>
              </a:spcBef>
            </a:pPr>
            <a:r>
              <a:rPr dirty="0" sz="1600" spc="295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6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600" spc="-3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-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600" spc="-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6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65" b="1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8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16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har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6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7344" y="2584704"/>
            <a:ext cx="3005455" cy="1077595"/>
          </a:xfrm>
          <a:custGeom>
            <a:avLst/>
            <a:gdLst/>
            <a:ahLst/>
            <a:cxnLst/>
            <a:rect l="l" t="t" r="r" b="b"/>
            <a:pathLst>
              <a:path w="3005454" h="1077595">
                <a:moveTo>
                  <a:pt x="3005328" y="0"/>
                </a:moveTo>
                <a:lnTo>
                  <a:pt x="0" y="0"/>
                </a:lnTo>
                <a:lnTo>
                  <a:pt x="0" y="1077468"/>
                </a:lnTo>
                <a:lnTo>
                  <a:pt x="3005328" y="1077468"/>
                </a:lnTo>
                <a:lnTo>
                  <a:pt x="30053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26693" y="2601848"/>
            <a:ext cx="274701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enab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13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pay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6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6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600" spc="-10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6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8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12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9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600" spc="-4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600" spc="-9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6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75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600" spc="85" b="1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dirty="0" sz="1600" spc="-45" b="1">
                <a:solidFill>
                  <a:srgbClr val="FFFFFF"/>
                </a:solidFill>
                <a:latin typeface="Trebuchet MS"/>
                <a:cs typeface="Trebuchet MS"/>
              </a:rPr>
              <a:t>sufficient</a:t>
            </a:r>
            <a:r>
              <a:rPr dirty="0" sz="1600" spc="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container…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9145" y="1796160"/>
            <a:ext cx="4349750" cy="3822065"/>
            <a:chOff x="3319145" y="1796160"/>
            <a:chExt cx="4349750" cy="3822065"/>
          </a:xfrm>
        </p:grpSpPr>
        <p:sp>
          <p:nvSpPr>
            <p:cNvPr id="34" name="object 34"/>
            <p:cNvSpPr/>
            <p:nvPr/>
          </p:nvSpPr>
          <p:spPr>
            <a:xfrm>
              <a:off x="3425698" y="1796160"/>
              <a:ext cx="3938904" cy="1072515"/>
            </a:xfrm>
            <a:custGeom>
              <a:avLst/>
              <a:gdLst/>
              <a:ahLst/>
              <a:cxnLst/>
              <a:rect l="l" t="t" r="r" b="b"/>
              <a:pathLst>
                <a:path w="3938904" h="1072514">
                  <a:moveTo>
                    <a:pt x="1067054" y="1072515"/>
                  </a:moveTo>
                  <a:lnTo>
                    <a:pt x="1034275" y="973582"/>
                  </a:lnTo>
                  <a:lnTo>
                    <a:pt x="993394" y="850138"/>
                  </a:lnTo>
                  <a:lnTo>
                    <a:pt x="943876" y="899490"/>
                  </a:lnTo>
                  <a:lnTo>
                    <a:pt x="172593" y="125691"/>
                  </a:lnTo>
                  <a:lnTo>
                    <a:pt x="197396" y="100965"/>
                  </a:lnTo>
                  <a:lnTo>
                    <a:pt x="222123" y="76327"/>
                  </a:lnTo>
                  <a:lnTo>
                    <a:pt x="0" y="1905"/>
                  </a:lnTo>
                  <a:lnTo>
                    <a:pt x="73660" y="224282"/>
                  </a:lnTo>
                  <a:lnTo>
                    <a:pt x="123164" y="174942"/>
                  </a:lnTo>
                  <a:lnTo>
                    <a:pt x="894384" y="948804"/>
                  </a:lnTo>
                  <a:lnTo>
                    <a:pt x="844931" y="998093"/>
                  </a:lnTo>
                  <a:lnTo>
                    <a:pt x="1067054" y="1072515"/>
                  </a:lnTo>
                  <a:close/>
                </a:path>
                <a:path w="3938904" h="1072514">
                  <a:moveTo>
                    <a:pt x="3938905" y="0"/>
                  </a:moveTo>
                  <a:lnTo>
                    <a:pt x="3716528" y="73660"/>
                  </a:lnTo>
                  <a:lnTo>
                    <a:pt x="3765867" y="123177"/>
                  </a:lnTo>
                  <a:lnTo>
                    <a:pt x="2992069" y="894461"/>
                  </a:lnTo>
                  <a:lnTo>
                    <a:pt x="2942717" y="844931"/>
                  </a:lnTo>
                  <a:lnTo>
                    <a:pt x="2868295" y="1067054"/>
                  </a:lnTo>
                  <a:lnTo>
                    <a:pt x="3090672" y="993394"/>
                  </a:lnTo>
                  <a:lnTo>
                    <a:pt x="3065983" y="968629"/>
                  </a:lnTo>
                  <a:lnTo>
                    <a:pt x="3041383" y="943952"/>
                  </a:lnTo>
                  <a:lnTo>
                    <a:pt x="3815181" y="172669"/>
                  </a:lnTo>
                  <a:lnTo>
                    <a:pt x="3864483" y="222123"/>
                  </a:lnTo>
                  <a:lnTo>
                    <a:pt x="3905885" y="98552"/>
                  </a:lnTo>
                  <a:lnTo>
                    <a:pt x="3938905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6012" y="2999231"/>
              <a:ext cx="3762755" cy="17815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19145" y="4385944"/>
              <a:ext cx="4066540" cy="1232535"/>
            </a:xfrm>
            <a:custGeom>
              <a:avLst/>
              <a:gdLst/>
              <a:ahLst/>
              <a:cxnLst/>
              <a:rect l="l" t="t" r="r" b="b"/>
              <a:pathLst>
                <a:path w="4066540" h="1232535">
                  <a:moveTo>
                    <a:pt x="1070737" y="164846"/>
                  </a:moveTo>
                  <a:lnTo>
                    <a:pt x="848360" y="238506"/>
                  </a:lnTo>
                  <a:lnTo>
                    <a:pt x="897699" y="288023"/>
                  </a:lnTo>
                  <a:lnTo>
                    <a:pt x="123812" y="1059268"/>
                  </a:lnTo>
                  <a:lnTo>
                    <a:pt x="74549" y="1009777"/>
                  </a:lnTo>
                  <a:lnTo>
                    <a:pt x="0" y="1231950"/>
                  </a:lnTo>
                  <a:lnTo>
                    <a:pt x="222377" y="1158240"/>
                  </a:lnTo>
                  <a:lnTo>
                    <a:pt x="197713" y="1133475"/>
                  </a:lnTo>
                  <a:lnTo>
                    <a:pt x="173113" y="1108773"/>
                  </a:lnTo>
                  <a:lnTo>
                    <a:pt x="946950" y="337451"/>
                  </a:lnTo>
                  <a:lnTo>
                    <a:pt x="996315" y="386969"/>
                  </a:lnTo>
                  <a:lnTo>
                    <a:pt x="1037717" y="263398"/>
                  </a:lnTo>
                  <a:lnTo>
                    <a:pt x="1070737" y="164846"/>
                  </a:lnTo>
                  <a:close/>
                </a:path>
                <a:path w="4066540" h="1232535">
                  <a:moveTo>
                    <a:pt x="4066413" y="1070610"/>
                  </a:moveTo>
                  <a:lnTo>
                    <a:pt x="4033532" y="971550"/>
                  </a:lnTo>
                  <a:lnTo>
                    <a:pt x="3992626" y="848233"/>
                  </a:lnTo>
                  <a:lnTo>
                    <a:pt x="3943197" y="897534"/>
                  </a:lnTo>
                  <a:lnTo>
                    <a:pt x="3172015" y="123723"/>
                  </a:lnTo>
                  <a:lnTo>
                    <a:pt x="3196882" y="98933"/>
                  </a:lnTo>
                  <a:lnTo>
                    <a:pt x="3221482" y="74422"/>
                  </a:lnTo>
                  <a:lnTo>
                    <a:pt x="2999232" y="0"/>
                  </a:lnTo>
                  <a:lnTo>
                    <a:pt x="3073019" y="222377"/>
                  </a:lnTo>
                  <a:lnTo>
                    <a:pt x="3122460" y="173101"/>
                  </a:lnTo>
                  <a:lnTo>
                    <a:pt x="3893731" y="946873"/>
                  </a:lnTo>
                  <a:lnTo>
                    <a:pt x="3844290" y="996188"/>
                  </a:lnTo>
                  <a:lnTo>
                    <a:pt x="4066413" y="107061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71650" y="1247711"/>
          <a:ext cx="7791450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645"/>
                <a:gridCol w="866140"/>
                <a:gridCol w="866139"/>
                <a:gridCol w="866139"/>
                <a:gridCol w="866139"/>
                <a:gridCol w="866139"/>
                <a:gridCol w="866139"/>
                <a:gridCol w="866140"/>
              </a:tblGrid>
              <a:tr h="655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11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frontend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Analytics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6550" marR="26670" indent="-30226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elopment 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QA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6220" marR="73660" indent="-1543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4629" marR="206375" indent="209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Onsite </a:t>
                      </a:r>
                      <a:r>
                        <a:rPr dirty="0" sz="1000" spc="-2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42570" marR="22860" indent="-2108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ib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laptop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1295" marR="128270" indent="-6413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647" y="1392936"/>
            <a:ext cx="300228" cy="306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211" y="2112264"/>
            <a:ext cx="374903" cy="30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832" y="2659379"/>
            <a:ext cx="298704" cy="4404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691" y="4623815"/>
            <a:ext cx="298703" cy="4404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6839" y="3962400"/>
            <a:ext cx="225552" cy="4404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5024" y="3387852"/>
            <a:ext cx="300228" cy="306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3403" y="5981700"/>
            <a:ext cx="676655" cy="4099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7903" y="5882640"/>
            <a:ext cx="697991" cy="4495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4379" y="5893308"/>
            <a:ext cx="480060" cy="6492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9923" y="5920738"/>
            <a:ext cx="597407" cy="8214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4304" y="6060947"/>
            <a:ext cx="842772" cy="5074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3004" y="6108191"/>
            <a:ext cx="560831" cy="44653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825483" y="5966459"/>
            <a:ext cx="719455" cy="655320"/>
            <a:chOff x="8825483" y="5966459"/>
            <a:chExt cx="719455" cy="65532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5483" y="5966459"/>
              <a:ext cx="480059" cy="6492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9783" y="5966459"/>
              <a:ext cx="478535" cy="6492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4751" y="5971031"/>
              <a:ext cx="480059" cy="65074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07491" y="129031"/>
            <a:ext cx="8898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40"/>
              <a:t> </a:t>
            </a:r>
            <a:r>
              <a:rPr dirty="0" spc="55"/>
              <a:t>eliminates</a:t>
            </a:r>
            <a:r>
              <a:rPr dirty="0" spc="-125"/>
              <a:t> </a:t>
            </a:r>
            <a:r>
              <a:rPr dirty="0" spc="130"/>
              <a:t>the</a:t>
            </a:r>
            <a:r>
              <a:rPr dirty="0" spc="-145"/>
              <a:t> </a:t>
            </a:r>
            <a:r>
              <a:rPr dirty="0" spc="140"/>
              <a:t>matrix</a:t>
            </a:r>
            <a:r>
              <a:rPr dirty="0" spc="-130"/>
              <a:t> </a:t>
            </a:r>
            <a:r>
              <a:rPr dirty="0" spc="150"/>
              <a:t>from</a:t>
            </a:r>
            <a:r>
              <a:rPr dirty="0" spc="-150"/>
              <a:t> </a:t>
            </a:r>
            <a:r>
              <a:rPr dirty="0" spc="40"/>
              <a:t>Hell</a:t>
            </a:r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64635" y="1441703"/>
            <a:ext cx="807720" cy="39166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28744" y="1441703"/>
            <a:ext cx="806196" cy="3916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91328" y="1441703"/>
            <a:ext cx="807720" cy="39166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55435" y="1441703"/>
            <a:ext cx="806195" cy="39166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18019" y="1441703"/>
            <a:ext cx="807720" cy="39166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82128" y="1441703"/>
            <a:ext cx="806196" cy="39166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44711" y="1441703"/>
            <a:ext cx="806196" cy="39166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3300" y="1409700"/>
            <a:ext cx="6010656" cy="40995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6347" y="2066544"/>
            <a:ext cx="6010656" cy="40995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3300" y="2705100"/>
            <a:ext cx="6010656" cy="40995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6347" y="3349752"/>
            <a:ext cx="6009132" cy="40843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7871" y="4006596"/>
            <a:ext cx="6010656" cy="40995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40252" y="4636008"/>
            <a:ext cx="6010656" cy="4099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1671"/>
            <a:ext cx="4939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Why</a:t>
            </a:r>
            <a:r>
              <a:rPr dirty="0" spc="-160"/>
              <a:t> </a:t>
            </a:r>
            <a:r>
              <a:rPr dirty="0" spc="15"/>
              <a:t>Developers</a:t>
            </a:r>
            <a:r>
              <a:rPr dirty="0" spc="-135"/>
              <a:t> </a:t>
            </a:r>
            <a:r>
              <a:rPr dirty="0" spc="-40"/>
              <a:t>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8796"/>
            <a:ext cx="9646920" cy="473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Build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once,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anywhere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94D53"/>
              </a:buClr>
              <a:buFont typeface="Arial MT"/>
              <a:buChar char="•"/>
            </a:pPr>
            <a:endParaRPr sz="4000">
              <a:latin typeface="Microsoft Sans Serif"/>
              <a:cs typeface="Microsoft Sans Serif"/>
            </a:endParaRPr>
          </a:p>
          <a:p>
            <a:pPr algn="just" lvl="1" marL="810895" marR="5080" indent="-341630">
              <a:lnSpc>
                <a:spcPts val="3020"/>
              </a:lnSpc>
              <a:buFont typeface="Arial MT"/>
              <a:buChar char="•"/>
              <a:tabLst>
                <a:tab pos="811530" algn="l"/>
              </a:tabLst>
            </a:pP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clean,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243131"/>
                </a:solidFill>
                <a:latin typeface="Microsoft Sans Serif"/>
                <a:cs typeface="Microsoft Sans Serif"/>
              </a:rPr>
              <a:t>safe,</a:t>
            </a:r>
            <a:r>
              <a:rPr dirty="0" sz="2800" spc="-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hygienic</a:t>
            </a:r>
            <a:r>
              <a:rPr dirty="0" sz="2800" spc="4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portable</a:t>
            </a:r>
            <a:r>
              <a:rPr dirty="0" sz="2800" spc="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runtime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800" spc="-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0">
                <a:solidFill>
                  <a:srgbClr val="243131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243131"/>
                </a:solidFill>
                <a:latin typeface="Microsoft Sans Serif"/>
                <a:cs typeface="Microsoft Sans Serif"/>
              </a:rPr>
              <a:t>app.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243131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algn="just" lvl="1" marL="810895" marR="5715" indent="-341630">
              <a:lnSpc>
                <a:spcPts val="3020"/>
              </a:lnSpc>
              <a:buFont typeface="Arial MT"/>
              <a:buChar char="•"/>
              <a:tabLst>
                <a:tab pos="811530" algn="l"/>
              </a:tabLst>
            </a:pP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No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worries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about </a:t>
            </a:r>
            <a:r>
              <a:rPr dirty="0" sz="2800" spc="5">
                <a:solidFill>
                  <a:srgbClr val="243131"/>
                </a:solidFill>
                <a:latin typeface="Microsoft Sans Serif"/>
                <a:cs typeface="Microsoft Sans Serif"/>
              </a:rPr>
              <a:t>missing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dependencies, 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packages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7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43131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pain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points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during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subsequent</a:t>
            </a:r>
            <a:r>
              <a:rPr dirty="0" sz="2800" spc="-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deployments.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43131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algn="just" lvl="1" marL="810895" marR="5715" indent="-341630">
              <a:lnSpc>
                <a:spcPts val="3030"/>
              </a:lnSpc>
              <a:spcBef>
                <a:spcPts val="5"/>
              </a:spcBef>
              <a:buFont typeface="Arial MT"/>
              <a:buChar char="•"/>
              <a:tabLst>
                <a:tab pos="811530" algn="l"/>
              </a:tabLst>
            </a:pPr>
            <a:r>
              <a:rPr dirty="0" sz="2800" spc="-30">
                <a:solidFill>
                  <a:srgbClr val="243131"/>
                </a:solidFill>
                <a:latin typeface="Microsoft Sans Serif"/>
                <a:cs typeface="Microsoft Sans Serif"/>
              </a:rPr>
              <a:t>Run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each 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app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its </a:t>
            </a:r>
            <a:r>
              <a:rPr dirty="0" sz="2800" spc="15">
                <a:solidFill>
                  <a:srgbClr val="243131"/>
                </a:solidFill>
                <a:latin typeface="Microsoft Sans Serif"/>
                <a:cs typeface="Microsoft Sans Serif"/>
              </a:rPr>
              <a:t>own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isolated container, </a:t>
            </a:r>
            <a:r>
              <a:rPr dirty="0" sz="2800" spc="-25">
                <a:solidFill>
                  <a:srgbClr val="243131"/>
                </a:solidFill>
                <a:latin typeface="Microsoft Sans Serif"/>
                <a:cs typeface="Microsoft Sans Serif"/>
              </a:rPr>
              <a:t>so </a:t>
            </a:r>
            <a:r>
              <a:rPr dirty="0" sz="2800" spc="45">
                <a:solidFill>
                  <a:srgbClr val="243131"/>
                </a:solidFill>
                <a:latin typeface="Microsoft Sans Serif"/>
                <a:cs typeface="Microsoft Sans Serif"/>
              </a:rPr>
              <a:t>you 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can </a:t>
            </a:r>
            <a:r>
              <a:rPr dirty="0" sz="2800" spc="-7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243131"/>
                </a:solidFill>
                <a:latin typeface="Microsoft Sans Serif"/>
                <a:cs typeface="Microsoft Sans Serif"/>
              </a:rPr>
              <a:t>various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versions</a:t>
            </a:r>
            <a:r>
              <a:rPr dirty="0" sz="2800" spc="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libraries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43131"/>
                </a:solidFill>
                <a:latin typeface="Microsoft Sans Serif"/>
                <a:cs typeface="Microsoft Sans Serif"/>
              </a:rPr>
              <a:t>other </a:t>
            </a:r>
            <a:r>
              <a:rPr dirty="0" sz="2800" spc="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dependencies</a:t>
            </a:r>
            <a:r>
              <a:rPr dirty="0" sz="2800" spc="-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0">
                <a:solidFill>
                  <a:srgbClr val="243131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each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app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without</a:t>
            </a:r>
            <a:r>
              <a:rPr dirty="0" sz="28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worrying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7319"/>
            <a:ext cx="4939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Why</a:t>
            </a:r>
            <a:r>
              <a:rPr dirty="0" spc="-160"/>
              <a:t> </a:t>
            </a:r>
            <a:r>
              <a:rPr dirty="0" spc="15"/>
              <a:t>Developers</a:t>
            </a:r>
            <a:r>
              <a:rPr dirty="0" spc="-135"/>
              <a:t> </a:t>
            </a:r>
            <a:r>
              <a:rPr dirty="0" spc="-40"/>
              <a:t>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36547"/>
            <a:ext cx="9206230" cy="3778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353695" marR="7620" indent="-34163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354330" algn="l"/>
              </a:tabLst>
            </a:pP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Automate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testing,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 integration,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 packaging</a:t>
            </a:r>
            <a:r>
              <a:rPr dirty="0" sz="2800" spc="65">
                <a:solidFill>
                  <a:srgbClr val="243131"/>
                </a:solidFill>
                <a:latin typeface="Trebuchet MS"/>
                <a:cs typeface="Trebuchet MS"/>
              </a:rPr>
              <a:t>…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anything </a:t>
            </a:r>
            <a:r>
              <a:rPr dirty="0" sz="2800" spc="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243131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script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43131"/>
              </a:buClr>
              <a:buFont typeface="Arial MT"/>
              <a:buChar char="•"/>
            </a:pPr>
            <a:endParaRPr sz="3500">
              <a:latin typeface="Microsoft Sans Serif"/>
              <a:cs typeface="Microsoft Sans Serif"/>
            </a:endParaRPr>
          </a:p>
          <a:p>
            <a:pPr algn="just" marL="353695" marR="6985" indent="-341630">
              <a:lnSpc>
                <a:spcPts val="3030"/>
              </a:lnSpc>
              <a:buFont typeface="Arial MT"/>
              <a:buChar char="•"/>
              <a:tabLst>
                <a:tab pos="354330" algn="l"/>
              </a:tabLst>
            </a:pP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Reduce/eliminate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243131"/>
                </a:solidFill>
                <a:latin typeface="Microsoft Sans Serif"/>
                <a:cs typeface="Microsoft Sans Serif"/>
              </a:rPr>
              <a:t>concerns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about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compatibility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on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800" spc="-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platforms,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either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243131"/>
                </a:solidFill>
                <a:latin typeface="Microsoft Sans Serif"/>
                <a:cs typeface="Microsoft Sans Serif"/>
              </a:rPr>
              <a:t>own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243131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customers.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43131"/>
              </a:buClr>
              <a:buFont typeface="Arial MT"/>
              <a:buChar char="•"/>
            </a:pPr>
            <a:endParaRPr sz="3500">
              <a:latin typeface="Microsoft Sans Serif"/>
              <a:cs typeface="Microsoft Sans Serif"/>
            </a:endParaRPr>
          </a:p>
          <a:p>
            <a:pPr algn="just" marL="353695" marR="5080" indent="-341630">
              <a:lnSpc>
                <a:spcPct val="90000"/>
              </a:lnSpc>
              <a:buFont typeface="Arial MT"/>
              <a:buChar char="•"/>
              <a:tabLst>
                <a:tab pos="354330" algn="l"/>
              </a:tabLst>
            </a:pPr>
            <a:r>
              <a:rPr dirty="0" sz="2800" spc="-70">
                <a:solidFill>
                  <a:srgbClr val="243131"/>
                </a:solidFill>
                <a:latin typeface="Microsoft Sans Serif"/>
                <a:cs typeface="Microsoft Sans Serif"/>
              </a:rPr>
              <a:t>Cheap, 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zero-penalty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2800" spc="150">
                <a:solidFill>
                  <a:srgbClr val="243131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deploy 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services? </a:t>
            </a: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243131"/>
                </a:solidFill>
                <a:latin typeface="Microsoft Sans Serif"/>
                <a:cs typeface="Microsoft Sans Serif"/>
              </a:rPr>
              <a:t>VM </a:t>
            </a:r>
            <a:r>
              <a:rPr dirty="0" sz="2800" spc="100">
                <a:solidFill>
                  <a:srgbClr val="243131"/>
                </a:solidFill>
                <a:latin typeface="Microsoft Sans Serif"/>
                <a:cs typeface="Microsoft Sans Serif"/>
              </a:rPr>
              <a:t>without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overhead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of </a:t>
            </a:r>
            <a:r>
              <a:rPr dirty="0" sz="2800" spc="-70">
                <a:solidFill>
                  <a:srgbClr val="243131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VM? </a:t>
            </a:r>
            <a:r>
              <a:rPr dirty="0" sz="2800" spc="70">
                <a:solidFill>
                  <a:srgbClr val="243131"/>
                </a:solidFill>
                <a:latin typeface="Microsoft Sans Serif"/>
                <a:cs typeface="Microsoft Sans Serif"/>
              </a:rPr>
              <a:t>Instant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replay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243131"/>
                </a:solidFill>
                <a:latin typeface="Microsoft Sans Serif"/>
                <a:cs typeface="Microsoft Sans Serif"/>
              </a:rPr>
              <a:t>res</a:t>
            </a:r>
            <a:r>
              <a:rPr dirty="0" sz="2800" spc="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80">
                <a:solidFill>
                  <a:srgbClr val="243131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24313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243131"/>
                </a:solidFill>
                <a:latin typeface="Microsoft Sans Serif"/>
                <a:cs typeface="Microsoft Sans Serif"/>
              </a:rPr>
              <a:t>image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243131"/>
                </a:solidFill>
                <a:latin typeface="Microsoft Sans Serif"/>
                <a:cs typeface="Microsoft Sans Serif"/>
              </a:rPr>
              <a:t>sn</a:t>
            </a:r>
            <a:r>
              <a:rPr dirty="0" sz="2800" spc="-4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ps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ots?</a:t>
            </a:r>
            <a:r>
              <a:rPr dirty="0" sz="2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243131"/>
                </a:solidFill>
                <a:latin typeface="Trebuchet MS"/>
                <a:cs typeface="Trebuchet MS"/>
              </a:rPr>
              <a:t>That’s</a:t>
            </a:r>
            <a:r>
              <a:rPr dirty="0" sz="2800" spc="-190">
                <a:solidFill>
                  <a:srgbClr val="243131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power</a:t>
            </a:r>
            <a:r>
              <a:rPr dirty="0" sz="28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243131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Docker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538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Why</a:t>
            </a:r>
            <a:r>
              <a:rPr dirty="0" spc="-170"/>
              <a:t> </a:t>
            </a:r>
            <a:r>
              <a:rPr dirty="0" spc="-30"/>
              <a:t>Devops</a:t>
            </a:r>
            <a:r>
              <a:rPr dirty="0" spc="-165"/>
              <a:t> </a:t>
            </a:r>
            <a:r>
              <a:rPr dirty="0" spc="-80"/>
              <a:t>Cares?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8796"/>
            <a:ext cx="9664065" cy="397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Configure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once</a:t>
            </a:r>
            <a:r>
              <a:rPr dirty="0" sz="2800" spc="105">
                <a:solidFill>
                  <a:srgbClr val="394D53"/>
                </a:solidFill>
                <a:latin typeface="Trebuchet MS"/>
                <a:cs typeface="Trebuchet MS"/>
              </a:rPr>
              <a:t>…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anything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94D53"/>
              </a:buClr>
              <a:buFont typeface="Arial MT"/>
              <a:buChar char="•"/>
            </a:pPr>
            <a:endParaRPr sz="40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ts val="302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Make</a:t>
            </a:r>
            <a:r>
              <a:rPr dirty="0" sz="2800" spc="-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entire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lifecycle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more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efficient,</a:t>
            </a:r>
            <a:r>
              <a:rPr dirty="0" sz="2800" spc="-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consistent,</a:t>
            </a:r>
            <a:r>
              <a:rPr dirty="0" sz="2800" spc="-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7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243131"/>
                </a:solidFill>
                <a:latin typeface="Microsoft Sans Serif"/>
                <a:cs typeface="Microsoft Sans Serif"/>
              </a:rPr>
              <a:t>repeatable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243131"/>
              </a:buClr>
              <a:buFont typeface="Arial MT"/>
              <a:buChar char="•"/>
            </a:pPr>
            <a:endParaRPr sz="32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Increase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6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quality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produced</a:t>
            </a:r>
            <a:r>
              <a:rPr dirty="0" sz="28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243131"/>
                </a:solidFill>
                <a:latin typeface="Microsoft Sans Serif"/>
                <a:cs typeface="Microsoft Sans Serif"/>
              </a:rPr>
              <a:t>developers.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43131"/>
              </a:buClr>
              <a:buFont typeface="Arial MT"/>
              <a:buChar char="•"/>
            </a:pPr>
            <a:endParaRPr sz="3600">
              <a:latin typeface="Microsoft Sans Serif"/>
              <a:cs typeface="Microsoft Sans Serif"/>
            </a:endParaRPr>
          </a:p>
          <a:p>
            <a:pPr lvl="1" marL="698500" marR="8890" indent="-228600">
              <a:lnSpc>
                <a:spcPts val="3020"/>
              </a:lnSpc>
              <a:buFont typeface="Arial MT"/>
              <a:buChar char="•"/>
              <a:tabLst>
                <a:tab pos="699135" algn="l"/>
                <a:tab pos="2380615" algn="l"/>
                <a:tab pos="5027295" algn="l"/>
                <a:tab pos="6578600" algn="l"/>
                <a:tab pos="8935085" algn="l"/>
              </a:tabLst>
            </a:pP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El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mi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at</a:t>
            </a:r>
            <a:r>
              <a:rPr dirty="0" sz="2800" spc="7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con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5">
                <a:solidFill>
                  <a:srgbClr val="243131"/>
                </a:solidFill>
                <a:latin typeface="Microsoft Sans Serif"/>
                <a:cs typeface="Microsoft Sans Serif"/>
              </a:rPr>
              <a:t>ten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ies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70">
                <a:solidFill>
                  <a:srgbClr val="243131"/>
                </a:solidFill>
                <a:latin typeface="Microsoft Sans Serif"/>
                <a:cs typeface="Microsoft Sans Serif"/>
              </a:rPr>
              <a:t>et</a:t>
            </a:r>
            <a:r>
              <a:rPr dirty="0" sz="2800" spc="130">
                <a:solidFill>
                  <a:srgbClr val="243131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3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1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elop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t,</a:t>
            </a:r>
            <a:r>
              <a:rPr dirty="0" sz="28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test, 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production,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customer</a:t>
            </a:r>
            <a:r>
              <a:rPr dirty="0" sz="2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environments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5383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Why</a:t>
            </a:r>
            <a:r>
              <a:rPr dirty="0" spc="-170"/>
              <a:t> </a:t>
            </a:r>
            <a:r>
              <a:rPr dirty="0" spc="-30"/>
              <a:t>Devops</a:t>
            </a:r>
            <a:r>
              <a:rPr dirty="0" spc="-165"/>
              <a:t> </a:t>
            </a:r>
            <a:r>
              <a:rPr dirty="0" spc="-80"/>
              <a:t>Cares?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36547"/>
            <a:ext cx="8976995" cy="3778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Support</a:t>
            </a:r>
            <a:r>
              <a:rPr dirty="0" sz="2800" spc="-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segregation</a:t>
            </a:r>
            <a:r>
              <a:rPr dirty="0" sz="2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114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duties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43131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algn="just" marL="241300" marR="5080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Significantly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improves</a:t>
            </a:r>
            <a:r>
              <a:rPr dirty="0" sz="2800" spc="4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speed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 and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reliability</a:t>
            </a:r>
            <a:r>
              <a:rPr dirty="0" sz="2800" spc="85">
                <a:solidFill>
                  <a:srgbClr val="243131"/>
                </a:solidFill>
                <a:latin typeface="Microsoft Sans Serif"/>
                <a:cs typeface="Microsoft Sans Serif"/>
              </a:rPr>
              <a:t> of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243131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243131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243131"/>
                </a:solidFill>
                <a:latin typeface="Microsoft Sans Serif"/>
                <a:cs typeface="Microsoft Sans Serif"/>
              </a:rPr>
              <a:t>integration </a:t>
            </a:r>
            <a:r>
              <a:rPr dirty="0" sz="2800" spc="-7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243131"/>
                </a:solidFill>
                <a:latin typeface="Microsoft Sans Serif"/>
                <a:cs typeface="Microsoft Sans Serif"/>
              </a:rPr>
              <a:t>systems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43131"/>
              </a:buClr>
              <a:buFont typeface="Arial MT"/>
              <a:buChar char="•"/>
            </a:pPr>
            <a:endParaRPr sz="3550">
              <a:latin typeface="Microsoft Sans Serif"/>
              <a:cs typeface="Microsoft Sans Serif"/>
            </a:endParaRPr>
          </a:p>
          <a:p>
            <a:pPr algn="just" marL="241300" marR="5715" indent="-228600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Because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50">
                <a:solidFill>
                  <a:srgbClr val="243131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2800" spc="25">
                <a:solidFill>
                  <a:srgbClr val="243131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-25">
                <a:solidFill>
                  <a:srgbClr val="243131"/>
                </a:solidFill>
                <a:latin typeface="Microsoft Sans Serif"/>
                <a:cs typeface="Microsoft Sans Serif"/>
              </a:rPr>
              <a:t>so</a:t>
            </a:r>
            <a:r>
              <a:rPr dirty="0" sz="2800" spc="-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lightweight,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address </a:t>
            </a:r>
            <a:r>
              <a:rPr dirty="0" sz="2800" spc="-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243131"/>
                </a:solidFill>
                <a:latin typeface="Microsoft Sans Serif"/>
                <a:cs typeface="Microsoft Sans Serif"/>
              </a:rPr>
              <a:t>significant</a:t>
            </a:r>
            <a:r>
              <a:rPr dirty="0" sz="2800" spc="6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performance,</a:t>
            </a:r>
            <a:r>
              <a:rPr dirty="0" sz="2800" spc="8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243131"/>
                </a:solidFill>
                <a:latin typeface="Microsoft Sans Serif"/>
                <a:cs typeface="Microsoft Sans Serif"/>
              </a:rPr>
              <a:t>costs,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243131"/>
                </a:solidFill>
                <a:latin typeface="Microsoft Sans Serif"/>
                <a:cs typeface="Microsoft Sans Serif"/>
              </a:rPr>
              <a:t>deployment,</a:t>
            </a:r>
            <a:r>
              <a:rPr dirty="0" sz="2800" spc="8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243131"/>
                </a:solidFill>
                <a:latin typeface="Microsoft Sans Serif"/>
                <a:cs typeface="Microsoft Sans Serif"/>
              </a:rPr>
              <a:t>portability</a:t>
            </a:r>
            <a:r>
              <a:rPr dirty="0" sz="28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243131"/>
                </a:solidFill>
                <a:latin typeface="Microsoft Sans Serif"/>
                <a:cs typeface="Microsoft Sans Serif"/>
              </a:rPr>
              <a:t>issues</a:t>
            </a:r>
            <a:r>
              <a:rPr dirty="0" sz="2800" spc="-114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243131"/>
                </a:solidFill>
                <a:latin typeface="Microsoft Sans Serif"/>
                <a:cs typeface="Microsoft Sans Serif"/>
              </a:rPr>
              <a:t>normally</a:t>
            </a:r>
            <a:r>
              <a:rPr dirty="0" sz="2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243131"/>
                </a:solidFill>
                <a:latin typeface="Microsoft Sans Serif"/>
                <a:cs typeface="Microsoft Sans Serif"/>
              </a:rPr>
              <a:t>associated</a:t>
            </a:r>
            <a:r>
              <a:rPr dirty="0" sz="2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243131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243131"/>
                </a:solidFill>
                <a:latin typeface="Microsoft Sans Serif"/>
                <a:cs typeface="Microsoft Sans Serif"/>
              </a:rPr>
              <a:t>VMs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85013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Why</a:t>
            </a:r>
            <a:r>
              <a:rPr dirty="0" spc="-130"/>
              <a:t> </a:t>
            </a:r>
            <a:r>
              <a:rPr dirty="0" spc="254"/>
              <a:t>it</a:t>
            </a:r>
            <a:r>
              <a:rPr dirty="0" spc="-140"/>
              <a:t> </a:t>
            </a:r>
            <a:r>
              <a:rPr dirty="0" spc="15"/>
              <a:t>works</a:t>
            </a:r>
            <a:r>
              <a:rPr dirty="0" spc="15">
                <a:latin typeface="Trebuchet MS"/>
                <a:cs typeface="Trebuchet MS"/>
              </a:rPr>
              <a:t>—</a:t>
            </a:r>
            <a:r>
              <a:rPr dirty="0" spc="15"/>
              <a:t>separation</a:t>
            </a:r>
            <a:r>
              <a:rPr dirty="0" spc="-120"/>
              <a:t> </a:t>
            </a:r>
            <a:r>
              <a:rPr dirty="0" spc="135"/>
              <a:t>of</a:t>
            </a:r>
            <a:r>
              <a:rPr dirty="0" spc="-140"/>
              <a:t> </a:t>
            </a:r>
            <a:r>
              <a:rPr dirty="0" spc="40"/>
              <a:t>concerns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5932" y="1828800"/>
            <a:ext cx="5943600" cy="427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172" y="1440180"/>
            <a:ext cx="3009900" cy="4817745"/>
          </a:xfrm>
          <a:prstGeom prst="rect">
            <a:avLst/>
          </a:prstGeom>
          <a:solidFill>
            <a:srgbClr val="E1EFD9"/>
          </a:solidFill>
        </p:spPr>
        <p:txBody>
          <a:bodyPr wrap="square" lIns="0" tIns="0" rIns="0" bIns="0" rtlCol="0" vert="horz">
            <a:spAutoFit/>
          </a:bodyPr>
          <a:lstStyle/>
          <a:p>
            <a:pPr marL="320040" indent="-229235">
              <a:lnSpc>
                <a:spcPts val="2385"/>
              </a:lnSpc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dirty="0" sz="2000" spc="-1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394D53"/>
                </a:solidFill>
                <a:latin typeface="Microsoft Sans Serif"/>
                <a:cs typeface="Microsoft Sans Serif"/>
              </a:rPr>
              <a:t>Developer</a:t>
            </a:r>
            <a:endParaRPr sz="2000">
              <a:latin typeface="Microsoft Sans Serif"/>
              <a:cs typeface="Microsoft Sans Serif"/>
            </a:endParaRPr>
          </a:p>
          <a:p>
            <a:pPr lvl="1" marL="777240" marR="304800" indent="-228600">
              <a:lnSpc>
                <a:spcPts val="1939"/>
              </a:lnSpc>
              <a:spcBef>
                <a:spcPts val="545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1800" spc="10">
                <a:solidFill>
                  <a:srgbClr val="243131"/>
                </a:solidFill>
                <a:latin typeface="Microsoft Sans Serif"/>
                <a:cs typeface="Microsoft Sans Serif"/>
              </a:rPr>
              <a:t>Worries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about </a:t>
            </a:r>
            <a:r>
              <a:rPr dirty="0" sz="1800" spc="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43131"/>
                </a:solidFill>
                <a:latin typeface="Trebuchet MS"/>
                <a:cs typeface="Trebuchet MS"/>
              </a:rPr>
              <a:t>wh</a:t>
            </a:r>
            <a:r>
              <a:rPr dirty="0" sz="1800" spc="5">
                <a:solidFill>
                  <a:srgbClr val="243131"/>
                </a:solidFill>
                <a:latin typeface="Trebuchet MS"/>
                <a:cs typeface="Trebuchet MS"/>
              </a:rPr>
              <a:t>a</a:t>
            </a:r>
            <a:r>
              <a:rPr dirty="0" sz="1800" spc="-55">
                <a:solidFill>
                  <a:srgbClr val="243131"/>
                </a:solidFill>
                <a:latin typeface="Trebuchet MS"/>
                <a:cs typeface="Trebuchet MS"/>
              </a:rPr>
              <a:t>t’s</a:t>
            </a:r>
            <a:r>
              <a:rPr dirty="0" sz="1800" spc="-135">
                <a:solidFill>
                  <a:srgbClr val="24313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243131"/>
                </a:solidFill>
                <a:latin typeface="Trebuchet MS"/>
                <a:cs typeface="Trebuchet MS"/>
              </a:rPr>
              <a:t>“ins</a:t>
            </a:r>
            <a:r>
              <a:rPr dirty="0" sz="1800" spc="-25">
                <a:solidFill>
                  <a:srgbClr val="243131"/>
                </a:solidFill>
                <a:latin typeface="Trebuchet MS"/>
                <a:cs typeface="Trebuchet MS"/>
              </a:rPr>
              <a:t>i</a:t>
            </a:r>
            <a:r>
              <a:rPr dirty="0" sz="1800" spc="-45">
                <a:solidFill>
                  <a:srgbClr val="243131"/>
                </a:solidFill>
                <a:latin typeface="Trebuchet MS"/>
                <a:cs typeface="Trebuchet MS"/>
              </a:rPr>
              <a:t>de”</a:t>
            </a:r>
            <a:r>
              <a:rPr dirty="0" sz="1800" spc="-140">
                <a:solidFill>
                  <a:srgbClr val="24313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43131"/>
                </a:solidFill>
                <a:latin typeface="Trebuchet MS"/>
                <a:cs typeface="Trebuchet MS"/>
              </a:rPr>
              <a:t>the  </a:t>
            </a:r>
            <a:r>
              <a:rPr dirty="0" sz="1800" spc="40">
                <a:solidFill>
                  <a:srgbClr val="243131"/>
                </a:solidFill>
                <a:latin typeface="Microsoft Sans Serif"/>
                <a:cs typeface="Microsoft Sans Serif"/>
              </a:rPr>
              <a:t>container</a:t>
            </a:r>
            <a:endParaRPr sz="1800">
              <a:latin typeface="Microsoft Sans Serif"/>
              <a:cs typeface="Microsoft Sans Serif"/>
            </a:endParaRPr>
          </a:p>
          <a:p>
            <a:pPr lvl="2" marL="1235075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-15">
                <a:solidFill>
                  <a:srgbClr val="243131"/>
                </a:solidFill>
                <a:latin typeface="Microsoft Sans Serif"/>
                <a:cs typeface="Microsoft Sans Serif"/>
              </a:rPr>
              <a:t>His</a:t>
            </a:r>
            <a:r>
              <a:rPr dirty="0" sz="16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243131"/>
                </a:solidFill>
                <a:latin typeface="Microsoft Sans Serif"/>
                <a:cs typeface="Microsoft Sans Serif"/>
              </a:rPr>
              <a:t>code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-15">
                <a:solidFill>
                  <a:srgbClr val="243131"/>
                </a:solidFill>
                <a:latin typeface="Microsoft Sans Serif"/>
                <a:cs typeface="Microsoft Sans Serif"/>
              </a:rPr>
              <a:t>Hi</a:t>
            </a:r>
            <a:r>
              <a:rPr dirty="0" sz="1600" spc="-10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1600" spc="-5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243131"/>
                </a:solidFill>
                <a:latin typeface="Microsoft Sans Serif"/>
                <a:cs typeface="Microsoft Sans Serif"/>
              </a:rPr>
              <a:t>Libr</a:t>
            </a:r>
            <a:r>
              <a:rPr dirty="0" sz="1600" spc="3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30">
                <a:solidFill>
                  <a:srgbClr val="243131"/>
                </a:solidFill>
                <a:latin typeface="Microsoft Sans Serif"/>
                <a:cs typeface="Microsoft Sans Serif"/>
              </a:rPr>
              <a:t>ri</a:t>
            </a:r>
            <a:r>
              <a:rPr dirty="0" sz="1600" spc="7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1600" spc="-45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  <a:p>
            <a:pPr lvl="2" marL="1235075" marR="640080" indent="-229235">
              <a:lnSpc>
                <a:spcPts val="1730"/>
              </a:lnSpc>
              <a:spcBef>
                <a:spcPts val="525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-15">
                <a:solidFill>
                  <a:srgbClr val="243131"/>
                </a:solidFill>
                <a:latin typeface="Microsoft Sans Serif"/>
                <a:cs typeface="Microsoft Sans Serif"/>
              </a:rPr>
              <a:t>Hi</a:t>
            </a:r>
            <a:r>
              <a:rPr dirty="0" sz="1600" spc="-10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1600" spc="-5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243131"/>
                </a:solidFill>
                <a:latin typeface="Microsoft Sans Serif"/>
                <a:cs typeface="Microsoft Sans Serif"/>
              </a:rPr>
              <a:t>Package  </a:t>
            </a:r>
            <a:r>
              <a:rPr dirty="0" sz="1600" spc="-5">
                <a:solidFill>
                  <a:srgbClr val="243131"/>
                </a:solidFill>
                <a:latin typeface="Microsoft Sans Serif"/>
                <a:cs typeface="Microsoft Sans Serif"/>
              </a:rPr>
              <a:t>Manager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-15">
                <a:solidFill>
                  <a:srgbClr val="243131"/>
                </a:solidFill>
                <a:latin typeface="Microsoft Sans Serif"/>
                <a:cs typeface="Microsoft Sans Serif"/>
              </a:rPr>
              <a:t>His</a:t>
            </a:r>
            <a:r>
              <a:rPr dirty="0" sz="16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243131"/>
                </a:solidFill>
                <a:latin typeface="Microsoft Sans Serif"/>
                <a:cs typeface="Microsoft Sans Serif"/>
              </a:rPr>
              <a:t>Apps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-15">
                <a:solidFill>
                  <a:srgbClr val="243131"/>
                </a:solidFill>
                <a:latin typeface="Microsoft Sans Serif"/>
                <a:cs typeface="Microsoft Sans Serif"/>
              </a:rPr>
              <a:t>His</a:t>
            </a:r>
            <a:r>
              <a:rPr dirty="0" sz="16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243131"/>
                </a:solidFill>
                <a:latin typeface="Microsoft Sans Serif"/>
                <a:cs typeface="Microsoft Sans Serif"/>
              </a:rPr>
              <a:t>Data</a:t>
            </a:r>
            <a:endParaRPr sz="1600">
              <a:latin typeface="Microsoft Sans Serif"/>
              <a:cs typeface="Microsoft Sans Serif"/>
            </a:endParaRPr>
          </a:p>
          <a:p>
            <a:pPr lvl="1" marL="777240" marR="499109" indent="-228600">
              <a:lnSpc>
                <a:spcPts val="1939"/>
              </a:lnSpc>
              <a:spcBef>
                <a:spcPts val="520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1800" spc="60">
                <a:solidFill>
                  <a:srgbClr val="243131"/>
                </a:solidFill>
                <a:latin typeface="Microsoft Sans Serif"/>
                <a:cs typeface="Microsoft Sans Serif"/>
              </a:rPr>
              <a:t>All</a:t>
            </a:r>
            <a:r>
              <a:rPr dirty="0" sz="1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Linux</a:t>
            </a:r>
            <a:r>
              <a:rPr dirty="0" sz="18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243131"/>
                </a:solidFill>
                <a:latin typeface="Microsoft Sans Serif"/>
                <a:cs typeface="Microsoft Sans Serif"/>
              </a:rPr>
              <a:t>servers </a:t>
            </a:r>
            <a:r>
              <a:rPr dirty="0" sz="1800" spc="-4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243131"/>
                </a:solidFill>
                <a:latin typeface="Microsoft Sans Serif"/>
                <a:cs typeface="Microsoft Sans Serif"/>
              </a:rPr>
              <a:t>look</a:t>
            </a:r>
            <a:r>
              <a:rPr dirty="0" sz="1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243131"/>
                </a:solidFill>
                <a:latin typeface="Microsoft Sans Serif"/>
                <a:cs typeface="Microsoft Sans Serif"/>
              </a:rPr>
              <a:t>same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6221" y="2318130"/>
            <a:ext cx="4869180" cy="1442085"/>
          </a:xfrm>
          <a:custGeom>
            <a:avLst/>
            <a:gdLst/>
            <a:ahLst/>
            <a:cxnLst/>
            <a:rect l="l" t="t" r="r" b="b"/>
            <a:pathLst>
              <a:path w="4869180" h="1442085">
                <a:moveTo>
                  <a:pt x="1025779" y="1441577"/>
                </a:moveTo>
                <a:lnTo>
                  <a:pt x="1013396" y="1399413"/>
                </a:lnTo>
                <a:lnTo>
                  <a:pt x="1001776" y="1359789"/>
                </a:lnTo>
                <a:lnTo>
                  <a:pt x="978496" y="1381467"/>
                </a:lnTo>
                <a:lnTo>
                  <a:pt x="9398" y="339979"/>
                </a:lnTo>
                <a:lnTo>
                  <a:pt x="0" y="348615"/>
                </a:lnTo>
                <a:lnTo>
                  <a:pt x="969225" y="1390116"/>
                </a:lnTo>
                <a:lnTo>
                  <a:pt x="946023" y="1411732"/>
                </a:lnTo>
                <a:lnTo>
                  <a:pt x="1025779" y="1441577"/>
                </a:lnTo>
                <a:close/>
              </a:path>
              <a:path w="4869180" h="1442085">
                <a:moveTo>
                  <a:pt x="4868799" y="11938"/>
                </a:moveTo>
                <a:lnTo>
                  <a:pt x="4864735" y="0"/>
                </a:lnTo>
                <a:lnTo>
                  <a:pt x="4078173" y="271576"/>
                </a:lnTo>
                <a:lnTo>
                  <a:pt x="4067810" y="241554"/>
                </a:lnTo>
                <a:lnTo>
                  <a:pt x="4008247" y="302387"/>
                </a:lnTo>
                <a:lnTo>
                  <a:pt x="4092702" y="313563"/>
                </a:lnTo>
                <a:lnTo>
                  <a:pt x="4083735" y="287655"/>
                </a:lnTo>
                <a:lnTo>
                  <a:pt x="4082313" y="283527"/>
                </a:lnTo>
                <a:lnTo>
                  <a:pt x="4868799" y="1193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09531" y="1552955"/>
            <a:ext cx="2821305" cy="4704715"/>
          </a:xfrm>
          <a:prstGeom prst="rect">
            <a:avLst/>
          </a:prstGeom>
          <a:solidFill>
            <a:srgbClr val="DAE2F3"/>
          </a:solidFill>
        </p:spPr>
        <p:txBody>
          <a:bodyPr wrap="square" lIns="0" tIns="0" rIns="0" bIns="0" rtlCol="0" vert="horz">
            <a:spAutoFit/>
          </a:bodyPr>
          <a:lstStyle/>
          <a:p>
            <a:pPr marL="320675" indent="-229235">
              <a:lnSpc>
                <a:spcPts val="2380"/>
              </a:lnSpc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dirty="0" sz="2000" spc="-1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394D53"/>
                </a:solidFill>
                <a:latin typeface="Microsoft Sans Serif"/>
                <a:cs typeface="Microsoft Sans Serif"/>
              </a:rPr>
              <a:t>Administrator</a:t>
            </a:r>
            <a:endParaRPr sz="2000">
              <a:latin typeface="Microsoft Sans Serif"/>
              <a:cs typeface="Microsoft Sans Serif"/>
            </a:endParaRPr>
          </a:p>
          <a:p>
            <a:pPr lvl="1" marL="777875" marR="349885" indent="-228600">
              <a:lnSpc>
                <a:spcPts val="1939"/>
              </a:lnSpc>
              <a:spcBef>
                <a:spcPts val="545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1800" spc="10">
                <a:solidFill>
                  <a:srgbClr val="243131"/>
                </a:solidFill>
                <a:latin typeface="Microsoft Sans Serif"/>
                <a:cs typeface="Microsoft Sans Serif"/>
              </a:rPr>
              <a:t>Worries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about </a:t>
            </a:r>
            <a:r>
              <a:rPr dirty="0" sz="1800" spc="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43131"/>
                </a:solidFill>
                <a:latin typeface="Trebuchet MS"/>
                <a:cs typeface="Trebuchet MS"/>
              </a:rPr>
              <a:t>wh</a:t>
            </a:r>
            <a:r>
              <a:rPr dirty="0" sz="1800" spc="5">
                <a:solidFill>
                  <a:srgbClr val="243131"/>
                </a:solidFill>
                <a:latin typeface="Trebuchet MS"/>
                <a:cs typeface="Trebuchet MS"/>
              </a:rPr>
              <a:t>a</a:t>
            </a:r>
            <a:r>
              <a:rPr dirty="0" sz="1800" spc="-55">
                <a:solidFill>
                  <a:srgbClr val="243131"/>
                </a:solidFill>
                <a:latin typeface="Trebuchet MS"/>
                <a:cs typeface="Trebuchet MS"/>
              </a:rPr>
              <a:t>t’s</a:t>
            </a:r>
            <a:r>
              <a:rPr dirty="0" sz="1800" spc="-135">
                <a:solidFill>
                  <a:srgbClr val="243131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243131"/>
                </a:solidFill>
                <a:latin typeface="Trebuchet MS"/>
                <a:cs typeface="Trebuchet MS"/>
              </a:rPr>
              <a:t>“outsi</a:t>
            </a:r>
            <a:r>
              <a:rPr dirty="0" sz="1800" spc="-10">
                <a:solidFill>
                  <a:srgbClr val="243131"/>
                </a:solidFill>
                <a:latin typeface="Trebuchet MS"/>
                <a:cs typeface="Trebuchet MS"/>
              </a:rPr>
              <a:t>d</a:t>
            </a:r>
            <a:r>
              <a:rPr dirty="0" sz="1800" spc="-55">
                <a:solidFill>
                  <a:srgbClr val="243131"/>
                </a:solidFill>
                <a:latin typeface="Trebuchet MS"/>
                <a:cs typeface="Trebuchet MS"/>
              </a:rPr>
              <a:t>e”  </a:t>
            </a:r>
            <a:r>
              <a:rPr dirty="0" sz="1800" spc="6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243131"/>
                </a:solidFill>
                <a:latin typeface="Microsoft Sans Serif"/>
                <a:cs typeface="Microsoft Sans Serif"/>
              </a:rPr>
              <a:t>container</a:t>
            </a:r>
            <a:endParaRPr sz="1800">
              <a:latin typeface="Microsoft Sans Serif"/>
              <a:cs typeface="Microsoft Sans Serif"/>
            </a:endParaRPr>
          </a:p>
          <a:p>
            <a:pPr lvl="2" marL="1235075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15">
                <a:solidFill>
                  <a:srgbClr val="243131"/>
                </a:solidFill>
                <a:latin typeface="Microsoft Sans Serif"/>
                <a:cs typeface="Microsoft Sans Serif"/>
              </a:rPr>
              <a:t>Logging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10">
                <a:solidFill>
                  <a:srgbClr val="243131"/>
                </a:solidFill>
                <a:latin typeface="Microsoft Sans Serif"/>
                <a:cs typeface="Microsoft Sans Serif"/>
              </a:rPr>
              <a:t>Remote</a:t>
            </a:r>
            <a:r>
              <a:rPr dirty="0" sz="16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243131"/>
                </a:solidFill>
                <a:latin typeface="Microsoft Sans Serif"/>
                <a:cs typeface="Microsoft Sans Serif"/>
              </a:rPr>
              <a:t>access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30">
                <a:solidFill>
                  <a:srgbClr val="243131"/>
                </a:solidFill>
                <a:latin typeface="Microsoft Sans Serif"/>
                <a:cs typeface="Microsoft Sans Serif"/>
              </a:rPr>
              <a:t>Monitoring</a:t>
            </a:r>
            <a:endParaRPr sz="1600">
              <a:latin typeface="Microsoft Sans Serif"/>
              <a:cs typeface="Microsoft Sans Serif"/>
            </a:endParaRPr>
          </a:p>
          <a:p>
            <a:pPr lvl="2" marL="1235075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234440" algn="l"/>
                <a:tab pos="1235075" algn="l"/>
              </a:tabLst>
            </a:pPr>
            <a:r>
              <a:rPr dirty="0" sz="1600" spc="45">
                <a:solidFill>
                  <a:srgbClr val="243131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5">
                <a:solidFill>
                  <a:srgbClr val="243131"/>
                </a:solidFill>
                <a:latin typeface="Microsoft Sans Serif"/>
                <a:cs typeface="Microsoft Sans Serif"/>
              </a:rPr>
              <a:t>config</a:t>
            </a:r>
            <a:endParaRPr sz="1600">
              <a:latin typeface="Microsoft Sans Serif"/>
              <a:cs typeface="Microsoft Sans Serif"/>
            </a:endParaRPr>
          </a:p>
          <a:p>
            <a:pPr lvl="1" marL="777875" marR="193040" indent="-228600">
              <a:lnSpc>
                <a:spcPts val="1939"/>
              </a:lnSpc>
              <a:spcBef>
                <a:spcPts val="525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1800" spc="60">
                <a:solidFill>
                  <a:srgbClr val="243131"/>
                </a:solidFill>
                <a:latin typeface="Microsoft Sans Serif"/>
                <a:cs typeface="Microsoft Sans Serif"/>
              </a:rPr>
              <a:t>All </a:t>
            </a:r>
            <a:r>
              <a:rPr dirty="0" sz="1800" spc="25">
                <a:solidFill>
                  <a:srgbClr val="243131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5">
                <a:solidFill>
                  <a:srgbClr val="243131"/>
                </a:solidFill>
                <a:latin typeface="Microsoft Sans Serif"/>
                <a:cs typeface="Microsoft Sans Serif"/>
              </a:rPr>
              <a:t>start, </a:t>
            </a:r>
            <a:r>
              <a:rPr dirty="0" sz="1800" spc="5">
                <a:solidFill>
                  <a:srgbClr val="243131"/>
                </a:solidFill>
                <a:latin typeface="Microsoft Sans Serif"/>
                <a:cs typeface="Microsoft Sans Serif"/>
              </a:rPr>
              <a:t>stop, </a:t>
            </a:r>
            <a:r>
              <a:rPr dirty="0" sz="1800">
                <a:solidFill>
                  <a:srgbClr val="243131"/>
                </a:solidFill>
                <a:latin typeface="Microsoft Sans Serif"/>
                <a:cs typeface="Microsoft Sans Serif"/>
              </a:rPr>
              <a:t>copy, </a:t>
            </a:r>
            <a:r>
              <a:rPr dirty="0" sz="1800" spc="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attach, </a:t>
            </a:r>
            <a:r>
              <a:rPr dirty="0" sz="1800" spc="25">
                <a:solidFill>
                  <a:srgbClr val="243131"/>
                </a:solidFill>
                <a:latin typeface="Microsoft Sans Serif"/>
                <a:cs typeface="Microsoft Sans Serif"/>
              </a:rPr>
              <a:t>migrate, </a:t>
            </a:r>
            <a:r>
              <a:rPr dirty="0" sz="1800" spc="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243131"/>
                </a:solidFill>
                <a:latin typeface="Microsoft Sans Serif"/>
                <a:cs typeface="Microsoft Sans Serif"/>
              </a:rPr>
              <a:t>etc.</a:t>
            </a:r>
            <a:r>
              <a:rPr dirty="0" sz="1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43131"/>
                </a:solidFill>
                <a:latin typeface="Microsoft Sans Serif"/>
                <a:cs typeface="Microsoft Sans Serif"/>
              </a:rPr>
              <a:t>same</a:t>
            </a:r>
            <a:r>
              <a:rPr dirty="0" sz="18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243131"/>
                </a:solidFill>
                <a:latin typeface="Microsoft Sans Serif"/>
                <a:cs typeface="Microsoft Sans Serif"/>
              </a:rPr>
              <a:t>way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801" y="89738"/>
            <a:ext cx="62388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5">
                <a:solidFill>
                  <a:srgbClr val="394D53"/>
                </a:solidFill>
                <a:latin typeface="Microsoft Sans Serif"/>
                <a:cs typeface="Microsoft Sans Serif"/>
              </a:rPr>
              <a:t>More</a:t>
            </a:r>
            <a:r>
              <a:rPr dirty="0" sz="4000" spc="-1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80">
                <a:solidFill>
                  <a:srgbClr val="394D53"/>
                </a:solidFill>
                <a:latin typeface="Microsoft Sans Serif"/>
                <a:cs typeface="Microsoft Sans Serif"/>
              </a:rPr>
              <a:t>technical</a:t>
            </a:r>
            <a:r>
              <a:rPr dirty="0" sz="4000" spc="-1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60">
                <a:solidFill>
                  <a:srgbClr val="394D53"/>
                </a:solidFill>
                <a:latin typeface="Microsoft Sans Serif"/>
                <a:cs typeface="Microsoft Sans Serif"/>
              </a:rPr>
              <a:t>explanation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942" y="1675003"/>
            <a:ext cx="4892675" cy="49091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75184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v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90">
                <a:solidFill>
                  <a:srgbClr val="394D53"/>
                </a:solidFill>
                <a:latin typeface="Trebuchet MS"/>
                <a:cs typeface="Trebuchet MS"/>
              </a:rPr>
              <a:t>—</a:t>
            </a:r>
            <a:r>
              <a:rPr dirty="0" sz="2400" spc="-114">
                <a:solidFill>
                  <a:srgbClr val="394D53"/>
                </a:solidFill>
                <a:latin typeface="Trebuchet MS"/>
                <a:cs typeface="Trebuchet MS"/>
              </a:rPr>
              <a:t>It</a:t>
            </a:r>
            <a:r>
              <a:rPr dirty="0" sz="2400" spc="-120">
                <a:solidFill>
                  <a:srgbClr val="394D53"/>
                </a:solidFill>
                <a:latin typeface="Trebuchet MS"/>
                <a:cs typeface="Trebuchet MS"/>
              </a:rPr>
              <a:t>’</a:t>
            </a:r>
            <a:r>
              <a:rPr dirty="0" sz="2400" spc="165">
                <a:solidFill>
                  <a:srgbClr val="394D53"/>
                </a:solidFill>
                <a:latin typeface="Trebuchet MS"/>
                <a:cs typeface="Trebuchet MS"/>
              </a:rPr>
              <a:t>s</a:t>
            </a:r>
            <a:r>
              <a:rPr dirty="0" sz="2400" spc="-17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394D53"/>
                </a:solidFill>
                <a:latin typeface="Trebuchet MS"/>
                <a:cs typeface="Trebuchet MS"/>
              </a:rPr>
              <a:t>a</a:t>
            </a:r>
            <a:r>
              <a:rPr dirty="0" sz="2400" spc="-17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394D53"/>
                </a:solidFill>
                <a:latin typeface="Trebuchet MS"/>
                <a:cs typeface="Trebuchet MS"/>
              </a:rPr>
              <a:t>li</a:t>
            </a:r>
            <a:r>
              <a:rPr dirty="0" sz="2400" spc="-10">
                <a:solidFill>
                  <a:srgbClr val="394D53"/>
                </a:solidFill>
                <a:latin typeface="Trebuchet MS"/>
                <a:cs typeface="Trebuchet MS"/>
              </a:rPr>
              <a:t>g</a:t>
            </a:r>
            <a:r>
              <a:rPr dirty="0" sz="2400" spc="-25">
                <a:solidFill>
                  <a:srgbClr val="394D53"/>
                </a:solidFill>
                <a:latin typeface="Trebuchet MS"/>
                <a:cs typeface="Trebuchet MS"/>
              </a:rPr>
              <a:t>htwe</a:t>
            </a:r>
            <a:r>
              <a:rPr dirty="0" sz="2400" spc="-25">
                <a:solidFill>
                  <a:srgbClr val="394D53"/>
                </a:solidFill>
                <a:latin typeface="Trebuchet MS"/>
                <a:cs typeface="Trebuchet MS"/>
              </a:rPr>
              <a:t>i</a:t>
            </a:r>
            <a:r>
              <a:rPr dirty="0" sz="2400" spc="35">
                <a:solidFill>
                  <a:srgbClr val="394D53"/>
                </a:solidFill>
                <a:latin typeface="Trebuchet MS"/>
                <a:cs typeface="Trebuchet MS"/>
              </a:rPr>
              <a:t>ght  </a:t>
            </a:r>
            <a:r>
              <a:rPr dirty="0" sz="2400" spc="-40">
                <a:solidFill>
                  <a:srgbClr val="394D53"/>
                </a:solidFill>
                <a:latin typeface="Microsoft Sans Serif"/>
                <a:cs typeface="Microsoft Sans Serif"/>
              </a:rPr>
              <a:t>VM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5">
                <a:solidFill>
                  <a:srgbClr val="243131"/>
                </a:solidFill>
                <a:latin typeface="Microsoft Sans Serif"/>
                <a:cs typeface="Microsoft Sans Serif"/>
              </a:rPr>
              <a:t>Ow</a:t>
            </a:r>
            <a:r>
              <a:rPr dirty="0" sz="2000" spc="-1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243131"/>
                </a:solidFill>
                <a:latin typeface="Microsoft Sans Serif"/>
                <a:cs typeface="Microsoft Sans Serif"/>
              </a:rPr>
              <a:t>space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0">
                <a:solidFill>
                  <a:srgbClr val="243131"/>
                </a:solidFill>
                <a:latin typeface="Microsoft Sans Serif"/>
                <a:cs typeface="Microsoft Sans Serif"/>
              </a:rPr>
              <a:t>Own</a:t>
            </a:r>
            <a:r>
              <a:rPr dirty="0" sz="2000" spc="-1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network</a:t>
            </a:r>
            <a:r>
              <a:rPr dirty="0" sz="20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243131"/>
                </a:solidFill>
                <a:latin typeface="Microsoft Sans Serif"/>
                <a:cs typeface="Microsoft Sans Serif"/>
              </a:rPr>
              <a:t>interface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10">
                <a:solidFill>
                  <a:srgbClr val="24313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90">
                <a:solidFill>
                  <a:srgbClr val="243131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st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114">
                <a:solidFill>
                  <a:srgbClr val="243131"/>
                </a:solidFill>
                <a:latin typeface="Microsoft Sans Serif"/>
                <a:cs typeface="Microsoft Sans Serif"/>
              </a:rPr>
              <a:t>ff</a:t>
            </a:r>
            <a:r>
              <a:rPr dirty="0" sz="20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45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roo</a:t>
            </a:r>
            <a:r>
              <a:rPr dirty="0" sz="2000" spc="200">
                <a:solidFill>
                  <a:srgbClr val="243131"/>
                </a:solidFill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  <a:p>
            <a:pPr lvl="1" marL="698500" marR="1111250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10">
                <a:solidFill>
                  <a:srgbClr val="24313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have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43131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own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25">
                <a:solidFill>
                  <a:srgbClr val="243131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5">
                <a:solidFill>
                  <a:srgbClr val="243131"/>
                </a:solidFill>
                <a:latin typeface="Microsoft Sans Serif"/>
                <a:cs typeface="Microsoft Sans Serif"/>
              </a:rPr>
              <a:t>sbin</a:t>
            </a:r>
            <a:r>
              <a:rPr dirty="0" sz="2000" spc="425">
                <a:solidFill>
                  <a:srgbClr val="243131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75">
                <a:solidFill>
                  <a:srgbClr val="243131"/>
                </a:solidFill>
                <a:latin typeface="Microsoft Sans Serif"/>
                <a:cs typeface="Microsoft Sans Serif"/>
              </a:rPr>
              <a:t>init 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(different</a:t>
            </a:r>
            <a:r>
              <a:rPr dirty="0" sz="20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243131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243131"/>
                </a:solidFill>
                <a:latin typeface="Microsoft Sans Serif"/>
                <a:cs typeface="Microsoft Sans Serif"/>
              </a:rPr>
              <a:t>host)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43131"/>
              </a:buClr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1300" algn="l"/>
                <a:tab pos="2366010" algn="l"/>
              </a:tabLst>
            </a:pP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Low</a:t>
            </a:r>
            <a:r>
              <a:rPr dirty="0" sz="24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Level</a:t>
            </a:r>
            <a:r>
              <a:rPr dirty="0" sz="2400" spc="-45">
                <a:solidFill>
                  <a:srgbClr val="394D53"/>
                </a:solidFill>
                <a:latin typeface="Trebuchet MS"/>
                <a:cs typeface="Trebuchet MS"/>
              </a:rPr>
              <a:t>—It’s	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chroot</a:t>
            </a:r>
            <a:r>
              <a:rPr dirty="0" sz="24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steroids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10">
                <a:solidFill>
                  <a:srgbClr val="24313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243131"/>
                </a:solidFill>
                <a:latin typeface="Microsoft Sans Serif"/>
                <a:cs typeface="Microsoft Sans Serif"/>
              </a:rPr>
              <a:t>als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35" i="1">
                <a:solidFill>
                  <a:srgbClr val="243131"/>
                </a:solidFill>
                <a:latin typeface="Arial"/>
                <a:cs typeface="Arial"/>
              </a:rPr>
              <a:t>not</a:t>
            </a:r>
            <a:r>
              <a:rPr dirty="0" sz="2100" spc="-120" i="1">
                <a:solidFill>
                  <a:srgbClr val="243131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have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243131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own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25">
                <a:solidFill>
                  <a:srgbClr val="243131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5">
                <a:solidFill>
                  <a:srgbClr val="243131"/>
                </a:solidFill>
                <a:latin typeface="Microsoft Sans Serif"/>
                <a:cs typeface="Microsoft Sans Serif"/>
              </a:rPr>
              <a:t>sbin</a:t>
            </a:r>
            <a:r>
              <a:rPr dirty="0" sz="2000" spc="425">
                <a:solidFill>
                  <a:srgbClr val="243131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80">
                <a:solidFill>
                  <a:srgbClr val="243131"/>
                </a:solidFill>
                <a:latin typeface="Microsoft Sans Serif"/>
                <a:cs typeface="Microsoft Sans Serif"/>
              </a:rPr>
              <a:t>init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30">
                <a:solidFill>
                  <a:srgbClr val="243131"/>
                </a:solidFill>
                <a:latin typeface="Microsoft Sans Serif"/>
                <a:cs typeface="Microsoft Sans Serif"/>
              </a:rPr>
              <a:t>Container=isolated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processes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243131"/>
                </a:solidFill>
                <a:latin typeface="Microsoft Sans Serif"/>
                <a:cs typeface="Microsoft Sans Serif"/>
              </a:rPr>
              <a:t>Share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host</a:t>
            </a:r>
            <a:endParaRPr sz="2000">
              <a:latin typeface="Microsoft Sans Serif"/>
              <a:cs typeface="Microsoft Sans Serif"/>
            </a:endParaRPr>
          </a:p>
          <a:p>
            <a:pPr lvl="1" marL="698500" marR="255270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No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device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243131"/>
                </a:solidFill>
                <a:latin typeface="Microsoft Sans Serif"/>
                <a:cs typeface="Microsoft Sans Serif"/>
              </a:rPr>
              <a:t>emulation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243131"/>
                </a:solidFill>
                <a:latin typeface="Microsoft Sans Serif"/>
                <a:cs typeface="Microsoft Sans Serif"/>
              </a:rPr>
              <a:t>(neither</a:t>
            </a:r>
            <a:r>
              <a:rPr dirty="0" sz="20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243131"/>
                </a:solidFill>
                <a:latin typeface="Microsoft Sans Serif"/>
                <a:cs typeface="Microsoft Sans Serif"/>
              </a:rPr>
              <a:t>HVM </a:t>
            </a:r>
            <a:r>
              <a:rPr dirty="0" sz="2000" spc="-5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nor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243131"/>
                </a:solidFill>
                <a:latin typeface="Microsoft Sans Serif"/>
                <a:cs typeface="Microsoft Sans Serif"/>
              </a:rPr>
              <a:t>PV)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243131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243131"/>
                </a:solidFill>
                <a:latin typeface="Microsoft Sans Serif"/>
                <a:cs typeface="Microsoft Sans Serif"/>
              </a:rPr>
              <a:t>host)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903" y="580348"/>
            <a:ext cx="3609340" cy="5948680"/>
          </a:xfrm>
          <a:prstGeom prst="rect">
            <a:avLst/>
          </a:prstGeom>
        </p:spPr>
        <p:txBody>
          <a:bodyPr wrap="square" lIns="0" tIns="287020" rIns="0" bIns="0" rtlCol="0" vert="horz">
            <a:spAutoFit/>
          </a:bodyPr>
          <a:lstStyle/>
          <a:p>
            <a:pPr marL="1184910">
              <a:lnSpc>
                <a:spcPct val="100000"/>
              </a:lnSpc>
              <a:spcBef>
                <a:spcPts val="2260"/>
              </a:spcBef>
            </a:pPr>
            <a:r>
              <a:rPr dirty="0" sz="4400" spc="-165">
                <a:solidFill>
                  <a:srgbClr val="394D53"/>
                </a:solidFill>
                <a:latin typeface="Microsoft Sans Serif"/>
                <a:cs typeface="Microsoft Sans Serif"/>
              </a:rPr>
              <a:t>WHY</a:t>
            </a:r>
            <a:endParaRPr sz="4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400" spc="-1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everywhere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541655" indent="-229235">
              <a:lnSpc>
                <a:spcPts val="2160"/>
              </a:lnSpc>
              <a:spcBef>
                <a:spcPts val="56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-5">
                <a:solidFill>
                  <a:srgbClr val="243131"/>
                </a:solidFill>
                <a:latin typeface="Microsoft Sans Serif"/>
                <a:cs typeface="Microsoft Sans Serif"/>
              </a:rPr>
              <a:t>Regardless</a:t>
            </a:r>
            <a:r>
              <a:rPr dirty="0" sz="2000" spc="-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kernel </a:t>
            </a:r>
            <a:r>
              <a:rPr dirty="0" sz="2000" spc="-5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243131"/>
                </a:solidFill>
                <a:latin typeface="Microsoft Sans Serif"/>
                <a:cs typeface="Microsoft Sans Serif"/>
              </a:rPr>
              <a:t>version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243131"/>
                </a:solidFill>
                <a:latin typeface="Microsoft Sans Serif"/>
                <a:cs typeface="Microsoft Sans Serif"/>
              </a:rPr>
              <a:t>(2.6.32+)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-5">
                <a:solidFill>
                  <a:srgbClr val="243131"/>
                </a:solidFill>
                <a:latin typeface="Microsoft Sans Serif"/>
                <a:cs typeface="Microsoft Sans Serif"/>
              </a:rPr>
              <a:t>Regardless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host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distro</a:t>
            </a:r>
            <a:endParaRPr sz="2000">
              <a:latin typeface="Microsoft Sans Serif"/>
              <a:cs typeface="Microsoft Sans Serif"/>
            </a:endParaRPr>
          </a:p>
          <a:p>
            <a:pPr lvl="1" marL="698500" marR="88900" indent="-229235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10">
                <a:solidFill>
                  <a:srgbClr val="243131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000" spc="-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243131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virtual,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243131"/>
                </a:solidFill>
                <a:latin typeface="Microsoft Sans Serif"/>
                <a:cs typeface="Microsoft Sans Serif"/>
              </a:rPr>
              <a:t>cloud </a:t>
            </a:r>
            <a:r>
              <a:rPr dirty="0" sz="2000" spc="-5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243131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243131"/>
                </a:solidFill>
                <a:latin typeface="Microsoft Sans Serif"/>
                <a:cs typeface="Microsoft Sans Serif"/>
              </a:rPr>
              <a:t>not</a:t>
            </a:r>
            <a:endParaRPr sz="2000">
              <a:latin typeface="Microsoft Sans Serif"/>
              <a:cs typeface="Microsoft Sans Serif"/>
            </a:endParaRPr>
          </a:p>
          <a:p>
            <a:pPr lvl="1" marL="698500" marR="725170" indent="-229235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25">
                <a:solidFill>
                  <a:srgbClr val="243131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2000" spc="-1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114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host </a:t>
            </a:r>
            <a:r>
              <a:rPr dirty="0" sz="2000" spc="-5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243131"/>
                </a:solidFill>
                <a:latin typeface="Microsoft Sans Serif"/>
                <a:cs typeface="Microsoft Sans Serif"/>
              </a:rPr>
              <a:t>architecture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must </a:t>
            </a:r>
            <a:r>
              <a:rPr dirty="0" sz="2000" spc="5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243131"/>
                </a:solidFill>
                <a:latin typeface="Microsoft Sans Serif"/>
                <a:cs typeface="Microsoft Sans Serif"/>
              </a:rPr>
              <a:t>match*</a:t>
            </a:r>
            <a:endParaRPr sz="2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anything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201930" indent="-229235">
              <a:lnSpc>
                <a:spcPts val="2160"/>
              </a:lnSpc>
              <a:spcBef>
                <a:spcPts val="59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70">
                <a:solidFill>
                  <a:srgbClr val="24313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43131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243131"/>
                </a:solidFill>
                <a:latin typeface="Microsoft Sans Serif"/>
                <a:cs typeface="Microsoft Sans Serif"/>
              </a:rPr>
              <a:t>run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243131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243131"/>
                </a:solidFill>
                <a:latin typeface="Microsoft Sans Serif"/>
                <a:cs typeface="Microsoft Sans Serif"/>
              </a:rPr>
              <a:t>host, </a:t>
            </a:r>
            <a:r>
              <a:rPr dirty="0" sz="2000" spc="-5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43131"/>
                </a:solidFill>
                <a:latin typeface="Microsoft Sans Serif"/>
                <a:cs typeface="Microsoft Sans Serif"/>
              </a:rPr>
              <a:t>it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can </a:t>
            </a:r>
            <a:r>
              <a:rPr dirty="0" sz="2000" spc="55">
                <a:solidFill>
                  <a:srgbClr val="243131"/>
                </a:solidFill>
                <a:latin typeface="Microsoft Sans Serif"/>
                <a:cs typeface="Microsoft Sans Serif"/>
              </a:rPr>
              <a:t>run </a:t>
            </a:r>
            <a:r>
              <a:rPr dirty="0" sz="2000" spc="35">
                <a:solidFill>
                  <a:srgbClr val="243131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5">
                <a:solidFill>
                  <a:srgbClr val="243131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243131"/>
                </a:solidFill>
                <a:latin typeface="Microsoft Sans Serif"/>
                <a:cs typeface="Microsoft Sans Serif"/>
              </a:rPr>
              <a:t>container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ts val="2280"/>
              </a:lnSpc>
              <a:spcBef>
                <a:spcPts val="22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 spc="-50">
                <a:solidFill>
                  <a:srgbClr val="243131"/>
                </a:solidFill>
                <a:latin typeface="Microsoft Sans Serif"/>
                <a:cs typeface="Microsoft Sans Serif"/>
              </a:rPr>
              <a:t>i.e.</a:t>
            </a:r>
            <a:r>
              <a:rPr dirty="0" sz="20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24313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43131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243131"/>
                </a:solidFill>
                <a:latin typeface="Microsoft Sans Serif"/>
                <a:cs typeface="Microsoft Sans Serif"/>
              </a:rPr>
              <a:t>run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243131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243131"/>
                </a:solidFill>
                <a:latin typeface="Microsoft Sans Serif"/>
                <a:cs typeface="Microsoft Sans Serif"/>
              </a:rPr>
              <a:t>Linux</a:t>
            </a:r>
            <a:endParaRPr sz="2000">
              <a:latin typeface="Microsoft Sans Serif"/>
              <a:cs typeface="Microsoft Sans Serif"/>
            </a:endParaRPr>
          </a:p>
          <a:p>
            <a:pPr marL="698500">
              <a:lnSpc>
                <a:spcPts val="2280"/>
              </a:lnSpc>
            </a:pPr>
            <a:r>
              <a:rPr dirty="0" sz="2000" spc="20">
                <a:solidFill>
                  <a:srgbClr val="243131"/>
                </a:solidFill>
                <a:latin typeface="Microsoft Sans Serif"/>
                <a:cs typeface="Microsoft Sans Serif"/>
              </a:rPr>
              <a:t>kernel,</a:t>
            </a:r>
            <a:r>
              <a:rPr dirty="0" sz="20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30">
                <a:solidFill>
                  <a:srgbClr val="243131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243131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243131"/>
                </a:solidFill>
                <a:latin typeface="Microsoft Sans Serif"/>
                <a:cs typeface="Microsoft Sans Serif"/>
              </a:rPr>
              <a:t>run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87994" y="789813"/>
            <a:ext cx="17595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5"/>
              <a:t>WHAT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833" y="1262633"/>
            <a:ext cx="762000" cy="2316480"/>
          </a:xfrm>
          <a:custGeom>
            <a:avLst/>
            <a:gdLst/>
            <a:ahLst/>
            <a:cxnLst/>
            <a:rect l="l" t="t" r="r" b="b"/>
            <a:pathLst>
              <a:path w="762000" h="2316479">
                <a:moveTo>
                  <a:pt x="0" y="2316480"/>
                </a:moveTo>
                <a:lnTo>
                  <a:pt x="762000" y="2316480"/>
                </a:lnTo>
                <a:lnTo>
                  <a:pt x="762000" y="0"/>
                </a:lnTo>
                <a:lnTo>
                  <a:pt x="0" y="0"/>
                </a:lnTo>
                <a:lnTo>
                  <a:pt x="0" y="2316480"/>
                </a:lnTo>
                <a:close/>
              </a:path>
            </a:pathLst>
          </a:custGeom>
          <a:ln w="38100">
            <a:solidFill>
              <a:srgbClr val="39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0407" y="1272921"/>
            <a:ext cx="715010" cy="81280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54940" rIns="0" bIns="0" rtlCol="0" vert="horz">
            <a:spAutoFit/>
          </a:bodyPr>
          <a:lstStyle/>
          <a:p>
            <a:pPr marL="287655" marR="163830" indent="-114300">
              <a:lnSpc>
                <a:spcPct val="100000"/>
              </a:lnSpc>
              <a:spcBef>
                <a:spcPts val="1220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377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Containers</a:t>
            </a:r>
            <a:r>
              <a:rPr dirty="0" spc="-145"/>
              <a:t> </a:t>
            </a:r>
            <a:r>
              <a:rPr dirty="0" spc="-80"/>
              <a:t>vs.</a:t>
            </a:r>
            <a:r>
              <a:rPr dirty="0" spc="-180"/>
              <a:t> </a:t>
            </a:r>
            <a:r>
              <a:rPr dirty="0" spc="-80"/>
              <a:t>VMs</a:t>
            </a:r>
          </a:p>
        </p:txBody>
      </p:sp>
      <p:sp>
        <p:nvSpPr>
          <p:cNvPr id="5" name="object 5"/>
          <p:cNvSpPr/>
          <p:nvPr/>
        </p:nvSpPr>
        <p:spPr>
          <a:xfrm>
            <a:off x="1719072" y="4602479"/>
            <a:ext cx="3129280" cy="419100"/>
          </a:xfrm>
          <a:custGeom>
            <a:avLst/>
            <a:gdLst/>
            <a:ahLst/>
            <a:cxnLst/>
            <a:rect l="l" t="t" r="r" b="b"/>
            <a:pathLst>
              <a:path w="3129279" h="419100">
                <a:moveTo>
                  <a:pt x="0" y="419100"/>
                </a:moveTo>
                <a:lnTo>
                  <a:pt x="3128772" y="419100"/>
                </a:lnTo>
                <a:lnTo>
                  <a:pt x="312877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25929" y="4629911"/>
            <a:ext cx="3108325" cy="386080"/>
          </a:xfrm>
          <a:prstGeom prst="rect">
            <a:avLst/>
          </a:prstGeom>
          <a:solidFill>
            <a:srgbClr val="AEABAB"/>
          </a:solidFill>
        </p:spPr>
        <p:txBody>
          <a:bodyPr wrap="square" lIns="0" tIns="43180" rIns="0" bIns="0" rtlCol="0" vert="horz">
            <a:spAutoFit/>
          </a:bodyPr>
          <a:lstStyle/>
          <a:p>
            <a:pPr marL="641985">
              <a:lnSpc>
                <a:spcPct val="100000"/>
              </a:lnSpc>
              <a:spcBef>
                <a:spcPts val="340"/>
              </a:spcBef>
            </a:pP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Hypervisor</a:t>
            </a:r>
            <a:r>
              <a:rPr dirty="0" sz="16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(Type</a:t>
            </a:r>
            <a:r>
              <a:rPr dirty="0" sz="16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Microsoft Sans Serif"/>
                <a:cs typeface="Microsoft Sans Serif"/>
              </a:rPr>
              <a:t>2)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9072" y="5024628"/>
            <a:ext cx="3129280" cy="419100"/>
          </a:xfrm>
          <a:custGeom>
            <a:avLst/>
            <a:gdLst/>
            <a:ahLst/>
            <a:cxnLst/>
            <a:rect l="l" t="t" r="r" b="b"/>
            <a:pathLst>
              <a:path w="3129279" h="419100">
                <a:moveTo>
                  <a:pt x="0" y="419100"/>
                </a:moveTo>
                <a:lnTo>
                  <a:pt x="3128772" y="419100"/>
                </a:lnTo>
                <a:lnTo>
                  <a:pt x="312877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5929" y="5030723"/>
            <a:ext cx="3108325" cy="415290"/>
          </a:xfrm>
          <a:prstGeom prst="rect">
            <a:avLst/>
          </a:prstGeom>
          <a:solidFill>
            <a:srgbClr val="6F2F9F"/>
          </a:solidFill>
        </p:spPr>
        <p:txBody>
          <a:bodyPr wrap="square" lIns="0" tIns="64769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509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Host</a:t>
            </a:r>
            <a:r>
              <a:rPr dirty="0" sz="16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9072" y="5460491"/>
            <a:ext cx="3129280" cy="419100"/>
          </a:xfrm>
          <a:custGeom>
            <a:avLst/>
            <a:gdLst/>
            <a:ahLst/>
            <a:cxnLst/>
            <a:rect l="l" t="t" r="r" b="b"/>
            <a:pathLst>
              <a:path w="3129279" h="419100">
                <a:moveTo>
                  <a:pt x="0" y="419100"/>
                </a:moveTo>
                <a:lnTo>
                  <a:pt x="3128772" y="419100"/>
                </a:lnTo>
                <a:lnTo>
                  <a:pt x="312877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25929" y="5458205"/>
            <a:ext cx="3108325" cy="41529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7366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580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Server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2722" y="2720085"/>
            <a:ext cx="765810" cy="1870710"/>
            <a:chOff x="1712722" y="2720085"/>
            <a:chExt cx="765810" cy="1870710"/>
          </a:xfrm>
        </p:grpSpPr>
        <p:sp>
          <p:nvSpPr>
            <p:cNvPr id="12" name="object 12"/>
            <p:cNvSpPr/>
            <p:nvPr/>
          </p:nvSpPr>
          <p:spPr>
            <a:xfrm>
              <a:off x="1719072" y="2750819"/>
              <a:ext cx="753110" cy="1833880"/>
            </a:xfrm>
            <a:custGeom>
              <a:avLst/>
              <a:gdLst/>
              <a:ahLst/>
              <a:cxnLst/>
              <a:rect l="l" t="t" r="r" b="b"/>
              <a:pathLst>
                <a:path w="753110" h="1833879">
                  <a:moveTo>
                    <a:pt x="0" y="1833371"/>
                  </a:moveTo>
                  <a:lnTo>
                    <a:pt x="752856" y="1833371"/>
                  </a:lnTo>
                  <a:lnTo>
                    <a:pt x="752856" y="0"/>
                  </a:lnTo>
                  <a:lnTo>
                    <a:pt x="0" y="0"/>
                  </a:lnTo>
                  <a:lnTo>
                    <a:pt x="0" y="183337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19072" y="2726435"/>
              <a:ext cx="753110" cy="1858010"/>
            </a:xfrm>
            <a:custGeom>
              <a:avLst/>
              <a:gdLst/>
              <a:ahLst/>
              <a:cxnLst/>
              <a:rect l="l" t="t" r="r" b="b"/>
              <a:pathLst>
                <a:path w="753110" h="1858010">
                  <a:moveTo>
                    <a:pt x="0" y="1857756"/>
                  </a:moveTo>
                  <a:lnTo>
                    <a:pt x="752856" y="1857756"/>
                  </a:lnTo>
                  <a:lnTo>
                    <a:pt x="752856" y="0"/>
                  </a:lnTo>
                  <a:lnTo>
                    <a:pt x="0" y="0"/>
                  </a:lnTo>
                  <a:lnTo>
                    <a:pt x="0" y="1857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740407" y="2751963"/>
            <a:ext cx="715010" cy="81089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85090">
              <a:lnSpc>
                <a:spcPts val="1320"/>
              </a:lnSpc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0407" y="3626611"/>
            <a:ext cx="715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9072" y="2098548"/>
            <a:ext cx="753110" cy="652780"/>
          </a:xfrm>
          <a:custGeom>
            <a:avLst/>
            <a:gdLst/>
            <a:ahLst/>
            <a:cxnLst/>
            <a:rect l="l" t="t" r="r" b="b"/>
            <a:pathLst>
              <a:path w="753110" h="652780">
                <a:moveTo>
                  <a:pt x="0" y="652272"/>
                </a:moveTo>
                <a:lnTo>
                  <a:pt x="752856" y="652272"/>
                </a:lnTo>
                <a:lnTo>
                  <a:pt x="752856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40407" y="2097785"/>
            <a:ext cx="715010" cy="64198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6675" rIns="0" bIns="0" rtlCol="0" vert="horz">
            <a:spAutoFit/>
          </a:bodyPr>
          <a:lstStyle/>
          <a:p>
            <a:pPr marL="164465" marR="103505" indent="-59690">
              <a:lnSpc>
                <a:spcPct val="100000"/>
              </a:lnSpc>
              <a:spcBef>
                <a:spcPts val="525"/>
              </a:spcBef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75">
                <a:solidFill>
                  <a:srgbClr val="FFFFFF"/>
                </a:solidFill>
                <a:latin typeface="Microsoft Sans Serif"/>
                <a:cs typeface="Microsoft Sans Serif"/>
              </a:rPr>
              <a:t>ins/ 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2722" y="1255522"/>
            <a:ext cx="1231900" cy="3350260"/>
            <a:chOff x="1712722" y="1255522"/>
            <a:chExt cx="1231900" cy="3350260"/>
          </a:xfrm>
        </p:grpSpPr>
        <p:sp>
          <p:nvSpPr>
            <p:cNvPr id="19" name="object 19"/>
            <p:cNvSpPr/>
            <p:nvPr/>
          </p:nvSpPr>
          <p:spPr>
            <a:xfrm>
              <a:off x="1719072" y="1261872"/>
              <a:ext cx="760730" cy="3337560"/>
            </a:xfrm>
            <a:custGeom>
              <a:avLst/>
              <a:gdLst/>
              <a:ahLst/>
              <a:cxnLst/>
              <a:rect l="l" t="t" r="r" b="b"/>
              <a:pathLst>
                <a:path w="760730" h="3337560">
                  <a:moveTo>
                    <a:pt x="0" y="3337559"/>
                  </a:moveTo>
                  <a:lnTo>
                    <a:pt x="760476" y="3337559"/>
                  </a:lnTo>
                  <a:lnTo>
                    <a:pt x="760476" y="0"/>
                  </a:lnTo>
                  <a:lnTo>
                    <a:pt x="0" y="0"/>
                  </a:lnTo>
                  <a:lnTo>
                    <a:pt x="0" y="3337559"/>
                  </a:lnTo>
                  <a:close/>
                </a:path>
              </a:pathLst>
            </a:custGeom>
            <a:ln w="12191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26080" y="3546348"/>
              <a:ext cx="18415" cy="30480"/>
            </a:xfrm>
            <a:custGeom>
              <a:avLst/>
              <a:gdLst/>
              <a:ahLst/>
              <a:cxnLst/>
              <a:rect l="l" t="t" r="r" b="b"/>
              <a:pathLst>
                <a:path w="18414" h="30479">
                  <a:moveTo>
                    <a:pt x="0" y="30479"/>
                  </a:moveTo>
                  <a:lnTo>
                    <a:pt x="18287" y="30479"/>
                  </a:lnTo>
                  <a:lnTo>
                    <a:pt x="18287" y="0"/>
                  </a:lnTo>
                  <a:lnTo>
                    <a:pt x="0" y="0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948939" y="1271397"/>
            <a:ext cx="713740" cy="82105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54305" rIns="0" bIns="0" rtlCol="0" vert="horz">
            <a:spAutoFit/>
          </a:bodyPr>
          <a:lstStyle/>
          <a:p>
            <a:pPr marL="264160" marR="163195" indent="-91440">
              <a:lnSpc>
                <a:spcPct val="100000"/>
              </a:lnSpc>
              <a:spcBef>
                <a:spcPts val="121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A’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3700" y="2711195"/>
            <a:ext cx="753110" cy="835660"/>
          </a:xfrm>
          <a:custGeom>
            <a:avLst/>
            <a:gdLst/>
            <a:ahLst/>
            <a:cxnLst/>
            <a:rect l="l" t="t" r="r" b="b"/>
            <a:pathLst>
              <a:path w="753110" h="835660">
                <a:moveTo>
                  <a:pt x="0" y="835151"/>
                </a:moveTo>
                <a:lnTo>
                  <a:pt x="752855" y="835151"/>
                </a:lnTo>
                <a:lnTo>
                  <a:pt x="752855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40633" y="2873512"/>
            <a:ext cx="539750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75"/>
              </a:lnSpc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Guest</a:t>
            </a:r>
            <a:endParaRPr sz="160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90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21254" y="2078482"/>
            <a:ext cx="767080" cy="665480"/>
            <a:chOff x="2921254" y="2078482"/>
            <a:chExt cx="767080" cy="665480"/>
          </a:xfrm>
        </p:grpSpPr>
        <p:sp>
          <p:nvSpPr>
            <p:cNvPr id="25" name="object 25"/>
            <p:cNvSpPr/>
            <p:nvPr/>
          </p:nvSpPr>
          <p:spPr>
            <a:xfrm>
              <a:off x="2927604" y="2084832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79" h="652780">
                  <a:moveTo>
                    <a:pt x="754380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754380" y="652272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27604" y="2084832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79" h="652780">
                  <a:moveTo>
                    <a:pt x="0" y="652272"/>
                  </a:moveTo>
                  <a:lnTo>
                    <a:pt x="754380" y="652272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948939" y="2137410"/>
            <a:ext cx="7137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735" marR="100965" indent="-596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75">
                <a:solidFill>
                  <a:srgbClr val="FFFFFF"/>
                </a:solidFill>
                <a:latin typeface="Microsoft Sans Serif"/>
                <a:cs typeface="Microsoft Sans Serif"/>
              </a:rPr>
              <a:t>ins/ 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19729" y="1225296"/>
            <a:ext cx="1943735" cy="2354580"/>
            <a:chOff x="2919729" y="1225296"/>
            <a:chExt cx="1943735" cy="2354580"/>
          </a:xfrm>
        </p:grpSpPr>
        <p:sp>
          <p:nvSpPr>
            <p:cNvPr id="29" name="object 29"/>
            <p:cNvSpPr/>
            <p:nvPr/>
          </p:nvSpPr>
          <p:spPr>
            <a:xfrm>
              <a:off x="2926079" y="1246632"/>
              <a:ext cx="760730" cy="2299970"/>
            </a:xfrm>
            <a:custGeom>
              <a:avLst/>
              <a:gdLst/>
              <a:ahLst/>
              <a:cxnLst/>
              <a:rect l="l" t="t" r="r" b="b"/>
              <a:pathLst>
                <a:path w="760729" h="2299970">
                  <a:moveTo>
                    <a:pt x="0" y="2299716"/>
                  </a:moveTo>
                  <a:lnTo>
                    <a:pt x="760476" y="2299716"/>
                  </a:lnTo>
                  <a:lnTo>
                    <a:pt x="760476" y="0"/>
                  </a:lnTo>
                  <a:lnTo>
                    <a:pt x="0" y="0"/>
                  </a:lnTo>
                  <a:lnTo>
                    <a:pt x="0" y="2299716"/>
                  </a:lnTo>
                  <a:close/>
                </a:path>
              </a:pathLst>
            </a:custGeom>
            <a:ln w="12191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82033" y="1244346"/>
              <a:ext cx="762000" cy="2316480"/>
            </a:xfrm>
            <a:custGeom>
              <a:avLst/>
              <a:gdLst/>
              <a:ahLst/>
              <a:cxnLst/>
              <a:rect l="l" t="t" r="r" b="b"/>
              <a:pathLst>
                <a:path w="762000" h="2316479">
                  <a:moveTo>
                    <a:pt x="0" y="2316479"/>
                  </a:moveTo>
                  <a:lnTo>
                    <a:pt x="762000" y="2316479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316479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102608" y="1271397"/>
            <a:ext cx="715010" cy="82105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38430" rIns="0" bIns="0" rtlCol="0" vert="horz">
            <a:spAutoFit/>
          </a:bodyPr>
          <a:lstStyle/>
          <a:p>
            <a:pPr marL="291465" marR="163195" indent="-117475">
              <a:lnSpc>
                <a:spcPct val="100000"/>
              </a:lnSpc>
              <a:spcBef>
                <a:spcPts val="1090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84320" y="2731007"/>
            <a:ext cx="754380" cy="835660"/>
          </a:xfrm>
          <a:custGeom>
            <a:avLst/>
            <a:gdLst/>
            <a:ahLst/>
            <a:cxnLst/>
            <a:rect l="l" t="t" r="r" b="b"/>
            <a:pathLst>
              <a:path w="754379" h="835660">
                <a:moveTo>
                  <a:pt x="0" y="835151"/>
                </a:moveTo>
                <a:lnTo>
                  <a:pt x="754379" y="835151"/>
                </a:lnTo>
                <a:lnTo>
                  <a:pt x="754379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92270" y="2894256"/>
            <a:ext cx="538480" cy="50228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33985" indent="-134620">
              <a:lnSpc>
                <a:spcPts val="1920"/>
              </a:lnSpc>
              <a:spcBef>
                <a:spcPts val="1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88891" y="2104644"/>
            <a:ext cx="754380" cy="652780"/>
          </a:xfrm>
          <a:custGeom>
            <a:avLst/>
            <a:gdLst/>
            <a:ahLst/>
            <a:cxnLst/>
            <a:rect l="l" t="t" r="r" b="b"/>
            <a:pathLst>
              <a:path w="754379" h="652780">
                <a:moveTo>
                  <a:pt x="0" y="652272"/>
                </a:moveTo>
                <a:lnTo>
                  <a:pt x="754379" y="652272"/>
                </a:lnTo>
                <a:lnTo>
                  <a:pt x="754379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102608" y="2104263"/>
            <a:ext cx="715010" cy="6267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65404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15"/>
              </a:spcBef>
            </a:pPr>
            <a:r>
              <a:rPr dirty="0" sz="1600" spc="70">
                <a:solidFill>
                  <a:srgbClr val="FFFFFF"/>
                </a:solidFill>
                <a:latin typeface="Microsoft Sans Serif"/>
                <a:cs typeface="Microsoft Sans Serif"/>
              </a:rPr>
              <a:t>Bins/</a:t>
            </a:r>
            <a:endParaRPr sz="1600">
              <a:latin typeface="Microsoft Sans Serif"/>
              <a:cs typeface="Microsoft Sans Serif"/>
            </a:endParaRPr>
          </a:p>
          <a:p>
            <a:pPr marL="173355">
              <a:lnSpc>
                <a:spcPct val="100000"/>
              </a:lnSpc>
            </a:pP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81545" y="3829811"/>
            <a:ext cx="3143250" cy="1644650"/>
            <a:chOff x="6781545" y="3829811"/>
            <a:chExt cx="3143250" cy="1644650"/>
          </a:xfrm>
        </p:grpSpPr>
        <p:sp>
          <p:nvSpPr>
            <p:cNvPr id="37" name="object 37"/>
            <p:cNvSpPr/>
            <p:nvPr/>
          </p:nvSpPr>
          <p:spPr>
            <a:xfrm>
              <a:off x="7229093" y="3848861"/>
              <a:ext cx="373380" cy="966469"/>
            </a:xfrm>
            <a:custGeom>
              <a:avLst/>
              <a:gdLst/>
              <a:ahLst/>
              <a:cxnLst/>
              <a:rect l="l" t="t" r="r" b="b"/>
              <a:pathLst>
                <a:path w="373379" h="966470">
                  <a:moveTo>
                    <a:pt x="373379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373379" y="966215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29093" y="3848861"/>
              <a:ext cx="373380" cy="966469"/>
            </a:xfrm>
            <a:custGeom>
              <a:avLst/>
              <a:gdLst/>
              <a:ahLst/>
              <a:cxnLst/>
              <a:rect l="l" t="t" r="r" b="b"/>
              <a:pathLst>
                <a:path w="373379" h="966470">
                  <a:moveTo>
                    <a:pt x="0" y="966215"/>
                  </a:moveTo>
                  <a:lnTo>
                    <a:pt x="373379" y="966215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966215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76231" y="4000499"/>
              <a:ext cx="419100" cy="1054735"/>
            </a:xfrm>
            <a:custGeom>
              <a:avLst/>
              <a:gdLst/>
              <a:ahLst/>
              <a:cxnLst/>
              <a:rect l="l" t="t" r="r" b="b"/>
              <a:pathLst>
                <a:path w="419100" h="1054735">
                  <a:moveTo>
                    <a:pt x="419100" y="0"/>
                  </a:moveTo>
                  <a:lnTo>
                    <a:pt x="0" y="0"/>
                  </a:lnTo>
                  <a:lnTo>
                    <a:pt x="0" y="1054608"/>
                  </a:lnTo>
                  <a:lnTo>
                    <a:pt x="419100" y="105460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476231" y="4000499"/>
              <a:ext cx="419100" cy="1054735"/>
            </a:xfrm>
            <a:custGeom>
              <a:avLst/>
              <a:gdLst/>
              <a:ahLst/>
              <a:cxnLst/>
              <a:rect l="l" t="t" r="r" b="b"/>
              <a:pathLst>
                <a:path w="419100" h="1054735">
                  <a:moveTo>
                    <a:pt x="0" y="1054608"/>
                  </a:moveTo>
                  <a:lnTo>
                    <a:pt x="419100" y="1054608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0546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87895" y="5050536"/>
              <a:ext cx="3130550" cy="417830"/>
            </a:xfrm>
            <a:custGeom>
              <a:avLst/>
              <a:gdLst/>
              <a:ahLst/>
              <a:cxnLst/>
              <a:rect l="l" t="t" r="r" b="b"/>
              <a:pathLst>
                <a:path w="3130550" h="417829">
                  <a:moveTo>
                    <a:pt x="0" y="417575"/>
                  </a:moveTo>
                  <a:lnTo>
                    <a:pt x="3130296" y="417575"/>
                  </a:lnTo>
                  <a:lnTo>
                    <a:pt x="3130296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811518" y="5060441"/>
            <a:ext cx="3089275" cy="41719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Host</a:t>
            </a:r>
            <a:r>
              <a:rPr dirty="0" sz="1800" spc="-100">
                <a:solidFill>
                  <a:srgbClr val="FFFFFF"/>
                </a:solidFill>
                <a:latin typeface="Microsoft Sans Serif"/>
                <a:cs typeface="Microsoft Sans Serif"/>
              </a:rPr>
              <a:t> OS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87895" y="5486400"/>
            <a:ext cx="3130550" cy="417830"/>
          </a:xfrm>
          <a:custGeom>
            <a:avLst/>
            <a:gdLst/>
            <a:ahLst/>
            <a:cxnLst/>
            <a:rect l="l" t="t" r="r" b="b"/>
            <a:pathLst>
              <a:path w="3130550" h="417829">
                <a:moveTo>
                  <a:pt x="0" y="417575"/>
                </a:moveTo>
                <a:lnTo>
                  <a:pt x="3130296" y="417575"/>
                </a:lnTo>
                <a:lnTo>
                  <a:pt x="3130296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811518" y="5477255"/>
            <a:ext cx="3089275" cy="42100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622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Server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87895" y="4832603"/>
            <a:ext cx="822960" cy="226060"/>
          </a:xfrm>
          <a:custGeom>
            <a:avLst/>
            <a:gdLst/>
            <a:ahLst/>
            <a:cxnLst/>
            <a:rect l="l" t="t" r="r" b="b"/>
            <a:pathLst>
              <a:path w="822959" h="226060">
                <a:moveTo>
                  <a:pt x="0" y="225552"/>
                </a:moveTo>
                <a:lnTo>
                  <a:pt x="822959" y="225552"/>
                </a:lnTo>
                <a:lnTo>
                  <a:pt x="822959" y="0"/>
                </a:lnTo>
                <a:lnTo>
                  <a:pt x="0" y="0"/>
                </a:lnTo>
                <a:lnTo>
                  <a:pt x="0" y="22555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580505" y="4837302"/>
            <a:ext cx="2025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230" algn="l"/>
              </a:tabLst>
            </a:pPr>
            <a:r>
              <a:rPr dirty="0" u="sng" sz="1100" spc="-4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4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Microsoft Sans Serif"/>
                <a:cs typeface="Microsoft Sans Serif"/>
              </a:rPr>
              <a:t>	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11518" y="4811267"/>
            <a:ext cx="821055" cy="249554"/>
          </a:xfrm>
          <a:prstGeom prst="rect">
            <a:avLst/>
          </a:prstGeom>
          <a:solidFill>
            <a:srgbClr val="EC7C30"/>
          </a:solidFill>
        </p:spPr>
        <p:txBody>
          <a:bodyPr wrap="square" lIns="0" tIns="3873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05"/>
              </a:spcBef>
            </a:pPr>
            <a:r>
              <a:rPr dirty="0" sz="1100" spc="30">
                <a:solidFill>
                  <a:srgbClr val="FFFFFF"/>
                </a:solidFill>
                <a:latin typeface="Microsoft Sans Serif"/>
                <a:cs typeface="Microsoft Sans Serif"/>
              </a:rPr>
              <a:t>Bins/Libs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790943" y="3829811"/>
            <a:ext cx="2655570" cy="1247140"/>
            <a:chOff x="6790943" y="3829811"/>
            <a:chExt cx="2655570" cy="1247140"/>
          </a:xfrm>
        </p:grpSpPr>
        <p:sp>
          <p:nvSpPr>
            <p:cNvPr id="49" name="object 49"/>
            <p:cNvSpPr/>
            <p:nvPr/>
          </p:nvSpPr>
          <p:spPr>
            <a:xfrm>
              <a:off x="6809993" y="3848861"/>
              <a:ext cx="373380" cy="966469"/>
            </a:xfrm>
            <a:custGeom>
              <a:avLst/>
              <a:gdLst/>
              <a:ahLst/>
              <a:cxnLst/>
              <a:rect l="l" t="t" r="r" b="b"/>
              <a:pathLst>
                <a:path w="373379" h="966470">
                  <a:moveTo>
                    <a:pt x="373379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373379" y="966215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809993" y="3848861"/>
              <a:ext cx="373380" cy="966469"/>
            </a:xfrm>
            <a:custGeom>
              <a:avLst/>
              <a:gdLst/>
              <a:ahLst/>
              <a:cxnLst/>
              <a:rect l="l" t="t" r="r" b="b"/>
              <a:pathLst>
                <a:path w="373379" h="966470">
                  <a:moveTo>
                    <a:pt x="0" y="966215"/>
                  </a:moveTo>
                  <a:lnTo>
                    <a:pt x="373379" y="966215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966215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658099" y="4811267"/>
              <a:ext cx="1781810" cy="259079"/>
            </a:xfrm>
            <a:custGeom>
              <a:avLst/>
              <a:gdLst/>
              <a:ahLst/>
              <a:cxnLst/>
              <a:rect l="l" t="t" r="r" b="b"/>
              <a:pathLst>
                <a:path w="1781809" h="259079">
                  <a:moveTo>
                    <a:pt x="0" y="259079"/>
                  </a:moveTo>
                  <a:lnTo>
                    <a:pt x="1781555" y="259079"/>
                  </a:lnTo>
                  <a:lnTo>
                    <a:pt x="1781555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644383" y="4831841"/>
            <a:ext cx="1801495" cy="22288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5715" rIns="0" bIns="0" rtlCol="0" vert="horz">
            <a:spAutoFit/>
          </a:bodyPr>
          <a:lstStyle/>
          <a:p>
            <a:pPr marL="574040">
              <a:lnSpc>
                <a:spcPct val="100000"/>
              </a:lnSpc>
              <a:spcBef>
                <a:spcPts val="45"/>
              </a:spcBef>
            </a:pPr>
            <a:r>
              <a:rPr dirty="0" sz="1200" spc="30">
                <a:solidFill>
                  <a:srgbClr val="FFFFFF"/>
                </a:solidFill>
                <a:latin typeface="Microsoft Sans Serif"/>
                <a:cs typeface="Microsoft Sans Serif"/>
              </a:rPr>
              <a:t>Bins/Libs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55052" y="3826764"/>
            <a:ext cx="1804670" cy="1007744"/>
            <a:chOff x="7655052" y="3826764"/>
            <a:chExt cx="1804670" cy="1007744"/>
          </a:xfrm>
        </p:grpSpPr>
        <p:sp>
          <p:nvSpPr>
            <p:cNvPr id="54" name="object 54"/>
            <p:cNvSpPr/>
            <p:nvPr/>
          </p:nvSpPr>
          <p:spPr>
            <a:xfrm>
              <a:off x="7674102" y="3848862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371855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371855" y="96621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74102" y="3848862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0" y="966215"/>
                  </a:moveTo>
                  <a:lnTo>
                    <a:pt x="371855" y="966215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966215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138922" y="3845814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371855" y="0"/>
                  </a:moveTo>
                  <a:lnTo>
                    <a:pt x="0" y="0"/>
                  </a:lnTo>
                  <a:lnTo>
                    <a:pt x="0" y="966216"/>
                  </a:lnTo>
                  <a:lnTo>
                    <a:pt x="371855" y="966216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138922" y="3845814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0" y="966216"/>
                  </a:moveTo>
                  <a:lnTo>
                    <a:pt x="371855" y="966216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603742" y="3848862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371855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371855" y="96621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603742" y="3848862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0" y="966215"/>
                  </a:moveTo>
                  <a:lnTo>
                    <a:pt x="371855" y="966215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966215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68562" y="3845814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371855" y="0"/>
                  </a:moveTo>
                  <a:lnTo>
                    <a:pt x="0" y="0"/>
                  </a:lnTo>
                  <a:lnTo>
                    <a:pt x="0" y="966216"/>
                  </a:lnTo>
                  <a:lnTo>
                    <a:pt x="371855" y="966216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68562" y="3845814"/>
              <a:ext cx="372110" cy="966469"/>
            </a:xfrm>
            <a:custGeom>
              <a:avLst/>
              <a:gdLst/>
              <a:ahLst/>
              <a:cxnLst/>
              <a:rect l="l" t="t" r="r" b="b"/>
              <a:pathLst>
                <a:path w="372109" h="966470">
                  <a:moveTo>
                    <a:pt x="0" y="966216"/>
                  </a:moveTo>
                  <a:lnTo>
                    <a:pt x="371855" y="966216"/>
                  </a:lnTo>
                  <a:lnTo>
                    <a:pt x="371855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38100">
              <a:solidFill>
                <a:srgbClr val="394D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6843505" y="3981069"/>
            <a:ext cx="3007360" cy="93345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7272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er</a:t>
            </a:r>
            <a:endParaRPr sz="1800">
              <a:latin typeface="Microsoft Sans Serif"/>
              <a:cs typeface="Microsoft Sans Serif"/>
            </a:endParaRPr>
          </a:p>
          <a:p>
            <a:pPr algn="just" marL="15240" marR="238760" indent="-3175">
              <a:lnSpc>
                <a:spcPts val="3660"/>
              </a:lnSpc>
              <a:spcBef>
                <a:spcPts val="114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B’ 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B’</a:t>
            </a:r>
            <a:endParaRPr sz="1800">
              <a:latin typeface="Trebuchet MS"/>
              <a:cs typeface="Trebuchet MS"/>
            </a:endParaRPr>
          </a:p>
          <a:p>
            <a:pPr algn="just" marL="40005" indent="-27940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B’</a:t>
            </a:r>
            <a:endParaRPr sz="1800">
              <a:latin typeface="Trebuchet MS"/>
              <a:cs typeface="Trebuchet MS"/>
            </a:endParaRPr>
          </a:p>
          <a:p>
            <a:pPr algn="just" marL="12700" marR="234950" indent="27305">
              <a:lnSpc>
                <a:spcPct val="157400"/>
              </a:lnSpc>
              <a:spcBef>
                <a:spcPts val="260"/>
              </a:spcBef>
            </a:pP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B 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A’ 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dirty="0" sz="18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24228" y="1257172"/>
            <a:ext cx="2379345" cy="3352165"/>
            <a:chOff x="1324228" y="1257172"/>
            <a:chExt cx="2379345" cy="3352165"/>
          </a:xfrm>
        </p:grpSpPr>
        <p:sp>
          <p:nvSpPr>
            <p:cNvPr id="64" name="object 64"/>
            <p:cNvSpPr/>
            <p:nvPr/>
          </p:nvSpPr>
          <p:spPr>
            <a:xfrm>
              <a:off x="1327403" y="1260347"/>
              <a:ext cx="326390" cy="3324225"/>
            </a:xfrm>
            <a:custGeom>
              <a:avLst/>
              <a:gdLst/>
              <a:ahLst/>
              <a:cxnLst/>
              <a:rect l="l" t="t" r="r" b="b"/>
              <a:pathLst>
                <a:path w="326389" h="3324225">
                  <a:moveTo>
                    <a:pt x="326135" y="3323844"/>
                  </a:moveTo>
                  <a:lnTo>
                    <a:pt x="262669" y="3321704"/>
                  </a:lnTo>
                  <a:lnTo>
                    <a:pt x="210835" y="3315874"/>
                  </a:lnTo>
                  <a:lnTo>
                    <a:pt x="175885" y="3307234"/>
                  </a:lnTo>
                  <a:lnTo>
                    <a:pt x="163068" y="3296666"/>
                  </a:lnTo>
                  <a:lnTo>
                    <a:pt x="163068" y="1689100"/>
                  </a:lnTo>
                  <a:lnTo>
                    <a:pt x="150250" y="1678531"/>
                  </a:lnTo>
                  <a:lnTo>
                    <a:pt x="115300" y="1669891"/>
                  </a:lnTo>
                  <a:lnTo>
                    <a:pt x="63466" y="1664061"/>
                  </a:lnTo>
                  <a:lnTo>
                    <a:pt x="0" y="1661922"/>
                  </a:lnTo>
                  <a:lnTo>
                    <a:pt x="63466" y="1659782"/>
                  </a:lnTo>
                  <a:lnTo>
                    <a:pt x="115300" y="1653952"/>
                  </a:lnTo>
                  <a:lnTo>
                    <a:pt x="150250" y="1645312"/>
                  </a:lnTo>
                  <a:lnTo>
                    <a:pt x="163068" y="1634743"/>
                  </a:lnTo>
                  <a:lnTo>
                    <a:pt x="163068" y="27177"/>
                  </a:lnTo>
                  <a:lnTo>
                    <a:pt x="175885" y="16609"/>
                  </a:lnTo>
                  <a:lnTo>
                    <a:pt x="210835" y="7969"/>
                  </a:lnTo>
                  <a:lnTo>
                    <a:pt x="262669" y="2139"/>
                  </a:lnTo>
                  <a:lnTo>
                    <a:pt x="32613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944367" y="2744723"/>
              <a:ext cx="753110" cy="1858010"/>
            </a:xfrm>
            <a:custGeom>
              <a:avLst/>
              <a:gdLst/>
              <a:ahLst/>
              <a:cxnLst/>
              <a:rect l="l" t="t" r="r" b="b"/>
              <a:pathLst>
                <a:path w="753110" h="1858010">
                  <a:moveTo>
                    <a:pt x="752856" y="0"/>
                  </a:moveTo>
                  <a:lnTo>
                    <a:pt x="0" y="0"/>
                  </a:lnTo>
                  <a:lnTo>
                    <a:pt x="0" y="1857756"/>
                  </a:lnTo>
                  <a:lnTo>
                    <a:pt x="752856" y="1857756"/>
                  </a:lnTo>
                  <a:lnTo>
                    <a:pt x="75285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944367" y="2744723"/>
              <a:ext cx="753110" cy="1858010"/>
            </a:xfrm>
            <a:custGeom>
              <a:avLst/>
              <a:gdLst/>
              <a:ahLst/>
              <a:cxnLst/>
              <a:rect l="l" t="t" r="r" b="b"/>
              <a:pathLst>
                <a:path w="753110" h="1858010">
                  <a:moveTo>
                    <a:pt x="0" y="1857756"/>
                  </a:moveTo>
                  <a:lnTo>
                    <a:pt x="752856" y="1857756"/>
                  </a:lnTo>
                  <a:lnTo>
                    <a:pt x="752856" y="0"/>
                  </a:lnTo>
                  <a:lnTo>
                    <a:pt x="0" y="0"/>
                  </a:lnTo>
                  <a:lnTo>
                    <a:pt x="0" y="1857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795019" y="2727705"/>
            <a:ext cx="322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394D53"/>
                </a:solidFill>
                <a:latin typeface="Microsoft Sans Serif"/>
                <a:cs typeface="Microsoft Sans Serif"/>
              </a:rPr>
              <a:t>VM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97753" y="4276090"/>
            <a:ext cx="1046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Container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50464" y="2750248"/>
            <a:ext cx="711835" cy="806450"/>
          </a:xfrm>
          <a:prstGeom prst="rect">
            <a:avLst/>
          </a:prstGeom>
          <a:solidFill>
            <a:srgbClr val="6F2F9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00330">
              <a:lnSpc>
                <a:spcPts val="1130"/>
              </a:lnSpc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50464" y="3568827"/>
            <a:ext cx="711835" cy="1011555"/>
          </a:xfrm>
          <a:prstGeom prst="rect">
            <a:avLst/>
          </a:prstGeom>
          <a:solidFill>
            <a:srgbClr val="6F2F9F"/>
          </a:solidFill>
        </p:spPr>
        <p:txBody>
          <a:bodyPr wrap="square" lIns="0" tIns="88265" rIns="0" bIns="0" rtlCol="0" vert="horz">
            <a:spAutoFit/>
          </a:bodyPr>
          <a:lstStyle/>
          <a:p>
            <a:pPr marL="234950">
              <a:lnSpc>
                <a:spcPct val="100000"/>
              </a:lnSpc>
              <a:spcBef>
                <a:spcPts val="695"/>
              </a:spcBef>
            </a:pP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077970" y="2732277"/>
            <a:ext cx="765810" cy="1870710"/>
            <a:chOff x="4077970" y="2732277"/>
            <a:chExt cx="765810" cy="1870710"/>
          </a:xfrm>
        </p:grpSpPr>
        <p:sp>
          <p:nvSpPr>
            <p:cNvPr id="72" name="object 72"/>
            <p:cNvSpPr/>
            <p:nvPr/>
          </p:nvSpPr>
          <p:spPr>
            <a:xfrm>
              <a:off x="4084320" y="2738627"/>
              <a:ext cx="753110" cy="1858010"/>
            </a:xfrm>
            <a:custGeom>
              <a:avLst/>
              <a:gdLst/>
              <a:ahLst/>
              <a:cxnLst/>
              <a:rect l="l" t="t" r="r" b="b"/>
              <a:pathLst>
                <a:path w="753110" h="1858010">
                  <a:moveTo>
                    <a:pt x="752855" y="0"/>
                  </a:moveTo>
                  <a:lnTo>
                    <a:pt x="0" y="0"/>
                  </a:lnTo>
                  <a:lnTo>
                    <a:pt x="0" y="1857756"/>
                  </a:lnTo>
                  <a:lnTo>
                    <a:pt x="752855" y="1857756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084320" y="2738627"/>
              <a:ext cx="753110" cy="1858010"/>
            </a:xfrm>
            <a:custGeom>
              <a:avLst/>
              <a:gdLst/>
              <a:ahLst/>
              <a:cxnLst/>
              <a:rect l="l" t="t" r="r" b="b"/>
              <a:pathLst>
                <a:path w="753110" h="1858010">
                  <a:moveTo>
                    <a:pt x="0" y="1857756"/>
                  </a:moveTo>
                  <a:lnTo>
                    <a:pt x="752855" y="1857756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8577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4102608" y="3394964"/>
            <a:ext cx="7150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885" marR="79375" indent="-13462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19833" y="1244346"/>
            <a:ext cx="3118485" cy="3354704"/>
          </a:xfrm>
          <a:custGeom>
            <a:avLst/>
            <a:gdLst/>
            <a:ahLst/>
            <a:cxnLst/>
            <a:rect l="l" t="t" r="r" b="b"/>
            <a:pathLst>
              <a:path w="3118485" h="3354704">
                <a:moveTo>
                  <a:pt x="1207008" y="3340607"/>
                </a:moveTo>
                <a:lnTo>
                  <a:pt x="1962912" y="3340607"/>
                </a:lnTo>
                <a:lnTo>
                  <a:pt x="1962912" y="0"/>
                </a:lnTo>
                <a:lnTo>
                  <a:pt x="1207008" y="0"/>
                </a:lnTo>
                <a:lnTo>
                  <a:pt x="1207008" y="3340607"/>
                </a:lnTo>
                <a:close/>
              </a:path>
              <a:path w="3118485" h="3354704">
                <a:moveTo>
                  <a:pt x="0" y="3354324"/>
                </a:moveTo>
                <a:lnTo>
                  <a:pt x="755904" y="3354324"/>
                </a:lnTo>
                <a:lnTo>
                  <a:pt x="755904" y="13715"/>
                </a:lnTo>
                <a:lnTo>
                  <a:pt x="0" y="13715"/>
                </a:lnTo>
                <a:lnTo>
                  <a:pt x="0" y="3354324"/>
                </a:lnTo>
                <a:close/>
              </a:path>
              <a:path w="3118485" h="3354704">
                <a:moveTo>
                  <a:pt x="2362200" y="3340607"/>
                </a:moveTo>
                <a:lnTo>
                  <a:pt x="3118104" y="3340607"/>
                </a:lnTo>
                <a:lnTo>
                  <a:pt x="3118104" y="0"/>
                </a:lnTo>
                <a:lnTo>
                  <a:pt x="2362200" y="0"/>
                </a:lnTo>
                <a:lnTo>
                  <a:pt x="2362200" y="3340607"/>
                </a:lnTo>
                <a:close/>
              </a:path>
            </a:pathLst>
          </a:custGeom>
          <a:ln w="41148">
            <a:solidFill>
              <a:srgbClr val="394D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622795" y="775157"/>
            <a:ext cx="3931920" cy="282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95"/>
              </a:spcBef>
            </a:pP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isolated,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ut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394D53"/>
                </a:solidFill>
                <a:latin typeface="Microsoft Sans Serif"/>
                <a:cs typeface="Microsoft Sans Serif"/>
              </a:rPr>
              <a:t>sh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re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3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,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where 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appropriate,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bins/libraries</a:t>
            </a:r>
            <a:endParaRPr sz="2800">
              <a:latin typeface="Microsoft Sans Serif"/>
              <a:cs typeface="Microsoft Sans Serif"/>
            </a:endParaRPr>
          </a:p>
          <a:p>
            <a:pPr marL="41910" marR="5080">
              <a:lnSpc>
                <a:spcPct val="100000"/>
              </a:lnSpc>
              <a:spcBef>
                <a:spcPts val="1435"/>
              </a:spcBef>
            </a:pPr>
            <a:r>
              <a:rPr dirty="0" sz="2000" spc="65">
                <a:solidFill>
                  <a:srgbClr val="394D53"/>
                </a:solidFill>
                <a:latin typeface="Trebuchet MS"/>
                <a:cs typeface="Trebuchet MS"/>
              </a:rPr>
              <a:t>…result </a:t>
            </a:r>
            <a:r>
              <a:rPr dirty="0" sz="2000" spc="40">
                <a:solidFill>
                  <a:srgbClr val="394D53"/>
                </a:solidFill>
                <a:latin typeface="Trebuchet MS"/>
                <a:cs typeface="Trebuchet MS"/>
              </a:rPr>
              <a:t>is </a:t>
            </a:r>
            <a:r>
              <a:rPr dirty="0" sz="2000" spc="5">
                <a:solidFill>
                  <a:srgbClr val="394D53"/>
                </a:solidFill>
                <a:latin typeface="Trebuchet MS"/>
                <a:cs typeface="Trebuchet MS"/>
              </a:rPr>
              <a:t>significantly </a:t>
            </a:r>
            <a:r>
              <a:rPr dirty="0" sz="2000" spc="10">
                <a:solidFill>
                  <a:srgbClr val="394D53"/>
                </a:solidFill>
                <a:latin typeface="Trebuchet MS"/>
                <a:cs typeface="Trebuchet MS"/>
              </a:rPr>
              <a:t>faster </a:t>
            </a:r>
            <a:r>
              <a:rPr dirty="0" sz="2000" spc="1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394D53"/>
                </a:solidFill>
                <a:latin typeface="Microsoft Sans Serif"/>
                <a:cs typeface="Microsoft Sans Serif"/>
              </a:rPr>
              <a:t>deployment,</a:t>
            </a:r>
            <a:r>
              <a:rPr dirty="0" sz="2000" spc="3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394D53"/>
                </a:solidFill>
                <a:latin typeface="Microsoft Sans Serif"/>
                <a:cs typeface="Microsoft Sans Serif"/>
              </a:rPr>
              <a:t>much</a:t>
            </a:r>
            <a:r>
              <a:rPr dirty="0" sz="20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394D53"/>
                </a:solidFill>
                <a:latin typeface="Microsoft Sans Serif"/>
                <a:cs typeface="Microsoft Sans Serif"/>
              </a:rPr>
              <a:t>less</a:t>
            </a:r>
            <a:r>
              <a:rPr dirty="0" sz="20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394D53"/>
                </a:solidFill>
                <a:latin typeface="Microsoft Sans Serif"/>
                <a:cs typeface="Microsoft Sans Serif"/>
              </a:rPr>
              <a:t>overhead, </a:t>
            </a:r>
            <a:r>
              <a:rPr dirty="0" sz="2000" spc="-5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>
                <a:solidFill>
                  <a:srgbClr val="394D53"/>
                </a:solidFill>
                <a:latin typeface="Microsoft Sans Serif"/>
                <a:cs typeface="Microsoft Sans Serif"/>
              </a:rPr>
              <a:t>easier</a:t>
            </a:r>
            <a:r>
              <a:rPr dirty="0" sz="20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394D53"/>
                </a:solidFill>
                <a:latin typeface="Microsoft Sans Serif"/>
                <a:cs typeface="Microsoft Sans Serif"/>
              </a:rPr>
              <a:t>migration,</a:t>
            </a:r>
            <a:r>
              <a:rPr dirty="0" sz="20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394D53"/>
                </a:solidFill>
                <a:latin typeface="Microsoft Sans Serif"/>
                <a:cs typeface="Microsoft Sans Serif"/>
              </a:rPr>
              <a:t>faster</a:t>
            </a:r>
            <a:r>
              <a:rPr dirty="0" sz="20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394D53"/>
                </a:solidFill>
                <a:latin typeface="Microsoft Sans Serif"/>
                <a:cs typeface="Microsoft Sans Serif"/>
              </a:rPr>
              <a:t>restart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449"/>
            <a:ext cx="21215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60764"/>
            <a:ext cx="4511040" cy="51771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Introduction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Containers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What</a:t>
            </a:r>
            <a:r>
              <a:rPr dirty="0" sz="2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Docker?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Architecture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Installing</a:t>
            </a:r>
            <a:r>
              <a:rPr dirty="0" sz="2800" spc="-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Engine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Images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File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Hub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CLI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Kubernetes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Hands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3336" cy="4465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9168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Why</a:t>
            </a:r>
            <a:r>
              <a:rPr dirty="0" spc="-140"/>
              <a:t> </a:t>
            </a:r>
            <a:r>
              <a:rPr dirty="0" spc="45"/>
              <a:t>are</a:t>
            </a:r>
            <a:r>
              <a:rPr dirty="0" spc="-150"/>
              <a:t> </a:t>
            </a:r>
            <a:r>
              <a:rPr dirty="0" spc="65"/>
              <a:t>Docker</a:t>
            </a:r>
            <a:r>
              <a:rPr dirty="0" spc="-150"/>
              <a:t> </a:t>
            </a:r>
            <a:r>
              <a:rPr dirty="0" spc="70"/>
              <a:t>containers</a:t>
            </a:r>
            <a:r>
              <a:rPr dirty="0" spc="-125"/>
              <a:t> </a:t>
            </a:r>
            <a:r>
              <a:rPr dirty="0" spc="80"/>
              <a:t>lightweight?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1615" y="2606039"/>
            <a:ext cx="754380" cy="652780"/>
          </a:xfrm>
          <a:prstGeom prst="rect">
            <a:avLst/>
          </a:prstGeom>
          <a:solidFill>
            <a:srgbClr val="EC7C30"/>
          </a:solidFill>
          <a:ln w="12192">
            <a:solidFill>
              <a:srgbClr val="41709C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260"/>
              </a:spcBef>
            </a:pPr>
            <a:r>
              <a:rPr dirty="0" sz="1800" spc="80">
                <a:solidFill>
                  <a:srgbClr val="FFFFFF"/>
                </a:solidFill>
                <a:latin typeface="Microsoft Sans Serif"/>
                <a:cs typeface="Microsoft Sans Serif"/>
              </a:rPr>
              <a:t>Bins/</a:t>
            </a:r>
            <a:endParaRPr sz="180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</a:pP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1615" y="1804416"/>
            <a:ext cx="754380" cy="79565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09855" rIns="0" bIns="0" rtlCol="0" vert="horz">
            <a:spAutoFit/>
          </a:bodyPr>
          <a:lstStyle/>
          <a:p>
            <a:pPr marL="293370" marR="165735" indent="-128270">
              <a:lnSpc>
                <a:spcPct val="100000"/>
              </a:lnSpc>
              <a:spcBef>
                <a:spcPts val="865"/>
              </a:spcBef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p  </a:t>
            </a:r>
            <a:r>
              <a:rPr dirty="0" sz="1800" spc="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4860" y="3693921"/>
            <a:ext cx="2122805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Original</a:t>
            </a:r>
            <a:r>
              <a:rPr dirty="0" sz="24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App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spc="-5">
                <a:solidFill>
                  <a:srgbClr val="394D53"/>
                </a:solidFill>
                <a:latin typeface="Microsoft Sans Serif"/>
                <a:cs typeface="Microsoft Sans Serif"/>
              </a:rPr>
              <a:t>(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8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0">
                <a:solidFill>
                  <a:srgbClr val="394D53"/>
                </a:solidFill>
                <a:latin typeface="Microsoft Sans Serif"/>
                <a:cs typeface="Microsoft Sans Serif"/>
              </a:rPr>
              <a:t>take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0">
                <a:solidFill>
                  <a:srgbClr val="394D53"/>
                </a:solidFill>
                <a:latin typeface="Microsoft Sans Serif"/>
                <a:cs typeface="Microsoft Sans Serif"/>
              </a:rPr>
              <a:t>up</a:t>
            </a:r>
            <a:r>
              <a:rPr dirty="0" sz="1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394D53"/>
                </a:solidFill>
                <a:latin typeface="Microsoft Sans Serif"/>
                <a:cs typeface="Microsoft Sans Serif"/>
              </a:rPr>
              <a:t>space,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resources, </a:t>
            </a:r>
            <a:r>
              <a:rPr dirty="0" sz="1800" spc="-4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0">
                <a:solidFill>
                  <a:srgbClr val="394D53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require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restart)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07497" y="1816354"/>
            <a:ext cx="982344" cy="1470025"/>
            <a:chOff x="10207497" y="1816354"/>
            <a:chExt cx="982344" cy="1470025"/>
          </a:xfrm>
        </p:grpSpPr>
        <p:sp>
          <p:nvSpPr>
            <p:cNvPr id="7" name="object 7"/>
            <p:cNvSpPr/>
            <p:nvPr/>
          </p:nvSpPr>
          <p:spPr>
            <a:xfrm>
              <a:off x="10213847" y="1825752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969263" y="0"/>
                  </a:moveTo>
                  <a:lnTo>
                    <a:pt x="0" y="0"/>
                  </a:lnTo>
                  <a:lnTo>
                    <a:pt x="0" y="1453896"/>
                  </a:lnTo>
                  <a:lnTo>
                    <a:pt x="969263" y="1453896"/>
                  </a:lnTo>
                  <a:lnTo>
                    <a:pt x="969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13847" y="1825752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0" y="1453896"/>
                  </a:moveTo>
                  <a:lnTo>
                    <a:pt x="969263" y="1453896"/>
                  </a:lnTo>
                  <a:lnTo>
                    <a:pt x="969263" y="0"/>
                  </a:lnTo>
                  <a:lnTo>
                    <a:pt x="0" y="0"/>
                  </a:lnTo>
                  <a:lnTo>
                    <a:pt x="0" y="1453896"/>
                  </a:lnTo>
                  <a:close/>
                </a:path>
              </a:pathLst>
            </a:custGeom>
            <a:ln w="12192">
              <a:solidFill>
                <a:srgbClr val="394D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77371" y="1822704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196596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96596" y="80314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77371" y="1822704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0" y="803148"/>
                  </a:moveTo>
                  <a:lnTo>
                    <a:pt x="196596" y="803148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38123" y="1947164"/>
            <a:ext cx="283845" cy="55626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dirty="0" sz="16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Δ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71276" y="2619755"/>
            <a:ext cx="208915" cy="676910"/>
            <a:chOff x="10971276" y="2619755"/>
            <a:chExt cx="208915" cy="676910"/>
          </a:xfrm>
        </p:grpSpPr>
        <p:sp>
          <p:nvSpPr>
            <p:cNvPr id="13" name="object 13"/>
            <p:cNvSpPr/>
            <p:nvPr/>
          </p:nvSpPr>
          <p:spPr>
            <a:xfrm>
              <a:off x="10977372" y="2625851"/>
              <a:ext cx="196850" cy="664845"/>
            </a:xfrm>
            <a:custGeom>
              <a:avLst/>
              <a:gdLst/>
              <a:ahLst/>
              <a:cxnLst/>
              <a:rect l="l" t="t" r="r" b="b"/>
              <a:pathLst>
                <a:path w="196850" h="664845">
                  <a:moveTo>
                    <a:pt x="196596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196596" y="664463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77372" y="2625851"/>
              <a:ext cx="196850" cy="664845"/>
            </a:xfrm>
            <a:custGeom>
              <a:avLst/>
              <a:gdLst/>
              <a:ahLst/>
              <a:cxnLst/>
              <a:rect l="l" t="t" r="r" b="b"/>
              <a:pathLst>
                <a:path w="196850" h="664845">
                  <a:moveTo>
                    <a:pt x="0" y="664463"/>
                  </a:moveTo>
                  <a:lnTo>
                    <a:pt x="196596" y="664463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2013204" y="1840992"/>
            <a:ext cx="762000" cy="838200"/>
          </a:xfrm>
          <a:custGeom>
            <a:avLst/>
            <a:gdLst/>
            <a:ahLst/>
            <a:cxnLst/>
            <a:rect l="l" t="t" r="r" b="b"/>
            <a:pathLst>
              <a:path w="762000" h="838200">
                <a:moveTo>
                  <a:pt x="0" y="838199"/>
                </a:moveTo>
                <a:lnTo>
                  <a:pt x="762000" y="838199"/>
                </a:lnTo>
                <a:lnTo>
                  <a:pt x="762000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5576" y="2139442"/>
            <a:ext cx="394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08377" y="2672842"/>
            <a:ext cx="767080" cy="665480"/>
            <a:chOff x="2008377" y="2672842"/>
            <a:chExt cx="767080" cy="665480"/>
          </a:xfrm>
        </p:grpSpPr>
        <p:sp>
          <p:nvSpPr>
            <p:cNvPr id="18" name="object 18"/>
            <p:cNvSpPr/>
            <p:nvPr/>
          </p:nvSpPr>
          <p:spPr>
            <a:xfrm>
              <a:off x="2014727" y="2679192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80" h="652779">
                  <a:moveTo>
                    <a:pt x="754380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754380" y="652272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14727" y="2679192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80" h="652779">
                  <a:moveTo>
                    <a:pt x="0" y="652272"/>
                  </a:moveTo>
                  <a:lnTo>
                    <a:pt x="754380" y="652272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29154" y="2732023"/>
            <a:ext cx="523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75">
                <a:solidFill>
                  <a:srgbClr val="FFFFFF"/>
                </a:solidFill>
                <a:latin typeface="Microsoft Sans Serif"/>
                <a:cs typeface="Microsoft Sans Serif"/>
              </a:rPr>
              <a:t>ins/ 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4972" y="1839467"/>
            <a:ext cx="763905" cy="824865"/>
          </a:xfrm>
          <a:custGeom>
            <a:avLst/>
            <a:gdLst/>
            <a:ahLst/>
            <a:cxnLst/>
            <a:rect l="l" t="t" r="r" b="b"/>
            <a:pathLst>
              <a:path w="763904" h="824864">
                <a:moveTo>
                  <a:pt x="0" y="824483"/>
                </a:moveTo>
                <a:lnTo>
                  <a:pt x="763524" y="824483"/>
                </a:lnTo>
                <a:lnTo>
                  <a:pt x="763524" y="0"/>
                </a:lnTo>
                <a:lnTo>
                  <a:pt x="0" y="0"/>
                </a:lnTo>
                <a:lnTo>
                  <a:pt x="0" y="8244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88614" y="1993518"/>
            <a:ext cx="394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A’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06242" y="3283965"/>
            <a:ext cx="767080" cy="848360"/>
            <a:chOff x="3206242" y="3283965"/>
            <a:chExt cx="767080" cy="848360"/>
          </a:xfrm>
        </p:grpSpPr>
        <p:sp>
          <p:nvSpPr>
            <p:cNvPr id="24" name="object 24"/>
            <p:cNvSpPr/>
            <p:nvPr/>
          </p:nvSpPr>
          <p:spPr>
            <a:xfrm>
              <a:off x="3212592" y="3316223"/>
              <a:ext cx="754380" cy="809625"/>
            </a:xfrm>
            <a:custGeom>
              <a:avLst/>
              <a:gdLst/>
              <a:ahLst/>
              <a:cxnLst/>
              <a:rect l="l" t="t" r="r" b="b"/>
              <a:pathLst>
                <a:path w="754379" h="809625">
                  <a:moveTo>
                    <a:pt x="0" y="809244"/>
                  </a:moveTo>
                  <a:lnTo>
                    <a:pt x="754380" y="809244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12592" y="3290315"/>
              <a:ext cx="754380" cy="835660"/>
            </a:xfrm>
            <a:custGeom>
              <a:avLst/>
              <a:gdLst/>
              <a:ahLst/>
              <a:cxnLst/>
              <a:rect l="l" t="t" r="r" b="b"/>
              <a:pathLst>
                <a:path w="754379" h="835660">
                  <a:moveTo>
                    <a:pt x="0" y="835152"/>
                  </a:moveTo>
                  <a:lnTo>
                    <a:pt x="754380" y="835152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8351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320160" y="3453818"/>
            <a:ext cx="538480" cy="50228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33985" indent="-134620">
              <a:lnSpc>
                <a:spcPts val="1920"/>
              </a:lnSpc>
              <a:spcBef>
                <a:spcPts val="1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00145" y="2657601"/>
            <a:ext cx="767080" cy="665480"/>
            <a:chOff x="3200145" y="2657601"/>
            <a:chExt cx="767080" cy="665480"/>
          </a:xfrm>
        </p:grpSpPr>
        <p:sp>
          <p:nvSpPr>
            <p:cNvPr id="28" name="object 28"/>
            <p:cNvSpPr/>
            <p:nvPr/>
          </p:nvSpPr>
          <p:spPr>
            <a:xfrm>
              <a:off x="3206495" y="2663951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79" h="652779">
                  <a:moveTo>
                    <a:pt x="754380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754380" y="652272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06495" y="2663951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79" h="652779">
                  <a:moveTo>
                    <a:pt x="0" y="652272"/>
                  </a:moveTo>
                  <a:lnTo>
                    <a:pt x="754380" y="652272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322065" y="2717037"/>
            <a:ext cx="523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75">
                <a:solidFill>
                  <a:srgbClr val="FFFFFF"/>
                </a:solidFill>
                <a:latin typeface="Microsoft Sans Serif"/>
                <a:cs typeface="Microsoft Sans Serif"/>
              </a:rPr>
              <a:t>ins/ 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0368" y="3693921"/>
            <a:ext cx="1979295" cy="2592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Modified</a:t>
            </a:r>
            <a:r>
              <a:rPr dirty="0" sz="24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App</a:t>
            </a:r>
            <a:endParaRPr sz="2400">
              <a:latin typeface="Microsoft Sans Serif"/>
              <a:cs typeface="Microsoft Sans Serif"/>
            </a:endParaRPr>
          </a:p>
          <a:p>
            <a:pPr marL="12700" marR="38100">
              <a:lnSpc>
                <a:spcPct val="100000"/>
              </a:lnSpc>
              <a:spcBef>
                <a:spcPts val="2205"/>
              </a:spcBef>
            </a:pPr>
            <a:r>
              <a:rPr dirty="0" sz="1800" spc="-15">
                <a:solidFill>
                  <a:srgbClr val="394D53"/>
                </a:solidFill>
                <a:latin typeface="Microsoft Sans Serif"/>
                <a:cs typeface="Microsoft Sans Serif"/>
              </a:rPr>
              <a:t>Copy 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on </a:t>
            </a:r>
            <a:r>
              <a:rPr dirty="0" sz="1800" spc="65">
                <a:solidFill>
                  <a:srgbClr val="394D53"/>
                </a:solidFill>
                <a:latin typeface="Microsoft Sans Serif"/>
                <a:cs typeface="Microsoft Sans Serif"/>
              </a:rPr>
              <a:t>write </a:t>
            </a:r>
            <a:r>
              <a:rPr dirty="0" sz="1800" spc="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capabilities 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allow 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394D53"/>
                </a:solidFill>
                <a:latin typeface="Microsoft Sans Serif"/>
                <a:cs typeface="Microsoft Sans Serif"/>
              </a:rPr>
              <a:t>us</a:t>
            </a:r>
            <a:r>
              <a:rPr dirty="0" sz="1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only</a:t>
            </a:r>
            <a:r>
              <a:rPr dirty="0" sz="1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394D53"/>
                </a:solidFill>
                <a:latin typeface="Microsoft Sans Serif"/>
                <a:cs typeface="Microsoft Sans Serif"/>
              </a:rPr>
              <a:t>save</a:t>
            </a:r>
            <a:r>
              <a:rPr dirty="0" sz="1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1800" spc="-459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diffs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Between</a:t>
            </a:r>
            <a:r>
              <a:rPr dirty="0" sz="1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co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45">
                <a:solidFill>
                  <a:srgbClr val="394D53"/>
                </a:solidFill>
                <a:latin typeface="Microsoft Sans Serif"/>
                <a:cs typeface="Microsoft Sans Serif"/>
              </a:rPr>
              <a:t>tainer  </a:t>
            </a:r>
            <a:r>
              <a:rPr dirty="0" sz="1800" spc="5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container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40">
                <a:solidFill>
                  <a:srgbClr val="394D53"/>
                </a:solidFill>
                <a:latin typeface="Trebuchet MS"/>
                <a:cs typeface="Trebuchet MS"/>
              </a:rPr>
              <a:t>A’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648" y="5511800"/>
            <a:ext cx="4050665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VMs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Every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394D53"/>
                </a:solidFill>
                <a:latin typeface="Microsoft Sans Serif"/>
                <a:cs typeface="Microsoft Sans Serif"/>
              </a:rPr>
              <a:t>app,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every</a:t>
            </a:r>
            <a:r>
              <a:rPr dirty="0" sz="1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copy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394D53"/>
                </a:solidFill>
                <a:latin typeface="Microsoft Sans Serif"/>
                <a:cs typeface="Microsoft Sans Serif"/>
              </a:rPr>
              <a:t>app,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every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slight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modification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394D53"/>
                </a:solidFill>
                <a:latin typeface="Microsoft Sans Serif"/>
                <a:cs typeface="Microsoft Sans Serif"/>
              </a:rPr>
              <a:t>app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requires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394D53"/>
                </a:solidFill>
                <a:latin typeface="Microsoft Sans Serif"/>
                <a:cs typeface="Microsoft Sans Serif"/>
              </a:rPr>
              <a:t>new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394D53"/>
                </a:solidFill>
                <a:latin typeface="Microsoft Sans Serif"/>
                <a:cs typeface="Microsoft Sans Serif"/>
              </a:rPr>
              <a:t>virtual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server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0203" y="1854707"/>
            <a:ext cx="762000" cy="836930"/>
          </a:xfrm>
          <a:custGeom>
            <a:avLst/>
            <a:gdLst/>
            <a:ahLst/>
            <a:cxnLst/>
            <a:rect l="l" t="t" r="r" b="b"/>
            <a:pathLst>
              <a:path w="762000" h="836930">
                <a:moveTo>
                  <a:pt x="0" y="836676"/>
                </a:moveTo>
                <a:lnTo>
                  <a:pt x="761999" y="836676"/>
                </a:lnTo>
                <a:lnTo>
                  <a:pt x="761999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52271" y="2152268"/>
            <a:ext cx="394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69950" y="3311397"/>
            <a:ext cx="767080" cy="2207260"/>
            <a:chOff x="869950" y="3311397"/>
            <a:chExt cx="767080" cy="2207260"/>
          </a:xfrm>
        </p:grpSpPr>
        <p:sp>
          <p:nvSpPr>
            <p:cNvPr id="36" name="object 36"/>
            <p:cNvSpPr/>
            <p:nvPr/>
          </p:nvSpPr>
          <p:spPr>
            <a:xfrm>
              <a:off x="876300" y="3343655"/>
              <a:ext cx="754380" cy="2169160"/>
            </a:xfrm>
            <a:custGeom>
              <a:avLst/>
              <a:gdLst/>
              <a:ahLst/>
              <a:cxnLst/>
              <a:rect l="l" t="t" r="r" b="b"/>
              <a:pathLst>
                <a:path w="754380" h="2169160">
                  <a:moveTo>
                    <a:pt x="0" y="2168652"/>
                  </a:moveTo>
                  <a:lnTo>
                    <a:pt x="754380" y="2168652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2168652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6300" y="3317747"/>
              <a:ext cx="754380" cy="2194560"/>
            </a:xfrm>
            <a:custGeom>
              <a:avLst/>
              <a:gdLst/>
              <a:ahLst/>
              <a:cxnLst/>
              <a:rect l="l" t="t" r="r" b="b"/>
              <a:pathLst>
                <a:path w="754380" h="2194560">
                  <a:moveTo>
                    <a:pt x="0" y="2194560"/>
                  </a:moveTo>
                  <a:lnTo>
                    <a:pt x="754380" y="2194560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2194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971194" y="3776598"/>
            <a:ext cx="5638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0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65632" y="2685288"/>
            <a:ext cx="767080" cy="664845"/>
            <a:chOff x="865632" y="2685288"/>
            <a:chExt cx="767080" cy="664845"/>
          </a:xfrm>
        </p:grpSpPr>
        <p:sp>
          <p:nvSpPr>
            <p:cNvPr id="40" name="object 40"/>
            <p:cNvSpPr/>
            <p:nvPr/>
          </p:nvSpPr>
          <p:spPr>
            <a:xfrm>
              <a:off x="871728" y="2691384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80" h="652779">
                  <a:moveTo>
                    <a:pt x="754379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754379" y="652272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71728" y="2691384"/>
              <a:ext cx="754380" cy="652780"/>
            </a:xfrm>
            <a:custGeom>
              <a:avLst/>
              <a:gdLst/>
              <a:ahLst/>
              <a:cxnLst/>
              <a:rect l="l" t="t" r="r" b="b"/>
              <a:pathLst>
                <a:path w="754380" h="652779">
                  <a:moveTo>
                    <a:pt x="0" y="652272"/>
                  </a:moveTo>
                  <a:lnTo>
                    <a:pt x="754379" y="652272"/>
                  </a:lnTo>
                  <a:lnTo>
                    <a:pt x="754379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85824" y="2744850"/>
            <a:ext cx="523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dirty="0" sz="1600" spc="75">
                <a:solidFill>
                  <a:srgbClr val="FFFFFF"/>
                </a:solidFill>
                <a:latin typeface="Microsoft Sans Serif"/>
                <a:cs typeface="Microsoft Sans Serif"/>
              </a:rPr>
              <a:t>ins/ 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62443" y="3716273"/>
            <a:ext cx="1575435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8159" marR="246379" indent="-24892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Co</a:t>
            </a:r>
            <a:r>
              <a:rPr dirty="0" sz="2400" spc="-55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394D53"/>
                </a:solidFill>
                <a:latin typeface="Microsoft Sans Serif"/>
                <a:cs typeface="Microsoft Sans Serif"/>
              </a:rPr>
              <a:t>of  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App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dirty="0" sz="1800" spc="-25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25">
                <a:solidFill>
                  <a:srgbClr val="394D53"/>
                </a:solidFill>
                <a:latin typeface="Microsoft Sans Serif"/>
                <a:cs typeface="Microsoft Sans Serif"/>
              </a:rPr>
              <a:t>OS</a:t>
            </a:r>
            <a:r>
              <a:rPr dirty="0" sz="1800" spc="-50">
                <a:solidFill>
                  <a:srgbClr val="394D53"/>
                </a:solidFill>
                <a:latin typeface="Microsoft Sans Serif"/>
                <a:cs typeface="Microsoft Sans Serif"/>
              </a:rPr>
              <a:t>.</a:t>
            </a:r>
            <a:r>
              <a:rPr dirty="0" sz="1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4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an  </a:t>
            </a:r>
            <a:r>
              <a:rPr dirty="0" sz="1800" spc="-5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1800" spc="-40">
                <a:solidFill>
                  <a:srgbClr val="394D53"/>
                </a:solidFill>
                <a:latin typeface="Microsoft Sans Serif"/>
                <a:cs typeface="Microsoft Sans Serif"/>
              </a:rPr>
              <a:t>h</a:t>
            </a:r>
            <a:r>
              <a:rPr dirty="0" sz="1800" spc="4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5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1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105">
                <a:solidFill>
                  <a:srgbClr val="394D53"/>
                </a:solidFill>
                <a:latin typeface="Microsoft Sans Serif"/>
                <a:cs typeface="Microsoft Sans Serif"/>
              </a:rPr>
              <a:t>ns/l</a:t>
            </a:r>
            <a:r>
              <a:rPr dirty="0" sz="1800" spc="1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4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73211" y="1813560"/>
            <a:ext cx="802005" cy="1492250"/>
            <a:chOff x="8173211" y="1813560"/>
            <a:chExt cx="802005" cy="1492250"/>
          </a:xfrm>
        </p:grpSpPr>
        <p:sp>
          <p:nvSpPr>
            <p:cNvPr id="45" name="object 45"/>
            <p:cNvSpPr/>
            <p:nvPr/>
          </p:nvSpPr>
          <p:spPr>
            <a:xfrm>
              <a:off x="8179307" y="2615184"/>
              <a:ext cx="789940" cy="684530"/>
            </a:xfrm>
            <a:custGeom>
              <a:avLst/>
              <a:gdLst/>
              <a:ahLst/>
              <a:cxnLst/>
              <a:rect l="l" t="t" r="r" b="b"/>
              <a:pathLst>
                <a:path w="789940" h="684529">
                  <a:moveTo>
                    <a:pt x="0" y="684276"/>
                  </a:moveTo>
                  <a:lnTo>
                    <a:pt x="789431" y="684276"/>
                  </a:lnTo>
                  <a:lnTo>
                    <a:pt x="789431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179307" y="1844040"/>
              <a:ext cx="789940" cy="1455420"/>
            </a:xfrm>
            <a:custGeom>
              <a:avLst/>
              <a:gdLst/>
              <a:ahLst/>
              <a:cxnLst/>
              <a:rect l="l" t="t" r="r" b="b"/>
              <a:pathLst>
                <a:path w="789940" h="1455420">
                  <a:moveTo>
                    <a:pt x="0" y="1455419"/>
                  </a:moveTo>
                  <a:lnTo>
                    <a:pt x="789431" y="1455419"/>
                  </a:lnTo>
                  <a:lnTo>
                    <a:pt x="789431" y="0"/>
                  </a:lnTo>
                  <a:lnTo>
                    <a:pt x="0" y="0"/>
                  </a:lnTo>
                  <a:lnTo>
                    <a:pt x="0" y="1455419"/>
                  </a:lnTo>
                  <a:close/>
                </a:path>
              </a:pathLst>
            </a:custGeom>
            <a:ln w="12192">
              <a:solidFill>
                <a:srgbClr val="394D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179307" y="1819656"/>
              <a:ext cx="789940" cy="795655"/>
            </a:xfrm>
            <a:custGeom>
              <a:avLst/>
              <a:gdLst/>
              <a:ahLst/>
              <a:cxnLst/>
              <a:rect l="l" t="t" r="r" b="b"/>
              <a:pathLst>
                <a:path w="789940" h="795655">
                  <a:moveTo>
                    <a:pt x="789431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789431" y="795527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79307" y="1819656"/>
              <a:ext cx="789940" cy="795655"/>
            </a:xfrm>
            <a:custGeom>
              <a:avLst/>
              <a:gdLst/>
              <a:ahLst/>
              <a:cxnLst/>
              <a:rect l="l" t="t" r="r" b="b"/>
              <a:pathLst>
                <a:path w="789940" h="795655">
                  <a:moveTo>
                    <a:pt x="0" y="795527"/>
                  </a:moveTo>
                  <a:lnTo>
                    <a:pt x="789431" y="795527"/>
                  </a:lnTo>
                  <a:lnTo>
                    <a:pt x="789431" y="0"/>
                  </a:lnTo>
                  <a:lnTo>
                    <a:pt x="0" y="0"/>
                  </a:lnTo>
                  <a:lnTo>
                    <a:pt x="0" y="79552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185404" y="1813560"/>
            <a:ext cx="777240" cy="80772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09855" rIns="0" bIns="0" rtlCol="0" vert="horz">
            <a:spAutoFit/>
          </a:bodyPr>
          <a:lstStyle/>
          <a:p>
            <a:pPr marL="309245" marR="172720" indent="-128270">
              <a:lnSpc>
                <a:spcPct val="100000"/>
              </a:lnSpc>
              <a:spcBef>
                <a:spcPts val="865"/>
              </a:spcBef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p  </a:t>
            </a:r>
            <a:r>
              <a:rPr dirty="0" sz="1800" spc="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023" y="4403597"/>
            <a:ext cx="833755" cy="577215"/>
          </a:xfrm>
          <a:custGeom>
            <a:avLst/>
            <a:gdLst/>
            <a:ahLst/>
            <a:cxnLst/>
            <a:rect l="l" t="t" r="r" b="b"/>
            <a:pathLst>
              <a:path w="833755" h="577214">
                <a:moveTo>
                  <a:pt x="833742" y="0"/>
                </a:moveTo>
                <a:lnTo>
                  <a:pt x="507225" y="144779"/>
                </a:lnTo>
                <a:lnTo>
                  <a:pt x="529577" y="67818"/>
                </a:lnTo>
                <a:lnTo>
                  <a:pt x="302590" y="207263"/>
                </a:lnTo>
                <a:lnTo>
                  <a:pt x="328117" y="132206"/>
                </a:lnTo>
                <a:lnTo>
                  <a:pt x="108724" y="219328"/>
                </a:lnTo>
                <a:lnTo>
                  <a:pt x="0" y="577214"/>
                </a:lnTo>
                <a:lnTo>
                  <a:pt x="258381" y="352932"/>
                </a:lnTo>
                <a:lnTo>
                  <a:pt x="228053" y="463550"/>
                </a:lnTo>
                <a:lnTo>
                  <a:pt x="473316" y="251587"/>
                </a:lnTo>
                <a:lnTo>
                  <a:pt x="443217" y="343788"/>
                </a:lnTo>
                <a:lnTo>
                  <a:pt x="83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2013204" y="3325367"/>
            <a:ext cx="767080" cy="2205355"/>
            <a:chOff x="2013204" y="3325367"/>
            <a:chExt cx="767080" cy="2205355"/>
          </a:xfrm>
        </p:grpSpPr>
        <p:sp>
          <p:nvSpPr>
            <p:cNvPr id="52" name="object 52"/>
            <p:cNvSpPr/>
            <p:nvPr/>
          </p:nvSpPr>
          <p:spPr>
            <a:xfrm>
              <a:off x="2019300" y="3331463"/>
              <a:ext cx="754380" cy="2193290"/>
            </a:xfrm>
            <a:custGeom>
              <a:avLst/>
              <a:gdLst/>
              <a:ahLst/>
              <a:cxnLst/>
              <a:rect l="l" t="t" r="r" b="b"/>
              <a:pathLst>
                <a:path w="754380" h="2193290">
                  <a:moveTo>
                    <a:pt x="754380" y="0"/>
                  </a:moveTo>
                  <a:lnTo>
                    <a:pt x="0" y="0"/>
                  </a:lnTo>
                  <a:lnTo>
                    <a:pt x="0" y="2193036"/>
                  </a:lnTo>
                  <a:lnTo>
                    <a:pt x="754380" y="2193036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019300" y="3331463"/>
              <a:ext cx="754380" cy="2193290"/>
            </a:xfrm>
            <a:custGeom>
              <a:avLst/>
              <a:gdLst/>
              <a:ahLst/>
              <a:cxnLst/>
              <a:rect l="l" t="t" r="r" b="b"/>
              <a:pathLst>
                <a:path w="754380" h="2193290">
                  <a:moveTo>
                    <a:pt x="0" y="2193036"/>
                  </a:moveTo>
                  <a:lnTo>
                    <a:pt x="754380" y="2193036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2193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114550" y="3789426"/>
            <a:ext cx="5638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93010" y="4416297"/>
            <a:ext cx="833755" cy="577215"/>
          </a:xfrm>
          <a:custGeom>
            <a:avLst/>
            <a:gdLst/>
            <a:ahLst/>
            <a:cxnLst/>
            <a:rect l="l" t="t" r="r" b="b"/>
            <a:pathLst>
              <a:path w="833755" h="577214">
                <a:moveTo>
                  <a:pt x="833755" y="0"/>
                </a:moveTo>
                <a:lnTo>
                  <a:pt x="507238" y="144779"/>
                </a:lnTo>
                <a:lnTo>
                  <a:pt x="529589" y="67818"/>
                </a:lnTo>
                <a:lnTo>
                  <a:pt x="302640" y="207263"/>
                </a:lnTo>
                <a:lnTo>
                  <a:pt x="328168" y="132206"/>
                </a:lnTo>
                <a:lnTo>
                  <a:pt x="108712" y="219328"/>
                </a:lnTo>
                <a:lnTo>
                  <a:pt x="0" y="577214"/>
                </a:lnTo>
                <a:lnTo>
                  <a:pt x="258444" y="352932"/>
                </a:lnTo>
                <a:lnTo>
                  <a:pt x="228091" y="463550"/>
                </a:lnTo>
                <a:lnTo>
                  <a:pt x="473328" y="251587"/>
                </a:lnTo>
                <a:lnTo>
                  <a:pt x="443230" y="343788"/>
                </a:lnTo>
                <a:lnTo>
                  <a:pt x="833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6" name="object 56"/>
          <p:cNvGrpSpPr/>
          <p:nvPr/>
        </p:nvGrpSpPr>
        <p:grpSpPr>
          <a:xfrm>
            <a:off x="3206495" y="3325367"/>
            <a:ext cx="767080" cy="2205355"/>
            <a:chOff x="3206495" y="3325367"/>
            <a:chExt cx="767080" cy="2205355"/>
          </a:xfrm>
        </p:grpSpPr>
        <p:sp>
          <p:nvSpPr>
            <p:cNvPr id="57" name="object 57"/>
            <p:cNvSpPr/>
            <p:nvPr/>
          </p:nvSpPr>
          <p:spPr>
            <a:xfrm>
              <a:off x="3212591" y="3331463"/>
              <a:ext cx="754380" cy="2193290"/>
            </a:xfrm>
            <a:custGeom>
              <a:avLst/>
              <a:gdLst/>
              <a:ahLst/>
              <a:cxnLst/>
              <a:rect l="l" t="t" r="r" b="b"/>
              <a:pathLst>
                <a:path w="754379" h="2193290">
                  <a:moveTo>
                    <a:pt x="754380" y="0"/>
                  </a:moveTo>
                  <a:lnTo>
                    <a:pt x="0" y="0"/>
                  </a:lnTo>
                  <a:lnTo>
                    <a:pt x="0" y="2193036"/>
                  </a:lnTo>
                  <a:lnTo>
                    <a:pt x="754380" y="2193036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212591" y="3331463"/>
              <a:ext cx="754380" cy="2193290"/>
            </a:xfrm>
            <a:custGeom>
              <a:avLst/>
              <a:gdLst/>
              <a:ahLst/>
              <a:cxnLst/>
              <a:rect l="l" t="t" r="r" b="b"/>
              <a:pathLst>
                <a:path w="754379" h="2193290">
                  <a:moveTo>
                    <a:pt x="0" y="2193036"/>
                  </a:moveTo>
                  <a:lnTo>
                    <a:pt x="754380" y="2193036"/>
                  </a:lnTo>
                  <a:lnTo>
                    <a:pt x="754380" y="0"/>
                  </a:lnTo>
                  <a:lnTo>
                    <a:pt x="0" y="0"/>
                  </a:lnTo>
                  <a:lnTo>
                    <a:pt x="0" y="2193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3308350" y="3789426"/>
            <a:ext cx="5638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Guest 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86810" y="4416297"/>
            <a:ext cx="833755" cy="577215"/>
          </a:xfrm>
          <a:custGeom>
            <a:avLst/>
            <a:gdLst/>
            <a:ahLst/>
            <a:cxnLst/>
            <a:rect l="l" t="t" r="r" b="b"/>
            <a:pathLst>
              <a:path w="833754" h="577214">
                <a:moveTo>
                  <a:pt x="833754" y="0"/>
                </a:moveTo>
                <a:lnTo>
                  <a:pt x="507238" y="144779"/>
                </a:lnTo>
                <a:lnTo>
                  <a:pt x="529589" y="67818"/>
                </a:lnTo>
                <a:lnTo>
                  <a:pt x="302640" y="207263"/>
                </a:lnTo>
                <a:lnTo>
                  <a:pt x="328167" y="132206"/>
                </a:lnTo>
                <a:lnTo>
                  <a:pt x="108712" y="219328"/>
                </a:lnTo>
                <a:lnTo>
                  <a:pt x="0" y="577214"/>
                </a:lnTo>
                <a:lnTo>
                  <a:pt x="258444" y="352932"/>
                </a:lnTo>
                <a:lnTo>
                  <a:pt x="228091" y="463550"/>
                </a:lnTo>
                <a:lnTo>
                  <a:pt x="473328" y="251587"/>
                </a:lnTo>
                <a:lnTo>
                  <a:pt x="443229" y="343788"/>
                </a:lnTo>
                <a:lnTo>
                  <a:pt x="833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93208" y="1181100"/>
            <a:ext cx="63500" cy="5676900"/>
          </a:xfrm>
          <a:custGeom>
            <a:avLst/>
            <a:gdLst/>
            <a:ahLst/>
            <a:cxnLst/>
            <a:rect l="l" t="t" r="r" b="b"/>
            <a:pathLst>
              <a:path w="63500" h="5676900">
                <a:moveTo>
                  <a:pt x="0" y="0"/>
                </a:moveTo>
                <a:lnTo>
                  <a:pt x="63500" y="567689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098675" y="1176020"/>
            <a:ext cx="618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394D53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6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91398" y="1229105"/>
            <a:ext cx="1529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Cont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55">
                <a:solidFill>
                  <a:srgbClr val="394D53"/>
                </a:solidFill>
                <a:latin typeface="Microsoft Sans Serif"/>
                <a:cs typeface="Microsoft Sans Serif"/>
              </a:rPr>
              <a:t>rs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538" y="3643629"/>
            <a:ext cx="3978910" cy="2649220"/>
            <a:chOff x="240538" y="3643629"/>
            <a:chExt cx="3978910" cy="2649220"/>
          </a:xfrm>
        </p:grpSpPr>
        <p:sp>
          <p:nvSpPr>
            <p:cNvPr id="3" name="object 3"/>
            <p:cNvSpPr/>
            <p:nvPr/>
          </p:nvSpPr>
          <p:spPr>
            <a:xfrm>
              <a:off x="1399032" y="4334255"/>
              <a:ext cx="2790825" cy="17780"/>
            </a:xfrm>
            <a:custGeom>
              <a:avLst/>
              <a:gdLst/>
              <a:ahLst/>
              <a:cxnLst/>
              <a:rect l="l" t="t" r="r" b="b"/>
              <a:pathLst>
                <a:path w="2790825" h="17779">
                  <a:moveTo>
                    <a:pt x="0" y="0"/>
                  </a:moveTo>
                  <a:lnTo>
                    <a:pt x="2790825" y="17526"/>
                  </a:lnTo>
                </a:path>
              </a:pathLst>
            </a:custGeom>
            <a:ln w="57912">
              <a:solidFill>
                <a:srgbClr val="2431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6888" y="3801998"/>
              <a:ext cx="1216660" cy="2484755"/>
            </a:xfrm>
            <a:custGeom>
              <a:avLst/>
              <a:gdLst/>
              <a:ahLst/>
              <a:cxnLst/>
              <a:rect l="l" t="t" r="r" b="b"/>
              <a:pathLst>
                <a:path w="1216660" h="2484754">
                  <a:moveTo>
                    <a:pt x="1216152" y="0"/>
                  </a:moveTo>
                  <a:lnTo>
                    <a:pt x="1200092" y="34853"/>
                  </a:lnTo>
                  <a:lnTo>
                    <a:pt x="1154345" y="66849"/>
                  </a:lnTo>
                  <a:lnTo>
                    <a:pt x="1082562" y="95075"/>
                  </a:lnTo>
                  <a:lnTo>
                    <a:pt x="1038048" y="107489"/>
                  </a:lnTo>
                  <a:lnTo>
                    <a:pt x="988394" y="118618"/>
                  </a:lnTo>
                  <a:lnTo>
                    <a:pt x="934056" y="128348"/>
                  </a:lnTo>
                  <a:lnTo>
                    <a:pt x="875490" y="136565"/>
                  </a:lnTo>
                  <a:lnTo>
                    <a:pt x="813152" y="143155"/>
                  </a:lnTo>
                  <a:lnTo>
                    <a:pt x="747500" y="148003"/>
                  </a:lnTo>
                  <a:lnTo>
                    <a:pt x="678989" y="150996"/>
                  </a:lnTo>
                  <a:lnTo>
                    <a:pt x="608076" y="152019"/>
                  </a:lnTo>
                  <a:lnTo>
                    <a:pt x="537162" y="150996"/>
                  </a:lnTo>
                  <a:lnTo>
                    <a:pt x="468651" y="148003"/>
                  </a:lnTo>
                  <a:lnTo>
                    <a:pt x="402999" y="143155"/>
                  </a:lnTo>
                  <a:lnTo>
                    <a:pt x="340661" y="136565"/>
                  </a:lnTo>
                  <a:lnTo>
                    <a:pt x="282095" y="128348"/>
                  </a:lnTo>
                  <a:lnTo>
                    <a:pt x="227757" y="118618"/>
                  </a:lnTo>
                  <a:lnTo>
                    <a:pt x="178103" y="107489"/>
                  </a:lnTo>
                  <a:lnTo>
                    <a:pt x="133589" y="95075"/>
                  </a:lnTo>
                  <a:lnTo>
                    <a:pt x="94671" y="81490"/>
                  </a:lnTo>
                  <a:lnTo>
                    <a:pt x="35450" y="51265"/>
                  </a:lnTo>
                  <a:lnTo>
                    <a:pt x="4091" y="17726"/>
                  </a:lnTo>
                  <a:lnTo>
                    <a:pt x="0" y="0"/>
                  </a:lnTo>
                  <a:lnTo>
                    <a:pt x="0" y="2332482"/>
                  </a:lnTo>
                  <a:lnTo>
                    <a:pt x="16059" y="2367339"/>
                  </a:lnTo>
                  <a:lnTo>
                    <a:pt x="61806" y="2399336"/>
                  </a:lnTo>
                  <a:lnTo>
                    <a:pt x="133589" y="2427562"/>
                  </a:lnTo>
                  <a:lnTo>
                    <a:pt x="178103" y="2439976"/>
                  </a:lnTo>
                  <a:lnTo>
                    <a:pt x="227757" y="2451104"/>
                  </a:lnTo>
                  <a:lnTo>
                    <a:pt x="282095" y="2460833"/>
                  </a:lnTo>
                  <a:lnTo>
                    <a:pt x="340661" y="2469049"/>
                  </a:lnTo>
                  <a:lnTo>
                    <a:pt x="402999" y="2475638"/>
                  </a:lnTo>
                  <a:lnTo>
                    <a:pt x="468651" y="2480486"/>
                  </a:lnTo>
                  <a:lnTo>
                    <a:pt x="537162" y="2483478"/>
                  </a:lnTo>
                  <a:lnTo>
                    <a:pt x="608076" y="2484501"/>
                  </a:lnTo>
                  <a:lnTo>
                    <a:pt x="678989" y="2483478"/>
                  </a:lnTo>
                  <a:lnTo>
                    <a:pt x="747500" y="2480486"/>
                  </a:lnTo>
                  <a:lnTo>
                    <a:pt x="813152" y="2475638"/>
                  </a:lnTo>
                  <a:lnTo>
                    <a:pt x="875490" y="2469049"/>
                  </a:lnTo>
                  <a:lnTo>
                    <a:pt x="934056" y="2460833"/>
                  </a:lnTo>
                  <a:lnTo>
                    <a:pt x="988394" y="2451104"/>
                  </a:lnTo>
                  <a:lnTo>
                    <a:pt x="1038048" y="2439976"/>
                  </a:lnTo>
                  <a:lnTo>
                    <a:pt x="1082562" y="2427562"/>
                  </a:lnTo>
                  <a:lnTo>
                    <a:pt x="1121480" y="2413978"/>
                  </a:lnTo>
                  <a:lnTo>
                    <a:pt x="1180701" y="2383752"/>
                  </a:lnTo>
                  <a:lnTo>
                    <a:pt x="1212060" y="2350210"/>
                  </a:lnTo>
                  <a:lnTo>
                    <a:pt x="1216152" y="2332482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888" y="3649979"/>
              <a:ext cx="1216660" cy="304165"/>
            </a:xfrm>
            <a:custGeom>
              <a:avLst/>
              <a:gdLst/>
              <a:ahLst/>
              <a:cxnLst/>
              <a:rect l="l" t="t" r="r" b="b"/>
              <a:pathLst>
                <a:path w="1216660" h="304164">
                  <a:moveTo>
                    <a:pt x="608076" y="0"/>
                  </a:moveTo>
                  <a:lnTo>
                    <a:pt x="537162" y="1022"/>
                  </a:lnTo>
                  <a:lnTo>
                    <a:pt x="468651" y="4015"/>
                  </a:lnTo>
                  <a:lnTo>
                    <a:pt x="402999" y="8863"/>
                  </a:lnTo>
                  <a:lnTo>
                    <a:pt x="340661" y="15453"/>
                  </a:lnTo>
                  <a:lnTo>
                    <a:pt x="282095" y="23670"/>
                  </a:lnTo>
                  <a:lnTo>
                    <a:pt x="227757" y="33400"/>
                  </a:lnTo>
                  <a:lnTo>
                    <a:pt x="178103" y="44529"/>
                  </a:lnTo>
                  <a:lnTo>
                    <a:pt x="133589" y="56943"/>
                  </a:lnTo>
                  <a:lnTo>
                    <a:pt x="94671" y="70528"/>
                  </a:lnTo>
                  <a:lnTo>
                    <a:pt x="35450" y="100753"/>
                  </a:lnTo>
                  <a:lnTo>
                    <a:pt x="4091" y="134292"/>
                  </a:lnTo>
                  <a:lnTo>
                    <a:pt x="0" y="152019"/>
                  </a:lnTo>
                  <a:lnTo>
                    <a:pt x="4091" y="169745"/>
                  </a:lnTo>
                  <a:lnTo>
                    <a:pt x="35450" y="203284"/>
                  </a:lnTo>
                  <a:lnTo>
                    <a:pt x="94671" y="233509"/>
                  </a:lnTo>
                  <a:lnTo>
                    <a:pt x="133589" y="247094"/>
                  </a:lnTo>
                  <a:lnTo>
                    <a:pt x="178103" y="259508"/>
                  </a:lnTo>
                  <a:lnTo>
                    <a:pt x="227757" y="270637"/>
                  </a:lnTo>
                  <a:lnTo>
                    <a:pt x="282095" y="280367"/>
                  </a:lnTo>
                  <a:lnTo>
                    <a:pt x="340661" y="288584"/>
                  </a:lnTo>
                  <a:lnTo>
                    <a:pt x="402999" y="295174"/>
                  </a:lnTo>
                  <a:lnTo>
                    <a:pt x="468651" y="300022"/>
                  </a:lnTo>
                  <a:lnTo>
                    <a:pt x="537162" y="303015"/>
                  </a:lnTo>
                  <a:lnTo>
                    <a:pt x="608076" y="304038"/>
                  </a:lnTo>
                  <a:lnTo>
                    <a:pt x="678989" y="303015"/>
                  </a:lnTo>
                  <a:lnTo>
                    <a:pt x="747500" y="300022"/>
                  </a:lnTo>
                  <a:lnTo>
                    <a:pt x="813152" y="295174"/>
                  </a:lnTo>
                  <a:lnTo>
                    <a:pt x="875490" y="288584"/>
                  </a:lnTo>
                  <a:lnTo>
                    <a:pt x="934056" y="280367"/>
                  </a:lnTo>
                  <a:lnTo>
                    <a:pt x="988394" y="270637"/>
                  </a:lnTo>
                  <a:lnTo>
                    <a:pt x="1038048" y="259508"/>
                  </a:lnTo>
                  <a:lnTo>
                    <a:pt x="1082562" y="247094"/>
                  </a:lnTo>
                  <a:lnTo>
                    <a:pt x="1121480" y="233509"/>
                  </a:lnTo>
                  <a:lnTo>
                    <a:pt x="1180701" y="203284"/>
                  </a:lnTo>
                  <a:lnTo>
                    <a:pt x="1212060" y="169745"/>
                  </a:lnTo>
                  <a:lnTo>
                    <a:pt x="1216152" y="152019"/>
                  </a:lnTo>
                  <a:lnTo>
                    <a:pt x="1212060" y="134292"/>
                  </a:lnTo>
                  <a:lnTo>
                    <a:pt x="1180701" y="100753"/>
                  </a:lnTo>
                  <a:lnTo>
                    <a:pt x="1121480" y="70528"/>
                  </a:lnTo>
                  <a:lnTo>
                    <a:pt x="1082562" y="56943"/>
                  </a:lnTo>
                  <a:lnTo>
                    <a:pt x="1038048" y="44529"/>
                  </a:lnTo>
                  <a:lnTo>
                    <a:pt x="988394" y="33400"/>
                  </a:lnTo>
                  <a:lnTo>
                    <a:pt x="934056" y="23670"/>
                  </a:lnTo>
                  <a:lnTo>
                    <a:pt x="875490" y="15453"/>
                  </a:lnTo>
                  <a:lnTo>
                    <a:pt x="813152" y="8863"/>
                  </a:lnTo>
                  <a:lnTo>
                    <a:pt x="747500" y="4015"/>
                  </a:lnTo>
                  <a:lnTo>
                    <a:pt x="678989" y="1022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888" y="3649979"/>
              <a:ext cx="1216660" cy="2636520"/>
            </a:xfrm>
            <a:custGeom>
              <a:avLst/>
              <a:gdLst/>
              <a:ahLst/>
              <a:cxnLst/>
              <a:rect l="l" t="t" r="r" b="b"/>
              <a:pathLst>
                <a:path w="1216660" h="2636520">
                  <a:moveTo>
                    <a:pt x="1216152" y="152019"/>
                  </a:moveTo>
                  <a:lnTo>
                    <a:pt x="1200092" y="186872"/>
                  </a:lnTo>
                  <a:lnTo>
                    <a:pt x="1154345" y="218868"/>
                  </a:lnTo>
                  <a:lnTo>
                    <a:pt x="1082562" y="247094"/>
                  </a:lnTo>
                  <a:lnTo>
                    <a:pt x="1038048" y="259508"/>
                  </a:lnTo>
                  <a:lnTo>
                    <a:pt x="988394" y="270637"/>
                  </a:lnTo>
                  <a:lnTo>
                    <a:pt x="934056" y="280367"/>
                  </a:lnTo>
                  <a:lnTo>
                    <a:pt x="875490" y="288584"/>
                  </a:lnTo>
                  <a:lnTo>
                    <a:pt x="813152" y="295174"/>
                  </a:lnTo>
                  <a:lnTo>
                    <a:pt x="747500" y="300022"/>
                  </a:lnTo>
                  <a:lnTo>
                    <a:pt x="678989" y="303015"/>
                  </a:lnTo>
                  <a:lnTo>
                    <a:pt x="608076" y="304038"/>
                  </a:lnTo>
                  <a:lnTo>
                    <a:pt x="537162" y="303015"/>
                  </a:lnTo>
                  <a:lnTo>
                    <a:pt x="468651" y="300022"/>
                  </a:lnTo>
                  <a:lnTo>
                    <a:pt x="402999" y="295174"/>
                  </a:lnTo>
                  <a:lnTo>
                    <a:pt x="340661" y="288584"/>
                  </a:lnTo>
                  <a:lnTo>
                    <a:pt x="282095" y="280367"/>
                  </a:lnTo>
                  <a:lnTo>
                    <a:pt x="227757" y="270637"/>
                  </a:lnTo>
                  <a:lnTo>
                    <a:pt x="178103" y="259508"/>
                  </a:lnTo>
                  <a:lnTo>
                    <a:pt x="133589" y="247094"/>
                  </a:lnTo>
                  <a:lnTo>
                    <a:pt x="94671" y="233509"/>
                  </a:lnTo>
                  <a:lnTo>
                    <a:pt x="35450" y="203284"/>
                  </a:lnTo>
                  <a:lnTo>
                    <a:pt x="4091" y="169745"/>
                  </a:lnTo>
                  <a:lnTo>
                    <a:pt x="0" y="152019"/>
                  </a:lnTo>
                  <a:lnTo>
                    <a:pt x="4091" y="134292"/>
                  </a:lnTo>
                  <a:lnTo>
                    <a:pt x="35450" y="100753"/>
                  </a:lnTo>
                  <a:lnTo>
                    <a:pt x="94671" y="70528"/>
                  </a:lnTo>
                  <a:lnTo>
                    <a:pt x="133589" y="56943"/>
                  </a:lnTo>
                  <a:lnTo>
                    <a:pt x="178103" y="44529"/>
                  </a:lnTo>
                  <a:lnTo>
                    <a:pt x="227757" y="33400"/>
                  </a:lnTo>
                  <a:lnTo>
                    <a:pt x="282095" y="23670"/>
                  </a:lnTo>
                  <a:lnTo>
                    <a:pt x="340661" y="15453"/>
                  </a:lnTo>
                  <a:lnTo>
                    <a:pt x="402999" y="8863"/>
                  </a:lnTo>
                  <a:lnTo>
                    <a:pt x="468651" y="4015"/>
                  </a:lnTo>
                  <a:lnTo>
                    <a:pt x="537162" y="1022"/>
                  </a:lnTo>
                  <a:lnTo>
                    <a:pt x="608076" y="0"/>
                  </a:lnTo>
                  <a:lnTo>
                    <a:pt x="678989" y="1022"/>
                  </a:lnTo>
                  <a:lnTo>
                    <a:pt x="747500" y="4015"/>
                  </a:lnTo>
                  <a:lnTo>
                    <a:pt x="813152" y="8863"/>
                  </a:lnTo>
                  <a:lnTo>
                    <a:pt x="875490" y="15453"/>
                  </a:lnTo>
                  <a:lnTo>
                    <a:pt x="934056" y="23670"/>
                  </a:lnTo>
                  <a:lnTo>
                    <a:pt x="988394" y="33400"/>
                  </a:lnTo>
                  <a:lnTo>
                    <a:pt x="1038048" y="44529"/>
                  </a:lnTo>
                  <a:lnTo>
                    <a:pt x="1082562" y="56943"/>
                  </a:lnTo>
                  <a:lnTo>
                    <a:pt x="1121480" y="70528"/>
                  </a:lnTo>
                  <a:lnTo>
                    <a:pt x="1180701" y="100753"/>
                  </a:lnTo>
                  <a:lnTo>
                    <a:pt x="1212060" y="134292"/>
                  </a:lnTo>
                  <a:lnTo>
                    <a:pt x="1216152" y="152019"/>
                  </a:lnTo>
                  <a:close/>
                </a:path>
                <a:path w="1216660" h="2636520">
                  <a:moveTo>
                    <a:pt x="1216152" y="152019"/>
                  </a:moveTo>
                  <a:lnTo>
                    <a:pt x="1216152" y="2484501"/>
                  </a:lnTo>
                  <a:lnTo>
                    <a:pt x="1212060" y="2502229"/>
                  </a:lnTo>
                  <a:lnTo>
                    <a:pt x="1180701" y="2535771"/>
                  </a:lnTo>
                  <a:lnTo>
                    <a:pt x="1121480" y="2565997"/>
                  </a:lnTo>
                  <a:lnTo>
                    <a:pt x="1082562" y="2579581"/>
                  </a:lnTo>
                  <a:lnTo>
                    <a:pt x="1038048" y="2591995"/>
                  </a:lnTo>
                  <a:lnTo>
                    <a:pt x="988394" y="2603123"/>
                  </a:lnTo>
                  <a:lnTo>
                    <a:pt x="934056" y="2612852"/>
                  </a:lnTo>
                  <a:lnTo>
                    <a:pt x="875490" y="2621068"/>
                  </a:lnTo>
                  <a:lnTo>
                    <a:pt x="813152" y="2627657"/>
                  </a:lnTo>
                  <a:lnTo>
                    <a:pt x="747500" y="2632505"/>
                  </a:lnTo>
                  <a:lnTo>
                    <a:pt x="678989" y="2635497"/>
                  </a:lnTo>
                  <a:lnTo>
                    <a:pt x="608076" y="2636520"/>
                  </a:lnTo>
                  <a:lnTo>
                    <a:pt x="537162" y="2635497"/>
                  </a:lnTo>
                  <a:lnTo>
                    <a:pt x="468651" y="2632505"/>
                  </a:lnTo>
                  <a:lnTo>
                    <a:pt x="402999" y="2627657"/>
                  </a:lnTo>
                  <a:lnTo>
                    <a:pt x="340661" y="2621068"/>
                  </a:lnTo>
                  <a:lnTo>
                    <a:pt x="282095" y="2612852"/>
                  </a:lnTo>
                  <a:lnTo>
                    <a:pt x="227757" y="2603123"/>
                  </a:lnTo>
                  <a:lnTo>
                    <a:pt x="178103" y="2591995"/>
                  </a:lnTo>
                  <a:lnTo>
                    <a:pt x="133589" y="2579581"/>
                  </a:lnTo>
                  <a:lnTo>
                    <a:pt x="94671" y="2565997"/>
                  </a:lnTo>
                  <a:lnTo>
                    <a:pt x="35450" y="2535771"/>
                  </a:lnTo>
                  <a:lnTo>
                    <a:pt x="4091" y="2502229"/>
                  </a:lnTo>
                  <a:lnTo>
                    <a:pt x="0" y="2484501"/>
                  </a:lnTo>
                  <a:lnTo>
                    <a:pt x="0" y="152019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26314"/>
            <a:ext cx="87871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What</a:t>
            </a:r>
            <a:r>
              <a:rPr dirty="0" sz="3600" spc="-135"/>
              <a:t> </a:t>
            </a:r>
            <a:r>
              <a:rPr dirty="0" sz="3600" spc="40"/>
              <a:t>are</a:t>
            </a:r>
            <a:r>
              <a:rPr dirty="0" sz="3600" spc="-145"/>
              <a:t> </a:t>
            </a:r>
            <a:r>
              <a:rPr dirty="0" sz="3600" spc="120"/>
              <a:t>the</a:t>
            </a:r>
            <a:r>
              <a:rPr dirty="0" sz="3600" spc="-130"/>
              <a:t> </a:t>
            </a:r>
            <a:r>
              <a:rPr dirty="0" sz="3600" spc="-15"/>
              <a:t>basics</a:t>
            </a:r>
            <a:r>
              <a:rPr dirty="0" sz="3600" spc="-150"/>
              <a:t> </a:t>
            </a:r>
            <a:r>
              <a:rPr dirty="0" sz="3600" spc="120"/>
              <a:t>of</a:t>
            </a:r>
            <a:r>
              <a:rPr dirty="0" sz="3600" spc="-130"/>
              <a:t> </a:t>
            </a:r>
            <a:r>
              <a:rPr dirty="0" sz="3600" spc="120"/>
              <a:t>the</a:t>
            </a:r>
            <a:r>
              <a:rPr dirty="0" sz="3600" spc="-130"/>
              <a:t> </a:t>
            </a:r>
            <a:r>
              <a:rPr dirty="0" sz="3600" spc="55"/>
              <a:t>Docker</a:t>
            </a:r>
            <a:r>
              <a:rPr dirty="0" sz="3600" spc="-135"/>
              <a:t> </a:t>
            </a:r>
            <a:r>
              <a:rPr dirty="0" sz="3600" spc="15"/>
              <a:t>system?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337515" y="5138420"/>
            <a:ext cx="103187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Source 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dirty="0" sz="16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dirty="0" sz="1600" spc="-2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50">
                <a:solidFill>
                  <a:srgbClr val="FFFFFF"/>
                </a:solidFill>
                <a:latin typeface="Microsoft Sans Serif"/>
                <a:cs typeface="Microsoft Sans Serif"/>
              </a:rPr>
              <a:t>si</a:t>
            </a:r>
            <a:r>
              <a:rPr dirty="0" sz="1600" spc="3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85">
                <a:solidFill>
                  <a:srgbClr val="FFFFFF"/>
                </a:solidFill>
                <a:latin typeface="Microsoft Sans Serif"/>
                <a:cs typeface="Microsoft Sans Serif"/>
              </a:rPr>
              <a:t>ry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265" y="4099305"/>
            <a:ext cx="975994" cy="840105"/>
            <a:chOff x="350265" y="4099305"/>
            <a:chExt cx="975994" cy="840105"/>
          </a:xfrm>
        </p:grpSpPr>
        <p:sp>
          <p:nvSpPr>
            <p:cNvPr id="10" name="object 10"/>
            <p:cNvSpPr/>
            <p:nvPr/>
          </p:nvSpPr>
          <p:spPr>
            <a:xfrm>
              <a:off x="356615" y="4105655"/>
              <a:ext cx="963294" cy="827405"/>
            </a:xfrm>
            <a:custGeom>
              <a:avLst/>
              <a:gdLst/>
              <a:ahLst/>
              <a:cxnLst/>
              <a:rect l="l" t="t" r="r" b="b"/>
              <a:pathLst>
                <a:path w="963294" h="827404">
                  <a:moveTo>
                    <a:pt x="963168" y="0"/>
                  </a:moveTo>
                  <a:lnTo>
                    <a:pt x="0" y="0"/>
                  </a:lnTo>
                  <a:lnTo>
                    <a:pt x="0" y="782828"/>
                  </a:lnTo>
                  <a:lnTo>
                    <a:pt x="57759" y="798961"/>
                  </a:lnTo>
                  <a:lnTo>
                    <a:pt x="110920" y="811198"/>
                  </a:lnTo>
                  <a:lnTo>
                    <a:pt x="159900" y="819824"/>
                  </a:lnTo>
                  <a:lnTo>
                    <a:pt x="205119" y="825125"/>
                  </a:lnTo>
                  <a:lnTo>
                    <a:pt x="246992" y="827385"/>
                  </a:lnTo>
                  <a:lnTo>
                    <a:pt x="285940" y="826891"/>
                  </a:lnTo>
                  <a:lnTo>
                    <a:pt x="356728" y="818778"/>
                  </a:lnTo>
                  <a:lnTo>
                    <a:pt x="420828" y="803070"/>
                  </a:lnTo>
                  <a:lnTo>
                    <a:pt x="481583" y="782050"/>
                  </a:lnTo>
                  <a:lnTo>
                    <a:pt x="573762" y="745552"/>
                  </a:lnTo>
                  <a:lnTo>
                    <a:pt x="606439" y="733203"/>
                  </a:lnTo>
                  <a:lnTo>
                    <a:pt x="677227" y="709943"/>
                  </a:lnTo>
                  <a:lnTo>
                    <a:pt x="716175" y="699603"/>
                  </a:lnTo>
                  <a:lnTo>
                    <a:pt x="758048" y="690503"/>
                  </a:lnTo>
                  <a:lnTo>
                    <a:pt x="803267" y="682928"/>
                  </a:lnTo>
                  <a:lnTo>
                    <a:pt x="852247" y="677164"/>
                  </a:lnTo>
                  <a:lnTo>
                    <a:pt x="905408" y="673496"/>
                  </a:lnTo>
                  <a:lnTo>
                    <a:pt x="963168" y="672211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6615" y="4105655"/>
              <a:ext cx="963294" cy="827405"/>
            </a:xfrm>
            <a:custGeom>
              <a:avLst/>
              <a:gdLst/>
              <a:ahLst/>
              <a:cxnLst/>
              <a:rect l="l" t="t" r="r" b="b"/>
              <a:pathLst>
                <a:path w="963294" h="827404">
                  <a:moveTo>
                    <a:pt x="0" y="0"/>
                  </a:moveTo>
                  <a:lnTo>
                    <a:pt x="963168" y="0"/>
                  </a:lnTo>
                  <a:lnTo>
                    <a:pt x="963168" y="672211"/>
                  </a:lnTo>
                  <a:lnTo>
                    <a:pt x="905408" y="673496"/>
                  </a:lnTo>
                  <a:lnTo>
                    <a:pt x="852247" y="677164"/>
                  </a:lnTo>
                  <a:lnTo>
                    <a:pt x="803267" y="682928"/>
                  </a:lnTo>
                  <a:lnTo>
                    <a:pt x="758048" y="690503"/>
                  </a:lnTo>
                  <a:lnTo>
                    <a:pt x="716175" y="699603"/>
                  </a:lnTo>
                  <a:lnTo>
                    <a:pt x="677227" y="709943"/>
                  </a:lnTo>
                  <a:lnTo>
                    <a:pt x="640788" y="721239"/>
                  </a:lnTo>
                  <a:lnTo>
                    <a:pt x="573762" y="745552"/>
                  </a:lnTo>
                  <a:lnTo>
                    <a:pt x="511752" y="770261"/>
                  </a:lnTo>
                  <a:lnTo>
                    <a:pt x="481583" y="782050"/>
                  </a:lnTo>
                  <a:lnTo>
                    <a:pt x="420828" y="803070"/>
                  </a:lnTo>
                  <a:lnTo>
                    <a:pt x="356728" y="818778"/>
                  </a:lnTo>
                  <a:lnTo>
                    <a:pt x="285940" y="826891"/>
                  </a:lnTo>
                  <a:lnTo>
                    <a:pt x="246992" y="827385"/>
                  </a:lnTo>
                  <a:lnTo>
                    <a:pt x="205119" y="825125"/>
                  </a:lnTo>
                  <a:lnTo>
                    <a:pt x="159900" y="819824"/>
                  </a:lnTo>
                  <a:lnTo>
                    <a:pt x="110920" y="811198"/>
                  </a:lnTo>
                  <a:lnTo>
                    <a:pt x="57759" y="798961"/>
                  </a:lnTo>
                  <a:lnTo>
                    <a:pt x="0" y="78282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71017" y="4143247"/>
            <a:ext cx="734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200" spc="-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spc="-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20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12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dirty="0" u="heavy" sz="12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12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f</a:t>
            </a:r>
            <a:r>
              <a:rPr dirty="0" u="heavy" sz="12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i</a:t>
            </a:r>
            <a:r>
              <a:rPr dirty="0" u="heavy" sz="12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heavy" sz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e </a:t>
            </a:r>
            <a:r>
              <a:rPr dirty="0" sz="12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1464" y="5452871"/>
            <a:ext cx="1938655" cy="528955"/>
          </a:xfrm>
          <a:prstGeom prst="rect">
            <a:avLst/>
          </a:prstGeom>
          <a:solidFill>
            <a:srgbClr val="6FAC46"/>
          </a:solidFill>
          <a:ln w="12192">
            <a:solidFill>
              <a:srgbClr val="41709C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115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r>
              <a:rPr dirty="0" sz="16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Engine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82402" y="1023874"/>
            <a:ext cx="1184910" cy="1885950"/>
            <a:chOff x="10582402" y="1023874"/>
            <a:chExt cx="1184910" cy="1885950"/>
          </a:xfrm>
        </p:grpSpPr>
        <p:sp>
          <p:nvSpPr>
            <p:cNvPr id="15" name="object 15"/>
            <p:cNvSpPr/>
            <p:nvPr/>
          </p:nvSpPr>
          <p:spPr>
            <a:xfrm>
              <a:off x="10588752" y="1176782"/>
              <a:ext cx="1172210" cy="1732914"/>
            </a:xfrm>
            <a:custGeom>
              <a:avLst/>
              <a:gdLst/>
              <a:ahLst/>
              <a:cxnLst/>
              <a:rect l="l" t="t" r="r" b="b"/>
              <a:pathLst>
                <a:path w="1172209" h="1732914">
                  <a:moveTo>
                    <a:pt x="1171955" y="0"/>
                  </a:moveTo>
                  <a:lnTo>
                    <a:pt x="1154057" y="36064"/>
                  </a:lnTo>
                  <a:lnTo>
                    <a:pt x="1103293" y="68850"/>
                  </a:lnTo>
                  <a:lnTo>
                    <a:pt x="1066959" y="83671"/>
                  </a:lnTo>
                  <a:lnTo>
                    <a:pt x="1024057" y="97261"/>
                  </a:lnTo>
                  <a:lnTo>
                    <a:pt x="975136" y="109484"/>
                  </a:lnTo>
                  <a:lnTo>
                    <a:pt x="920746" y="120202"/>
                  </a:lnTo>
                  <a:lnTo>
                    <a:pt x="861435" y="129279"/>
                  </a:lnTo>
                  <a:lnTo>
                    <a:pt x="797753" y="136577"/>
                  </a:lnTo>
                  <a:lnTo>
                    <a:pt x="730250" y="141960"/>
                  </a:lnTo>
                  <a:lnTo>
                    <a:pt x="659475" y="145290"/>
                  </a:lnTo>
                  <a:lnTo>
                    <a:pt x="585977" y="146430"/>
                  </a:lnTo>
                  <a:lnTo>
                    <a:pt x="512480" y="145290"/>
                  </a:lnTo>
                  <a:lnTo>
                    <a:pt x="441705" y="141960"/>
                  </a:lnTo>
                  <a:lnTo>
                    <a:pt x="374202" y="136577"/>
                  </a:lnTo>
                  <a:lnTo>
                    <a:pt x="310520" y="129279"/>
                  </a:lnTo>
                  <a:lnTo>
                    <a:pt x="251209" y="120202"/>
                  </a:lnTo>
                  <a:lnTo>
                    <a:pt x="196819" y="109484"/>
                  </a:lnTo>
                  <a:lnTo>
                    <a:pt x="147898" y="97261"/>
                  </a:lnTo>
                  <a:lnTo>
                    <a:pt x="104996" y="83671"/>
                  </a:lnTo>
                  <a:lnTo>
                    <a:pt x="68662" y="68850"/>
                  </a:lnTo>
                  <a:lnTo>
                    <a:pt x="17898" y="36064"/>
                  </a:lnTo>
                  <a:lnTo>
                    <a:pt x="0" y="0"/>
                  </a:lnTo>
                  <a:lnTo>
                    <a:pt x="0" y="1585976"/>
                  </a:lnTo>
                  <a:lnTo>
                    <a:pt x="17898" y="1622090"/>
                  </a:lnTo>
                  <a:lnTo>
                    <a:pt x="68662" y="1654910"/>
                  </a:lnTo>
                  <a:lnTo>
                    <a:pt x="104996" y="1669744"/>
                  </a:lnTo>
                  <a:lnTo>
                    <a:pt x="147898" y="1683344"/>
                  </a:lnTo>
                  <a:lnTo>
                    <a:pt x="196819" y="1695575"/>
                  </a:lnTo>
                  <a:lnTo>
                    <a:pt x="251209" y="1706298"/>
                  </a:lnTo>
                  <a:lnTo>
                    <a:pt x="310520" y="1715378"/>
                  </a:lnTo>
                  <a:lnTo>
                    <a:pt x="374202" y="1722679"/>
                  </a:lnTo>
                  <a:lnTo>
                    <a:pt x="441705" y="1728063"/>
                  </a:lnTo>
                  <a:lnTo>
                    <a:pt x="512480" y="1731393"/>
                  </a:lnTo>
                  <a:lnTo>
                    <a:pt x="585977" y="1732533"/>
                  </a:lnTo>
                  <a:lnTo>
                    <a:pt x="659475" y="1731393"/>
                  </a:lnTo>
                  <a:lnTo>
                    <a:pt x="730250" y="1728063"/>
                  </a:lnTo>
                  <a:lnTo>
                    <a:pt x="797753" y="1722679"/>
                  </a:lnTo>
                  <a:lnTo>
                    <a:pt x="861435" y="1715378"/>
                  </a:lnTo>
                  <a:lnTo>
                    <a:pt x="920746" y="1706298"/>
                  </a:lnTo>
                  <a:lnTo>
                    <a:pt x="975136" y="1695575"/>
                  </a:lnTo>
                  <a:lnTo>
                    <a:pt x="1024057" y="1683344"/>
                  </a:lnTo>
                  <a:lnTo>
                    <a:pt x="1066959" y="1669744"/>
                  </a:lnTo>
                  <a:lnTo>
                    <a:pt x="1103293" y="1654910"/>
                  </a:lnTo>
                  <a:lnTo>
                    <a:pt x="1154057" y="1622090"/>
                  </a:lnTo>
                  <a:lnTo>
                    <a:pt x="1171955" y="158597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88752" y="1030224"/>
              <a:ext cx="1172210" cy="293370"/>
            </a:xfrm>
            <a:custGeom>
              <a:avLst/>
              <a:gdLst/>
              <a:ahLst/>
              <a:cxnLst/>
              <a:rect l="l" t="t" r="r" b="b"/>
              <a:pathLst>
                <a:path w="1172209" h="293369">
                  <a:moveTo>
                    <a:pt x="585977" y="0"/>
                  </a:moveTo>
                  <a:lnTo>
                    <a:pt x="512480" y="1140"/>
                  </a:lnTo>
                  <a:lnTo>
                    <a:pt x="441705" y="4470"/>
                  </a:lnTo>
                  <a:lnTo>
                    <a:pt x="374202" y="9854"/>
                  </a:lnTo>
                  <a:lnTo>
                    <a:pt x="310520" y="17155"/>
                  </a:lnTo>
                  <a:lnTo>
                    <a:pt x="251209" y="26235"/>
                  </a:lnTo>
                  <a:lnTo>
                    <a:pt x="196819" y="36958"/>
                  </a:lnTo>
                  <a:lnTo>
                    <a:pt x="147898" y="49189"/>
                  </a:lnTo>
                  <a:lnTo>
                    <a:pt x="104996" y="62789"/>
                  </a:lnTo>
                  <a:lnTo>
                    <a:pt x="68662" y="77623"/>
                  </a:lnTo>
                  <a:lnTo>
                    <a:pt x="17898" y="110443"/>
                  </a:lnTo>
                  <a:lnTo>
                    <a:pt x="0" y="146558"/>
                  </a:lnTo>
                  <a:lnTo>
                    <a:pt x="4566" y="164931"/>
                  </a:lnTo>
                  <a:lnTo>
                    <a:pt x="39446" y="199493"/>
                  </a:lnTo>
                  <a:lnTo>
                    <a:pt x="104996" y="230229"/>
                  </a:lnTo>
                  <a:lnTo>
                    <a:pt x="147898" y="243819"/>
                  </a:lnTo>
                  <a:lnTo>
                    <a:pt x="196819" y="256042"/>
                  </a:lnTo>
                  <a:lnTo>
                    <a:pt x="251209" y="266760"/>
                  </a:lnTo>
                  <a:lnTo>
                    <a:pt x="310520" y="275837"/>
                  </a:lnTo>
                  <a:lnTo>
                    <a:pt x="374202" y="283135"/>
                  </a:lnTo>
                  <a:lnTo>
                    <a:pt x="441705" y="288518"/>
                  </a:lnTo>
                  <a:lnTo>
                    <a:pt x="512480" y="291848"/>
                  </a:lnTo>
                  <a:lnTo>
                    <a:pt x="585977" y="292988"/>
                  </a:lnTo>
                  <a:lnTo>
                    <a:pt x="659475" y="291848"/>
                  </a:lnTo>
                  <a:lnTo>
                    <a:pt x="730250" y="288518"/>
                  </a:lnTo>
                  <a:lnTo>
                    <a:pt x="797753" y="283135"/>
                  </a:lnTo>
                  <a:lnTo>
                    <a:pt x="861435" y="275837"/>
                  </a:lnTo>
                  <a:lnTo>
                    <a:pt x="920746" y="266760"/>
                  </a:lnTo>
                  <a:lnTo>
                    <a:pt x="975136" y="256042"/>
                  </a:lnTo>
                  <a:lnTo>
                    <a:pt x="1024057" y="243819"/>
                  </a:lnTo>
                  <a:lnTo>
                    <a:pt x="1066959" y="230229"/>
                  </a:lnTo>
                  <a:lnTo>
                    <a:pt x="1103293" y="215408"/>
                  </a:lnTo>
                  <a:lnTo>
                    <a:pt x="1154057" y="182622"/>
                  </a:lnTo>
                  <a:lnTo>
                    <a:pt x="1171955" y="146558"/>
                  </a:lnTo>
                  <a:lnTo>
                    <a:pt x="1167389" y="128157"/>
                  </a:lnTo>
                  <a:lnTo>
                    <a:pt x="1132509" y="93553"/>
                  </a:lnTo>
                  <a:lnTo>
                    <a:pt x="1066959" y="62789"/>
                  </a:lnTo>
                  <a:lnTo>
                    <a:pt x="1024057" y="49189"/>
                  </a:lnTo>
                  <a:lnTo>
                    <a:pt x="975136" y="36958"/>
                  </a:lnTo>
                  <a:lnTo>
                    <a:pt x="920746" y="26235"/>
                  </a:lnTo>
                  <a:lnTo>
                    <a:pt x="861435" y="17155"/>
                  </a:lnTo>
                  <a:lnTo>
                    <a:pt x="797753" y="9854"/>
                  </a:lnTo>
                  <a:lnTo>
                    <a:pt x="730250" y="4470"/>
                  </a:lnTo>
                  <a:lnTo>
                    <a:pt x="659475" y="1140"/>
                  </a:lnTo>
                  <a:lnTo>
                    <a:pt x="58597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88752" y="1030224"/>
              <a:ext cx="1172210" cy="293370"/>
            </a:xfrm>
            <a:custGeom>
              <a:avLst/>
              <a:gdLst/>
              <a:ahLst/>
              <a:cxnLst/>
              <a:rect l="l" t="t" r="r" b="b"/>
              <a:pathLst>
                <a:path w="1172209" h="293369">
                  <a:moveTo>
                    <a:pt x="1171955" y="146558"/>
                  </a:moveTo>
                  <a:lnTo>
                    <a:pt x="1154057" y="182622"/>
                  </a:lnTo>
                  <a:lnTo>
                    <a:pt x="1103293" y="215408"/>
                  </a:lnTo>
                  <a:lnTo>
                    <a:pt x="1066959" y="230229"/>
                  </a:lnTo>
                  <a:lnTo>
                    <a:pt x="1024057" y="243819"/>
                  </a:lnTo>
                  <a:lnTo>
                    <a:pt x="975136" y="256042"/>
                  </a:lnTo>
                  <a:lnTo>
                    <a:pt x="920746" y="266760"/>
                  </a:lnTo>
                  <a:lnTo>
                    <a:pt x="861435" y="275837"/>
                  </a:lnTo>
                  <a:lnTo>
                    <a:pt x="797753" y="283135"/>
                  </a:lnTo>
                  <a:lnTo>
                    <a:pt x="730250" y="288518"/>
                  </a:lnTo>
                  <a:lnTo>
                    <a:pt x="659475" y="291848"/>
                  </a:lnTo>
                  <a:lnTo>
                    <a:pt x="585977" y="292988"/>
                  </a:lnTo>
                  <a:lnTo>
                    <a:pt x="512480" y="291848"/>
                  </a:lnTo>
                  <a:lnTo>
                    <a:pt x="441705" y="288518"/>
                  </a:lnTo>
                  <a:lnTo>
                    <a:pt x="374202" y="283135"/>
                  </a:lnTo>
                  <a:lnTo>
                    <a:pt x="310520" y="275837"/>
                  </a:lnTo>
                  <a:lnTo>
                    <a:pt x="251209" y="266760"/>
                  </a:lnTo>
                  <a:lnTo>
                    <a:pt x="196819" y="256042"/>
                  </a:lnTo>
                  <a:lnTo>
                    <a:pt x="147898" y="243819"/>
                  </a:lnTo>
                  <a:lnTo>
                    <a:pt x="104996" y="230229"/>
                  </a:lnTo>
                  <a:lnTo>
                    <a:pt x="68662" y="215408"/>
                  </a:lnTo>
                  <a:lnTo>
                    <a:pt x="17898" y="182622"/>
                  </a:lnTo>
                  <a:lnTo>
                    <a:pt x="0" y="146558"/>
                  </a:lnTo>
                  <a:lnTo>
                    <a:pt x="4566" y="128157"/>
                  </a:lnTo>
                  <a:lnTo>
                    <a:pt x="39446" y="93553"/>
                  </a:lnTo>
                  <a:lnTo>
                    <a:pt x="104996" y="62789"/>
                  </a:lnTo>
                  <a:lnTo>
                    <a:pt x="147898" y="49189"/>
                  </a:lnTo>
                  <a:lnTo>
                    <a:pt x="196819" y="36958"/>
                  </a:lnTo>
                  <a:lnTo>
                    <a:pt x="251209" y="26235"/>
                  </a:lnTo>
                  <a:lnTo>
                    <a:pt x="310520" y="17155"/>
                  </a:lnTo>
                  <a:lnTo>
                    <a:pt x="374202" y="9854"/>
                  </a:lnTo>
                  <a:lnTo>
                    <a:pt x="441705" y="4470"/>
                  </a:lnTo>
                  <a:lnTo>
                    <a:pt x="512480" y="1140"/>
                  </a:lnTo>
                  <a:lnTo>
                    <a:pt x="585977" y="0"/>
                  </a:lnTo>
                  <a:lnTo>
                    <a:pt x="659475" y="1140"/>
                  </a:lnTo>
                  <a:lnTo>
                    <a:pt x="730250" y="4470"/>
                  </a:lnTo>
                  <a:lnTo>
                    <a:pt x="797753" y="9854"/>
                  </a:lnTo>
                  <a:lnTo>
                    <a:pt x="861435" y="17155"/>
                  </a:lnTo>
                  <a:lnTo>
                    <a:pt x="920746" y="26235"/>
                  </a:lnTo>
                  <a:lnTo>
                    <a:pt x="975136" y="36958"/>
                  </a:lnTo>
                  <a:lnTo>
                    <a:pt x="1024057" y="49189"/>
                  </a:lnTo>
                  <a:lnTo>
                    <a:pt x="1066959" y="62789"/>
                  </a:lnTo>
                  <a:lnTo>
                    <a:pt x="1103293" y="77623"/>
                  </a:lnTo>
                  <a:lnTo>
                    <a:pt x="1154057" y="110443"/>
                  </a:lnTo>
                  <a:lnTo>
                    <a:pt x="1171955" y="14655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0588752" y="1176782"/>
            <a:ext cx="1172210" cy="1732914"/>
          </a:xfrm>
          <a:custGeom>
            <a:avLst/>
            <a:gdLst/>
            <a:ahLst/>
            <a:cxnLst/>
            <a:rect l="l" t="t" r="r" b="b"/>
            <a:pathLst>
              <a:path w="1172209" h="1732914">
                <a:moveTo>
                  <a:pt x="1171955" y="0"/>
                </a:moveTo>
                <a:lnTo>
                  <a:pt x="1171955" y="1585976"/>
                </a:lnTo>
                <a:lnTo>
                  <a:pt x="1167389" y="1604376"/>
                </a:lnTo>
                <a:lnTo>
                  <a:pt x="1132509" y="1638980"/>
                </a:lnTo>
                <a:lnTo>
                  <a:pt x="1066959" y="1669744"/>
                </a:lnTo>
                <a:lnTo>
                  <a:pt x="1024057" y="1683344"/>
                </a:lnTo>
                <a:lnTo>
                  <a:pt x="975136" y="1695575"/>
                </a:lnTo>
                <a:lnTo>
                  <a:pt x="920746" y="1706298"/>
                </a:lnTo>
                <a:lnTo>
                  <a:pt x="861435" y="1715378"/>
                </a:lnTo>
                <a:lnTo>
                  <a:pt x="797753" y="1722679"/>
                </a:lnTo>
                <a:lnTo>
                  <a:pt x="730250" y="1728063"/>
                </a:lnTo>
                <a:lnTo>
                  <a:pt x="659475" y="1731393"/>
                </a:lnTo>
                <a:lnTo>
                  <a:pt x="585977" y="1732533"/>
                </a:lnTo>
                <a:lnTo>
                  <a:pt x="512480" y="1731393"/>
                </a:lnTo>
                <a:lnTo>
                  <a:pt x="441705" y="1728063"/>
                </a:lnTo>
                <a:lnTo>
                  <a:pt x="374202" y="1722679"/>
                </a:lnTo>
                <a:lnTo>
                  <a:pt x="310520" y="1715378"/>
                </a:lnTo>
                <a:lnTo>
                  <a:pt x="251209" y="1706298"/>
                </a:lnTo>
                <a:lnTo>
                  <a:pt x="196819" y="1695575"/>
                </a:lnTo>
                <a:lnTo>
                  <a:pt x="147898" y="1683344"/>
                </a:lnTo>
                <a:lnTo>
                  <a:pt x="104996" y="1669744"/>
                </a:lnTo>
                <a:lnTo>
                  <a:pt x="68662" y="1654910"/>
                </a:lnTo>
                <a:lnTo>
                  <a:pt x="17898" y="1622090"/>
                </a:lnTo>
                <a:lnTo>
                  <a:pt x="0" y="158597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766552" y="1817319"/>
            <a:ext cx="820419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5"/>
              </a:spcBef>
            </a:pPr>
            <a:r>
              <a:rPr dirty="0" sz="1400" spc="20">
                <a:solidFill>
                  <a:srgbClr val="FFFFFF"/>
                </a:solidFill>
                <a:latin typeface="Microsoft Sans Serif"/>
                <a:cs typeface="Microsoft Sans Serif"/>
              </a:rPr>
              <a:t>Docker </a:t>
            </a:r>
            <a:r>
              <a:rPr dirty="0" sz="14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400" spc="-4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400" spc="10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400" spc="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400" spc="15">
                <a:solidFill>
                  <a:srgbClr val="FFFFFF"/>
                </a:solidFill>
                <a:latin typeface="Microsoft Sans Serif"/>
                <a:cs typeface="Microsoft Sans Serif"/>
              </a:rPr>
              <a:t>ainer  </a:t>
            </a:r>
            <a:r>
              <a:rPr dirty="0" sz="1400" spc="-5">
                <a:solidFill>
                  <a:srgbClr val="FFFFFF"/>
                </a:solidFill>
                <a:latin typeface="Microsoft Sans Serif"/>
                <a:cs typeface="Microsoft Sans Serif"/>
              </a:rPr>
              <a:t>Image </a:t>
            </a:r>
            <a:r>
              <a:rPr dirty="0" sz="1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Microsoft Sans Serif"/>
                <a:cs typeface="Microsoft Sans Serif"/>
              </a:rPr>
              <a:t>Registry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2608" y="3438144"/>
            <a:ext cx="173990" cy="2014855"/>
          </a:xfrm>
          <a:custGeom>
            <a:avLst/>
            <a:gdLst/>
            <a:ahLst/>
            <a:cxnLst/>
            <a:rect l="l" t="t" r="r" b="b"/>
            <a:pathLst>
              <a:path w="173989" h="2014854">
                <a:moveTo>
                  <a:pt x="86867" y="115823"/>
                </a:moveTo>
                <a:lnTo>
                  <a:pt x="57912" y="135127"/>
                </a:lnTo>
                <a:lnTo>
                  <a:pt x="57912" y="2014473"/>
                </a:lnTo>
                <a:lnTo>
                  <a:pt x="115824" y="2014473"/>
                </a:lnTo>
                <a:lnTo>
                  <a:pt x="115824" y="135127"/>
                </a:lnTo>
                <a:lnTo>
                  <a:pt x="86867" y="115823"/>
                </a:lnTo>
                <a:close/>
              </a:path>
              <a:path w="173989" h="2014854">
                <a:moveTo>
                  <a:pt x="86867" y="0"/>
                </a:moveTo>
                <a:lnTo>
                  <a:pt x="0" y="173735"/>
                </a:lnTo>
                <a:lnTo>
                  <a:pt x="57911" y="135127"/>
                </a:lnTo>
                <a:lnTo>
                  <a:pt x="57912" y="115823"/>
                </a:lnTo>
                <a:lnTo>
                  <a:pt x="144779" y="115823"/>
                </a:lnTo>
                <a:lnTo>
                  <a:pt x="86867" y="0"/>
                </a:lnTo>
                <a:close/>
              </a:path>
              <a:path w="173989" h="2014854">
                <a:moveTo>
                  <a:pt x="144779" y="115823"/>
                </a:moveTo>
                <a:lnTo>
                  <a:pt x="115824" y="115823"/>
                </a:lnTo>
                <a:lnTo>
                  <a:pt x="115824" y="135127"/>
                </a:lnTo>
                <a:lnTo>
                  <a:pt x="173736" y="173735"/>
                </a:lnTo>
                <a:lnTo>
                  <a:pt x="144779" y="115823"/>
                </a:lnTo>
                <a:close/>
              </a:path>
              <a:path w="173989" h="2014854">
                <a:moveTo>
                  <a:pt x="86867" y="115823"/>
                </a:moveTo>
                <a:lnTo>
                  <a:pt x="57912" y="115823"/>
                </a:lnTo>
                <a:lnTo>
                  <a:pt x="57912" y="135127"/>
                </a:lnTo>
                <a:lnTo>
                  <a:pt x="86867" y="115823"/>
                </a:lnTo>
                <a:close/>
              </a:path>
              <a:path w="173989" h="2014854">
                <a:moveTo>
                  <a:pt x="115824" y="115823"/>
                </a:moveTo>
                <a:lnTo>
                  <a:pt x="86867" y="115823"/>
                </a:lnTo>
                <a:lnTo>
                  <a:pt x="115824" y="135127"/>
                </a:lnTo>
                <a:lnTo>
                  <a:pt x="115824" y="115823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39339" y="3799103"/>
            <a:ext cx="73088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5" i="1">
                <a:solidFill>
                  <a:srgbClr val="394D53"/>
                </a:solidFill>
                <a:latin typeface="Arial"/>
                <a:cs typeface="Arial"/>
              </a:rPr>
              <a:t>Build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76661" y="4756150"/>
            <a:ext cx="431800" cy="1428750"/>
            <a:chOff x="10376661" y="4756150"/>
            <a:chExt cx="431800" cy="1428750"/>
          </a:xfrm>
        </p:grpSpPr>
        <p:sp>
          <p:nvSpPr>
            <p:cNvPr id="23" name="object 23"/>
            <p:cNvSpPr/>
            <p:nvPr/>
          </p:nvSpPr>
          <p:spPr>
            <a:xfrm>
              <a:off x="10383011" y="4762500"/>
              <a:ext cx="419100" cy="1416050"/>
            </a:xfrm>
            <a:custGeom>
              <a:avLst/>
              <a:gdLst/>
              <a:ahLst/>
              <a:cxnLst/>
              <a:rect l="l" t="t" r="r" b="b"/>
              <a:pathLst>
                <a:path w="419100" h="1416050">
                  <a:moveTo>
                    <a:pt x="419100" y="0"/>
                  </a:moveTo>
                  <a:lnTo>
                    <a:pt x="0" y="0"/>
                  </a:lnTo>
                  <a:lnTo>
                    <a:pt x="0" y="1415795"/>
                  </a:lnTo>
                  <a:lnTo>
                    <a:pt x="419100" y="141579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83011" y="4762500"/>
              <a:ext cx="419100" cy="1416050"/>
            </a:xfrm>
            <a:custGeom>
              <a:avLst/>
              <a:gdLst/>
              <a:ahLst/>
              <a:cxnLst/>
              <a:rect l="l" t="t" r="r" b="b"/>
              <a:pathLst>
                <a:path w="419100" h="1416050">
                  <a:moveTo>
                    <a:pt x="0" y="1415795"/>
                  </a:moveTo>
                  <a:lnTo>
                    <a:pt x="419100" y="141579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4157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456539" y="5126228"/>
            <a:ext cx="283845" cy="68770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36864" y="6185915"/>
            <a:ext cx="3154680" cy="417830"/>
          </a:xfrm>
          <a:custGeom>
            <a:avLst/>
            <a:gdLst/>
            <a:ahLst/>
            <a:cxnLst/>
            <a:rect l="l" t="t" r="r" b="b"/>
            <a:pathLst>
              <a:path w="3154679" h="417829">
                <a:moveTo>
                  <a:pt x="0" y="417576"/>
                </a:moveTo>
                <a:lnTo>
                  <a:pt x="3154679" y="417576"/>
                </a:lnTo>
                <a:lnTo>
                  <a:pt x="3154679" y="0"/>
                </a:lnTo>
                <a:lnTo>
                  <a:pt x="0" y="0"/>
                </a:lnTo>
                <a:lnTo>
                  <a:pt x="0" y="41757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42959" y="6195821"/>
            <a:ext cx="3142615" cy="401955"/>
          </a:xfrm>
          <a:prstGeom prst="rect">
            <a:avLst/>
          </a:prstGeom>
          <a:solidFill>
            <a:srgbClr val="F40C75"/>
          </a:solidFill>
        </p:spPr>
        <p:txBody>
          <a:bodyPr wrap="square" lIns="0" tIns="60325" rIns="0" bIns="0" rtlCol="0" vert="horz">
            <a:spAutoFit/>
          </a:bodyPr>
          <a:lstStyle/>
          <a:p>
            <a:pPr marL="740410">
              <a:lnSpc>
                <a:spcPct val="100000"/>
              </a:lnSpc>
              <a:spcBef>
                <a:spcPts val="475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Host</a:t>
            </a: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dirty="0" sz="16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r>
              <a:rPr dirty="0" sz="16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(Linux)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30514" y="4797297"/>
            <a:ext cx="532765" cy="1410335"/>
            <a:chOff x="8430514" y="4797297"/>
            <a:chExt cx="532765" cy="1410335"/>
          </a:xfrm>
        </p:grpSpPr>
        <p:sp>
          <p:nvSpPr>
            <p:cNvPr id="29" name="object 29"/>
            <p:cNvSpPr/>
            <p:nvPr/>
          </p:nvSpPr>
          <p:spPr>
            <a:xfrm>
              <a:off x="8436864" y="4944592"/>
              <a:ext cx="379095" cy="1256665"/>
            </a:xfrm>
            <a:custGeom>
              <a:avLst/>
              <a:gdLst/>
              <a:ahLst/>
              <a:cxnLst/>
              <a:rect l="l" t="t" r="r" b="b"/>
              <a:pathLst>
                <a:path w="379095" h="1256664">
                  <a:moveTo>
                    <a:pt x="378752" y="0"/>
                  </a:moveTo>
                  <a:lnTo>
                    <a:pt x="0" y="0"/>
                  </a:lnTo>
                  <a:lnTo>
                    <a:pt x="0" y="1256563"/>
                  </a:lnTo>
                  <a:lnTo>
                    <a:pt x="378752" y="1256563"/>
                  </a:lnTo>
                  <a:lnTo>
                    <a:pt x="3787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815578" y="4803647"/>
              <a:ext cx="140970" cy="1397635"/>
            </a:xfrm>
            <a:custGeom>
              <a:avLst/>
              <a:gdLst/>
              <a:ahLst/>
              <a:cxnLst/>
              <a:rect l="l" t="t" r="r" b="b"/>
              <a:pathLst>
                <a:path w="140970" h="1397635">
                  <a:moveTo>
                    <a:pt x="140970" y="0"/>
                  </a:moveTo>
                  <a:lnTo>
                    <a:pt x="0" y="140969"/>
                  </a:lnTo>
                  <a:lnTo>
                    <a:pt x="0" y="1397508"/>
                  </a:lnTo>
                  <a:lnTo>
                    <a:pt x="140970" y="1256563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36864" y="4803647"/>
              <a:ext cx="520065" cy="140970"/>
            </a:xfrm>
            <a:custGeom>
              <a:avLst/>
              <a:gdLst/>
              <a:ahLst/>
              <a:cxnLst/>
              <a:rect l="l" t="t" r="r" b="b"/>
              <a:pathLst>
                <a:path w="520065" h="140970">
                  <a:moveTo>
                    <a:pt x="519683" y="0"/>
                  </a:moveTo>
                  <a:lnTo>
                    <a:pt x="140969" y="0"/>
                  </a:lnTo>
                  <a:lnTo>
                    <a:pt x="0" y="140969"/>
                  </a:lnTo>
                  <a:lnTo>
                    <a:pt x="378713" y="140969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7AAE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36864" y="4803647"/>
              <a:ext cx="520065" cy="1397635"/>
            </a:xfrm>
            <a:custGeom>
              <a:avLst/>
              <a:gdLst/>
              <a:ahLst/>
              <a:cxnLst/>
              <a:rect l="l" t="t" r="r" b="b"/>
              <a:pathLst>
                <a:path w="520065" h="1397635">
                  <a:moveTo>
                    <a:pt x="0" y="140969"/>
                  </a:moveTo>
                  <a:lnTo>
                    <a:pt x="140969" y="0"/>
                  </a:lnTo>
                  <a:lnTo>
                    <a:pt x="519683" y="0"/>
                  </a:lnTo>
                  <a:lnTo>
                    <a:pt x="519683" y="1256563"/>
                  </a:lnTo>
                  <a:lnTo>
                    <a:pt x="378713" y="1397508"/>
                  </a:lnTo>
                  <a:lnTo>
                    <a:pt x="0" y="1397508"/>
                  </a:lnTo>
                  <a:lnTo>
                    <a:pt x="0" y="140969"/>
                  </a:lnTo>
                  <a:close/>
                </a:path>
                <a:path w="520065" h="1397635">
                  <a:moveTo>
                    <a:pt x="0" y="140969"/>
                  </a:moveTo>
                  <a:lnTo>
                    <a:pt x="378713" y="140969"/>
                  </a:lnTo>
                  <a:lnTo>
                    <a:pt x="519683" y="0"/>
                  </a:lnTo>
                </a:path>
                <a:path w="520065" h="1397635">
                  <a:moveTo>
                    <a:pt x="378713" y="140969"/>
                  </a:moveTo>
                  <a:lnTo>
                    <a:pt x="378713" y="1397508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489690" y="5013705"/>
            <a:ext cx="283845" cy="112014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16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70593" y="4829302"/>
            <a:ext cx="508000" cy="1344930"/>
            <a:chOff x="9070593" y="4829302"/>
            <a:chExt cx="508000" cy="1344930"/>
          </a:xfrm>
        </p:grpSpPr>
        <p:sp>
          <p:nvSpPr>
            <p:cNvPr id="35" name="object 35"/>
            <p:cNvSpPr/>
            <p:nvPr/>
          </p:nvSpPr>
          <p:spPr>
            <a:xfrm>
              <a:off x="9076943" y="4959477"/>
              <a:ext cx="371475" cy="1208405"/>
            </a:xfrm>
            <a:custGeom>
              <a:avLst/>
              <a:gdLst/>
              <a:ahLst/>
              <a:cxnLst/>
              <a:rect l="l" t="t" r="r" b="b"/>
              <a:pathLst>
                <a:path w="371475" h="1208404">
                  <a:moveTo>
                    <a:pt x="371475" y="0"/>
                  </a:moveTo>
                  <a:lnTo>
                    <a:pt x="0" y="0"/>
                  </a:lnTo>
                  <a:lnTo>
                    <a:pt x="0" y="1208151"/>
                  </a:lnTo>
                  <a:lnTo>
                    <a:pt x="371475" y="1208151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448418" y="4835652"/>
              <a:ext cx="123825" cy="1332230"/>
            </a:xfrm>
            <a:custGeom>
              <a:avLst/>
              <a:gdLst/>
              <a:ahLst/>
              <a:cxnLst/>
              <a:rect l="l" t="t" r="r" b="b"/>
              <a:pathLst>
                <a:path w="123825" h="1332229">
                  <a:moveTo>
                    <a:pt x="123825" y="0"/>
                  </a:moveTo>
                  <a:lnTo>
                    <a:pt x="0" y="123825"/>
                  </a:lnTo>
                  <a:lnTo>
                    <a:pt x="0" y="1331976"/>
                  </a:lnTo>
                  <a:lnTo>
                    <a:pt x="123825" y="1208151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076943" y="4835652"/>
              <a:ext cx="495300" cy="123825"/>
            </a:xfrm>
            <a:custGeom>
              <a:avLst/>
              <a:gdLst/>
              <a:ahLst/>
              <a:cxnLst/>
              <a:rect l="l" t="t" r="r" b="b"/>
              <a:pathLst>
                <a:path w="495300" h="123825">
                  <a:moveTo>
                    <a:pt x="495300" y="0"/>
                  </a:moveTo>
                  <a:lnTo>
                    <a:pt x="123825" y="0"/>
                  </a:lnTo>
                  <a:lnTo>
                    <a:pt x="0" y="123825"/>
                  </a:lnTo>
                  <a:lnTo>
                    <a:pt x="371475" y="123825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7AAE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076943" y="4835652"/>
              <a:ext cx="495300" cy="1332230"/>
            </a:xfrm>
            <a:custGeom>
              <a:avLst/>
              <a:gdLst/>
              <a:ahLst/>
              <a:cxnLst/>
              <a:rect l="l" t="t" r="r" b="b"/>
              <a:pathLst>
                <a:path w="495300" h="1332229">
                  <a:moveTo>
                    <a:pt x="0" y="123825"/>
                  </a:moveTo>
                  <a:lnTo>
                    <a:pt x="123825" y="0"/>
                  </a:lnTo>
                  <a:lnTo>
                    <a:pt x="495300" y="0"/>
                  </a:lnTo>
                  <a:lnTo>
                    <a:pt x="495300" y="1208151"/>
                  </a:lnTo>
                  <a:lnTo>
                    <a:pt x="371475" y="1331976"/>
                  </a:lnTo>
                  <a:lnTo>
                    <a:pt x="0" y="1331976"/>
                  </a:lnTo>
                  <a:lnTo>
                    <a:pt x="0" y="123825"/>
                  </a:lnTo>
                  <a:close/>
                </a:path>
                <a:path w="495300" h="1332229">
                  <a:moveTo>
                    <a:pt x="0" y="123825"/>
                  </a:moveTo>
                  <a:lnTo>
                    <a:pt x="371475" y="123825"/>
                  </a:lnTo>
                  <a:lnTo>
                    <a:pt x="495300" y="0"/>
                  </a:lnTo>
                </a:path>
                <a:path w="495300" h="1332229">
                  <a:moveTo>
                    <a:pt x="371475" y="123825"/>
                  </a:moveTo>
                  <a:lnTo>
                    <a:pt x="371475" y="1331976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126087" y="5006466"/>
            <a:ext cx="283845" cy="111379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16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686290" y="4836921"/>
            <a:ext cx="508000" cy="1344930"/>
            <a:chOff x="9686290" y="4836921"/>
            <a:chExt cx="508000" cy="1344930"/>
          </a:xfrm>
        </p:grpSpPr>
        <p:sp>
          <p:nvSpPr>
            <p:cNvPr id="41" name="object 41"/>
            <p:cNvSpPr/>
            <p:nvPr/>
          </p:nvSpPr>
          <p:spPr>
            <a:xfrm>
              <a:off x="9692640" y="4967096"/>
              <a:ext cx="371475" cy="1208405"/>
            </a:xfrm>
            <a:custGeom>
              <a:avLst/>
              <a:gdLst/>
              <a:ahLst/>
              <a:cxnLst/>
              <a:rect l="l" t="t" r="r" b="b"/>
              <a:pathLst>
                <a:path w="371475" h="1208404">
                  <a:moveTo>
                    <a:pt x="371475" y="0"/>
                  </a:moveTo>
                  <a:lnTo>
                    <a:pt x="0" y="0"/>
                  </a:lnTo>
                  <a:lnTo>
                    <a:pt x="0" y="1208151"/>
                  </a:lnTo>
                  <a:lnTo>
                    <a:pt x="371475" y="1208151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064115" y="4843271"/>
              <a:ext cx="123825" cy="1332230"/>
            </a:xfrm>
            <a:custGeom>
              <a:avLst/>
              <a:gdLst/>
              <a:ahLst/>
              <a:cxnLst/>
              <a:rect l="l" t="t" r="r" b="b"/>
              <a:pathLst>
                <a:path w="123825" h="1332229">
                  <a:moveTo>
                    <a:pt x="123825" y="0"/>
                  </a:moveTo>
                  <a:lnTo>
                    <a:pt x="0" y="123825"/>
                  </a:lnTo>
                  <a:lnTo>
                    <a:pt x="0" y="1331976"/>
                  </a:lnTo>
                  <a:lnTo>
                    <a:pt x="123825" y="1208151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692640" y="4843271"/>
              <a:ext cx="495300" cy="123825"/>
            </a:xfrm>
            <a:custGeom>
              <a:avLst/>
              <a:gdLst/>
              <a:ahLst/>
              <a:cxnLst/>
              <a:rect l="l" t="t" r="r" b="b"/>
              <a:pathLst>
                <a:path w="495300" h="123825">
                  <a:moveTo>
                    <a:pt x="495300" y="0"/>
                  </a:moveTo>
                  <a:lnTo>
                    <a:pt x="123825" y="0"/>
                  </a:lnTo>
                  <a:lnTo>
                    <a:pt x="0" y="123825"/>
                  </a:lnTo>
                  <a:lnTo>
                    <a:pt x="371475" y="123825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7AAE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692640" y="4843271"/>
              <a:ext cx="495300" cy="1332230"/>
            </a:xfrm>
            <a:custGeom>
              <a:avLst/>
              <a:gdLst/>
              <a:ahLst/>
              <a:cxnLst/>
              <a:rect l="l" t="t" r="r" b="b"/>
              <a:pathLst>
                <a:path w="495300" h="1332229">
                  <a:moveTo>
                    <a:pt x="0" y="123825"/>
                  </a:moveTo>
                  <a:lnTo>
                    <a:pt x="123825" y="0"/>
                  </a:lnTo>
                  <a:lnTo>
                    <a:pt x="495300" y="0"/>
                  </a:lnTo>
                  <a:lnTo>
                    <a:pt x="495300" y="1208151"/>
                  </a:lnTo>
                  <a:lnTo>
                    <a:pt x="371475" y="1331976"/>
                  </a:lnTo>
                  <a:lnTo>
                    <a:pt x="0" y="1331976"/>
                  </a:lnTo>
                  <a:lnTo>
                    <a:pt x="0" y="123825"/>
                  </a:lnTo>
                  <a:close/>
                </a:path>
                <a:path w="495300" h="1332229">
                  <a:moveTo>
                    <a:pt x="0" y="123825"/>
                  </a:moveTo>
                  <a:lnTo>
                    <a:pt x="371475" y="123825"/>
                  </a:lnTo>
                  <a:lnTo>
                    <a:pt x="495300" y="0"/>
                  </a:lnTo>
                </a:path>
                <a:path w="495300" h="1332229">
                  <a:moveTo>
                    <a:pt x="371475" y="123825"/>
                  </a:moveTo>
                  <a:lnTo>
                    <a:pt x="371475" y="1331976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9742072" y="5016500"/>
            <a:ext cx="283845" cy="111125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16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83735" y="1155191"/>
            <a:ext cx="521334" cy="2156460"/>
            <a:chOff x="3983735" y="1155191"/>
            <a:chExt cx="521334" cy="2156460"/>
          </a:xfrm>
        </p:grpSpPr>
        <p:sp>
          <p:nvSpPr>
            <p:cNvPr id="47" name="object 47"/>
            <p:cNvSpPr/>
            <p:nvPr/>
          </p:nvSpPr>
          <p:spPr>
            <a:xfrm>
              <a:off x="3989831" y="1288541"/>
              <a:ext cx="382270" cy="2017395"/>
            </a:xfrm>
            <a:custGeom>
              <a:avLst/>
              <a:gdLst/>
              <a:ahLst/>
              <a:cxnLst/>
              <a:rect l="l" t="t" r="r" b="b"/>
              <a:pathLst>
                <a:path w="382270" h="2017395">
                  <a:moveTo>
                    <a:pt x="381762" y="0"/>
                  </a:moveTo>
                  <a:lnTo>
                    <a:pt x="0" y="0"/>
                  </a:lnTo>
                  <a:lnTo>
                    <a:pt x="0" y="2017014"/>
                  </a:lnTo>
                  <a:lnTo>
                    <a:pt x="381762" y="2017014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371593" y="1161287"/>
              <a:ext cx="127635" cy="2144395"/>
            </a:xfrm>
            <a:custGeom>
              <a:avLst/>
              <a:gdLst/>
              <a:ahLst/>
              <a:cxnLst/>
              <a:rect l="l" t="t" r="r" b="b"/>
              <a:pathLst>
                <a:path w="127635" h="2144395">
                  <a:moveTo>
                    <a:pt x="127253" y="0"/>
                  </a:moveTo>
                  <a:lnTo>
                    <a:pt x="0" y="127253"/>
                  </a:lnTo>
                  <a:lnTo>
                    <a:pt x="0" y="2144267"/>
                  </a:lnTo>
                  <a:lnTo>
                    <a:pt x="127253" y="2017014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989831" y="1161287"/>
              <a:ext cx="509270" cy="127635"/>
            </a:xfrm>
            <a:custGeom>
              <a:avLst/>
              <a:gdLst/>
              <a:ahLst/>
              <a:cxnLst/>
              <a:rect l="l" t="t" r="r" b="b"/>
              <a:pathLst>
                <a:path w="509270" h="127634">
                  <a:moveTo>
                    <a:pt x="509015" y="0"/>
                  </a:moveTo>
                  <a:lnTo>
                    <a:pt x="127253" y="0"/>
                  </a:lnTo>
                  <a:lnTo>
                    <a:pt x="0" y="127253"/>
                  </a:lnTo>
                  <a:lnTo>
                    <a:pt x="381762" y="127253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7AAE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89831" y="1161287"/>
              <a:ext cx="509270" cy="2144395"/>
            </a:xfrm>
            <a:custGeom>
              <a:avLst/>
              <a:gdLst/>
              <a:ahLst/>
              <a:cxnLst/>
              <a:rect l="l" t="t" r="r" b="b"/>
              <a:pathLst>
                <a:path w="509270" h="2144395">
                  <a:moveTo>
                    <a:pt x="0" y="127253"/>
                  </a:moveTo>
                  <a:lnTo>
                    <a:pt x="127253" y="0"/>
                  </a:lnTo>
                  <a:lnTo>
                    <a:pt x="509015" y="0"/>
                  </a:lnTo>
                  <a:lnTo>
                    <a:pt x="509015" y="2017014"/>
                  </a:lnTo>
                  <a:lnTo>
                    <a:pt x="381762" y="2144267"/>
                  </a:lnTo>
                  <a:lnTo>
                    <a:pt x="0" y="2144267"/>
                  </a:lnTo>
                  <a:lnTo>
                    <a:pt x="0" y="127253"/>
                  </a:lnTo>
                  <a:close/>
                </a:path>
                <a:path w="509270" h="2144395">
                  <a:moveTo>
                    <a:pt x="0" y="127253"/>
                  </a:moveTo>
                  <a:lnTo>
                    <a:pt x="381762" y="127253"/>
                  </a:lnTo>
                  <a:lnTo>
                    <a:pt x="509015" y="0"/>
                  </a:lnTo>
                </a:path>
                <a:path w="509270" h="2144395">
                  <a:moveTo>
                    <a:pt x="381762" y="127253"/>
                  </a:moveTo>
                  <a:lnTo>
                    <a:pt x="381762" y="214426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043546" y="1736598"/>
            <a:ext cx="283845" cy="112014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Container</a:t>
            </a:r>
            <a:r>
              <a:rPr dirty="0" sz="16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91100" y="2194686"/>
            <a:ext cx="6447790" cy="4008120"/>
          </a:xfrm>
          <a:custGeom>
            <a:avLst/>
            <a:gdLst/>
            <a:ahLst/>
            <a:cxnLst/>
            <a:rect l="l" t="t" r="r" b="b"/>
            <a:pathLst>
              <a:path w="6447790" h="4008120">
                <a:moveTo>
                  <a:pt x="5552440" y="86741"/>
                </a:moveTo>
                <a:lnTo>
                  <a:pt x="5494693" y="57912"/>
                </a:lnTo>
                <a:lnTo>
                  <a:pt x="5378704" y="0"/>
                </a:lnTo>
                <a:lnTo>
                  <a:pt x="5417312" y="57937"/>
                </a:lnTo>
                <a:lnTo>
                  <a:pt x="0" y="62484"/>
                </a:lnTo>
                <a:lnTo>
                  <a:pt x="0" y="120396"/>
                </a:lnTo>
                <a:lnTo>
                  <a:pt x="5417337" y="115849"/>
                </a:lnTo>
                <a:lnTo>
                  <a:pt x="5378831" y="173736"/>
                </a:lnTo>
                <a:lnTo>
                  <a:pt x="5552440" y="86741"/>
                </a:lnTo>
                <a:close/>
              </a:path>
              <a:path w="6447790" h="4008120">
                <a:moveTo>
                  <a:pt x="6112383" y="886333"/>
                </a:moveTo>
                <a:lnTo>
                  <a:pt x="6083084" y="828675"/>
                </a:lnTo>
                <a:lnTo>
                  <a:pt x="6024372" y="713105"/>
                </a:lnTo>
                <a:lnTo>
                  <a:pt x="5938647" y="887349"/>
                </a:lnTo>
                <a:lnTo>
                  <a:pt x="5996292" y="848410"/>
                </a:lnTo>
                <a:lnTo>
                  <a:pt x="6016498" y="4007497"/>
                </a:lnTo>
                <a:lnTo>
                  <a:pt x="6074410" y="4007129"/>
                </a:lnTo>
                <a:lnTo>
                  <a:pt x="6054204" y="848067"/>
                </a:lnTo>
                <a:lnTo>
                  <a:pt x="6112383" y="886333"/>
                </a:lnTo>
                <a:close/>
              </a:path>
              <a:path w="6447790" h="4008120">
                <a:moveTo>
                  <a:pt x="6447282" y="3798938"/>
                </a:moveTo>
                <a:lnTo>
                  <a:pt x="6389687" y="3838105"/>
                </a:lnTo>
                <a:lnTo>
                  <a:pt x="6361176" y="793623"/>
                </a:lnTo>
                <a:lnTo>
                  <a:pt x="6303264" y="794131"/>
                </a:lnTo>
                <a:lnTo>
                  <a:pt x="6331775" y="3838625"/>
                </a:lnTo>
                <a:lnTo>
                  <a:pt x="6273546" y="3800564"/>
                </a:lnTo>
                <a:lnTo>
                  <a:pt x="6362065" y="3973474"/>
                </a:lnTo>
                <a:lnTo>
                  <a:pt x="6418478" y="3857929"/>
                </a:lnTo>
                <a:lnTo>
                  <a:pt x="6447282" y="3798938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293991" y="1591716"/>
            <a:ext cx="71056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85" i="1">
                <a:solidFill>
                  <a:srgbClr val="394D53"/>
                </a:solidFill>
                <a:latin typeface="Arial"/>
                <a:cs typeface="Arial"/>
              </a:rPr>
              <a:t>Push</a:t>
            </a:r>
            <a:endParaRPr sz="2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711690" y="3253511"/>
            <a:ext cx="99123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45" i="1">
                <a:solidFill>
                  <a:srgbClr val="394D53"/>
                </a:solidFill>
                <a:latin typeface="Arial"/>
                <a:cs typeface="Arial"/>
              </a:rPr>
              <a:t>Se</a:t>
            </a:r>
            <a:r>
              <a:rPr dirty="0" sz="2500" spc="-140" i="1">
                <a:solidFill>
                  <a:srgbClr val="394D53"/>
                </a:solidFill>
                <a:latin typeface="Arial"/>
                <a:cs typeface="Arial"/>
              </a:rPr>
              <a:t>a</a:t>
            </a:r>
            <a:r>
              <a:rPr dirty="0" sz="2500" spc="30" i="1">
                <a:solidFill>
                  <a:srgbClr val="394D53"/>
                </a:solidFill>
                <a:latin typeface="Arial"/>
                <a:cs typeface="Arial"/>
              </a:rPr>
              <a:t>rch</a:t>
            </a:r>
            <a:endParaRPr sz="2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467845" y="3260304"/>
            <a:ext cx="423545" cy="751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75" b="1" i="1">
                <a:solidFill>
                  <a:srgbClr val="394D53"/>
                </a:solidFill>
                <a:latin typeface="Arial"/>
                <a:cs typeface="Arial"/>
              </a:rPr>
              <a:t>Pull</a:t>
            </a:r>
            <a:endParaRPr sz="165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720"/>
              </a:spcBef>
            </a:pPr>
            <a:r>
              <a:rPr dirty="0" sz="1650" spc="-110" b="1" i="1">
                <a:solidFill>
                  <a:srgbClr val="394D53"/>
                </a:solidFill>
                <a:latin typeface="Arial"/>
                <a:cs typeface="Arial"/>
              </a:rPr>
              <a:t>Run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31464" y="5981700"/>
            <a:ext cx="1938655" cy="419100"/>
          </a:xfrm>
          <a:prstGeom prst="rect">
            <a:avLst/>
          </a:prstGeom>
          <a:solidFill>
            <a:srgbClr val="6F2F9F"/>
          </a:solidFill>
          <a:ln w="12192">
            <a:solidFill>
              <a:srgbClr val="41709C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565"/>
              </a:spcBef>
            </a:pP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-8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16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(Lin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1600" spc="35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dirty="0" sz="1600" spc="15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77229" y="1293622"/>
            <a:ext cx="4662170" cy="1466850"/>
            <a:chOff x="5777229" y="1293622"/>
            <a:chExt cx="4662170" cy="1466850"/>
          </a:xfrm>
        </p:grpSpPr>
        <p:sp>
          <p:nvSpPr>
            <p:cNvPr id="3" name="object 3"/>
            <p:cNvSpPr/>
            <p:nvPr/>
          </p:nvSpPr>
          <p:spPr>
            <a:xfrm>
              <a:off x="5783579" y="1299972"/>
              <a:ext cx="788035" cy="1454150"/>
            </a:xfrm>
            <a:custGeom>
              <a:avLst/>
              <a:gdLst/>
              <a:ahLst/>
              <a:cxnLst/>
              <a:rect l="l" t="t" r="r" b="b"/>
              <a:pathLst>
                <a:path w="788034" h="1454150">
                  <a:moveTo>
                    <a:pt x="787907" y="0"/>
                  </a:moveTo>
                  <a:lnTo>
                    <a:pt x="0" y="0"/>
                  </a:lnTo>
                  <a:lnTo>
                    <a:pt x="0" y="1453896"/>
                  </a:lnTo>
                  <a:lnTo>
                    <a:pt x="787907" y="1453896"/>
                  </a:lnTo>
                  <a:lnTo>
                    <a:pt x="7879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83579" y="1299972"/>
              <a:ext cx="788035" cy="1454150"/>
            </a:xfrm>
            <a:custGeom>
              <a:avLst/>
              <a:gdLst/>
              <a:ahLst/>
              <a:cxnLst/>
              <a:rect l="l" t="t" r="r" b="b"/>
              <a:pathLst>
                <a:path w="788034" h="1454150">
                  <a:moveTo>
                    <a:pt x="0" y="1453896"/>
                  </a:moveTo>
                  <a:lnTo>
                    <a:pt x="787907" y="1453896"/>
                  </a:lnTo>
                  <a:lnTo>
                    <a:pt x="787907" y="0"/>
                  </a:lnTo>
                  <a:lnTo>
                    <a:pt x="0" y="0"/>
                  </a:lnTo>
                  <a:lnTo>
                    <a:pt x="0" y="1453896"/>
                  </a:lnTo>
                  <a:close/>
                </a:path>
              </a:pathLst>
            </a:custGeom>
            <a:ln w="12192">
              <a:solidFill>
                <a:srgbClr val="394D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98792" y="1631822"/>
              <a:ext cx="3840479" cy="173990"/>
            </a:xfrm>
            <a:custGeom>
              <a:avLst/>
              <a:gdLst/>
              <a:ahLst/>
              <a:cxnLst/>
              <a:rect l="l" t="t" r="r" b="b"/>
              <a:pathLst>
                <a:path w="3840479" h="173989">
                  <a:moveTo>
                    <a:pt x="3782750" y="57530"/>
                  </a:moveTo>
                  <a:lnTo>
                    <a:pt x="3724148" y="57530"/>
                  </a:lnTo>
                  <a:lnTo>
                    <a:pt x="3724402" y="115442"/>
                  </a:lnTo>
                  <a:lnTo>
                    <a:pt x="3705141" y="115568"/>
                  </a:lnTo>
                  <a:lnTo>
                    <a:pt x="3666871" y="173736"/>
                  </a:lnTo>
                  <a:lnTo>
                    <a:pt x="3840099" y="85725"/>
                  </a:lnTo>
                  <a:lnTo>
                    <a:pt x="3782750" y="57530"/>
                  </a:lnTo>
                  <a:close/>
                </a:path>
                <a:path w="3840479" h="173989">
                  <a:moveTo>
                    <a:pt x="3704758" y="57657"/>
                  </a:moveTo>
                  <a:lnTo>
                    <a:pt x="0" y="81787"/>
                  </a:lnTo>
                  <a:lnTo>
                    <a:pt x="253" y="139700"/>
                  </a:lnTo>
                  <a:lnTo>
                    <a:pt x="3705141" y="115568"/>
                  </a:lnTo>
                  <a:lnTo>
                    <a:pt x="3724275" y="86487"/>
                  </a:lnTo>
                  <a:lnTo>
                    <a:pt x="3704758" y="57657"/>
                  </a:lnTo>
                  <a:close/>
                </a:path>
                <a:path w="3840479" h="173989">
                  <a:moveTo>
                    <a:pt x="3724275" y="86487"/>
                  </a:moveTo>
                  <a:lnTo>
                    <a:pt x="3705141" y="115568"/>
                  </a:lnTo>
                  <a:lnTo>
                    <a:pt x="3724402" y="115442"/>
                  </a:lnTo>
                  <a:lnTo>
                    <a:pt x="3724275" y="86487"/>
                  </a:lnTo>
                  <a:close/>
                </a:path>
                <a:path w="3840479" h="173989">
                  <a:moveTo>
                    <a:pt x="3724148" y="57530"/>
                  </a:moveTo>
                  <a:lnTo>
                    <a:pt x="3704758" y="57657"/>
                  </a:lnTo>
                  <a:lnTo>
                    <a:pt x="3724275" y="86487"/>
                  </a:lnTo>
                  <a:lnTo>
                    <a:pt x="3724148" y="57530"/>
                  </a:lnTo>
                  <a:close/>
                </a:path>
                <a:path w="3840479" h="173989">
                  <a:moveTo>
                    <a:pt x="3665728" y="0"/>
                  </a:moveTo>
                  <a:lnTo>
                    <a:pt x="3704758" y="57657"/>
                  </a:lnTo>
                  <a:lnTo>
                    <a:pt x="3782750" y="57530"/>
                  </a:lnTo>
                  <a:lnTo>
                    <a:pt x="3665728" y="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0772" y="11938"/>
            <a:ext cx="4494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Changes</a:t>
            </a:r>
            <a:r>
              <a:rPr dirty="0" sz="3600" spc="-170"/>
              <a:t> </a:t>
            </a:r>
            <a:r>
              <a:rPr dirty="0" sz="3600" spc="-15"/>
              <a:t>and</a:t>
            </a:r>
            <a:r>
              <a:rPr dirty="0" sz="3600" spc="-175"/>
              <a:t> </a:t>
            </a:r>
            <a:r>
              <a:rPr dirty="0" sz="3600" spc="15"/>
              <a:t>Updates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10582656" y="1024127"/>
            <a:ext cx="1184275" cy="1891664"/>
            <a:chOff x="10582656" y="1024127"/>
            <a:chExt cx="1184275" cy="1891664"/>
          </a:xfrm>
        </p:grpSpPr>
        <p:sp>
          <p:nvSpPr>
            <p:cNvPr id="8" name="object 8"/>
            <p:cNvSpPr/>
            <p:nvPr/>
          </p:nvSpPr>
          <p:spPr>
            <a:xfrm>
              <a:off x="10588752" y="1176781"/>
              <a:ext cx="1172210" cy="1732914"/>
            </a:xfrm>
            <a:custGeom>
              <a:avLst/>
              <a:gdLst/>
              <a:ahLst/>
              <a:cxnLst/>
              <a:rect l="l" t="t" r="r" b="b"/>
              <a:pathLst>
                <a:path w="1172209" h="1732914">
                  <a:moveTo>
                    <a:pt x="1171955" y="0"/>
                  </a:moveTo>
                  <a:lnTo>
                    <a:pt x="1154057" y="36064"/>
                  </a:lnTo>
                  <a:lnTo>
                    <a:pt x="1103293" y="68850"/>
                  </a:lnTo>
                  <a:lnTo>
                    <a:pt x="1066959" y="83671"/>
                  </a:lnTo>
                  <a:lnTo>
                    <a:pt x="1024057" y="97261"/>
                  </a:lnTo>
                  <a:lnTo>
                    <a:pt x="975136" y="109484"/>
                  </a:lnTo>
                  <a:lnTo>
                    <a:pt x="920746" y="120202"/>
                  </a:lnTo>
                  <a:lnTo>
                    <a:pt x="861435" y="129279"/>
                  </a:lnTo>
                  <a:lnTo>
                    <a:pt x="797753" y="136577"/>
                  </a:lnTo>
                  <a:lnTo>
                    <a:pt x="730250" y="141960"/>
                  </a:lnTo>
                  <a:lnTo>
                    <a:pt x="659475" y="145290"/>
                  </a:lnTo>
                  <a:lnTo>
                    <a:pt x="585977" y="146430"/>
                  </a:lnTo>
                  <a:lnTo>
                    <a:pt x="512480" y="145290"/>
                  </a:lnTo>
                  <a:lnTo>
                    <a:pt x="441705" y="141960"/>
                  </a:lnTo>
                  <a:lnTo>
                    <a:pt x="374202" y="136577"/>
                  </a:lnTo>
                  <a:lnTo>
                    <a:pt x="310520" y="129279"/>
                  </a:lnTo>
                  <a:lnTo>
                    <a:pt x="251209" y="120202"/>
                  </a:lnTo>
                  <a:lnTo>
                    <a:pt x="196819" y="109484"/>
                  </a:lnTo>
                  <a:lnTo>
                    <a:pt x="147898" y="97261"/>
                  </a:lnTo>
                  <a:lnTo>
                    <a:pt x="104996" y="83671"/>
                  </a:lnTo>
                  <a:lnTo>
                    <a:pt x="68662" y="68850"/>
                  </a:lnTo>
                  <a:lnTo>
                    <a:pt x="17898" y="36064"/>
                  </a:lnTo>
                  <a:lnTo>
                    <a:pt x="0" y="0"/>
                  </a:lnTo>
                  <a:lnTo>
                    <a:pt x="0" y="1585976"/>
                  </a:lnTo>
                  <a:lnTo>
                    <a:pt x="17898" y="1622090"/>
                  </a:lnTo>
                  <a:lnTo>
                    <a:pt x="68662" y="1654910"/>
                  </a:lnTo>
                  <a:lnTo>
                    <a:pt x="104996" y="1669744"/>
                  </a:lnTo>
                  <a:lnTo>
                    <a:pt x="147898" y="1683344"/>
                  </a:lnTo>
                  <a:lnTo>
                    <a:pt x="196819" y="1695575"/>
                  </a:lnTo>
                  <a:lnTo>
                    <a:pt x="251209" y="1706298"/>
                  </a:lnTo>
                  <a:lnTo>
                    <a:pt x="310520" y="1715378"/>
                  </a:lnTo>
                  <a:lnTo>
                    <a:pt x="374202" y="1722679"/>
                  </a:lnTo>
                  <a:lnTo>
                    <a:pt x="441705" y="1728063"/>
                  </a:lnTo>
                  <a:lnTo>
                    <a:pt x="512480" y="1731393"/>
                  </a:lnTo>
                  <a:lnTo>
                    <a:pt x="585977" y="1732533"/>
                  </a:lnTo>
                  <a:lnTo>
                    <a:pt x="659475" y="1731393"/>
                  </a:lnTo>
                  <a:lnTo>
                    <a:pt x="730250" y="1728063"/>
                  </a:lnTo>
                  <a:lnTo>
                    <a:pt x="797753" y="1722679"/>
                  </a:lnTo>
                  <a:lnTo>
                    <a:pt x="861435" y="1715378"/>
                  </a:lnTo>
                  <a:lnTo>
                    <a:pt x="920746" y="1706298"/>
                  </a:lnTo>
                  <a:lnTo>
                    <a:pt x="975136" y="1695575"/>
                  </a:lnTo>
                  <a:lnTo>
                    <a:pt x="1024057" y="1683344"/>
                  </a:lnTo>
                  <a:lnTo>
                    <a:pt x="1066959" y="1669744"/>
                  </a:lnTo>
                  <a:lnTo>
                    <a:pt x="1103293" y="1654910"/>
                  </a:lnTo>
                  <a:lnTo>
                    <a:pt x="1154057" y="1622090"/>
                  </a:lnTo>
                  <a:lnTo>
                    <a:pt x="1171955" y="158597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88752" y="1030223"/>
              <a:ext cx="1172210" cy="293370"/>
            </a:xfrm>
            <a:custGeom>
              <a:avLst/>
              <a:gdLst/>
              <a:ahLst/>
              <a:cxnLst/>
              <a:rect l="l" t="t" r="r" b="b"/>
              <a:pathLst>
                <a:path w="1172209" h="293369">
                  <a:moveTo>
                    <a:pt x="585977" y="0"/>
                  </a:moveTo>
                  <a:lnTo>
                    <a:pt x="512480" y="1140"/>
                  </a:lnTo>
                  <a:lnTo>
                    <a:pt x="441705" y="4470"/>
                  </a:lnTo>
                  <a:lnTo>
                    <a:pt x="374202" y="9854"/>
                  </a:lnTo>
                  <a:lnTo>
                    <a:pt x="310520" y="17155"/>
                  </a:lnTo>
                  <a:lnTo>
                    <a:pt x="251209" y="26235"/>
                  </a:lnTo>
                  <a:lnTo>
                    <a:pt x="196819" y="36958"/>
                  </a:lnTo>
                  <a:lnTo>
                    <a:pt x="147898" y="49189"/>
                  </a:lnTo>
                  <a:lnTo>
                    <a:pt x="104996" y="62789"/>
                  </a:lnTo>
                  <a:lnTo>
                    <a:pt x="68662" y="77623"/>
                  </a:lnTo>
                  <a:lnTo>
                    <a:pt x="17898" y="110443"/>
                  </a:lnTo>
                  <a:lnTo>
                    <a:pt x="0" y="146558"/>
                  </a:lnTo>
                  <a:lnTo>
                    <a:pt x="4566" y="164931"/>
                  </a:lnTo>
                  <a:lnTo>
                    <a:pt x="39446" y="199493"/>
                  </a:lnTo>
                  <a:lnTo>
                    <a:pt x="104996" y="230229"/>
                  </a:lnTo>
                  <a:lnTo>
                    <a:pt x="147898" y="243819"/>
                  </a:lnTo>
                  <a:lnTo>
                    <a:pt x="196819" y="256042"/>
                  </a:lnTo>
                  <a:lnTo>
                    <a:pt x="251209" y="266760"/>
                  </a:lnTo>
                  <a:lnTo>
                    <a:pt x="310520" y="275837"/>
                  </a:lnTo>
                  <a:lnTo>
                    <a:pt x="374202" y="283135"/>
                  </a:lnTo>
                  <a:lnTo>
                    <a:pt x="441705" y="288518"/>
                  </a:lnTo>
                  <a:lnTo>
                    <a:pt x="512480" y="291848"/>
                  </a:lnTo>
                  <a:lnTo>
                    <a:pt x="585977" y="292988"/>
                  </a:lnTo>
                  <a:lnTo>
                    <a:pt x="659475" y="291848"/>
                  </a:lnTo>
                  <a:lnTo>
                    <a:pt x="730250" y="288518"/>
                  </a:lnTo>
                  <a:lnTo>
                    <a:pt x="797753" y="283135"/>
                  </a:lnTo>
                  <a:lnTo>
                    <a:pt x="861435" y="275837"/>
                  </a:lnTo>
                  <a:lnTo>
                    <a:pt x="920746" y="266760"/>
                  </a:lnTo>
                  <a:lnTo>
                    <a:pt x="975136" y="256042"/>
                  </a:lnTo>
                  <a:lnTo>
                    <a:pt x="1024057" y="243819"/>
                  </a:lnTo>
                  <a:lnTo>
                    <a:pt x="1066959" y="230229"/>
                  </a:lnTo>
                  <a:lnTo>
                    <a:pt x="1103293" y="215408"/>
                  </a:lnTo>
                  <a:lnTo>
                    <a:pt x="1154057" y="182622"/>
                  </a:lnTo>
                  <a:lnTo>
                    <a:pt x="1171955" y="146558"/>
                  </a:lnTo>
                  <a:lnTo>
                    <a:pt x="1167389" y="128157"/>
                  </a:lnTo>
                  <a:lnTo>
                    <a:pt x="1132509" y="93553"/>
                  </a:lnTo>
                  <a:lnTo>
                    <a:pt x="1066959" y="62789"/>
                  </a:lnTo>
                  <a:lnTo>
                    <a:pt x="1024057" y="49189"/>
                  </a:lnTo>
                  <a:lnTo>
                    <a:pt x="975136" y="36958"/>
                  </a:lnTo>
                  <a:lnTo>
                    <a:pt x="920746" y="26235"/>
                  </a:lnTo>
                  <a:lnTo>
                    <a:pt x="861435" y="17155"/>
                  </a:lnTo>
                  <a:lnTo>
                    <a:pt x="797753" y="9854"/>
                  </a:lnTo>
                  <a:lnTo>
                    <a:pt x="730250" y="4470"/>
                  </a:lnTo>
                  <a:lnTo>
                    <a:pt x="659475" y="1140"/>
                  </a:lnTo>
                  <a:lnTo>
                    <a:pt x="58597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88752" y="1030223"/>
              <a:ext cx="1172210" cy="1879600"/>
            </a:xfrm>
            <a:custGeom>
              <a:avLst/>
              <a:gdLst/>
              <a:ahLst/>
              <a:cxnLst/>
              <a:rect l="l" t="t" r="r" b="b"/>
              <a:pathLst>
                <a:path w="1172209" h="1879600">
                  <a:moveTo>
                    <a:pt x="1171955" y="146558"/>
                  </a:moveTo>
                  <a:lnTo>
                    <a:pt x="1154057" y="182622"/>
                  </a:lnTo>
                  <a:lnTo>
                    <a:pt x="1103293" y="215408"/>
                  </a:lnTo>
                  <a:lnTo>
                    <a:pt x="1066959" y="230229"/>
                  </a:lnTo>
                  <a:lnTo>
                    <a:pt x="1024057" y="243819"/>
                  </a:lnTo>
                  <a:lnTo>
                    <a:pt x="975136" y="256042"/>
                  </a:lnTo>
                  <a:lnTo>
                    <a:pt x="920746" y="266760"/>
                  </a:lnTo>
                  <a:lnTo>
                    <a:pt x="861435" y="275837"/>
                  </a:lnTo>
                  <a:lnTo>
                    <a:pt x="797753" y="283135"/>
                  </a:lnTo>
                  <a:lnTo>
                    <a:pt x="730250" y="288518"/>
                  </a:lnTo>
                  <a:lnTo>
                    <a:pt x="659475" y="291848"/>
                  </a:lnTo>
                  <a:lnTo>
                    <a:pt x="585977" y="292988"/>
                  </a:lnTo>
                  <a:lnTo>
                    <a:pt x="512480" y="291848"/>
                  </a:lnTo>
                  <a:lnTo>
                    <a:pt x="441705" y="288518"/>
                  </a:lnTo>
                  <a:lnTo>
                    <a:pt x="374202" y="283135"/>
                  </a:lnTo>
                  <a:lnTo>
                    <a:pt x="310520" y="275837"/>
                  </a:lnTo>
                  <a:lnTo>
                    <a:pt x="251209" y="266760"/>
                  </a:lnTo>
                  <a:lnTo>
                    <a:pt x="196819" y="256042"/>
                  </a:lnTo>
                  <a:lnTo>
                    <a:pt x="147898" y="243819"/>
                  </a:lnTo>
                  <a:lnTo>
                    <a:pt x="104996" y="230229"/>
                  </a:lnTo>
                  <a:lnTo>
                    <a:pt x="68662" y="215408"/>
                  </a:lnTo>
                  <a:lnTo>
                    <a:pt x="17898" y="182622"/>
                  </a:lnTo>
                  <a:lnTo>
                    <a:pt x="0" y="146558"/>
                  </a:lnTo>
                  <a:lnTo>
                    <a:pt x="4566" y="128157"/>
                  </a:lnTo>
                  <a:lnTo>
                    <a:pt x="39446" y="93553"/>
                  </a:lnTo>
                  <a:lnTo>
                    <a:pt x="104996" y="62789"/>
                  </a:lnTo>
                  <a:lnTo>
                    <a:pt x="147898" y="49189"/>
                  </a:lnTo>
                  <a:lnTo>
                    <a:pt x="196819" y="36958"/>
                  </a:lnTo>
                  <a:lnTo>
                    <a:pt x="251209" y="26235"/>
                  </a:lnTo>
                  <a:lnTo>
                    <a:pt x="310520" y="17155"/>
                  </a:lnTo>
                  <a:lnTo>
                    <a:pt x="374202" y="9854"/>
                  </a:lnTo>
                  <a:lnTo>
                    <a:pt x="441705" y="4470"/>
                  </a:lnTo>
                  <a:lnTo>
                    <a:pt x="512480" y="1140"/>
                  </a:lnTo>
                  <a:lnTo>
                    <a:pt x="585977" y="0"/>
                  </a:lnTo>
                  <a:lnTo>
                    <a:pt x="659475" y="1140"/>
                  </a:lnTo>
                  <a:lnTo>
                    <a:pt x="730250" y="4470"/>
                  </a:lnTo>
                  <a:lnTo>
                    <a:pt x="797753" y="9854"/>
                  </a:lnTo>
                  <a:lnTo>
                    <a:pt x="861435" y="17155"/>
                  </a:lnTo>
                  <a:lnTo>
                    <a:pt x="920746" y="26235"/>
                  </a:lnTo>
                  <a:lnTo>
                    <a:pt x="975136" y="36958"/>
                  </a:lnTo>
                  <a:lnTo>
                    <a:pt x="1024057" y="49189"/>
                  </a:lnTo>
                  <a:lnTo>
                    <a:pt x="1066959" y="62789"/>
                  </a:lnTo>
                  <a:lnTo>
                    <a:pt x="1103293" y="77623"/>
                  </a:lnTo>
                  <a:lnTo>
                    <a:pt x="1154057" y="110443"/>
                  </a:lnTo>
                  <a:lnTo>
                    <a:pt x="1171955" y="146558"/>
                  </a:lnTo>
                  <a:close/>
                </a:path>
                <a:path w="1172209" h="1879600">
                  <a:moveTo>
                    <a:pt x="1171955" y="146558"/>
                  </a:moveTo>
                  <a:lnTo>
                    <a:pt x="1171955" y="1732534"/>
                  </a:lnTo>
                  <a:lnTo>
                    <a:pt x="1167389" y="1750934"/>
                  </a:lnTo>
                  <a:lnTo>
                    <a:pt x="1132509" y="1785538"/>
                  </a:lnTo>
                  <a:lnTo>
                    <a:pt x="1066959" y="1816302"/>
                  </a:lnTo>
                  <a:lnTo>
                    <a:pt x="1024057" y="1829902"/>
                  </a:lnTo>
                  <a:lnTo>
                    <a:pt x="975136" y="1842133"/>
                  </a:lnTo>
                  <a:lnTo>
                    <a:pt x="920746" y="1852856"/>
                  </a:lnTo>
                  <a:lnTo>
                    <a:pt x="861435" y="1861936"/>
                  </a:lnTo>
                  <a:lnTo>
                    <a:pt x="797753" y="1869237"/>
                  </a:lnTo>
                  <a:lnTo>
                    <a:pt x="730250" y="1874621"/>
                  </a:lnTo>
                  <a:lnTo>
                    <a:pt x="659475" y="1877951"/>
                  </a:lnTo>
                  <a:lnTo>
                    <a:pt x="585977" y="1879091"/>
                  </a:lnTo>
                  <a:lnTo>
                    <a:pt x="512480" y="1877951"/>
                  </a:lnTo>
                  <a:lnTo>
                    <a:pt x="441705" y="1874621"/>
                  </a:lnTo>
                  <a:lnTo>
                    <a:pt x="374202" y="1869237"/>
                  </a:lnTo>
                  <a:lnTo>
                    <a:pt x="310520" y="1861936"/>
                  </a:lnTo>
                  <a:lnTo>
                    <a:pt x="251209" y="1852856"/>
                  </a:lnTo>
                  <a:lnTo>
                    <a:pt x="196819" y="1842133"/>
                  </a:lnTo>
                  <a:lnTo>
                    <a:pt x="147898" y="1829902"/>
                  </a:lnTo>
                  <a:lnTo>
                    <a:pt x="104996" y="1816302"/>
                  </a:lnTo>
                  <a:lnTo>
                    <a:pt x="68662" y="1801468"/>
                  </a:lnTo>
                  <a:lnTo>
                    <a:pt x="17898" y="1768648"/>
                  </a:lnTo>
                  <a:lnTo>
                    <a:pt x="0" y="1732534"/>
                  </a:lnTo>
                  <a:lnTo>
                    <a:pt x="0" y="146558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711688" y="1770075"/>
            <a:ext cx="92836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Docker 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1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600" spc="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ainer 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Image 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Microsoft Sans Serif"/>
                <a:cs typeface="Microsoft Sans Serif"/>
              </a:rPr>
              <a:t>Registry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17992" y="5763767"/>
            <a:ext cx="3156585" cy="417830"/>
          </a:xfrm>
          <a:custGeom>
            <a:avLst/>
            <a:gdLst/>
            <a:ahLst/>
            <a:cxnLst/>
            <a:rect l="l" t="t" r="r" b="b"/>
            <a:pathLst>
              <a:path w="3156584" h="417829">
                <a:moveTo>
                  <a:pt x="0" y="417575"/>
                </a:moveTo>
                <a:lnTo>
                  <a:pt x="3156204" y="417575"/>
                </a:lnTo>
                <a:lnTo>
                  <a:pt x="315620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24850" y="5771388"/>
            <a:ext cx="3143250" cy="403860"/>
          </a:xfrm>
          <a:prstGeom prst="rect">
            <a:avLst/>
          </a:prstGeom>
          <a:solidFill>
            <a:srgbClr val="6FAC46"/>
          </a:solidFill>
        </p:spPr>
        <p:txBody>
          <a:bodyPr wrap="square" lIns="0" tIns="62865" rIns="0" bIns="0" rtlCol="0" vert="horz">
            <a:spAutoFit/>
          </a:bodyPr>
          <a:lstStyle/>
          <a:p>
            <a:pPr marL="901700">
              <a:lnSpc>
                <a:spcPct val="100000"/>
              </a:lnSpc>
              <a:spcBef>
                <a:spcPts val="495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r>
              <a:rPr dirty="0" sz="16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Microsoft Sans Serif"/>
                <a:cs typeface="Microsoft Sans Serif"/>
              </a:rPr>
              <a:t>Engine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6750" y="1317204"/>
            <a:ext cx="480059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5" i="1">
                <a:solidFill>
                  <a:srgbClr val="394D53"/>
                </a:solidFill>
                <a:latin typeface="Arial"/>
                <a:cs typeface="Arial"/>
              </a:rPr>
              <a:t>P</a:t>
            </a:r>
            <a:r>
              <a:rPr dirty="0" sz="1650" spc="-55" i="1">
                <a:solidFill>
                  <a:srgbClr val="394D53"/>
                </a:solidFill>
                <a:latin typeface="Arial"/>
                <a:cs typeface="Arial"/>
              </a:rPr>
              <a:t>u</a:t>
            </a:r>
            <a:r>
              <a:rPr dirty="0" sz="1650" spc="-50" i="1">
                <a:solidFill>
                  <a:srgbClr val="394D53"/>
                </a:solidFill>
                <a:latin typeface="Arial"/>
                <a:cs typeface="Arial"/>
              </a:rPr>
              <a:t>sh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83040" y="2965576"/>
            <a:ext cx="2259330" cy="1744980"/>
          </a:xfrm>
          <a:custGeom>
            <a:avLst/>
            <a:gdLst/>
            <a:ahLst/>
            <a:cxnLst/>
            <a:rect l="l" t="t" r="r" b="b"/>
            <a:pathLst>
              <a:path w="2259329" h="1744979">
                <a:moveTo>
                  <a:pt x="84835" y="1570101"/>
                </a:moveTo>
                <a:lnTo>
                  <a:pt x="0" y="1744853"/>
                </a:lnTo>
                <a:lnTo>
                  <a:pt x="190753" y="1707896"/>
                </a:lnTo>
                <a:lnTo>
                  <a:pt x="159394" y="1697228"/>
                </a:lnTo>
                <a:lnTo>
                  <a:pt x="109474" y="1697228"/>
                </a:lnTo>
                <a:lnTo>
                  <a:pt x="74167" y="1651381"/>
                </a:lnTo>
                <a:lnTo>
                  <a:pt x="89497" y="1639604"/>
                </a:lnTo>
                <a:lnTo>
                  <a:pt x="84835" y="1570101"/>
                </a:lnTo>
                <a:close/>
              </a:path>
              <a:path w="2259329" h="1744979">
                <a:moveTo>
                  <a:pt x="89497" y="1639604"/>
                </a:moveTo>
                <a:lnTo>
                  <a:pt x="74167" y="1651381"/>
                </a:lnTo>
                <a:lnTo>
                  <a:pt x="109474" y="1697228"/>
                </a:lnTo>
                <a:lnTo>
                  <a:pt x="124795" y="1685458"/>
                </a:lnTo>
                <a:lnTo>
                  <a:pt x="91820" y="1674241"/>
                </a:lnTo>
                <a:lnTo>
                  <a:pt x="89497" y="1639604"/>
                </a:lnTo>
                <a:close/>
              </a:path>
              <a:path w="2259329" h="1744979">
                <a:moveTo>
                  <a:pt x="124795" y="1685458"/>
                </a:moveTo>
                <a:lnTo>
                  <a:pt x="109474" y="1697228"/>
                </a:lnTo>
                <a:lnTo>
                  <a:pt x="159394" y="1697228"/>
                </a:lnTo>
                <a:lnTo>
                  <a:pt x="124795" y="1685458"/>
                </a:lnTo>
                <a:close/>
              </a:path>
              <a:path w="2259329" h="1744979">
                <a:moveTo>
                  <a:pt x="2223769" y="0"/>
                </a:moveTo>
                <a:lnTo>
                  <a:pt x="89497" y="1639604"/>
                </a:lnTo>
                <a:lnTo>
                  <a:pt x="91820" y="1674241"/>
                </a:lnTo>
                <a:lnTo>
                  <a:pt x="124795" y="1685458"/>
                </a:lnTo>
                <a:lnTo>
                  <a:pt x="2258949" y="45974"/>
                </a:lnTo>
                <a:lnTo>
                  <a:pt x="2223769" y="0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55045" y="3570565"/>
            <a:ext cx="6908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60" i="1">
                <a:solidFill>
                  <a:srgbClr val="394D53"/>
                </a:solidFill>
                <a:latin typeface="Arial"/>
                <a:cs typeface="Arial"/>
              </a:rPr>
              <a:t>U</a:t>
            </a:r>
            <a:r>
              <a:rPr dirty="0" sz="1650" spc="-40" i="1">
                <a:solidFill>
                  <a:srgbClr val="394D53"/>
                </a:solidFill>
                <a:latin typeface="Arial"/>
                <a:cs typeface="Arial"/>
              </a:rPr>
              <a:t>p</a:t>
            </a:r>
            <a:r>
              <a:rPr dirty="0" sz="1650" spc="-45" i="1">
                <a:solidFill>
                  <a:srgbClr val="394D53"/>
                </a:solidFill>
                <a:latin typeface="Arial"/>
                <a:cs typeface="Arial"/>
              </a:rPr>
              <a:t>da</a:t>
            </a:r>
            <a:r>
              <a:rPr dirty="0" sz="1650" spc="140" i="1">
                <a:solidFill>
                  <a:srgbClr val="394D53"/>
                </a:solidFill>
                <a:latin typeface="Arial"/>
                <a:cs typeface="Arial"/>
              </a:rPr>
              <a:t>t</a:t>
            </a:r>
            <a:r>
              <a:rPr dirty="0" sz="1650" spc="-45" i="1">
                <a:solidFill>
                  <a:srgbClr val="394D53"/>
                </a:solidFill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7672" y="2031492"/>
            <a:ext cx="754380" cy="652780"/>
          </a:xfrm>
          <a:custGeom>
            <a:avLst/>
            <a:gdLst/>
            <a:ahLst/>
            <a:cxnLst/>
            <a:rect l="l" t="t" r="r" b="b"/>
            <a:pathLst>
              <a:path w="754380" h="652780">
                <a:moveTo>
                  <a:pt x="754380" y="0"/>
                </a:moveTo>
                <a:lnTo>
                  <a:pt x="0" y="0"/>
                </a:lnTo>
                <a:lnTo>
                  <a:pt x="0" y="652272"/>
                </a:lnTo>
                <a:lnTo>
                  <a:pt x="754380" y="652272"/>
                </a:lnTo>
                <a:lnTo>
                  <a:pt x="75438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7672" y="2031492"/>
            <a:ext cx="754380" cy="652780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515"/>
              </a:spcBef>
            </a:pPr>
            <a:r>
              <a:rPr dirty="0" sz="1600" spc="70">
                <a:solidFill>
                  <a:srgbClr val="FFFFFF"/>
                </a:solidFill>
                <a:latin typeface="Microsoft Sans Serif"/>
                <a:cs typeface="Microsoft Sans Serif"/>
              </a:rPr>
              <a:t>Bins/</a:t>
            </a:r>
            <a:endParaRPr sz="1600">
              <a:latin typeface="Microsoft Sans Serif"/>
              <a:cs typeface="Microsoft Sans Serif"/>
            </a:endParaRPr>
          </a:p>
          <a:p>
            <a:pPr marL="186690">
              <a:lnSpc>
                <a:spcPct val="100000"/>
              </a:lnSpc>
              <a:spcBef>
                <a:spcPts val="5"/>
              </a:spcBef>
            </a:pP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7672" y="1229867"/>
            <a:ext cx="754380" cy="79565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42875" rIns="0" bIns="0" rtlCol="0" vert="horz">
            <a:spAutoFit/>
          </a:bodyPr>
          <a:lstStyle/>
          <a:p>
            <a:pPr marL="311150" marR="180340" indent="-114300">
              <a:lnSpc>
                <a:spcPct val="100000"/>
              </a:lnSpc>
              <a:spcBef>
                <a:spcPts val="112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14317" y="1293622"/>
            <a:ext cx="982344" cy="1466850"/>
            <a:chOff x="3814317" y="1293622"/>
            <a:chExt cx="982344" cy="1466850"/>
          </a:xfrm>
        </p:grpSpPr>
        <p:sp>
          <p:nvSpPr>
            <p:cNvPr id="21" name="object 21"/>
            <p:cNvSpPr/>
            <p:nvPr/>
          </p:nvSpPr>
          <p:spPr>
            <a:xfrm>
              <a:off x="3820667" y="1299972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969263" y="0"/>
                  </a:moveTo>
                  <a:lnTo>
                    <a:pt x="0" y="0"/>
                  </a:lnTo>
                  <a:lnTo>
                    <a:pt x="0" y="1453896"/>
                  </a:lnTo>
                  <a:lnTo>
                    <a:pt x="969263" y="1453896"/>
                  </a:lnTo>
                  <a:lnTo>
                    <a:pt x="969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20667" y="1299972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0" y="1453896"/>
                  </a:moveTo>
                  <a:lnTo>
                    <a:pt x="969263" y="1453896"/>
                  </a:lnTo>
                  <a:lnTo>
                    <a:pt x="969263" y="0"/>
                  </a:lnTo>
                  <a:lnTo>
                    <a:pt x="0" y="0"/>
                  </a:lnTo>
                  <a:lnTo>
                    <a:pt x="0" y="1453896"/>
                  </a:lnTo>
                  <a:close/>
                </a:path>
              </a:pathLst>
            </a:custGeom>
            <a:ln w="12191">
              <a:solidFill>
                <a:srgbClr val="394D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76571" y="1318260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196596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196596" y="80314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6571" y="1318260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0" y="803148"/>
                  </a:moveTo>
                  <a:lnTo>
                    <a:pt x="196596" y="803148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80314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36433" y="1441450"/>
            <a:ext cx="283845" cy="55626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dirty="0" sz="16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Δ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45536" y="2083307"/>
            <a:ext cx="3933825" cy="676910"/>
            <a:chOff x="2645536" y="2083307"/>
            <a:chExt cx="3933825" cy="676910"/>
          </a:xfrm>
        </p:grpSpPr>
        <p:sp>
          <p:nvSpPr>
            <p:cNvPr id="27" name="object 27"/>
            <p:cNvSpPr/>
            <p:nvPr/>
          </p:nvSpPr>
          <p:spPr>
            <a:xfrm>
              <a:off x="6376415" y="2089403"/>
              <a:ext cx="196850" cy="664845"/>
            </a:xfrm>
            <a:custGeom>
              <a:avLst/>
              <a:gdLst/>
              <a:ahLst/>
              <a:cxnLst/>
              <a:rect l="l" t="t" r="r" b="b"/>
              <a:pathLst>
                <a:path w="196850" h="664844">
                  <a:moveTo>
                    <a:pt x="196595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196595" y="664463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76415" y="2089403"/>
              <a:ext cx="196850" cy="664845"/>
            </a:xfrm>
            <a:custGeom>
              <a:avLst/>
              <a:gdLst/>
              <a:ahLst/>
              <a:cxnLst/>
              <a:rect l="l" t="t" r="r" b="b"/>
              <a:pathLst>
                <a:path w="196850" h="664844">
                  <a:moveTo>
                    <a:pt x="0" y="664463"/>
                  </a:moveTo>
                  <a:lnTo>
                    <a:pt x="196595" y="664463"/>
                  </a:lnTo>
                  <a:lnTo>
                    <a:pt x="196595" y="0"/>
                  </a:lnTo>
                  <a:lnTo>
                    <a:pt x="0" y="0"/>
                  </a:lnTo>
                  <a:lnTo>
                    <a:pt x="0" y="6644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645537" y="2219070"/>
              <a:ext cx="3194685" cy="274320"/>
            </a:xfrm>
            <a:custGeom>
              <a:avLst/>
              <a:gdLst/>
              <a:ahLst/>
              <a:cxnLst/>
              <a:rect l="l" t="t" r="r" b="b"/>
              <a:pathLst>
                <a:path w="3194685" h="274319">
                  <a:moveTo>
                    <a:pt x="1172591" y="216662"/>
                  </a:moveTo>
                  <a:lnTo>
                    <a:pt x="1114171" y="216662"/>
                  </a:lnTo>
                  <a:lnTo>
                    <a:pt x="1094803" y="216662"/>
                  </a:lnTo>
                  <a:lnTo>
                    <a:pt x="1056005" y="274320"/>
                  </a:lnTo>
                  <a:lnTo>
                    <a:pt x="1172591" y="216662"/>
                  </a:lnTo>
                  <a:close/>
                </a:path>
                <a:path w="3194685" h="274319">
                  <a:moveTo>
                    <a:pt x="1230122" y="188214"/>
                  </a:moveTo>
                  <a:lnTo>
                    <a:pt x="1056767" y="100584"/>
                  </a:lnTo>
                  <a:lnTo>
                    <a:pt x="1095108" y="158673"/>
                  </a:lnTo>
                  <a:lnTo>
                    <a:pt x="254" y="153797"/>
                  </a:lnTo>
                  <a:lnTo>
                    <a:pt x="0" y="211709"/>
                  </a:lnTo>
                  <a:lnTo>
                    <a:pt x="1094867" y="216585"/>
                  </a:lnTo>
                  <a:lnTo>
                    <a:pt x="1114171" y="216662"/>
                  </a:lnTo>
                  <a:lnTo>
                    <a:pt x="1172768" y="216585"/>
                  </a:lnTo>
                  <a:lnTo>
                    <a:pt x="1230122" y="188214"/>
                  </a:lnTo>
                  <a:close/>
                </a:path>
                <a:path w="3194685" h="274319">
                  <a:moveTo>
                    <a:pt x="3137027" y="116078"/>
                  </a:moveTo>
                  <a:lnTo>
                    <a:pt x="3078607" y="116078"/>
                  </a:lnTo>
                  <a:lnTo>
                    <a:pt x="3059239" y="116078"/>
                  </a:lnTo>
                  <a:lnTo>
                    <a:pt x="3020441" y="173736"/>
                  </a:lnTo>
                  <a:lnTo>
                    <a:pt x="3137027" y="116078"/>
                  </a:lnTo>
                  <a:close/>
                </a:path>
                <a:path w="3194685" h="274319">
                  <a:moveTo>
                    <a:pt x="3194558" y="87630"/>
                  </a:moveTo>
                  <a:lnTo>
                    <a:pt x="3021203" y="0"/>
                  </a:lnTo>
                  <a:lnTo>
                    <a:pt x="3059544" y="58089"/>
                  </a:lnTo>
                  <a:lnTo>
                    <a:pt x="1964690" y="53213"/>
                  </a:lnTo>
                  <a:lnTo>
                    <a:pt x="1964436" y="111125"/>
                  </a:lnTo>
                  <a:lnTo>
                    <a:pt x="3059303" y="116001"/>
                  </a:lnTo>
                  <a:lnTo>
                    <a:pt x="3078607" y="116078"/>
                  </a:lnTo>
                  <a:lnTo>
                    <a:pt x="3137204" y="116001"/>
                  </a:lnTo>
                  <a:lnTo>
                    <a:pt x="3194558" y="87630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859660" y="3150488"/>
            <a:ext cx="92836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4445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394D53"/>
                </a:solidFill>
                <a:latin typeface="Microsoft Sans Serif"/>
                <a:cs typeface="Microsoft Sans Serif"/>
              </a:rPr>
              <a:t>Base </a:t>
            </a:r>
            <a:r>
              <a:rPr dirty="0" sz="16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11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600" spc="4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ainer  </a:t>
            </a:r>
            <a:r>
              <a:rPr dirty="0" sz="1600" spc="-5">
                <a:solidFill>
                  <a:srgbClr val="394D53"/>
                </a:solidFill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19347" y="6251854"/>
            <a:ext cx="2113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solidFill>
                  <a:srgbClr val="394D53"/>
                </a:solidFill>
                <a:latin typeface="Trebuchet MS"/>
                <a:cs typeface="Trebuchet MS"/>
              </a:rPr>
              <a:t>Hos</a:t>
            </a:r>
            <a:r>
              <a:rPr dirty="0" sz="1600" spc="40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-8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394D53"/>
                </a:solidFill>
                <a:latin typeface="Trebuchet MS"/>
                <a:cs typeface="Trebuchet MS"/>
              </a:rPr>
              <a:t>is</a:t>
            </a:r>
            <a:r>
              <a:rPr dirty="0" sz="1600" spc="-114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n</a:t>
            </a:r>
            <a:r>
              <a:rPr dirty="0" sz="1600" spc="5">
                <a:solidFill>
                  <a:srgbClr val="394D53"/>
                </a:solidFill>
                <a:latin typeface="Trebuchet MS"/>
                <a:cs typeface="Trebuchet MS"/>
              </a:rPr>
              <a:t>ow</a:t>
            </a:r>
            <a:r>
              <a:rPr dirty="0" sz="1600" spc="-11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r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unning</a:t>
            </a:r>
            <a:r>
              <a:rPr dirty="0" sz="1600" spc="-11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170">
                <a:solidFill>
                  <a:srgbClr val="394D53"/>
                </a:solidFill>
                <a:latin typeface="Trebuchet MS"/>
                <a:cs typeface="Trebuchet MS"/>
              </a:rPr>
              <a:t>A</a:t>
            </a:r>
            <a:r>
              <a:rPr dirty="0" sz="1600" spc="-240">
                <a:solidFill>
                  <a:srgbClr val="394D53"/>
                </a:solidFill>
                <a:latin typeface="Trebuchet MS"/>
                <a:cs typeface="Trebuchet MS"/>
              </a:rPr>
              <a:t>’’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7130" y="3185922"/>
            <a:ext cx="92836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11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600" spc="4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ainer  </a:t>
            </a:r>
            <a:r>
              <a:rPr dirty="0" sz="1600" spc="60">
                <a:solidFill>
                  <a:srgbClr val="394D53"/>
                </a:solidFill>
                <a:latin typeface="Trebuchet MS"/>
                <a:cs typeface="Trebuchet MS"/>
              </a:rPr>
              <a:t>Mod</a:t>
            </a:r>
            <a:r>
              <a:rPr dirty="0" sz="1600" spc="-12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394D53"/>
                </a:solidFill>
                <a:latin typeface="Trebuchet MS"/>
                <a:cs typeface="Trebuchet MS"/>
              </a:rPr>
              <a:t>A’’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517126" y="3192526"/>
            <a:ext cx="982344" cy="1466850"/>
            <a:chOff x="9517126" y="3192526"/>
            <a:chExt cx="982344" cy="1466850"/>
          </a:xfrm>
        </p:grpSpPr>
        <p:sp>
          <p:nvSpPr>
            <p:cNvPr id="34" name="object 34"/>
            <p:cNvSpPr/>
            <p:nvPr/>
          </p:nvSpPr>
          <p:spPr>
            <a:xfrm>
              <a:off x="9523476" y="3198875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969264" y="0"/>
                  </a:moveTo>
                  <a:lnTo>
                    <a:pt x="0" y="0"/>
                  </a:lnTo>
                  <a:lnTo>
                    <a:pt x="0" y="827544"/>
                  </a:lnTo>
                  <a:lnTo>
                    <a:pt x="0" y="1453896"/>
                  </a:lnTo>
                  <a:lnTo>
                    <a:pt x="969264" y="1453896"/>
                  </a:lnTo>
                  <a:lnTo>
                    <a:pt x="969264" y="827544"/>
                  </a:lnTo>
                  <a:lnTo>
                    <a:pt x="969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23476" y="3198876"/>
              <a:ext cx="969644" cy="1454150"/>
            </a:xfrm>
            <a:custGeom>
              <a:avLst/>
              <a:gdLst/>
              <a:ahLst/>
              <a:cxnLst/>
              <a:rect l="l" t="t" r="r" b="b"/>
              <a:pathLst>
                <a:path w="969645" h="1454150">
                  <a:moveTo>
                    <a:pt x="0" y="1453896"/>
                  </a:moveTo>
                  <a:lnTo>
                    <a:pt x="969264" y="1453896"/>
                  </a:lnTo>
                  <a:lnTo>
                    <a:pt x="969264" y="0"/>
                  </a:lnTo>
                  <a:lnTo>
                    <a:pt x="0" y="0"/>
                  </a:lnTo>
                  <a:lnTo>
                    <a:pt x="0" y="1453896"/>
                  </a:lnTo>
                  <a:close/>
                </a:path>
              </a:pathLst>
            </a:custGeom>
            <a:ln w="12192">
              <a:solidFill>
                <a:srgbClr val="394D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79380" y="3224784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196596" y="0"/>
                  </a:moveTo>
                  <a:lnTo>
                    <a:pt x="0" y="0"/>
                  </a:lnTo>
                  <a:lnTo>
                    <a:pt x="0" y="803147"/>
                  </a:lnTo>
                  <a:lnTo>
                    <a:pt x="196596" y="80314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279380" y="3224784"/>
              <a:ext cx="196850" cy="803275"/>
            </a:xfrm>
            <a:custGeom>
              <a:avLst/>
              <a:gdLst/>
              <a:ahLst/>
              <a:cxnLst/>
              <a:rect l="l" t="t" r="r" b="b"/>
              <a:pathLst>
                <a:path w="196850" h="803275">
                  <a:moveTo>
                    <a:pt x="0" y="803147"/>
                  </a:moveTo>
                  <a:lnTo>
                    <a:pt x="196596" y="803147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80314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239877" y="3348609"/>
            <a:ext cx="283845" cy="55626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dirty="0" sz="16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Δ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285476" y="4020311"/>
            <a:ext cx="208915" cy="675640"/>
            <a:chOff x="10285476" y="4020311"/>
            <a:chExt cx="208915" cy="675640"/>
          </a:xfrm>
        </p:grpSpPr>
        <p:sp>
          <p:nvSpPr>
            <p:cNvPr id="40" name="object 40"/>
            <p:cNvSpPr/>
            <p:nvPr/>
          </p:nvSpPr>
          <p:spPr>
            <a:xfrm>
              <a:off x="10291572" y="4026407"/>
              <a:ext cx="196850" cy="662940"/>
            </a:xfrm>
            <a:custGeom>
              <a:avLst/>
              <a:gdLst/>
              <a:ahLst/>
              <a:cxnLst/>
              <a:rect l="l" t="t" r="r" b="b"/>
              <a:pathLst>
                <a:path w="196850" h="662939">
                  <a:moveTo>
                    <a:pt x="196596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96596" y="662939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291572" y="4026407"/>
              <a:ext cx="196850" cy="662940"/>
            </a:xfrm>
            <a:custGeom>
              <a:avLst/>
              <a:gdLst/>
              <a:ahLst/>
              <a:cxnLst/>
              <a:rect l="l" t="t" r="r" b="b"/>
              <a:pathLst>
                <a:path w="196850" h="662939">
                  <a:moveTo>
                    <a:pt x="0" y="662939"/>
                  </a:moveTo>
                  <a:lnTo>
                    <a:pt x="196596" y="6629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6467855" y="5145023"/>
            <a:ext cx="768350" cy="645160"/>
            <a:chOff x="6467855" y="5145023"/>
            <a:chExt cx="768350" cy="645160"/>
          </a:xfrm>
        </p:grpSpPr>
        <p:sp>
          <p:nvSpPr>
            <p:cNvPr id="43" name="object 43"/>
            <p:cNvSpPr/>
            <p:nvPr/>
          </p:nvSpPr>
          <p:spPr>
            <a:xfrm>
              <a:off x="6473951" y="5151119"/>
              <a:ext cx="756285" cy="632460"/>
            </a:xfrm>
            <a:custGeom>
              <a:avLst/>
              <a:gdLst/>
              <a:ahLst/>
              <a:cxnLst/>
              <a:rect l="l" t="t" r="r" b="b"/>
              <a:pathLst>
                <a:path w="756284" h="632460">
                  <a:moveTo>
                    <a:pt x="755903" y="158114"/>
                  </a:moveTo>
                  <a:lnTo>
                    <a:pt x="736092" y="158114"/>
                  </a:lnTo>
                  <a:lnTo>
                    <a:pt x="736092" y="474344"/>
                  </a:lnTo>
                  <a:lnTo>
                    <a:pt x="755903" y="474344"/>
                  </a:lnTo>
                  <a:lnTo>
                    <a:pt x="755903" y="158114"/>
                  </a:lnTo>
                  <a:close/>
                </a:path>
                <a:path w="756284" h="632460">
                  <a:moveTo>
                    <a:pt x="716406" y="158114"/>
                  </a:moveTo>
                  <a:lnTo>
                    <a:pt x="676782" y="158114"/>
                  </a:lnTo>
                  <a:lnTo>
                    <a:pt x="676782" y="474344"/>
                  </a:lnTo>
                  <a:lnTo>
                    <a:pt x="716406" y="474344"/>
                  </a:lnTo>
                  <a:lnTo>
                    <a:pt x="716406" y="158114"/>
                  </a:lnTo>
                  <a:close/>
                </a:path>
                <a:path w="756284" h="632460">
                  <a:moveTo>
                    <a:pt x="316229" y="0"/>
                  </a:moveTo>
                  <a:lnTo>
                    <a:pt x="0" y="316229"/>
                  </a:lnTo>
                  <a:lnTo>
                    <a:pt x="316229" y="632459"/>
                  </a:lnTo>
                  <a:lnTo>
                    <a:pt x="316229" y="474344"/>
                  </a:lnTo>
                  <a:lnTo>
                    <a:pt x="657098" y="474344"/>
                  </a:lnTo>
                  <a:lnTo>
                    <a:pt x="657098" y="158114"/>
                  </a:lnTo>
                  <a:lnTo>
                    <a:pt x="316229" y="158114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73951" y="5151119"/>
              <a:ext cx="756285" cy="632460"/>
            </a:xfrm>
            <a:custGeom>
              <a:avLst/>
              <a:gdLst/>
              <a:ahLst/>
              <a:cxnLst/>
              <a:rect l="l" t="t" r="r" b="b"/>
              <a:pathLst>
                <a:path w="756284" h="632460">
                  <a:moveTo>
                    <a:pt x="755903" y="474344"/>
                  </a:moveTo>
                  <a:lnTo>
                    <a:pt x="736092" y="474344"/>
                  </a:lnTo>
                  <a:lnTo>
                    <a:pt x="736092" y="158114"/>
                  </a:lnTo>
                  <a:lnTo>
                    <a:pt x="755903" y="158114"/>
                  </a:lnTo>
                  <a:lnTo>
                    <a:pt x="755903" y="474344"/>
                  </a:lnTo>
                  <a:close/>
                </a:path>
                <a:path w="756284" h="632460">
                  <a:moveTo>
                    <a:pt x="716406" y="474344"/>
                  </a:moveTo>
                  <a:lnTo>
                    <a:pt x="676782" y="474344"/>
                  </a:lnTo>
                  <a:lnTo>
                    <a:pt x="676782" y="158114"/>
                  </a:lnTo>
                  <a:lnTo>
                    <a:pt x="716406" y="158114"/>
                  </a:lnTo>
                  <a:lnTo>
                    <a:pt x="716406" y="474344"/>
                  </a:lnTo>
                  <a:close/>
                </a:path>
                <a:path w="756284" h="632460">
                  <a:moveTo>
                    <a:pt x="657098" y="474344"/>
                  </a:moveTo>
                  <a:lnTo>
                    <a:pt x="316229" y="474344"/>
                  </a:lnTo>
                  <a:lnTo>
                    <a:pt x="316229" y="632459"/>
                  </a:lnTo>
                  <a:lnTo>
                    <a:pt x="0" y="316229"/>
                  </a:lnTo>
                  <a:lnTo>
                    <a:pt x="316229" y="0"/>
                  </a:lnTo>
                  <a:lnTo>
                    <a:pt x="316229" y="158114"/>
                  </a:lnTo>
                  <a:lnTo>
                    <a:pt x="657098" y="158114"/>
                  </a:lnTo>
                  <a:lnTo>
                    <a:pt x="657098" y="4743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8319516" y="5108447"/>
            <a:ext cx="754380" cy="652780"/>
          </a:xfrm>
          <a:custGeom>
            <a:avLst/>
            <a:gdLst/>
            <a:ahLst/>
            <a:cxnLst/>
            <a:rect l="l" t="t" r="r" b="b"/>
            <a:pathLst>
              <a:path w="754379" h="652779">
                <a:moveTo>
                  <a:pt x="0" y="652271"/>
                </a:moveTo>
                <a:lnTo>
                  <a:pt x="754379" y="652271"/>
                </a:lnTo>
                <a:lnTo>
                  <a:pt x="754379" y="0"/>
                </a:lnTo>
                <a:lnTo>
                  <a:pt x="0" y="0"/>
                </a:lnTo>
                <a:lnTo>
                  <a:pt x="0" y="65227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324850" y="5114544"/>
            <a:ext cx="742950" cy="64198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5969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70"/>
              </a:spcBef>
            </a:pPr>
            <a:r>
              <a:rPr dirty="0" sz="1600" spc="70">
                <a:solidFill>
                  <a:srgbClr val="FFFFFF"/>
                </a:solidFill>
                <a:latin typeface="Microsoft Sans Serif"/>
                <a:cs typeface="Microsoft Sans Serif"/>
              </a:rPr>
              <a:t>Bins/</a:t>
            </a:r>
            <a:endParaRPr sz="16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Libs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18754" y="4305300"/>
            <a:ext cx="755650" cy="79756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44145" rIns="0" bIns="0" rtlCol="0" vert="horz">
            <a:spAutoFit/>
          </a:bodyPr>
          <a:lstStyle/>
          <a:p>
            <a:pPr marL="313055" marR="179070" indent="-114300">
              <a:lnSpc>
                <a:spcPct val="100000"/>
              </a:lnSpc>
              <a:spcBef>
                <a:spcPts val="1135"/>
              </a:spcBef>
            </a:pP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pp  </a:t>
            </a:r>
            <a:r>
              <a:rPr dirty="0" sz="1600" spc="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3334511" y="4416552"/>
          <a:ext cx="1949450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  <a:gridCol w="213359"/>
                <a:gridCol w="955675"/>
              </a:tblGrid>
              <a:tr h="795527">
                <a:tc>
                  <a:txBody>
                    <a:bodyPr/>
                    <a:lstStyle/>
                    <a:p>
                      <a:pPr marL="266065" marR="184150" indent="-685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pp  </a:t>
                      </a:r>
                      <a:r>
                        <a:rPr dirty="0" sz="1600" spc="-10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A’’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394D53"/>
                      </a:solidFill>
                      <a:prstDash val="solid"/>
                    </a:lnL>
                    <a:lnT w="12700">
                      <a:solidFill>
                        <a:srgbClr val="394D53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94D53"/>
                      </a:solidFill>
                      <a:prstDash val="solid"/>
                    </a:lnR>
                    <a:lnT w="12700">
                      <a:solidFill>
                        <a:srgbClr val="394D53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41709C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669036">
                <a:tc>
                  <a:txBody>
                    <a:bodyPr/>
                    <a:lstStyle/>
                    <a:p>
                      <a:pPr marL="183515" marR="128270" indent="-596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ins/  </a:t>
                      </a:r>
                      <a:r>
                        <a:rPr dirty="0" sz="1600" spc="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Libs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381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381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41709C"/>
                      </a:solidFill>
                      <a:prstDash val="solid"/>
                    </a:lnL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382523">
                <a:tc gridSpan="3"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2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r>
                        <a:rPr dirty="0" sz="1600" spc="-8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Engine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381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7725282" y="6186322"/>
            <a:ext cx="359917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70">
                <a:solidFill>
                  <a:srgbClr val="394D53"/>
                </a:solidFill>
                <a:latin typeface="Trebuchet MS"/>
                <a:cs typeface="Trebuchet MS"/>
              </a:rPr>
              <a:t>H</a:t>
            </a:r>
            <a:r>
              <a:rPr dirty="0" sz="1600" spc="50">
                <a:solidFill>
                  <a:srgbClr val="394D53"/>
                </a:solidFill>
                <a:latin typeface="Trebuchet MS"/>
                <a:cs typeface="Trebuchet MS"/>
              </a:rPr>
              <a:t>o</a:t>
            </a:r>
            <a:r>
              <a:rPr dirty="0" sz="1600" spc="35">
                <a:solidFill>
                  <a:srgbClr val="394D53"/>
                </a:solidFill>
                <a:latin typeface="Trebuchet MS"/>
                <a:cs typeface="Trebuchet MS"/>
              </a:rPr>
              <a:t>s</a:t>
            </a:r>
            <a:r>
              <a:rPr dirty="0" sz="1600" spc="40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-8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running</a:t>
            </a:r>
            <a:r>
              <a:rPr dirty="0" sz="1600" spc="-12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394D53"/>
                </a:solidFill>
                <a:latin typeface="Trebuchet MS"/>
                <a:cs typeface="Trebuchet MS"/>
              </a:rPr>
              <a:t>A</a:t>
            </a:r>
            <a:r>
              <a:rPr dirty="0" sz="1600" spc="-12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394D53"/>
                </a:solidFill>
                <a:latin typeface="Trebuchet MS"/>
                <a:cs typeface="Trebuchet MS"/>
              </a:rPr>
              <a:t>w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ant</a:t>
            </a:r>
            <a:r>
              <a:rPr dirty="0" sz="1600" spc="25">
                <a:solidFill>
                  <a:srgbClr val="394D53"/>
                </a:solidFill>
                <a:latin typeface="Trebuchet MS"/>
                <a:cs typeface="Trebuchet MS"/>
              </a:rPr>
              <a:t>s</a:t>
            </a:r>
            <a:r>
              <a:rPr dirty="0" sz="1600" spc="-11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45">
                <a:solidFill>
                  <a:srgbClr val="394D53"/>
                </a:solidFill>
                <a:latin typeface="Trebuchet MS"/>
                <a:cs typeface="Trebuchet MS"/>
              </a:rPr>
              <a:t>o</a:t>
            </a:r>
            <a:r>
              <a:rPr dirty="0" sz="1600" spc="-10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394D53"/>
                </a:solidFill>
                <a:latin typeface="Trebuchet MS"/>
                <a:cs typeface="Trebuchet MS"/>
              </a:rPr>
              <a:t>upg</a:t>
            </a:r>
            <a:r>
              <a:rPr dirty="0" sz="1600" spc="30">
                <a:solidFill>
                  <a:srgbClr val="394D53"/>
                </a:solidFill>
                <a:latin typeface="Trebuchet MS"/>
                <a:cs typeface="Trebuchet MS"/>
              </a:rPr>
              <a:t>r</a:t>
            </a:r>
            <a:r>
              <a:rPr dirty="0" sz="1600">
                <a:solidFill>
                  <a:srgbClr val="394D53"/>
                </a:solidFill>
                <a:latin typeface="Trebuchet MS"/>
                <a:cs typeface="Trebuchet MS"/>
              </a:rPr>
              <a:t>a</a:t>
            </a:r>
            <a:r>
              <a:rPr dirty="0" sz="1600" spc="5">
                <a:solidFill>
                  <a:srgbClr val="394D53"/>
                </a:solidFill>
                <a:latin typeface="Trebuchet MS"/>
                <a:cs typeface="Trebuchet MS"/>
              </a:rPr>
              <a:t>d</a:t>
            </a:r>
            <a:r>
              <a:rPr dirty="0" sz="1600">
                <a:solidFill>
                  <a:srgbClr val="394D53"/>
                </a:solidFill>
                <a:latin typeface="Trebuchet MS"/>
                <a:cs typeface="Trebuchet MS"/>
              </a:rPr>
              <a:t>e</a:t>
            </a:r>
            <a:r>
              <a:rPr dirty="0" sz="1600" spc="-114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394D53"/>
                </a:solidFill>
                <a:latin typeface="Trebuchet MS"/>
                <a:cs typeface="Trebuchet MS"/>
              </a:rPr>
              <a:t>t</a:t>
            </a:r>
            <a:r>
              <a:rPr dirty="0" sz="1600" spc="45">
                <a:solidFill>
                  <a:srgbClr val="394D53"/>
                </a:solidFill>
                <a:latin typeface="Trebuchet MS"/>
                <a:cs typeface="Trebuchet MS"/>
              </a:rPr>
              <a:t>o</a:t>
            </a:r>
            <a:r>
              <a:rPr dirty="0" sz="1600" spc="-95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394D53"/>
                </a:solidFill>
                <a:latin typeface="Trebuchet MS"/>
                <a:cs typeface="Trebuchet MS"/>
              </a:rPr>
              <a:t>A</a:t>
            </a:r>
            <a:r>
              <a:rPr dirty="0" sz="1600" spc="-240">
                <a:solidFill>
                  <a:srgbClr val="394D53"/>
                </a:solidFill>
                <a:latin typeface="Trebuchet MS"/>
                <a:cs typeface="Trebuchet MS"/>
              </a:rPr>
              <a:t>’</a:t>
            </a:r>
            <a:r>
              <a:rPr dirty="0" sz="1600" spc="-229">
                <a:solidFill>
                  <a:srgbClr val="394D53"/>
                </a:solidFill>
                <a:latin typeface="Trebuchet MS"/>
                <a:cs typeface="Trebuchet MS"/>
              </a:rPr>
              <a:t>’</a:t>
            </a:r>
            <a:r>
              <a:rPr dirty="0" sz="1600" spc="-204">
                <a:solidFill>
                  <a:srgbClr val="394D53"/>
                </a:solidFill>
                <a:latin typeface="Trebuchet MS"/>
                <a:cs typeface="Trebuchet MS"/>
              </a:rPr>
              <a:t>.  </a:t>
            </a:r>
            <a:r>
              <a:rPr dirty="0" sz="1600" spc="-5">
                <a:solidFill>
                  <a:srgbClr val="394D53"/>
                </a:solidFill>
                <a:latin typeface="Microsoft Sans Serif"/>
                <a:cs typeface="Microsoft Sans Serif"/>
              </a:rPr>
              <a:t>Requests</a:t>
            </a:r>
            <a:r>
              <a:rPr dirty="0" sz="1600" spc="-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update.</a:t>
            </a:r>
            <a:r>
              <a:rPr dirty="0" sz="1600" spc="-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5">
                <a:solidFill>
                  <a:srgbClr val="394D53"/>
                </a:solidFill>
                <a:latin typeface="Microsoft Sans Serif"/>
                <a:cs typeface="Microsoft Sans Serif"/>
              </a:rPr>
              <a:t>Gets</a:t>
            </a:r>
            <a:r>
              <a:rPr dirty="0" sz="16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only</a:t>
            </a:r>
            <a:r>
              <a:rPr dirty="0" sz="1600" spc="-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394D53"/>
                </a:solidFill>
                <a:latin typeface="Microsoft Sans Serif"/>
                <a:cs typeface="Microsoft Sans Serif"/>
              </a:rPr>
              <a:t>diffs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28109" y="3185922"/>
            <a:ext cx="92836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11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1600" spc="4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ainer  </a:t>
            </a:r>
            <a:r>
              <a:rPr dirty="0" sz="1600" spc="60">
                <a:solidFill>
                  <a:srgbClr val="394D53"/>
                </a:solidFill>
                <a:latin typeface="Trebuchet MS"/>
                <a:cs typeface="Trebuchet MS"/>
              </a:rPr>
              <a:t>Mod</a:t>
            </a:r>
            <a:r>
              <a:rPr dirty="0" sz="1600" spc="-12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394D53"/>
                </a:solidFill>
                <a:latin typeface="Trebuchet MS"/>
                <a:cs typeface="Trebuchet MS"/>
              </a:rPr>
              <a:t>A’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5072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Ecosystem</a:t>
            </a:r>
            <a:r>
              <a:rPr dirty="0" spc="-180"/>
              <a:t> </a:t>
            </a:r>
            <a:r>
              <a:rPr dirty="0" spc="7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8277"/>
            <a:ext cx="7255509" cy="5215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Operating</a:t>
            </a:r>
            <a:r>
              <a:rPr dirty="0" sz="2600" spc="-1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20">
                <a:solidFill>
                  <a:srgbClr val="394D53"/>
                </a:solidFill>
                <a:latin typeface="Microsoft Sans Serif"/>
                <a:cs typeface="Microsoft Sans Serif"/>
              </a:rPr>
              <a:t>systems</a:t>
            </a:r>
            <a:endParaRPr sz="26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2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 spc="60">
                <a:solidFill>
                  <a:srgbClr val="243131"/>
                </a:solidFill>
                <a:latin typeface="Microsoft Sans Serif"/>
                <a:cs typeface="Microsoft Sans Serif"/>
              </a:rPr>
              <a:t>Virtually</a:t>
            </a:r>
            <a:r>
              <a:rPr dirty="0" sz="2200" spc="-6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243131"/>
                </a:solidFill>
                <a:latin typeface="Microsoft Sans Serif"/>
                <a:cs typeface="Microsoft Sans Serif"/>
              </a:rPr>
              <a:t>any</a:t>
            </a:r>
            <a:r>
              <a:rPr dirty="0" sz="22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43131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2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43131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243131"/>
                </a:solidFill>
                <a:latin typeface="Microsoft Sans Serif"/>
                <a:cs typeface="Microsoft Sans Serif"/>
              </a:rPr>
              <a:t>2.6.32+</a:t>
            </a:r>
            <a:r>
              <a:rPr dirty="0" sz="2200" spc="-114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0">
                <a:solidFill>
                  <a:srgbClr val="243131"/>
                </a:solidFill>
                <a:latin typeface="Microsoft Sans Serif"/>
                <a:cs typeface="Microsoft Sans Serif"/>
              </a:rPr>
              <a:t>kernel</a:t>
            </a:r>
            <a:endParaRPr sz="2200">
              <a:latin typeface="Microsoft Sans Serif"/>
              <a:cs typeface="Microsoft Sans Serif"/>
            </a:endParaRPr>
          </a:p>
          <a:p>
            <a:pPr algn="just" lvl="1" marL="698500" marR="5715" indent="-228600">
              <a:lnSpc>
                <a:spcPct val="801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200" spc="-40">
                <a:solidFill>
                  <a:srgbClr val="243131"/>
                </a:solidFill>
                <a:latin typeface="Microsoft Sans Serif"/>
                <a:cs typeface="Microsoft Sans Serif"/>
              </a:rPr>
              <a:t>Red</a:t>
            </a: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43131"/>
                </a:solidFill>
                <a:latin typeface="Microsoft Sans Serif"/>
                <a:cs typeface="Microsoft Sans Serif"/>
              </a:rPr>
              <a:t>Hat/Docker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243131"/>
                </a:solidFill>
                <a:latin typeface="Microsoft Sans Serif"/>
                <a:cs typeface="Microsoft Sans Serif"/>
              </a:rPr>
              <a:t>collaboration</a:t>
            </a:r>
            <a:r>
              <a:rPr dirty="0" sz="2200" spc="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14">
                <a:solidFill>
                  <a:srgbClr val="243131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 make </a:t>
            </a:r>
            <a:r>
              <a:rPr dirty="0" sz="2200" spc="65">
                <a:solidFill>
                  <a:srgbClr val="243131"/>
                </a:solidFill>
                <a:latin typeface="Microsoft Sans Serif"/>
                <a:cs typeface="Microsoft Sans Serif"/>
              </a:rPr>
              <a:t>work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43131"/>
                </a:solidFill>
                <a:latin typeface="Microsoft Sans Serif"/>
                <a:cs typeface="Microsoft Sans Serif"/>
              </a:rPr>
              <a:t>across </a:t>
            </a:r>
            <a:r>
              <a:rPr dirty="0" sz="2200" spc="-5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0">
                <a:solidFill>
                  <a:srgbClr val="243131"/>
                </a:solidFill>
                <a:latin typeface="Microsoft Sans Serif"/>
                <a:cs typeface="Microsoft Sans Serif"/>
              </a:rPr>
              <a:t>RHEL</a:t>
            </a:r>
            <a:r>
              <a:rPr dirty="0" sz="2200" spc="-5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6.4+,</a:t>
            </a:r>
            <a:r>
              <a:rPr dirty="0" sz="2200" spc="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43131"/>
                </a:solidFill>
                <a:latin typeface="Microsoft Sans Serif"/>
                <a:cs typeface="Microsoft Sans Serif"/>
              </a:rPr>
              <a:t>Fedora,</a:t>
            </a:r>
            <a:r>
              <a:rPr dirty="0" sz="2200" spc="-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200" spc="-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43131"/>
                </a:solidFill>
                <a:latin typeface="Microsoft Sans Serif"/>
                <a:cs typeface="Microsoft Sans Serif"/>
              </a:rPr>
              <a:t>other</a:t>
            </a:r>
            <a:r>
              <a:rPr dirty="0" sz="2200" spc="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243131"/>
                </a:solidFill>
                <a:latin typeface="Microsoft Sans Serif"/>
                <a:cs typeface="Microsoft Sans Serif"/>
              </a:rPr>
              <a:t>members</a:t>
            </a: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43131"/>
                </a:solidFill>
                <a:latin typeface="Microsoft Sans Serif"/>
                <a:cs typeface="Microsoft Sans Serif"/>
              </a:rPr>
              <a:t>the </a:t>
            </a:r>
            <a:r>
              <a:rPr dirty="0" sz="2200" spc="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243131"/>
                </a:solidFill>
                <a:latin typeface="Microsoft Sans Serif"/>
                <a:cs typeface="Microsoft Sans Serif"/>
              </a:rPr>
              <a:t>family</a:t>
            </a:r>
            <a:r>
              <a:rPr dirty="0" sz="22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0">
                <a:solidFill>
                  <a:srgbClr val="243131"/>
                </a:solidFill>
                <a:latin typeface="Microsoft Sans Serif"/>
                <a:cs typeface="Microsoft Sans Serif"/>
              </a:rPr>
              <a:t>(2.6.32</a:t>
            </a:r>
            <a:r>
              <a:rPr dirty="0" sz="2200" spc="-1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243131"/>
                </a:solidFill>
                <a:latin typeface="Microsoft Sans Serif"/>
                <a:cs typeface="Microsoft Sans Serif"/>
              </a:rPr>
              <a:t>+)</a:t>
            </a:r>
            <a:endParaRPr sz="22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1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 spc="-55">
                <a:solidFill>
                  <a:srgbClr val="243131"/>
                </a:solidFill>
                <a:latin typeface="Microsoft Sans Serif"/>
                <a:cs typeface="Microsoft Sans Serif"/>
              </a:rPr>
              <a:t>CoreOS</a:t>
            </a:r>
            <a:r>
              <a:rPr dirty="0" sz="2200" spc="-55">
                <a:solidFill>
                  <a:srgbClr val="243131"/>
                </a:solidFill>
                <a:latin typeface="Trebuchet MS"/>
                <a:cs typeface="Trebuchet MS"/>
              </a:rPr>
              <a:t>—</a:t>
            </a:r>
            <a:r>
              <a:rPr dirty="0" sz="2200" spc="-55">
                <a:solidFill>
                  <a:srgbClr val="243131"/>
                </a:solidFill>
                <a:latin typeface="Microsoft Sans Serif"/>
                <a:cs typeface="Microsoft Sans Serif"/>
              </a:rPr>
              <a:t>Small</a:t>
            </a:r>
            <a:r>
              <a:rPr dirty="0" sz="22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0">
                <a:solidFill>
                  <a:srgbClr val="243131"/>
                </a:solidFill>
                <a:latin typeface="Microsoft Sans Serif"/>
                <a:cs typeface="Microsoft Sans Serif"/>
              </a:rPr>
              <a:t>core</a:t>
            </a:r>
            <a:r>
              <a:rPr dirty="0" sz="22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20">
                <a:solidFill>
                  <a:srgbClr val="243131"/>
                </a:solidFill>
                <a:latin typeface="Microsoft Sans Serif"/>
                <a:cs typeface="Microsoft Sans Serif"/>
              </a:rPr>
              <a:t>OS</a:t>
            </a:r>
            <a:r>
              <a:rPr dirty="0" sz="22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purpose</a:t>
            </a:r>
            <a:r>
              <a:rPr dirty="0" sz="22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243131"/>
                </a:solidFill>
                <a:latin typeface="Microsoft Sans Serif"/>
                <a:cs typeface="Microsoft Sans Serif"/>
              </a:rPr>
              <a:t>built</a:t>
            </a:r>
            <a:r>
              <a:rPr dirty="0" sz="22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43131"/>
                </a:solidFill>
                <a:latin typeface="Microsoft Sans Serif"/>
                <a:cs typeface="Microsoft Sans Serif"/>
              </a:rPr>
              <a:t>with</a:t>
            </a:r>
            <a:r>
              <a:rPr dirty="0" sz="22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0">
                <a:solidFill>
                  <a:srgbClr val="243131"/>
                </a:solidFill>
                <a:latin typeface="Microsoft Sans Serif"/>
                <a:cs typeface="Microsoft Sans Serif"/>
              </a:rPr>
              <a:t>Docker</a:t>
            </a:r>
            <a:endParaRPr sz="2200">
              <a:latin typeface="Microsoft Sans Serif"/>
              <a:cs typeface="Microsoft Sans Serif"/>
            </a:endParaRPr>
          </a:p>
          <a:p>
            <a:pPr algn="just" marL="241300" indent="-229235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15">
                <a:solidFill>
                  <a:srgbClr val="394D53"/>
                </a:solidFill>
                <a:latin typeface="Microsoft Sans Serif"/>
                <a:cs typeface="Microsoft Sans Serif"/>
              </a:rPr>
              <a:t>OpenStack</a:t>
            </a:r>
            <a:endParaRPr sz="2600">
              <a:latin typeface="Microsoft Sans Serif"/>
              <a:cs typeface="Microsoft Sans Serif"/>
            </a:endParaRPr>
          </a:p>
          <a:p>
            <a:pPr algn="just" lvl="1" marL="698500" marR="5080" indent="-2286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200" spc="30">
                <a:solidFill>
                  <a:srgbClr val="243131"/>
                </a:solidFill>
                <a:latin typeface="Microsoft Sans Serif"/>
                <a:cs typeface="Microsoft Sans Serif"/>
              </a:rPr>
              <a:t>Docker</a:t>
            </a:r>
            <a:r>
              <a:rPr dirty="0" sz="2200" spc="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43131"/>
                </a:solidFill>
                <a:latin typeface="Microsoft Sans Serif"/>
                <a:cs typeface="Microsoft Sans Serif"/>
              </a:rPr>
              <a:t>integration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80">
                <a:solidFill>
                  <a:srgbClr val="243131"/>
                </a:solidFill>
                <a:latin typeface="Microsoft Sans Serif"/>
                <a:cs typeface="Microsoft Sans Serif"/>
              </a:rPr>
              <a:t>into</a:t>
            </a:r>
            <a:r>
              <a:rPr dirty="0" sz="2200" spc="3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243131"/>
                </a:solidFill>
                <a:latin typeface="Microsoft Sans Serif"/>
                <a:cs typeface="Microsoft Sans Serif"/>
              </a:rPr>
              <a:t>NOVA</a:t>
            </a: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5">
                <a:solidFill>
                  <a:srgbClr val="243131"/>
                </a:solidFill>
                <a:latin typeface="Microsoft Sans Serif"/>
                <a:cs typeface="Microsoft Sans Serif"/>
              </a:rPr>
              <a:t>(&amp;</a:t>
            </a:r>
            <a:r>
              <a:rPr dirty="0" sz="2200" spc="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243131"/>
                </a:solidFill>
                <a:latin typeface="Microsoft Sans Serif"/>
                <a:cs typeface="Microsoft Sans Serif"/>
              </a:rPr>
              <a:t>compatibility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243131"/>
                </a:solidFill>
                <a:latin typeface="Microsoft Sans Serif"/>
                <a:cs typeface="Microsoft Sans Serif"/>
              </a:rPr>
              <a:t>with </a:t>
            </a:r>
            <a:r>
              <a:rPr dirty="0" sz="2200" spc="-5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243131"/>
                </a:solidFill>
                <a:latin typeface="Microsoft Sans Serif"/>
                <a:cs typeface="Microsoft Sans Serif"/>
              </a:rPr>
              <a:t>Glance,</a:t>
            </a:r>
            <a:r>
              <a:rPr dirty="0" sz="22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243131"/>
                </a:solidFill>
                <a:latin typeface="Microsoft Sans Serif"/>
                <a:cs typeface="Microsoft Sans Serif"/>
              </a:rPr>
              <a:t>Horizon,</a:t>
            </a:r>
            <a:r>
              <a:rPr dirty="0" sz="2200" spc="-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5">
                <a:solidFill>
                  <a:srgbClr val="243131"/>
                </a:solidFill>
                <a:latin typeface="Microsoft Sans Serif"/>
                <a:cs typeface="Microsoft Sans Serif"/>
              </a:rPr>
              <a:t>etc.)</a:t>
            </a:r>
            <a:r>
              <a:rPr dirty="0" sz="22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0">
                <a:solidFill>
                  <a:srgbClr val="243131"/>
                </a:solidFill>
                <a:latin typeface="Microsoft Sans Serif"/>
                <a:cs typeface="Microsoft Sans Serif"/>
              </a:rPr>
              <a:t>accepted</a:t>
            </a:r>
            <a:r>
              <a:rPr dirty="0" sz="22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95">
                <a:solidFill>
                  <a:srgbClr val="243131"/>
                </a:solidFill>
                <a:latin typeface="Microsoft Sans Serif"/>
                <a:cs typeface="Microsoft Sans Serif"/>
              </a:rPr>
              <a:t>for</a:t>
            </a:r>
            <a:r>
              <a:rPr dirty="0" sz="22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0">
                <a:solidFill>
                  <a:srgbClr val="243131"/>
                </a:solidFill>
                <a:latin typeface="Microsoft Sans Serif"/>
                <a:cs typeface="Microsoft Sans Serif"/>
              </a:rPr>
              <a:t>Havana</a:t>
            </a:r>
            <a:r>
              <a:rPr dirty="0" sz="2200" spc="-3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43131"/>
                </a:solidFill>
                <a:latin typeface="Microsoft Sans Serif"/>
                <a:cs typeface="Microsoft Sans Serif"/>
              </a:rPr>
              <a:t>release</a:t>
            </a:r>
            <a:endParaRPr sz="2200">
              <a:latin typeface="Microsoft Sans Serif"/>
              <a:cs typeface="Microsoft Sans Serif"/>
            </a:endParaRPr>
          </a:p>
          <a:p>
            <a:pPr algn="just" marL="241300" indent="-229235">
              <a:lnSpc>
                <a:spcPts val="3115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60">
                <a:solidFill>
                  <a:srgbClr val="394D53"/>
                </a:solidFill>
                <a:latin typeface="Microsoft Sans Serif"/>
                <a:cs typeface="Microsoft Sans Serif"/>
              </a:rPr>
              <a:t>Private</a:t>
            </a:r>
            <a:r>
              <a:rPr dirty="0" sz="2600" spc="-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394D53"/>
                </a:solidFill>
                <a:latin typeface="Microsoft Sans Serif"/>
                <a:cs typeface="Microsoft Sans Serif"/>
              </a:rPr>
              <a:t>PaaS</a:t>
            </a:r>
            <a:endParaRPr sz="26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2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 spc="15">
                <a:solidFill>
                  <a:srgbClr val="243131"/>
                </a:solidFill>
                <a:latin typeface="Microsoft Sans Serif"/>
                <a:cs typeface="Microsoft Sans Serif"/>
              </a:rPr>
              <a:t>OpenShift</a:t>
            </a:r>
            <a:endParaRPr sz="22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1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>
                <a:solidFill>
                  <a:srgbClr val="243131"/>
                </a:solidFill>
                <a:latin typeface="Microsoft Sans Serif"/>
                <a:cs typeface="Microsoft Sans Serif"/>
              </a:rPr>
              <a:t>Solum</a:t>
            </a:r>
            <a:r>
              <a:rPr dirty="0" sz="2200" spc="-12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5">
                <a:solidFill>
                  <a:srgbClr val="243131"/>
                </a:solidFill>
                <a:latin typeface="Microsoft Sans Serif"/>
                <a:cs typeface="Microsoft Sans Serif"/>
              </a:rPr>
              <a:t>(Rackspace,</a:t>
            </a:r>
            <a:r>
              <a:rPr dirty="0" sz="22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243131"/>
                </a:solidFill>
                <a:latin typeface="Microsoft Sans Serif"/>
                <a:cs typeface="Microsoft Sans Serif"/>
              </a:rPr>
              <a:t>OpenStack)</a:t>
            </a:r>
            <a:endParaRPr sz="22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2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 spc="50">
                <a:solidFill>
                  <a:srgbClr val="243131"/>
                </a:solidFill>
                <a:latin typeface="Microsoft Sans Serif"/>
                <a:cs typeface="Microsoft Sans Serif"/>
              </a:rPr>
              <a:t>Other</a:t>
            </a:r>
            <a:r>
              <a:rPr dirty="0" sz="2200" spc="-1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243131"/>
                </a:solidFill>
                <a:latin typeface="Microsoft Sans Serif"/>
                <a:cs typeface="Microsoft Sans Serif"/>
              </a:rPr>
              <a:t>TBA</a:t>
            </a:r>
            <a:endParaRPr sz="2200">
              <a:latin typeface="Microsoft Sans Serif"/>
              <a:cs typeface="Microsoft Sans Serif"/>
            </a:endParaRPr>
          </a:p>
          <a:p>
            <a:pPr algn="just" marL="241300" indent="-229235">
              <a:lnSpc>
                <a:spcPts val="311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25">
                <a:solidFill>
                  <a:srgbClr val="394D53"/>
                </a:solidFill>
                <a:latin typeface="Microsoft Sans Serif"/>
                <a:cs typeface="Microsoft Sans Serif"/>
              </a:rPr>
              <a:t>Public</a:t>
            </a:r>
            <a:r>
              <a:rPr dirty="0" sz="26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394D53"/>
                </a:solidFill>
                <a:latin typeface="Microsoft Sans Serif"/>
                <a:cs typeface="Microsoft Sans Serif"/>
              </a:rPr>
              <a:t>PaaS</a:t>
            </a:r>
            <a:endParaRPr sz="2600">
              <a:latin typeface="Microsoft Sans Serif"/>
              <a:cs typeface="Microsoft Sans Serif"/>
            </a:endParaRPr>
          </a:p>
          <a:p>
            <a:pPr algn="just" lvl="1" marL="698500" indent="-229235">
              <a:lnSpc>
                <a:spcPts val="263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200" spc="-50">
                <a:solidFill>
                  <a:srgbClr val="243131"/>
                </a:solidFill>
                <a:latin typeface="Microsoft Sans Serif"/>
                <a:cs typeface="Microsoft Sans Serif"/>
              </a:rPr>
              <a:t>Deis,</a:t>
            </a:r>
            <a:r>
              <a:rPr dirty="0" sz="22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">
                <a:solidFill>
                  <a:srgbClr val="243131"/>
                </a:solidFill>
                <a:latin typeface="Microsoft Sans Serif"/>
                <a:cs typeface="Microsoft Sans Serif"/>
              </a:rPr>
              <a:t>Voxoz,</a:t>
            </a:r>
            <a:r>
              <a:rPr dirty="0" sz="22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">
                <a:solidFill>
                  <a:srgbClr val="243131"/>
                </a:solidFill>
                <a:latin typeface="Microsoft Sans Serif"/>
                <a:cs typeface="Microsoft Sans Serif"/>
              </a:rPr>
              <a:t>Cocaine</a:t>
            </a:r>
            <a:r>
              <a:rPr dirty="0" sz="22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243131"/>
                </a:solidFill>
                <a:latin typeface="Microsoft Sans Serif"/>
                <a:cs typeface="Microsoft Sans Serif"/>
              </a:rPr>
              <a:t>(Yandex),</a:t>
            </a:r>
            <a:r>
              <a:rPr dirty="0" sz="22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243131"/>
                </a:solidFill>
                <a:latin typeface="Microsoft Sans Serif"/>
                <a:cs typeface="Microsoft Sans Serif"/>
              </a:rPr>
              <a:t>Baidu</a:t>
            </a:r>
            <a:r>
              <a:rPr dirty="0" sz="22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243131"/>
                </a:solidFill>
                <a:latin typeface="Microsoft Sans Serif"/>
                <a:cs typeface="Microsoft Sans Serif"/>
              </a:rPr>
              <a:t>PaaS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8928" y="3357371"/>
            <a:ext cx="885444" cy="970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604" y="4474464"/>
            <a:ext cx="1237488" cy="973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0892" y="4680203"/>
            <a:ext cx="1459992" cy="7680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9004" y="3607308"/>
            <a:ext cx="1540763" cy="234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7092" y="2308860"/>
            <a:ext cx="1307592" cy="5074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0156" y="6080759"/>
            <a:ext cx="1367027" cy="438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19004" y="1886711"/>
            <a:ext cx="1103376" cy="10881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80" y="608076"/>
            <a:ext cx="1042416" cy="1075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19004" y="772668"/>
            <a:ext cx="999744" cy="7482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5072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Ecosystem</a:t>
            </a:r>
            <a:r>
              <a:rPr dirty="0" spc="-180"/>
              <a:t> </a:t>
            </a:r>
            <a:r>
              <a:rPr dirty="0" spc="75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8358"/>
            <a:ext cx="7388225" cy="50399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Public</a:t>
            </a:r>
            <a:r>
              <a:rPr dirty="0" sz="2800" spc="-1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IaaS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Native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243131"/>
                </a:solidFill>
                <a:latin typeface="Microsoft Sans Serif"/>
                <a:cs typeface="Microsoft Sans Serif"/>
              </a:rPr>
              <a:t>support</a:t>
            </a:r>
            <a:r>
              <a:rPr dirty="0" sz="24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243131"/>
                </a:solidFill>
                <a:latin typeface="Microsoft Sans Serif"/>
                <a:cs typeface="Microsoft Sans Serif"/>
              </a:rPr>
              <a:t>Rackspace,</a:t>
            </a:r>
            <a:r>
              <a:rPr dirty="0" sz="24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Digital</a:t>
            </a:r>
            <a:r>
              <a:rPr dirty="0" sz="24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Ocean,+++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AMI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243131"/>
                </a:solidFill>
                <a:latin typeface="Microsoft Sans Serif"/>
                <a:cs typeface="Microsoft Sans Serif"/>
              </a:rPr>
              <a:t>(o</a:t>
            </a:r>
            <a:r>
              <a:rPr dirty="0" sz="2400" spc="60">
                <a:solidFill>
                  <a:srgbClr val="243131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">
                <a:solidFill>
                  <a:srgbClr val="243131"/>
                </a:solidFill>
                <a:latin typeface="Microsoft Sans Serif"/>
                <a:cs typeface="Microsoft Sans Serif"/>
              </a:rPr>
              <a:t>q</a:t>
            </a:r>
            <a:r>
              <a:rPr dirty="0" sz="2400" spc="15">
                <a:solidFill>
                  <a:srgbClr val="243131"/>
                </a:solidFill>
                <a:latin typeface="Microsoft Sans Serif"/>
                <a:cs typeface="Microsoft Sans Serif"/>
              </a:rPr>
              <a:t>uiv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65">
                <a:solidFill>
                  <a:srgbClr val="243131"/>
                </a:solidFill>
                <a:latin typeface="Microsoft Sans Serif"/>
                <a:cs typeface="Microsoft Sans Serif"/>
              </a:rPr>
              <a:t>lent</a:t>
            </a:r>
            <a:r>
              <a:rPr dirty="0" sz="2400" spc="60">
                <a:solidFill>
                  <a:srgbClr val="243131"/>
                </a:solidFill>
                <a:latin typeface="Microsoft Sans Serif"/>
                <a:cs typeface="Microsoft Sans Serif"/>
              </a:rPr>
              <a:t>)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243131"/>
                </a:solidFill>
                <a:latin typeface="Microsoft Sans Serif"/>
                <a:cs typeface="Microsoft Sans Serif"/>
              </a:rPr>
              <a:t>v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24313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4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6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243131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155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&amp;</a:t>
            </a:r>
            <a:r>
              <a:rPr dirty="0" sz="24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243131"/>
                </a:solidFill>
                <a:latin typeface="Microsoft Sans Serif"/>
                <a:cs typeface="Microsoft Sans Serif"/>
              </a:rPr>
              <a:t>other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DevOps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Tools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5715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55">
                <a:solidFill>
                  <a:srgbClr val="243131"/>
                </a:solidFill>
                <a:latin typeface="Microsoft Sans Serif"/>
                <a:cs typeface="Microsoft Sans Serif"/>
              </a:rPr>
              <a:t>Integrations</a:t>
            </a:r>
            <a:r>
              <a:rPr dirty="0" sz="2400" spc="2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Chef,</a:t>
            </a:r>
            <a:r>
              <a:rPr dirty="0" sz="2400" spc="2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Puppet,</a:t>
            </a:r>
            <a:r>
              <a:rPr dirty="0" sz="2400" spc="2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243131"/>
                </a:solidFill>
                <a:latin typeface="Microsoft Sans Serif"/>
                <a:cs typeface="Microsoft Sans Serif"/>
              </a:rPr>
              <a:t>Jenkins,</a:t>
            </a:r>
            <a:r>
              <a:rPr dirty="0" sz="2400" spc="2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243131"/>
                </a:solidFill>
                <a:latin typeface="Microsoft Sans Serif"/>
                <a:cs typeface="Microsoft Sans Serif"/>
              </a:rPr>
              <a:t>Travis, </a:t>
            </a:r>
            <a:r>
              <a:rPr dirty="0" sz="2400" spc="-6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43131"/>
                </a:solidFill>
                <a:latin typeface="Microsoft Sans Serif"/>
                <a:cs typeface="Microsoft Sans Serif"/>
              </a:rPr>
              <a:t>Salt,</a:t>
            </a:r>
            <a:r>
              <a:rPr dirty="0" sz="24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243131"/>
                </a:solidFill>
                <a:latin typeface="Microsoft Sans Serif"/>
                <a:cs typeface="Microsoft Sans Serif"/>
              </a:rPr>
              <a:t>Ansible</a:t>
            </a:r>
            <a:r>
              <a:rPr dirty="0" sz="24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243131"/>
                </a:solidFill>
                <a:latin typeface="Microsoft Sans Serif"/>
                <a:cs typeface="Microsoft Sans Serif"/>
              </a:rPr>
              <a:t>+++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Orchestration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tools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Mes</a:t>
            </a: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60">
                <a:solidFill>
                  <a:srgbClr val="243131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35">
                <a:solidFill>
                  <a:srgbClr val="24313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5">
                <a:solidFill>
                  <a:srgbClr val="243131"/>
                </a:solidFill>
                <a:latin typeface="Microsoft Sans Serif"/>
                <a:cs typeface="Microsoft Sans Serif"/>
              </a:rPr>
              <a:t>at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243131"/>
                </a:solidFill>
                <a:latin typeface="Microsoft Sans Serif"/>
                <a:cs typeface="Microsoft Sans Serif"/>
              </a:rPr>
              <a:t>++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20">
                <a:solidFill>
                  <a:srgbClr val="243131"/>
                </a:solidFill>
                <a:latin typeface="Microsoft Sans Serif"/>
                <a:cs typeface="Microsoft Sans Serif"/>
              </a:rPr>
              <a:t>Shipyard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&amp;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243131"/>
                </a:solidFill>
                <a:latin typeface="Microsoft Sans Serif"/>
                <a:cs typeface="Microsoft Sans Serif"/>
              </a:rPr>
              <a:t>others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243131"/>
                </a:solidFill>
                <a:latin typeface="Microsoft Sans Serif"/>
                <a:cs typeface="Microsoft Sans Serif"/>
              </a:rPr>
              <a:t>purpose</a:t>
            </a:r>
            <a:r>
              <a:rPr dirty="0" sz="24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built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243131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43131"/>
                </a:solidFill>
                <a:latin typeface="Microsoft Sans Serif"/>
                <a:cs typeface="Microsoft Sans Serif"/>
              </a:rPr>
              <a:t>Docker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Applications</a:t>
            </a:r>
            <a:endParaRPr sz="2800">
              <a:latin typeface="Microsoft Sans Serif"/>
              <a:cs typeface="Microsoft Sans Serif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  <a:tab pos="1777364" algn="l"/>
                <a:tab pos="2199640" algn="l"/>
                <a:tab pos="3917315" algn="l"/>
                <a:tab pos="5731510" algn="l"/>
                <a:tab pos="7098030" algn="l"/>
              </a:tabLst>
            </a:pPr>
            <a:r>
              <a:rPr dirty="0" sz="2400" spc="75">
                <a:solidFill>
                  <a:srgbClr val="243131"/>
                </a:solidFill>
                <a:latin typeface="Microsoft Sans Serif"/>
                <a:cs typeface="Microsoft Sans Serif"/>
              </a:rPr>
              <a:t>1000</a:t>
            </a:r>
            <a:r>
              <a:rPr dirty="0" sz="2400" spc="-90">
                <a:solidFill>
                  <a:srgbClr val="243131"/>
                </a:solidFill>
                <a:latin typeface="Trebuchet MS"/>
                <a:cs typeface="Trebuchet MS"/>
              </a:rPr>
              <a:t>’s</a:t>
            </a:r>
            <a:r>
              <a:rPr dirty="0" sz="2400">
                <a:solidFill>
                  <a:srgbClr val="243131"/>
                </a:solidFill>
                <a:latin typeface="Trebuchet MS"/>
                <a:cs typeface="Trebuchet MS"/>
              </a:rPr>
              <a:t>	</a:t>
            </a:r>
            <a:r>
              <a:rPr dirty="0" sz="2400" spc="100">
                <a:solidFill>
                  <a:srgbClr val="243131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0">
                <a:solidFill>
                  <a:srgbClr val="243131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5">
                <a:solidFill>
                  <a:srgbClr val="243131"/>
                </a:solidFill>
                <a:latin typeface="Microsoft Sans Serif"/>
                <a:cs typeface="Microsoft Sans Serif"/>
              </a:rPr>
              <a:t>Dockeriz</a:t>
            </a: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0">
                <a:solidFill>
                  <a:srgbClr val="243131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45">
                <a:solidFill>
                  <a:srgbClr val="243131"/>
                </a:solidFill>
                <a:latin typeface="Microsoft Sans Serif"/>
                <a:cs typeface="Microsoft Sans Serif"/>
              </a:rPr>
              <a:t>plications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243131"/>
                </a:solidFill>
                <a:latin typeface="Microsoft Sans Serif"/>
                <a:cs typeface="Microsoft Sans Serif"/>
              </a:rPr>
              <a:t>v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243131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5">
                <a:solidFill>
                  <a:srgbClr val="243131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45">
                <a:solidFill>
                  <a:srgbClr val="243131"/>
                </a:solidFill>
                <a:latin typeface="Microsoft Sans Serif"/>
                <a:cs typeface="Microsoft Sans Serif"/>
              </a:rPr>
              <a:t>e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65">
                <a:solidFill>
                  <a:srgbClr val="243131"/>
                </a:solidFill>
                <a:latin typeface="Microsoft Sans Serif"/>
                <a:cs typeface="Microsoft Sans Serif"/>
              </a:rPr>
              <a:t>at  </a:t>
            </a:r>
            <a:r>
              <a:rPr dirty="0" sz="2400" spc="15">
                <a:solidFill>
                  <a:srgbClr val="243131"/>
                </a:solidFill>
                <a:latin typeface="Microsoft Sans Serif"/>
                <a:cs typeface="Microsoft Sans Serif"/>
              </a:rPr>
              <a:t>index.docker.io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8928" y="3357371"/>
            <a:ext cx="885444" cy="970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604" y="4474464"/>
            <a:ext cx="1237488" cy="973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0892" y="4680203"/>
            <a:ext cx="1459992" cy="7680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9004" y="3607308"/>
            <a:ext cx="1540763" cy="234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7092" y="2308860"/>
            <a:ext cx="1307592" cy="5074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0156" y="6080759"/>
            <a:ext cx="1367027" cy="438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19004" y="1886711"/>
            <a:ext cx="1103376" cy="10881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80" y="608076"/>
            <a:ext cx="1042416" cy="1075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19004" y="772668"/>
            <a:ext cx="999744" cy="7482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3780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Use</a:t>
            </a:r>
            <a:r>
              <a:rPr dirty="0" spc="-130"/>
              <a:t> </a:t>
            </a:r>
            <a:r>
              <a:rPr dirty="0" spc="-130"/>
              <a:t>Cases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713358"/>
          <a:ext cx="12195175" cy="614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6475"/>
                <a:gridCol w="6098540"/>
              </a:tblGrid>
              <a:tr h="60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Building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MongoDB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cluster</a:t>
                      </a:r>
                      <a:r>
                        <a:rPr dirty="0" sz="1800" spc="-8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Clusters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763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3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Production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Quality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MongoDB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Setup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04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Wildfly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cluster</a:t>
                      </a:r>
                      <a:r>
                        <a:rPr dirty="0" sz="1800" spc="-8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Fedora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Build</a:t>
                      </a:r>
                      <a:r>
                        <a:rPr dirty="0" sz="1800" spc="-8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your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own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PaaS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763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483485" marR="347345" indent="-2123440">
                        <a:lnSpc>
                          <a:spcPct val="78900"/>
                        </a:lnSpc>
                        <a:spcBef>
                          <a:spcPts val="610"/>
                        </a:spcBef>
                      </a:pP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OpenSource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PaaS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built</a:t>
                      </a:r>
                      <a:r>
                        <a:rPr dirty="0" sz="1800" spc="-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Docker,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3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Chef,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Heroku </a:t>
                      </a:r>
                      <a:r>
                        <a:rPr dirty="0" sz="1800" spc="-4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Buildpacks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97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ase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Environmen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nst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7462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30275" marR="151765" indent="-767080">
                        <a:lnSpc>
                          <a:spcPct val="78900"/>
                        </a:lnSpc>
                        <a:spcBef>
                          <a:spcPts val="980"/>
                        </a:spcBef>
                      </a:pP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JiffyLab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29">
                          <a:solidFill>
                            <a:srgbClr val="394D53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800" spc="-140">
                          <a:solidFill>
                            <a:srgbClr val="394D5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environment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instruction,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or </a:t>
                      </a:r>
                      <a:r>
                        <a:rPr dirty="0" sz="1800" spc="-4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lightweight</a:t>
                      </a:r>
                      <a:r>
                        <a:rPr dirty="0" sz="1800" spc="-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of,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Python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UNIX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shell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Java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Apps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Awesome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045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dirty="0" sz="1800" spc="-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Easy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Application</a:t>
                      </a:r>
                      <a:r>
                        <a:rPr dirty="0" sz="1800" spc="-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1463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put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your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development</a:t>
                      </a:r>
                      <a:r>
                        <a:rPr dirty="0" sz="1800" spc="-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environment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Running</a:t>
                      </a:r>
                      <a:r>
                        <a:rPr dirty="0" sz="1800" spc="-1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Drupal</a:t>
                      </a:r>
                      <a:r>
                        <a:rPr dirty="0" sz="1800" spc="-9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827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01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 spc="3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Installing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Wordpress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9565" y="89738"/>
            <a:ext cx="23768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Use</a:t>
            </a:r>
            <a:r>
              <a:rPr dirty="0" spc="-145"/>
              <a:t> </a:t>
            </a:r>
            <a:r>
              <a:rPr dirty="0" spc="-130"/>
              <a:t>Cases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713358"/>
          <a:ext cx="12211050" cy="439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  <a:gridCol w="6096000"/>
              </a:tblGrid>
              <a:tr h="60451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Create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Secure</a:t>
                      </a:r>
                      <a:r>
                        <a:rPr dirty="0" sz="1800" spc="-10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Sandboxes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makes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creating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secure</a:t>
                      </a:r>
                      <a:r>
                        <a:rPr dirty="0" sz="1800" spc="-7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sandboxes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easier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than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ever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Create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your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own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SaaS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Memc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ed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Ser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1800" spc="-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043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Automated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Application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Multi-cloud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Deployment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045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Continuous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Integration</a:t>
                      </a:r>
                      <a:r>
                        <a:rPr dirty="0" sz="1800" spc="-8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800" spc="-9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45870" marR="208279" indent="-1030605">
                        <a:lnSpc>
                          <a:spcPct val="78900"/>
                        </a:lnSpc>
                        <a:spcBef>
                          <a:spcPts val="570"/>
                        </a:spcBef>
                      </a:pP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Next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Generation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Continuous</a:t>
                      </a:r>
                      <a:r>
                        <a:rPr dirty="0" sz="1800" spc="-7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Integration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Deployment </a:t>
                      </a:r>
                      <a:r>
                        <a:rPr dirty="0" sz="1800" spc="-459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solidFill>
                            <a:srgbClr val="394D53"/>
                          </a:solidFill>
                          <a:latin typeface="Trebuchet MS"/>
                          <a:cs typeface="Trebuchet MS"/>
                        </a:rPr>
                        <a:t>dotCloud’s</a:t>
                      </a:r>
                      <a:r>
                        <a:rPr dirty="0" sz="1800" spc="-125">
                          <a:solidFill>
                            <a:srgbClr val="394D5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Strider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977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Testing</a:t>
                      </a:r>
                      <a:r>
                        <a:rPr dirty="0" sz="1800" spc="-5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Salt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States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Rapidly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800" spc="-6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Docker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574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Lightweight</a:t>
                      </a:r>
                      <a:r>
                        <a:rPr dirty="0" sz="1800" spc="-5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Desktop</a:t>
                      </a:r>
                      <a:r>
                        <a:rPr dirty="0" sz="1800" spc="-6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45">
                          <a:solidFill>
                            <a:srgbClr val="394D53"/>
                          </a:solidFill>
                          <a:latin typeface="Microsoft Sans Serif"/>
                          <a:cs typeface="Microsoft Sans Serif"/>
                        </a:rPr>
                        <a:t>Virtualization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10"/>
                        </a:lnSpc>
                      </a:pPr>
                      <a:r>
                        <a:rPr dirty="0" u="heavy" sz="1800" spc="-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Do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c</a:t>
                      </a:r>
                      <a:r>
                        <a:rPr dirty="0" u="heavy" sz="1800" spc="-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k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e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r</a:t>
                      </a:r>
                      <a:r>
                        <a:rPr dirty="0" u="heavy" sz="1800" spc="-5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Des</a:t>
                      </a:r>
                      <a:r>
                        <a:rPr dirty="0" u="heavy" sz="1800" spc="-1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k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top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:</a:t>
                      </a:r>
                      <a:r>
                        <a:rPr dirty="0" u="heavy" sz="1800" spc="-5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You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r</a:t>
                      </a:r>
                      <a:r>
                        <a:rPr dirty="0" u="heavy" sz="1800" spc="-6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Des</a:t>
                      </a:r>
                      <a:r>
                        <a:rPr dirty="0" u="heavy" sz="1800" spc="-1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k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to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p</a:t>
                      </a:r>
                      <a:r>
                        <a:rPr dirty="0" u="heavy" sz="1800" spc="-5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Ove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r</a:t>
                      </a:r>
                      <a:r>
                        <a:rPr dirty="0" u="heavy" sz="1800" spc="-6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S</a:t>
                      </a:r>
                      <a:r>
                        <a:rPr dirty="0" u="heavy" sz="1800" spc="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S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H</a:t>
                      </a:r>
                      <a:r>
                        <a:rPr dirty="0" u="heavy" sz="1800" spc="-7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Runnin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g</a:t>
                      </a:r>
                      <a:r>
                        <a:rPr dirty="0" u="heavy" sz="1800" spc="-9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Ins</a:t>
                      </a:r>
                      <a:r>
                        <a:rPr dirty="0" u="heavy" sz="1800" spc="-1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i</a:t>
                      </a:r>
                      <a:r>
                        <a:rPr dirty="0" u="heavy" sz="180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de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algn="ctr" marL="635">
                        <a:lnSpc>
                          <a:spcPts val="1930"/>
                        </a:lnSpc>
                      </a:pPr>
                      <a:r>
                        <a:rPr dirty="0" u="heavy" sz="1800" spc="1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Of</a:t>
                      </a:r>
                      <a:r>
                        <a:rPr dirty="0" u="heavy" sz="1800" spc="-7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5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A</a:t>
                      </a:r>
                      <a:r>
                        <a:rPr dirty="0" u="heavy" sz="1800" spc="-8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2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Docker</a:t>
                      </a:r>
                      <a:r>
                        <a:rPr dirty="0" u="heavy" sz="1800" spc="-65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 </a:t>
                      </a:r>
                      <a:r>
                        <a:rPr dirty="0" u="heavy" sz="1800" spc="20">
                          <a:solidFill>
                            <a:srgbClr val="008AB8"/>
                          </a:solidFill>
                          <a:uFill>
                            <a:solidFill>
                              <a:srgbClr val="008AB8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Container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85"/>
              <a:t> </a:t>
            </a:r>
            <a:r>
              <a:rPr dirty="0" spc="14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806194"/>
            <a:ext cx="6477000" cy="59771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944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Namespaces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727328"/>
            <a:ext cx="9653270" cy="6477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  <a:tab pos="1412875" algn="l"/>
                <a:tab pos="2347595" algn="l"/>
                <a:tab pos="3964940" algn="l"/>
                <a:tab pos="4414520" algn="l"/>
                <a:tab pos="4752340" algn="l"/>
                <a:tab pos="6473190" algn="l"/>
                <a:tab pos="7467600" algn="l"/>
                <a:tab pos="9347835" algn="l"/>
              </a:tabLst>
            </a:pP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Docke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5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es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advant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394D53"/>
                </a:solidFill>
                <a:latin typeface="Microsoft Sans Serif"/>
                <a:cs typeface="Microsoft Sans Serif"/>
              </a:rPr>
              <a:t>ge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0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50">
                <a:solidFill>
                  <a:srgbClr val="394D53"/>
                </a:solidFill>
                <a:latin typeface="Microsoft Sans Serif"/>
                <a:cs typeface="Microsoft Sans Serif"/>
              </a:rPr>
              <a:t>f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6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45">
                <a:solidFill>
                  <a:srgbClr val="394D53"/>
                </a:solidFill>
                <a:latin typeface="Microsoft Sans Serif"/>
                <a:cs typeface="Microsoft Sans Serif"/>
              </a:rPr>
              <a:t>technolo</a:t>
            </a:r>
            <a:r>
              <a:rPr dirty="0" sz="2400" spc="45">
                <a:solidFill>
                  <a:srgbClr val="394D53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y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calle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nam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">
                <a:solidFill>
                  <a:srgbClr val="394D53"/>
                </a:solidFill>
                <a:latin typeface="Microsoft Sans Serif"/>
                <a:cs typeface="Microsoft Sans Serif"/>
              </a:rPr>
              <a:t>sp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ce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14">
                <a:solidFill>
                  <a:srgbClr val="394D53"/>
                </a:solidFill>
                <a:latin typeface="Microsoft Sans Serif"/>
                <a:cs typeface="Microsoft Sans Serif"/>
              </a:rPr>
              <a:t>to 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provide</a:t>
            </a:r>
            <a:r>
              <a:rPr dirty="0" sz="24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isolated</a:t>
            </a:r>
            <a:r>
              <a:rPr dirty="0" sz="24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workspace</a:t>
            </a:r>
            <a:r>
              <a:rPr dirty="0" sz="24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we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call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container.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65884"/>
            <a:ext cx="965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60">
                <a:solidFill>
                  <a:srgbClr val="394D53"/>
                </a:solidFill>
                <a:latin typeface="Microsoft Sans Serif"/>
                <a:cs typeface="Microsoft Sans Serif"/>
              </a:rPr>
              <a:t>When</a:t>
            </a:r>
            <a:r>
              <a:rPr dirty="0" sz="2400" spc="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1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400" spc="1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container,</a:t>
            </a:r>
            <a:r>
              <a:rPr dirty="0" sz="2400" spc="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1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creates</a:t>
            </a:r>
            <a:r>
              <a:rPr dirty="0" sz="2400" spc="1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394D53"/>
                </a:solidFill>
                <a:latin typeface="Microsoft Sans Serif"/>
                <a:cs typeface="Microsoft Sans Serif"/>
              </a:rPr>
              <a:t>set</a:t>
            </a:r>
            <a:r>
              <a:rPr dirty="0" sz="2400" spc="1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1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namespaces</a:t>
            </a:r>
            <a:r>
              <a:rPr dirty="0" sz="2400" spc="1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394D53"/>
                </a:solidFill>
                <a:latin typeface="Microsoft Sans Serif"/>
                <a:cs typeface="Microsoft Sans Serif"/>
              </a:rPr>
              <a:t>for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602985"/>
            <a:ext cx="8926830" cy="7950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dirty="0" sz="2400" spc="110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-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container.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Some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namespaces</a:t>
            </a:r>
            <a:r>
              <a:rPr dirty="0" sz="24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4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Engine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394D53"/>
                </a:solidFill>
                <a:latin typeface="Microsoft Sans Serif"/>
                <a:cs typeface="Microsoft Sans Serif"/>
              </a:rPr>
              <a:t>uses</a:t>
            </a:r>
            <a:r>
              <a:rPr dirty="0" sz="24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Linux</a:t>
            </a:r>
            <a:r>
              <a:rPr dirty="0" sz="24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are: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347722"/>
            <a:ext cx="9653270" cy="358965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pid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namespace: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Process</a:t>
            </a:r>
            <a:r>
              <a:rPr dirty="0" sz="24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394D53"/>
                </a:solidFill>
                <a:latin typeface="Microsoft Sans Serif"/>
                <a:cs typeface="Microsoft Sans Serif"/>
              </a:rPr>
              <a:t>isolation</a:t>
            </a:r>
            <a:r>
              <a:rPr dirty="0" sz="24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(PID: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Process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ID).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  <a:tab pos="1362710" algn="l"/>
                <a:tab pos="2132330" algn="l"/>
                <a:tab pos="4079240" algn="l"/>
                <a:tab pos="5726430" algn="l"/>
                <a:tab pos="7181850" algn="l"/>
                <a:tab pos="8889365" algn="l"/>
              </a:tabLst>
            </a:pP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net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nam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">
                <a:solidFill>
                  <a:srgbClr val="394D53"/>
                </a:solidFill>
                <a:latin typeface="Microsoft Sans Serif"/>
                <a:cs typeface="Microsoft Sans Serif"/>
              </a:rPr>
              <a:t>sp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na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30">
                <a:solidFill>
                  <a:srgbClr val="394D53"/>
                </a:solidFill>
                <a:latin typeface="Microsoft Sans Serif"/>
                <a:cs typeface="Microsoft Sans Serif"/>
              </a:rPr>
              <a:t>ing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50">
                <a:solidFill>
                  <a:srgbClr val="394D53"/>
                </a:solidFill>
                <a:latin typeface="Microsoft Sans Serif"/>
                <a:cs typeface="Microsoft Sans Serif"/>
              </a:rPr>
              <a:t>netw</a:t>
            </a:r>
            <a:r>
              <a:rPr dirty="0" sz="2400" spc="4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40">
                <a:solidFill>
                  <a:srgbClr val="394D53"/>
                </a:solidFill>
                <a:latin typeface="Microsoft Sans Serif"/>
                <a:cs typeface="Microsoft Sans Serif"/>
              </a:rPr>
              <a:t>rk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20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65">
                <a:solidFill>
                  <a:srgbClr val="394D53"/>
                </a:solidFill>
                <a:latin typeface="Microsoft Sans Serif"/>
                <a:cs typeface="Microsoft Sans Serif"/>
              </a:rPr>
              <a:t>rfa</a:t>
            </a:r>
            <a:r>
              <a:rPr dirty="0" sz="2400" spc="9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es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">
                <a:solidFill>
                  <a:srgbClr val="394D53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110">
                <a:solidFill>
                  <a:srgbClr val="394D53"/>
                </a:solidFill>
                <a:latin typeface="Microsoft Sans Serif"/>
                <a:cs typeface="Microsoft Sans Serif"/>
              </a:rPr>
              <a:t>ET</a:t>
            </a:r>
            <a:r>
              <a:rPr dirty="0" sz="2400" spc="-130">
                <a:solidFill>
                  <a:srgbClr val="394D53"/>
                </a:solidFill>
                <a:latin typeface="Microsoft Sans Serif"/>
                <a:cs typeface="Microsoft Sans Serif"/>
              </a:rPr>
              <a:t>: 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Networking).</a:t>
            </a:r>
            <a:endParaRPr sz="2400">
              <a:latin typeface="Microsoft Sans Serif"/>
              <a:cs typeface="Microsoft Sans Serif"/>
            </a:endParaRPr>
          </a:p>
          <a:p>
            <a:pPr marL="527685" marR="6350" indent="-5156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7685" algn="l"/>
                <a:tab pos="528320" algn="l"/>
                <a:tab pos="1233170" algn="l"/>
                <a:tab pos="1826260" algn="l"/>
                <a:tab pos="3641725" algn="l"/>
                <a:tab pos="5161280" algn="l"/>
                <a:tab pos="6281420" algn="l"/>
                <a:tab pos="6755130" algn="l"/>
                <a:tab pos="7426325" algn="l"/>
                <a:tab pos="8985250" algn="l"/>
              </a:tabLst>
            </a:pP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ipc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5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am</a:t>
            </a: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">
                <a:solidFill>
                  <a:srgbClr val="394D53"/>
                </a:solidFill>
                <a:latin typeface="Microsoft Sans Serif"/>
                <a:cs typeface="Microsoft Sans Serif"/>
              </a:rPr>
              <a:t>sp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3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Man</a:t>
            </a:r>
            <a:r>
              <a:rPr dirty="0" sz="2400" spc="-5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ging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ces</a:t>
            </a:r>
            <a:r>
              <a:rPr dirty="0" sz="2400" spc="-2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17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65">
                <a:solidFill>
                  <a:srgbClr val="394D53"/>
                </a:solidFill>
                <a:latin typeface="Microsoft Sans Serif"/>
                <a:cs typeface="Microsoft Sans Serif"/>
              </a:rPr>
              <a:t>IPC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25">
                <a:solidFill>
                  <a:srgbClr val="394D53"/>
                </a:solidFill>
                <a:latin typeface="Microsoft Sans Serif"/>
                <a:cs typeface="Microsoft Sans Serif"/>
              </a:rPr>
              <a:t>res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urc</a:t>
            </a:r>
            <a:r>
              <a:rPr dirty="0" sz="2400" spc="-45">
                <a:solidFill>
                  <a:srgbClr val="394D53"/>
                </a:solidFill>
                <a:latin typeface="Microsoft Sans Serif"/>
                <a:cs typeface="Microsoft Sans Serif"/>
              </a:rPr>
              <a:t>es</a:t>
            </a:r>
            <a:r>
              <a:rPr dirty="0" sz="24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0">
                <a:solidFill>
                  <a:srgbClr val="394D53"/>
                </a:solidFill>
                <a:latin typeface="Microsoft Sans Serif"/>
                <a:cs typeface="Microsoft Sans Serif"/>
              </a:rPr>
              <a:t>(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80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0">
                <a:solidFill>
                  <a:srgbClr val="394D53"/>
                </a:solidFill>
                <a:latin typeface="Microsoft Sans Serif"/>
                <a:cs typeface="Microsoft Sans Serif"/>
              </a:rPr>
              <a:t>: 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InterProcess</a:t>
            </a:r>
            <a:r>
              <a:rPr dirty="0" sz="2400" spc="-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Communication).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95">
                <a:solidFill>
                  <a:srgbClr val="394D53"/>
                </a:solidFill>
                <a:latin typeface="Microsoft Sans Serif"/>
                <a:cs typeface="Microsoft Sans Serif"/>
              </a:rPr>
              <a:t>mnt</a:t>
            </a:r>
            <a:r>
              <a:rPr dirty="0" sz="24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namespace:</a:t>
            </a:r>
            <a:r>
              <a:rPr dirty="0" sz="24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394D53"/>
                </a:solidFill>
                <a:latin typeface="Microsoft Sans Serif"/>
                <a:cs typeface="Microsoft Sans Serif"/>
              </a:rPr>
              <a:t>Managing</a:t>
            </a:r>
            <a:r>
              <a:rPr dirty="0" sz="24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394D53"/>
                </a:solidFill>
                <a:latin typeface="Microsoft Sans Serif"/>
                <a:cs typeface="Microsoft Sans Serif"/>
              </a:rPr>
              <a:t>mount-points</a:t>
            </a:r>
            <a:r>
              <a:rPr dirty="0" sz="24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394D53"/>
                </a:solidFill>
                <a:latin typeface="Microsoft Sans Serif"/>
                <a:cs typeface="Microsoft Sans Serif"/>
              </a:rPr>
              <a:t>(MNT:</a:t>
            </a:r>
            <a:r>
              <a:rPr dirty="0" sz="24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Mount).</a:t>
            </a:r>
            <a:endParaRPr sz="24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394D53"/>
                </a:solidFill>
                <a:latin typeface="Microsoft Sans Serif"/>
                <a:cs typeface="Microsoft Sans Serif"/>
              </a:rPr>
              <a:t>uts</a:t>
            </a:r>
            <a:r>
              <a:rPr dirty="0" sz="24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394D53"/>
                </a:solidFill>
                <a:latin typeface="Microsoft Sans Serif"/>
                <a:cs typeface="Microsoft Sans Serif"/>
              </a:rPr>
              <a:t>namespace: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Isolating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394D53"/>
                </a:solidFill>
                <a:latin typeface="Microsoft Sans Serif"/>
                <a:cs typeface="Microsoft Sans Serif"/>
              </a:rPr>
              <a:t>kernel</a:t>
            </a:r>
            <a:r>
              <a:rPr dirty="0" sz="24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394D53"/>
                </a:solidFill>
                <a:latin typeface="Microsoft Sans Serif"/>
                <a:cs typeface="Microsoft Sans Serif"/>
              </a:rPr>
              <a:t>version</a:t>
            </a:r>
            <a:r>
              <a:rPr dirty="0" sz="24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394D53"/>
                </a:solidFill>
                <a:latin typeface="Microsoft Sans Serif"/>
                <a:cs typeface="Microsoft Sans Serif"/>
              </a:rPr>
              <a:t>identifiers.</a:t>
            </a:r>
            <a:r>
              <a:rPr dirty="0" sz="24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394D53"/>
                </a:solidFill>
                <a:latin typeface="Microsoft Sans Serif"/>
                <a:cs typeface="Microsoft Sans Serif"/>
              </a:rPr>
              <a:t>(UTS: </a:t>
            </a:r>
            <a:r>
              <a:rPr dirty="0" sz="2400" spc="-6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Unix</a:t>
            </a:r>
            <a:r>
              <a:rPr dirty="0" sz="24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394D53"/>
                </a:solidFill>
                <a:latin typeface="Microsoft Sans Serif"/>
                <a:cs typeface="Microsoft Sans Serif"/>
              </a:rPr>
              <a:t>Timesharing</a:t>
            </a:r>
            <a:r>
              <a:rPr dirty="0" sz="24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394D53"/>
                </a:solidFill>
                <a:latin typeface="Microsoft Sans Serif"/>
                <a:cs typeface="Microsoft Sans Serif"/>
              </a:rPr>
              <a:t>System)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34569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Control</a:t>
            </a:r>
            <a:r>
              <a:rPr dirty="0" spc="-200"/>
              <a:t> </a:t>
            </a:r>
            <a:r>
              <a:rPr dirty="0" spc="45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9652000" cy="48006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1300" marR="698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Engine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Linux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also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makes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another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technology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called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cgroups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control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groups.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698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key </a:t>
            </a:r>
            <a:r>
              <a:rPr dirty="0" sz="2800" spc="155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running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applications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in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isolation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155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have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them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only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want.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This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ensures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good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multi-tenant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citizens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on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host.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Control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groups allow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Engine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share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available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hardware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resources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containers </a:t>
            </a:r>
            <a:r>
              <a:rPr dirty="0" sz="2800" spc="-55">
                <a:solidFill>
                  <a:srgbClr val="394D53"/>
                </a:solidFill>
                <a:latin typeface="Microsoft Sans Serif"/>
                <a:cs typeface="Microsoft Sans Serif"/>
              </a:rPr>
              <a:t>and, 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if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required,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set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up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limits</a:t>
            </a:r>
            <a:r>
              <a:rPr dirty="0" sz="2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constraints.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5715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example,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limiting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memory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available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specific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container.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531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Containe</a:t>
            </a:r>
            <a:r>
              <a:rPr dirty="0" spc="15"/>
              <a:t>r</a:t>
            </a:r>
            <a:r>
              <a:rPr dirty="0" spc="-10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2181"/>
            <a:ext cx="9672955" cy="480377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just" marL="241300" marR="6350" indent="-22923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LXC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(Linux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Containers)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operating-system-level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virtualization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method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running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multiple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isolated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Linux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systems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(containers)</a:t>
            </a: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control</a:t>
            </a:r>
            <a:r>
              <a:rPr dirty="0" sz="28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host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using</a:t>
            </a:r>
            <a:r>
              <a:rPr dirty="0" sz="28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single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Linux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kernel.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94D53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Linux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kernel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provides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cgroups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functionality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allows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limitation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prioritization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(CPU, 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memory,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block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I/O,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network,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etc.)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without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need 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starting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any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virtual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machines,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namespace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isolation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functionality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allows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complete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isolation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an 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applications'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view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 the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operating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environment, including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process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trees,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networking,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user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394D53"/>
                </a:solidFill>
                <a:latin typeface="Microsoft Sans Serif"/>
                <a:cs typeface="Microsoft Sans Serif"/>
              </a:rPr>
              <a:t>IDs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mounted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file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systems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85"/>
              <a:t> </a:t>
            </a:r>
            <a:r>
              <a:rPr dirty="0" spc="14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1237488"/>
            <a:ext cx="10171176" cy="532333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33737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90"/>
              <a:t> </a:t>
            </a:r>
            <a:r>
              <a:rPr dirty="0" spc="-25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9653270" cy="4671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6350">
              <a:lnSpc>
                <a:spcPts val="3020"/>
              </a:lnSpc>
              <a:spcBef>
                <a:spcPts val="480"/>
              </a:spcBef>
              <a:tabLst>
                <a:tab pos="1387475" algn="l"/>
                <a:tab pos="2701290" algn="l"/>
                <a:tab pos="3175000" algn="l"/>
                <a:tab pos="3576320" algn="l"/>
                <a:tab pos="5859145" algn="l"/>
                <a:tab pos="7846695" algn="l"/>
                <a:tab pos="8744585" algn="l"/>
              </a:tabLst>
            </a:pP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Do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ker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Eng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ient</a:t>
            </a:r>
            <a:r>
              <a:rPr dirty="0" sz="2800" spc="165">
                <a:solidFill>
                  <a:srgbClr val="394D53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serve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appl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cati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wit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h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204">
                <a:solidFill>
                  <a:srgbClr val="394D53"/>
                </a:solidFill>
                <a:latin typeface="Microsoft Sans Serif"/>
                <a:cs typeface="Microsoft Sans Serif"/>
              </a:rPr>
              <a:t>h</a:t>
            </a: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ese 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major</a:t>
            </a:r>
            <a:r>
              <a:rPr dirty="0" sz="2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components: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450">
              <a:latin typeface="Microsoft Sans Serif"/>
              <a:cs typeface="Microsoft Sans Serif"/>
            </a:endParaRPr>
          </a:p>
          <a:p>
            <a:pPr marL="241300" marR="6985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server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which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type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long-running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program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called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7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daemon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process.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94D53"/>
              </a:buClr>
              <a:buFont typeface="Arial MT"/>
              <a:buChar char="•"/>
            </a:pPr>
            <a:endParaRPr sz="44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394D53"/>
                </a:solidFill>
                <a:latin typeface="Microsoft Sans Serif"/>
                <a:cs typeface="Microsoft Sans Serif"/>
              </a:rPr>
              <a:t>REST</a:t>
            </a:r>
            <a:r>
              <a:rPr dirty="0" sz="2800" spc="1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API</a:t>
            </a:r>
            <a:r>
              <a:rPr dirty="0" sz="2800" spc="1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which</a:t>
            </a:r>
            <a:r>
              <a:rPr dirty="0" sz="2800" spc="1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specifies</a:t>
            </a:r>
            <a:r>
              <a:rPr dirty="0" sz="2800" spc="1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interfaces</a:t>
            </a:r>
            <a:r>
              <a:rPr dirty="0" sz="2800" spc="1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1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800" spc="1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can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talk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daemon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instruct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394D53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what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do.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94D53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command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line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interface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(CLI)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client.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9694" y="89738"/>
            <a:ext cx="33743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200"/>
              <a:t> </a:t>
            </a:r>
            <a:r>
              <a:rPr dirty="0" spc="-25"/>
              <a:t>Engine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1074418"/>
            <a:ext cx="7391400" cy="57835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34404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85"/>
              <a:t> </a:t>
            </a:r>
            <a:r>
              <a:rPr dirty="0" spc="-1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9652000" cy="44170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image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read-only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template.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example,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an 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image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could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contain 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Ubuntu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operating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with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Apache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web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installed.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94D53"/>
              </a:buClr>
              <a:buFont typeface="Arial MT"/>
              <a:buChar char="•"/>
            </a:pPr>
            <a:endParaRPr sz="4400">
              <a:latin typeface="Microsoft Sans Serif"/>
              <a:cs typeface="Microsoft Sans Serif"/>
            </a:endParaRPr>
          </a:p>
          <a:p>
            <a:pPr algn="just" marL="241300" marR="6350" indent="-229235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create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containers.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provides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simple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way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build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new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update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existing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images, 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can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download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images 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people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already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created.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94D53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build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component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Docker.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630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95"/>
              <a:t> </a:t>
            </a:r>
            <a:r>
              <a:rPr dirty="0" spc="-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454" y="1238757"/>
            <a:ext cx="48964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4895" algn="l"/>
                <a:tab pos="2976880" algn="l"/>
                <a:tab pos="4389755" algn="l"/>
              </a:tabLst>
            </a:pPr>
            <a:r>
              <a:rPr dirty="0" sz="2600" spc="-2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80">
                <a:solidFill>
                  <a:srgbClr val="394D53"/>
                </a:solidFill>
                <a:latin typeface="Microsoft Sans Serif"/>
                <a:cs typeface="Microsoft Sans Serif"/>
              </a:rPr>
              <a:t>tomatically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55">
                <a:solidFill>
                  <a:srgbClr val="394D53"/>
                </a:solidFill>
                <a:latin typeface="Microsoft Sans Serif"/>
                <a:cs typeface="Microsoft Sans Serif"/>
              </a:rPr>
              <a:t>by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30">
                <a:solidFill>
                  <a:srgbClr val="394D53"/>
                </a:solidFill>
                <a:latin typeface="Microsoft Sans Serif"/>
                <a:cs typeface="Microsoft Sans Serif"/>
              </a:rPr>
              <a:t>re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2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7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15">
                <a:solidFill>
                  <a:srgbClr val="394D53"/>
                </a:solidFill>
                <a:latin typeface="Microsoft Sans Serif"/>
                <a:cs typeface="Microsoft Sans Serif"/>
              </a:rPr>
              <a:t>g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8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757"/>
            <a:ext cx="4780280" cy="7791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41300" marR="5080" indent="-22923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  <a:tab pos="1600835" algn="l"/>
                <a:tab pos="2414270" algn="l"/>
                <a:tab pos="3423920" algn="l"/>
              </a:tabLst>
            </a:pPr>
            <a:r>
              <a:rPr dirty="0" sz="26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	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can	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build	</a:t>
            </a:r>
            <a:r>
              <a:rPr dirty="0" sz="2600" spc="-5">
                <a:solidFill>
                  <a:srgbClr val="394D53"/>
                </a:solidFill>
                <a:latin typeface="Microsoft Sans Serif"/>
                <a:cs typeface="Microsoft Sans Serif"/>
              </a:rPr>
              <a:t>images 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2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70">
                <a:solidFill>
                  <a:srgbClr val="394D53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70">
                <a:solidFill>
                  <a:srgbClr val="394D53"/>
                </a:solidFill>
                <a:latin typeface="Microsoft Sans Serif"/>
                <a:cs typeface="Microsoft Sans Serif"/>
              </a:rPr>
              <a:t>struction</a:t>
            </a:r>
            <a:r>
              <a:rPr dirty="0" sz="2600" spc="9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00">
                <a:solidFill>
                  <a:srgbClr val="394D53"/>
                </a:solidFill>
                <a:latin typeface="Microsoft Sans Serif"/>
                <a:cs typeface="Microsoft Sans Serif"/>
              </a:rPr>
              <a:t>from</a:t>
            </a:r>
            <a:r>
              <a:rPr dirty="0" sz="26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394D53"/>
                </a:solidFill>
                <a:latin typeface="Microsoft Sans Serif"/>
                <a:cs typeface="Microsoft Sans Serif"/>
              </a:rPr>
              <a:t>Dockerf</a:t>
            </a:r>
            <a:r>
              <a:rPr dirty="0" sz="2600" spc="35">
                <a:solidFill>
                  <a:srgbClr val="394D53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1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5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145">
                <a:solidFill>
                  <a:srgbClr val="394D53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561970"/>
            <a:ext cx="9653905" cy="378523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just" marL="241300" marR="8255" indent="-22923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7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0">
                <a:solidFill>
                  <a:srgbClr val="394D53"/>
                </a:solidFill>
                <a:latin typeface="Microsoft Sans Serif"/>
                <a:cs typeface="Microsoft Sans Serif"/>
              </a:rPr>
              <a:t>Dockerfile</a:t>
            </a:r>
            <a:r>
              <a:rPr dirty="0" sz="26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600" spc="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5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45">
                <a:solidFill>
                  <a:srgbClr val="394D53"/>
                </a:solidFill>
                <a:latin typeface="Microsoft Sans Serif"/>
                <a:cs typeface="Microsoft Sans Serif"/>
              </a:rPr>
              <a:t>text</a:t>
            </a:r>
            <a:r>
              <a:rPr dirty="0" sz="2600" spc="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document</a:t>
            </a:r>
            <a:r>
              <a:rPr dirty="0" sz="26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600" spc="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40">
                <a:solidFill>
                  <a:srgbClr val="394D53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40">
                <a:solidFill>
                  <a:srgbClr val="394D53"/>
                </a:solidFill>
                <a:latin typeface="Microsoft Sans Serif"/>
                <a:cs typeface="Microsoft Sans Serif"/>
              </a:rPr>
              <a:t>all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8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6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">
                <a:solidFill>
                  <a:srgbClr val="394D53"/>
                </a:solidFill>
                <a:latin typeface="Microsoft Sans Serif"/>
                <a:cs typeface="Microsoft Sans Serif"/>
              </a:rPr>
              <a:t>commands </a:t>
            </a:r>
            <a:r>
              <a:rPr dirty="0" sz="2600" spc="-65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600" spc="30">
                <a:solidFill>
                  <a:srgbClr val="394D53"/>
                </a:solidFill>
                <a:latin typeface="Microsoft Sans Serif"/>
                <a:cs typeface="Microsoft Sans Serif"/>
              </a:rPr>
              <a:t>user </a:t>
            </a:r>
            <a:r>
              <a:rPr dirty="0" sz="2600" spc="35">
                <a:solidFill>
                  <a:srgbClr val="394D53"/>
                </a:solidFill>
                <a:latin typeface="Microsoft Sans Serif"/>
                <a:cs typeface="Microsoft Sans Serif"/>
              </a:rPr>
              <a:t>could </a:t>
            </a:r>
            <a:r>
              <a:rPr dirty="0" sz="2600" spc="40">
                <a:solidFill>
                  <a:srgbClr val="394D53"/>
                </a:solidFill>
                <a:latin typeface="Microsoft Sans Serif"/>
                <a:cs typeface="Microsoft Sans Serif"/>
              </a:rPr>
              <a:t>call </a:t>
            </a:r>
            <a:r>
              <a:rPr dirty="0" sz="2600" spc="30">
                <a:solidFill>
                  <a:srgbClr val="394D53"/>
                </a:solidFill>
                <a:latin typeface="Microsoft Sans Serif"/>
                <a:cs typeface="Microsoft Sans Serif"/>
              </a:rPr>
              <a:t>on </a:t>
            </a:r>
            <a:r>
              <a:rPr dirty="0" sz="2600" spc="8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600" spc="15">
                <a:solidFill>
                  <a:srgbClr val="394D53"/>
                </a:solidFill>
                <a:latin typeface="Microsoft Sans Serif"/>
                <a:cs typeface="Microsoft Sans Serif"/>
              </a:rPr>
              <a:t>command </a:t>
            </a:r>
            <a:r>
              <a:rPr dirty="0" sz="2600" spc="40">
                <a:solidFill>
                  <a:srgbClr val="394D53"/>
                </a:solidFill>
                <a:latin typeface="Microsoft Sans Serif"/>
                <a:cs typeface="Microsoft Sans Serif"/>
              </a:rPr>
              <a:t>line </a:t>
            </a:r>
            <a:r>
              <a:rPr dirty="0" sz="2600" spc="14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assemble </a:t>
            </a:r>
            <a:r>
              <a:rPr dirty="0" sz="2600" spc="-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0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26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image.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94D53"/>
              </a:buClr>
              <a:buFont typeface="Arial MT"/>
              <a:buChar char="•"/>
            </a:pPr>
            <a:endParaRPr sz="42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ts val="281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600" spc="-5">
                <a:solidFill>
                  <a:srgbClr val="394D53"/>
                </a:solidFill>
                <a:latin typeface="Microsoft Sans Serif"/>
                <a:cs typeface="Microsoft Sans Serif"/>
              </a:rPr>
              <a:t>Using </a:t>
            </a:r>
            <a:r>
              <a:rPr dirty="0" sz="2600" spc="6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build </a:t>
            </a:r>
            <a:r>
              <a:rPr dirty="0" sz="2600" spc="10">
                <a:solidFill>
                  <a:srgbClr val="394D53"/>
                </a:solidFill>
                <a:latin typeface="Microsoft Sans Serif"/>
                <a:cs typeface="Microsoft Sans Serif"/>
              </a:rPr>
              <a:t>users </a:t>
            </a:r>
            <a:r>
              <a:rPr dirty="0" sz="2600">
                <a:solidFill>
                  <a:srgbClr val="394D53"/>
                </a:solidFill>
                <a:latin typeface="Microsoft Sans Serif"/>
                <a:cs typeface="Microsoft Sans Serif"/>
              </a:rPr>
              <a:t>can </a:t>
            </a:r>
            <a:r>
              <a:rPr dirty="0" sz="2600" spc="65">
                <a:solidFill>
                  <a:srgbClr val="394D53"/>
                </a:solidFill>
                <a:latin typeface="Microsoft Sans Serif"/>
                <a:cs typeface="Microsoft Sans Serif"/>
              </a:rPr>
              <a:t>create 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an </a:t>
            </a:r>
            <a:r>
              <a:rPr dirty="0" sz="2600" spc="55">
                <a:solidFill>
                  <a:srgbClr val="394D53"/>
                </a:solidFill>
                <a:latin typeface="Microsoft Sans Serif"/>
                <a:cs typeface="Microsoft Sans Serif"/>
              </a:rPr>
              <a:t>automated </a:t>
            </a:r>
            <a:r>
              <a:rPr dirty="0" sz="2600" spc="45">
                <a:solidFill>
                  <a:srgbClr val="394D53"/>
                </a:solidFill>
                <a:latin typeface="Microsoft Sans Serif"/>
                <a:cs typeface="Microsoft Sans Serif"/>
              </a:rPr>
              <a:t>build </a:t>
            </a:r>
            <a:r>
              <a:rPr dirty="0" sz="2600" spc="120">
                <a:solidFill>
                  <a:srgbClr val="394D53"/>
                </a:solidFill>
                <a:latin typeface="Microsoft Sans Serif"/>
                <a:cs typeface="Microsoft Sans Serif"/>
              </a:rPr>
              <a:t>that </a:t>
            </a:r>
            <a:r>
              <a:rPr dirty="0" sz="2600" spc="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35">
                <a:solidFill>
                  <a:srgbClr val="394D53"/>
                </a:solidFill>
                <a:latin typeface="Microsoft Sans Serif"/>
                <a:cs typeface="Microsoft Sans Serif"/>
              </a:rPr>
              <a:t>executes</a:t>
            </a:r>
            <a:r>
              <a:rPr dirty="0" sz="26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20">
                <a:solidFill>
                  <a:srgbClr val="394D53"/>
                </a:solidFill>
                <a:latin typeface="Microsoft Sans Serif"/>
                <a:cs typeface="Microsoft Sans Serif"/>
              </a:rPr>
              <a:t>several</a:t>
            </a:r>
            <a:r>
              <a:rPr dirty="0" sz="26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35">
                <a:solidFill>
                  <a:srgbClr val="394D53"/>
                </a:solidFill>
                <a:latin typeface="Microsoft Sans Serif"/>
                <a:cs typeface="Microsoft Sans Serif"/>
              </a:rPr>
              <a:t>command-line</a:t>
            </a:r>
            <a:r>
              <a:rPr dirty="0" sz="26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70">
                <a:solidFill>
                  <a:srgbClr val="394D53"/>
                </a:solidFill>
                <a:latin typeface="Microsoft Sans Serif"/>
                <a:cs typeface="Microsoft Sans Serif"/>
              </a:rPr>
              <a:t>instructions</a:t>
            </a:r>
            <a:r>
              <a:rPr dirty="0" sz="26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50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6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succession.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 MT"/>
              <a:buChar char="•"/>
            </a:pPr>
            <a:endParaRPr sz="4250">
              <a:latin typeface="Microsoft Sans Serif"/>
              <a:cs typeface="Microsoft Sans Serif"/>
            </a:endParaRPr>
          </a:p>
          <a:p>
            <a:pPr algn="just" marL="241300" marR="6985" indent="-229235">
              <a:lnSpc>
                <a:spcPts val="281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600" spc="-2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600" spc="60">
                <a:solidFill>
                  <a:srgbClr val="006FC0"/>
                </a:solidFill>
                <a:latin typeface="Microsoft Sans Serif"/>
                <a:cs typeface="Microsoft Sans Serif"/>
              </a:rPr>
              <a:t>docker </a:t>
            </a:r>
            <a:r>
              <a:rPr dirty="0" sz="2600" spc="45">
                <a:solidFill>
                  <a:srgbClr val="006FC0"/>
                </a:solidFill>
                <a:latin typeface="Microsoft Sans Serif"/>
                <a:cs typeface="Microsoft Sans Serif"/>
              </a:rPr>
              <a:t>build </a:t>
            </a:r>
            <a:r>
              <a:rPr dirty="0" sz="2600" spc="15">
                <a:solidFill>
                  <a:srgbClr val="394D53"/>
                </a:solidFill>
                <a:latin typeface="Microsoft Sans Serif"/>
                <a:cs typeface="Microsoft Sans Serif"/>
              </a:rPr>
              <a:t>command </a:t>
            </a:r>
            <a:r>
              <a:rPr dirty="0" sz="2600" spc="25">
                <a:solidFill>
                  <a:srgbClr val="394D53"/>
                </a:solidFill>
                <a:latin typeface="Microsoft Sans Serif"/>
                <a:cs typeface="Microsoft Sans Serif"/>
              </a:rPr>
              <a:t>builds </a:t>
            </a:r>
            <a:r>
              <a:rPr dirty="0" sz="2600" spc="-15">
                <a:solidFill>
                  <a:srgbClr val="394D53"/>
                </a:solidFill>
                <a:latin typeface="Microsoft Sans Serif"/>
                <a:cs typeface="Microsoft Sans Serif"/>
              </a:rPr>
              <a:t>an </a:t>
            </a:r>
            <a:r>
              <a:rPr dirty="0" sz="2600" spc="5">
                <a:solidFill>
                  <a:srgbClr val="394D53"/>
                </a:solidFill>
                <a:latin typeface="Microsoft Sans Serif"/>
                <a:cs typeface="Microsoft Sans Serif"/>
              </a:rPr>
              <a:t>image </a:t>
            </a:r>
            <a:r>
              <a:rPr dirty="0" sz="2600" spc="100">
                <a:solidFill>
                  <a:srgbClr val="394D53"/>
                </a:solidFill>
                <a:latin typeface="Microsoft Sans Serif"/>
                <a:cs typeface="Microsoft Sans Serif"/>
              </a:rPr>
              <a:t>from </a:t>
            </a:r>
            <a:r>
              <a:rPr dirty="0" sz="2600" spc="-65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600" spc="50">
                <a:solidFill>
                  <a:srgbClr val="394D53"/>
                </a:solidFill>
                <a:latin typeface="Microsoft Sans Serif"/>
                <a:cs typeface="Microsoft Sans Serif"/>
              </a:rPr>
              <a:t>Dockerfile </a:t>
            </a:r>
            <a:r>
              <a:rPr dirty="0" sz="26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6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6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60">
                <a:solidFill>
                  <a:srgbClr val="394D53"/>
                </a:solidFill>
                <a:latin typeface="Microsoft Sans Serif"/>
                <a:cs typeface="Microsoft Sans Serif"/>
              </a:rPr>
              <a:t>context.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50374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55"/>
              <a:t> </a:t>
            </a:r>
            <a:r>
              <a:rPr dirty="0" spc="-5"/>
              <a:t>File</a:t>
            </a:r>
            <a:r>
              <a:rPr dirty="0" spc="-150"/>
              <a:t> </a:t>
            </a:r>
            <a:r>
              <a:rPr dirty="0" spc="245"/>
              <a:t>-</a:t>
            </a:r>
            <a:r>
              <a:rPr dirty="0" spc="-150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72616"/>
            <a:ext cx="6624320" cy="508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9625">
              <a:lnSpc>
                <a:spcPct val="1077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50">
                <a:solidFill>
                  <a:srgbClr val="394D53"/>
                </a:solidFill>
                <a:latin typeface="Microsoft Sans Serif"/>
                <a:cs typeface="Microsoft Sans Serif"/>
              </a:rPr>
              <a:t>Instructions </a:t>
            </a:r>
            <a:r>
              <a:rPr dirty="0" sz="22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5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200" spc="-5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70">
                <a:solidFill>
                  <a:srgbClr val="394D53"/>
                </a:solidFill>
                <a:latin typeface="Microsoft Sans Serif"/>
                <a:cs typeface="Microsoft Sans Serif"/>
              </a:rPr>
              <a:t>TR</a:t>
            </a:r>
            <a:r>
              <a:rPr dirty="0" sz="2200" spc="-70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60">
                <a:solidFill>
                  <a:srgbClr val="394D53"/>
                </a:solidFill>
                <a:latin typeface="Microsoft Sans Serif"/>
                <a:cs typeface="Microsoft Sans Serif"/>
              </a:rPr>
              <a:t>CTION</a:t>
            </a:r>
            <a:r>
              <a:rPr dirty="0" sz="22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0">
                <a:solidFill>
                  <a:srgbClr val="394D53"/>
                </a:solidFill>
                <a:latin typeface="Microsoft Sans Serif"/>
                <a:cs typeface="Microsoft Sans Serif"/>
              </a:rPr>
              <a:t>argu</a:t>
            </a:r>
            <a:r>
              <a:rPr dirty="0" sz="2200" spc="30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85">
                <a:solidFill>
                  <a:srgbClr val="394D53"/>
                </a:solidFill>
                <a:latin typeface="Microsoft Sans Serif"/>
                <a:cs typeface="Microsoft Sans Serif"/>
              </a:rPr>
              <a:t>en</a:t>
            </a:r>
            <a:r>
              <a:rPr dirty="0" sz="2200" spc="2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6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200" spc="-90">
                <a:solidFill>
                  <a:srgbClr val="394D53"/>
                </a:solidFill>
                <a:latin typeface="Microsoft Sans Serif"/>
                <a:cs typeface="Microsoft Sans Serif"/>
              </a:rPr>
              <a:t>Eg.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394D53"/>
                </a:solidFill>
                <a:latin typeface="Microsoft Sans Serif"/>
                <a:cs typeface="Microsoft Sans Serif"/>
              </a:rPr>
              <a:t>echo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">
                <a:solidFill>
                  <a:srgbClr val="394D53"/>
                </a:solidFill>
                <a:latin typeface="Microsoft Sans Serif"/>
                <a:cs typeface="Microsoft Sans Serif"/>
              </a:rPr>
              <a:t>'we</a:t>
            </a:r>
            <a:r>
              <a:rPr dirty="0" sz="22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0">
                <a:solidFill>
                  <a:srgbClr val="394D53"/>
                </a:solidFill>
                <a:latin typeface="Microsoft Sans Serif"/>
                <a:cs typeface="Microsoft Sans Serif"/>
              </a:rPr>
              <a:t>are</a:t>
            </a:r>
            <a:r>
              <a:rPr dirty="0" sz="22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394D53"/>
                </a:solidFill>
                <a:latin typeface="Microsoft Sans Serif"/>
                <a:cs typeface="Microsoft Sans Serif"/>
              </a:rPr>
              <a:t>running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394D53"/>
                </a:solidFill>
                <a:latin typeface="Microsoft Sans Serif"/>
                <a:cs typeface="Microsoft Sans Serif"/>
              </a:rPr>
              <a:t>some</a:t>
            </a:r>
            <a:r>
              <a:rPr dirty="0" sz="22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70">
                <a:solidFill>
                  <a:srgbClr val="394D53"/>
                </a:solidFill>
                <a:latin typeface="Microsoft Sans Serif"/>
                <a:cs typeface="Microsoft Sans Serif"/>
              </a:rPr>
              <a:t>#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40">
                <a:solidFill>
                  <a:srgbClr val="394D53"/>
                </a:solidFill>
                <a:latin typeface="Microsoft Sans Serif"/>
                <a:cs typeface="Microsoft Sans Serif"/>
              </a:rPr>
              <a:t>cool</a:t>
            </a:r>
            <a:r>
              <a:rPr dirty="0" sz="22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40">
                <a:solidFill>
                  <a:srgbClr val="394D53"/>
                </a:solidFill>
                <a:latin typeface="Trebuchet MS"/>
                <a:cs typeface="Trebuchet MS"/>
              </a:rPr>
              <a:t>things!’</a:t>
            </a:r>
            <a:endParaRPr sz="22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15">
                <a:solidFill>
                  <a:srgbClr val="394D53"/>
                </a:solidFill>
                <a:latin typeface="Microsoft Sans Serif"/>
                <a:cs typeface="Microsoft Sans Serif"/>
              </a:rPr>
              <a:t>Parser</a:t>
            </a:r>
            <a:r>
              <a:rPr dirty="0" sz="22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0">
                <a:solidFill>
                  <a:srgbClr val="394D53"/>
                </a:solidFill>
                <a:latin typeface="Microsoft Sans Serif"/>
                <a:cs typeface="Microsoft Sans Serif"/>
              </a:rPr>
              <a:t>directives: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200" spc="-95">
                <a:solidFill>
                  <a:srgbClr val="394D53"/>
                </a:solidFill>
                <a:latin typeface="Microsoft Sans Serif"/>
                <a:cs typeface="Microsoft Sans Serif"/>
              </a:rPr>
              <a:t>FRO</a:t>
            </a:r>
            <a:r>
              <a:rPr dirty="0" sz="2200" spc="-110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">
                <a:solidFill>
                  <a:srgbClr val="394D53"/>
                </a:solidFill>
                <a:latin typeface="Microsoft Sans Serif"/>
                <a:cs typeface="Microsoft Sans Serif"/>
              </a:rPr>
              <a:t>ImageN</a:t>
            </a:r>
            <a:r>
              <a:rPr dirty="0" sz="2200" spc="-25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5">
                <a:solidFill>
                  <a:srgbClr val="394D53"/>
                </a:solidFill>
                <a:latin typeface="Microsoft Sans Serif"/>
                <a:cs typeface="Microsoft Sans Serif"/>
              </a:rPr>
              <a:t>me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200" spc="-25">
                <a:solidFill>
                  <a:srgbClr val="394D53"/>
                </a:solidFill>
                <a:latin typeface="Microsoft Sans Serif"/>
                <a:cs typeface="Microsoft Sans Serif"/>
              </a:rPr>
              <a:t>Example: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200" spc="45">
                <a:solidFill>
                  <a:srgbClr val="394D53"/>
                </a:solidFill>
                <a:latin typeface="Microsoft Sans Serif"/>
                <a:cs typeface="Microsoft Sans Serif"/>
              </a:rPr>
              <a:t>#Comment</a:t>
            </a:r>
            <a:endParaRPr sz="2200">
              <a:latin typeface="Microsoft Sans Serif"/>
              <a:cs typeface="Microsoft Sans Serif"/>
            </a:endParaRPr>
          </a:p>
          <a:p>
            <a:pPr marL="12700" marR="3305175">
              <a:lnSpc>
                <a:spcPts val="2860"/>
              </a:lnSpc>
              <a:spcBef>
                <a:spcPts val="120"/>
              </a:spcBef>
            </a:pPr>
            <a:r>
              <a:rPr dirty="0" sz="2200" spc="-95">
                <a:solidFill>
                  <a:srgbClr val="394D53"/>
                </a:solidFill>
                <a:latin typeface="Microsoft Sans Serif"/>
                <a:cs typeface="Microsoft Sans Serif"/>
              </a:rPr>
              <a:t>FRO</a:t>
            </a:r>
            <a:r>
              <a:rPr dirty="0" sz="2200" spc="-110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">
                <a:solidFill>
                  <a:srgbClr val="394D53"/>
                </a:solidFill>
                <a:latin typeface="Microsoft Sans Serif"/>
                <a:cs typeface="Microsoft Sans Serif"/>
              </a:rPr>
              <a:t>windows</a:t>
            </a:r>
            <a:r>
              <a:rPr dirty="0" sz="2200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50">
                <a:solidFill>
                  <a:srgbClr val="394D53"/>
                </a:solidFill>
                <a:latin typeface="Microsoft Sans Serif"/>
                <a:cs typeface="Microsoft Sans Serif"/>
              </a:rPr>
              <a:t>ervercore  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COPY</a:t>
            </a:r>
            <a:r>
              <a:rPr dirty="0" sz="22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0">
                <a:solidFill>
                  <a:srgbClr val="394D53"/>
                </a:solidFill>
                <a:latin typeface="Microsoft Sans Serif"/>
                <a:cs typeface="Microsoft Sans Serif"/>
              </a:rPr>
              <a:t>tes</a:t>
            </a:r>
            <a:r>
              <a:rPr dirty="0" sz="2200" spc="5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45">
                <a:solidFill>
                  <a:srgbClr val="394D53"/>
                </a:solidFill>
                <a:latin typeface="Microsoft Sans Serif"/>
                <a:cs typeface="Microsoft Sans Serif"/>
              </a:rPr>
              <a:t>fil</a:t>
            </a:r>
            <a:r>
              <a:rPr dirty="0" sz="2200" spc="9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-125">
                <a:solidFill>
                  <a:srgbClr val="394D53"/>
                </a:solidFill>
                <a:latin typeface="Microsoft Sans Serif"/>
                <a:cs typeface="Microsoft Sans Serif"/>
              </a:rPr>
              <a:t>.</a:t>
            </a:r>
            <a:r>
              <a:rPr dirty="0" sz="2200" spc="165">
                <a:solidFill>
                  <a:srgbClr val="394D53"/>
                </a:solidFill>
                <a:latin typeface="Microsoft Sans Serif"/>
                <a:cs typeface="Microsoft Sans Serif"/>
              </a:rPr>
              <a:t>txt</a:t>
            </a:r>
            <a:r>
              <a:rPr dirty="0" sz="2200" spc="-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2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200" spc="470">
                <a:solidFill>
                  <a:srgbClr val="394D53"/>
                </a:solidFill>
                <a:latin typeface="Microsoft Sans Serif"/>
                <a:cs typeface="Microsoft Sans Serif"/>
              </a:rPr>
              <a:t>\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200" spc="-65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5">
                <a:solidFill>
                  <a:srgbClr val="394D53"/>
                </a:solidFill>
                <a:latin typeface="Microsoft Sans Serif"/>
                <a:cs typeface="Microsoft Sans Serif"/>
              </a:rPr>
              <a:t>dir</a:t>
            </a:r>
            <a:r>
              <a:rPr dirty="0" sz="22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12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200" spc="470">
                <a:solidFill>
                  <a:srgbClr val="394D53"/>
                </a:solidFill>
                <a:latin typeface="Microsoft Sans Serif"/>
                <a:cs typeface="Microsoft Sans Serif"/>
              </a:rPr>
              <a:t>\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5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2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0">
                <a:solidFill>
                  <a:srgbClr val="394D53"/>
                </a:solidFill>
                <a:latin typeface="Microsoft Sans Serif"/>
                <a:cs typeface="Microsoft Sans Serif"/>
              </a:rPr>
              <a:t>Build</a:t>
            </a:r>
            <a:r>
              <a:rPr dirty="0" sz="22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394D53"/>
                </a:solidFill>
                <a:latin typeface="Microsoft Sans Serif"/>
                <a:cs typeface="Microsoft Sans Serif"/>
              </a:rPr>
              <a:t>image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394D53"/>
                </a:solidFill>
                <a:latin typeface="Microsoft Sans Serif"/>
                <a:cs typeface="Microsoft Sans Serif"/>
              </a:rPr>
              <a:t>using</a:t>
            </a:r>
            <a:r>
              <a:rPr dirty="0" sz="22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5">
                <a:solidFill>
                  <a:srgbClr val="394D53"/>
                </a:solidFill>
                <a:latin typeface="Microsoft Sans Serif"/>
                <a:cs typeface="Microsoft Sans Serif"/>
              </a:rPr>
              <a:t>this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20">
                <a:solidFill>
                  <a:srgbClr val="394D53"/>
                </a:solidFill>
                <a:latin typeface="Microsoft Sans Serif"/>
                <a:cs typeface="Microsoft Sans Serif"/>
              </a:rPr>
              <a:t>file: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4872990" algn="l"/>
              </a:tabLst>
            </a:pPr>
            <a:r>
              <a:rPr dirty="0" sz="2200" spc="5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2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35">
                <a:solidFill>
                  <a:srgbClr val="394D53"/>
                </a:solidFill>
                <a:latin typeface="Microsoft Sans Serif"/>
                <a:cs typeface="Microsoft Sans Serif"/>
              </a:rPr>
              <a:t>build</a:t>
            </a:r>
            <a:r>
              <a:rPr dirty="0" sz="22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25">
                <a:solidFill>
                  <a:srgbClr val="394D53"/>
                </a:solidFill>
                <a:latin typeface="Microsoft Sans Serif"/>
                <a:cs typeface="Microsoft Sans Serif"/>
              </a:rPr>
              <a:t>-f</a:t>
            </a:r>
            <a:r>
              <a:rPr dirty="0" sz="22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25">
                <a:solidFill>
                  <a:srgbClr val="394D53"/>
                </a:solidFill>
                <a:latin typeface="Microsoft Sans Serif"/>
                <a:cs typeface="Microsoft Sans Serif"/>
              </a:rPr>
              <a:t>/path/to/a/Dockerfile	</a:t>
            </a:r>
            <a:r>
              <a:rPr dirty="0" sz="2200" spc="-125">
                <a:solidFill>
                  <a:srgbClr val="394D53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7355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195"/>
              <a:t> </a:t>
            </a:r>
            <a:r>
              <a:rPr dirty="0" spc="-10"/>
              <a:t>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0133"/>
            <a:ext cx="9653905" cy="450088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just"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registries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hold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images.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7620" indent="-229235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These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are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public </a:t>
            </a:r>
            <a:r>
              <a:rPr dirty="0" sz="2800" spc="110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private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stores 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from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which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upload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download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images.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6985" indent="-22923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public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registry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provided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with the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394D53"/>
                </a:solidFill>
                <a:latin typeface="Microsoft Sans Serif"/>
                <a:cs typeface="Microsoft Sans Serif"/>
              </a:rPr>
              <a:t>Hub.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(hub.docker.com)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155">
                <a:solidFill>
                  <a:srgbClr val="394D53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serves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huge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collection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images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your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use. </a:t>
            </a:r>
            <a:r>
              <a:rPr dirty="0" sz="2800" spc="-7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These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can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be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images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create yourself 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can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use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 images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others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previously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created.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6350" indent="-22923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registries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are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component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of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Docker.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576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Docker</a:t>
            </a:r>
            <a:r>
              <a:rPr dirty="0" spc="-200"/>
              <a:t> </a:t>
            </a:r>
            <a:r>
              <a:rPr dirty="0" spc="-55"/>
              <a:t>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9652635" cy="364807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CLI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makes 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use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 </a:t>
            </a:r>
            <a:r>
              <a:rPr dirty="0" sz="2800" spc="-140">
                <a:solidFill>
                  <a:srgbClr val="394D53"/>
                </a:solidFill>
                <a:latin typeface="Microsoft Sans Serif"/>
                <a:cs typeface="Microsoft Sans Serif"/>
              </a:rPr>
              <a:t>REST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API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control 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interact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with the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daemon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through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scripting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14">
                <a:solidFill>
                  <a:srgbClr val="394D53"/>
                </a:solidFill>
                <a:latin typeface="Microsoft Sans Serif"/>
                <a:cs typeface="Microsoft Sans Serif"/>
              </a:rPr>
              <a:t>or </a:t>
            </a:r>
            <a:r>
              <a:rPr dirty="0" sz="2800" spc="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direct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CLI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commands.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94D53"/>
              </a:buClr>
              <a:buFont typeface="Arial MT"/>
              <a:buChar char="•"/>
            </a:pPr>
            <a:endParaRPr sz="4450">
              <a:latin typeface="Microsoft Sans Serif"/>
              <a:cs typeface="Microsoft Sans Serif"/>
            </a:endParaRPr>
          </a:p>
          <a:p>
            <a:pPr algn="just" marL="241300" marR="6350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Many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other</a:t>
            </a:r>
            <a:r>
              <a:rPr dirty="0" sz="2800" spc="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2800" spc="8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make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use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underlying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API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CLI.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94D53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CLI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also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used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issue</a:t>
            </a:r>
            <a:r>
              <a:rPr dirty="0" sz="2800" spc="-1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commands.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26993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Kubernetes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7787005" cy="49142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Kubernetes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open-source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platform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35">
                <a:solidFill>
                  <a:srgbClr val="394D53"/>
                </a:solidFill>
                <a:latin typeface="Microsoft Sans Serif"/>
                <a:cs typeface="Microsoft Sans Serif"/>
              </a:rPr>
              <a:t>for </a:t>
            </a:r>
            <a:r>
              <a:rPr dirty="0" sz="2800" spc="1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automating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deployment,</a:t>
            </a:r>
            <a:r>
              <a:rPr dirty="0" sz="2800" spc="8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scaling,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and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operations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containers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across </a:t>
            </a:r>
            <a:r>
              <a:rPr dirty="0" sz="2800" spc="1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clusters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hosts,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providing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container-centric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infrastructure.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94D53"/>
              </a:buClr>
              <a:buFont typeface="Arial MT"/>
              <a:buChar char="•"/>
            </a:pPr>
            <a:endParaRPr sz="41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Kubernetes,</a:t>
            </a: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394D53"/>
                </a:solidFill>
                <a:latin typeface="Microsoft Sans Serif"/>
                <a:cs typeface="Microsoft Sans Serif"/>
              </a:rPr>
              <a:t>can:</a:t>
            </a:r>
            <a:endParaRPr sz="28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Deploy</a:t>
            </a:r>
            <a:r>
              <a:rPr dirty="0" sz="2400" spc="-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243131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243131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243131"/>
                </a:solidFill>
                <a:latin typeface="Microsoft Sans Serif"/>
                <a:cs typeface="Microsoft Sans Serif"/>
              </a:rPr>
              <a:t>quickly</a:t>
            </a:r>
            <a:r>
              <a:rPr dirty="0" sz="24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243131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predictably.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5">
                <a:solidFill>
                  <a:srgbClr val="243131"/>
                </a:solidFill>
                <a:latin typeface="Microsoft Sans Serif"/>
                <a:cs typeface="Microsoft Sans Serif"/>
              </a:rPr>
              <a:t>Scale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243131"/>
                </a:solidFill>
                <a:latin typeface="Microsoft Sans Serif"/>
                <a:cs typeface="Microsoft Sans Serif"/>
              </a:rPr>
              <a:t>your</a:t>
            </a:r>
            <a:r>
              <a:rPr dirty="0" sz="2400" spc="-10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243131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2400" spc="-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243131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-11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5">
                <a:solidFill>
                  <a:srgbClr val="243131"/>
                </a:solidFill>
                <a:latin typeface="Microsoft Sans Serif"/>
                <a:cs typeface="Microsoft Sans Serif"/>
              </a:rPr>
              <a:t>fly.</a:t>
            </a:r>
            <a:endParaRPr sz="2400">
              <a:latin typeface="Microsoft Sans Serif"/>
              <a:cs typeface="Microsoft Sans Serif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243131"/>
                </a:solidFill>
                <a:latin typeface="Microsoft Sans Serif"/>
                <a:cs typeface="Microsoft Sans Serif"/>
              </a:rPr>
              <a:t>Seamlessly</a:t>
            </a:r>
            <a:r>
              <a:rPr dirty="0" sz="2400" spc="-9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90">
                <a:solidFill>
                  <a:srgbClr val="243131"/>
                </a:solidFill>
                <a:latin typeface="Microsoft Sans Serif"/>
                <a:cs typeface="Microsoft Sans Serif"/>
              </a:rPr>
              <a:t>roll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90">
                <a:solidFill>
                  <a:srgbClr val="243131"/>
                </a:solidFill>
                <a:latin typeface="Microsoft Sans Serif"/>
                <a:cs typeface="Microsoft Sans Serif"/>
              </a:rPr>
              <a:t>out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43131"/>
                </a:solidFill>
                <a:latin typeface="Microsoft Sans Serif"/>
                <a:cs typeface="Microsoft Sans Serif"/>
              </a:rPr>
              <a:t>new</a:t>
            </a:r>
            <a:r>
              <a:rPr dirty="0" sz="2400" spc="-8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243131"/>
                </a:solidFill>
                <a:latin typeface="Microsoft Sans Serif"/>
                <a:cs typeface="Microsoft Sans Serif"/>
              </a:rPr>
              <a:t>features.</a:t>
            </a:r>
            <a:endParaRPr sz="2400">
              <a:latin typeface="Microsoft Sans Serif"/>
              <a:cs typeface="Microsoft Sans Serif"/>
            </a:endParaRPr>
          </a:p>
          <a:p>
            <a:pPr lvl="1" marL="698500" marR="6350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  <a:tab pos="3845560" algn="l"/>
                <a:tab pos="5275580" algn="l"/>
                <a:tab pos="5737225" algn="l"/>
              </a:tabLst>
            </a:pPr>
            <a:r>
              <a:rPr dirty="0" sz="2400" spc="35">
                <a:solidFill>
                  <a:srgbClr val="243131"/>
                </a:solidFill>
                <a:latin typeface="Microsoft Sans Serif"/>
                <a:cs typeface="Microsoft Sans Serif"/>
              </a:rPr>
              <a:t>Optimize</a:t>
            </a:r>
            <a:r>
              <a:rPr dirty="0" sz="2400" spc="37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243131"/>
                </a:solidFill>
                <a:latin typeface="Microsoft Sans Serif"/>
                <a:cs typeface="Microsoft Sans Serif"/>
              </a:rPr>
              <a:t>use</a:t>
            </a:r>
            <a:r>
              <a:rPr dirty="0" sz="2400" spc="37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243131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380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243131"/>
                </a:solidFill>
                <a:latin typeface="Microsoft Sans Serif"/>
                <a:cs typeface="Microsoft Sans Serif"/>
              </a:rPr>
              <a:t>your	</a:t>
            </a:r>
            <a:r>
              <a:rPr dirty="0" sz="2400" spc="25">
                <a:solidFill>
                  <a:srgbClr val="243131"/>
                </a:solidFill>
                <a:latin typeface="Microsoft Sans Serif"/>
                <a:cs typeface="Microsoft Sans Serif"/>
              </a:rPr>
              <a:t>hardware	</a:t>
            </a:r>
            <a:r>
              <a:rPr dirty="0" sz="2400" spc="50">
                <a:solidFill>
                  <a:srgbClr val="243131"/>
                </a:solidFill>
                <a:latin typeface="Microsoft Sans Serif"/>
                <a:cs typeface="Microsoft Sans Serif"/>
              </a:rPr>
              <a:t>by	</a:t>
            </a:r>
            <a:r>
              <a:rPr dirty="0" sz="2400" spc="10">
                <a:solidFill>
                  <a:srgbClr val="243131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30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243131"/>
                </a:solidFill>
                <a:latin typeface="Microsoft Sans Serif"/>
                <a:cs typeface="Microsoft Sans Serif"/>
              </a:rPr>
              <a:t>only</a:t>
            </a:r>
            <a:r>
              <a:rPr dirty="0" sz="2400" spc="3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243131"/>
                </a:solidFill>
                <a:latin typeface="Microsoft Sans Serif"/>
                <a:cs typeface="Microsoft Sans Serif"/>
              </a:rPr>
              <a:t>the </a:t>
            </a:r>
            <a:r>
              <a:rPr dirty="0" sz="2400" spc="-62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243131"/>
                </a:solidFill>
                <a:latin typeface="Microsoft Sans Serif"/>
                <a:cs typeface="Microsoft Sans Serif"/>
              </a:rPr>
              <a:t>resources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243131"/>
                </a:solidFill>
                <a:latin typeface="Microsoft Sans Serif"/>
                <a:cs typeface="Microsoft Sans Serif"/>
              </a:rPr>
              <a:t>you</a:t>
            </a:r>
            <a:r>
              <a:rPr dirty="0" sz="2400" spc="-95">
                <a:solidFill>
                  <a:srgbClr val="24313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243131"/>
                </a:solidFill>
                <a:latin typeface="Microsoft Sans Serif"/>
                <a:cs typeface="Microsoft Sans Serif"/>
              </a:rPr>
              <a:t>need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138684"/>
            <a:ext cx="2476498" cy="24780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89738"/>
            <a:ext cx="5751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Kubernetes</a:t>
            </a:r>
            <a:r>
              <a:rPr dirty="0" spc="-175"/>
              <a:t> </a:t>
            </a:r>
            <a:r>
              <a:rPr dirty="0" spc="14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4274"/>
            <a:ext cx="7767828" cy="6173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684274"/>
            <a:ext cx="4267198" cy="6173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36429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Wh</a:t>
            </a:r>
            <a:r>
              <a:rPr dirty="0" spc="-50"/>
              <a:t>y</a:t>
            </a:r>
            <a:r>
              <a:rPr dirty="0" spc="-130"/>
              <a:t> </a:t>
            </a:r>
            <a:r>
              <a:rPr dirty="0" spc="55"/>
              <a:t>Containe</a:t>
            </a:r>
            <a:r>
              <a:rPr dirty="0" spc="15"/>
              <a:t>r</a:t>
            </a:r>
            <a:r>
              <a:rPr dirty="0" spc="-10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092" y="990599"/>
            <a:ext cx="7671816" cy="586739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48520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Kubernetes</a:t>
            </a:r>
            <a:r>
              <a:rPr dirty="0" spc="-150"/>
              <a:t> </a:t>
            </a:r>
            <a:r>
              <a:rPr dirty="0" spc="2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0133"/>
            <a:ext cx="7783830" cy="42443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Kubernetes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is: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portable: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public,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private,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hybrid,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multi-cloud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  <a:tab pos="2371725" algn="l"/>
                <a:tab pos="4173220" algn="l"/>
                <a:tab pos="6214110" algn="l"/>
              </a:tabLst>
            </a:pP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x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ten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ib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3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ar</a:t>
            </a: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,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pluggab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e,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hook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bl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0">
                <a:solidFill>
                  <a:srgbClr val="394D53"/>
                </a:solidFill>
                <a:latin typeface="Microsoft Sans Serif"/>
                <a:cs typeface="Microsoft Sans Serif"/>
              </a:rPr>
              <a:t>,  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composable</a:t>
            </a:r>
            <a:endParaRPr sz="2800">
              <a:latin typeface="Microsoft Sans Serif"/>
              <a:cs typeface="Microsoft Sans Serif"/>
            </a:endParaRPr>
          </a:p>
          <a:p>
            <a:pPr marL="241300" marR="6985" indent="-229235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  <a:tab pos="2640330" algn="l"/>
                <a:tab pos="5713095" algn="l"/>
              </a:tabLst>
            </a:pP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sel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165">
                <a:solidFill>
                  <a:srgbClr val="394D53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healin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155">
                <a:solidFill>
                  <a:srgbClr val="394D53"/>
                </a:solidFill>
                <a:latin typeface="Microsoft Sans Serif"/>
                <a:cs typeface="Microsoft Sans Serif"/>
              </a:rPr>
              <a:t>: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au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65">
                <a:solidFill>
                  <a:srgbClr val="394D53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placement,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100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20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165">
                <a:solidFill>
                  <a:srgbClr val="394D53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star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50">
                <a:solidFill>
                  <a:srgbClr val="394D53"/>
                </a:solidFill>
                <a:latin typeface="Microsoft Sans Serif"/>
                <a:cs typeface="Microsoft Sans Serif"/>
              </a:rPr>
              <a:t>, 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auto-replication,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auto-scaling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Microsoft Sans Serif"/>
              <a:cs typeface="Microsoft Sans Serif"/>
            </a:endParaRPr>
          </a:p>
          <a:p>
            <a:pPr marL="12700" marR="6985">
              <a:lnSpc>
                <a:spcPts val="3020"/>
              </a:lnSpc>
            </a:pP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Kubernetes</a:t>
            </a:r>
            <a:r>
              <a:rPr dirty="0" sz="2800" spc="3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project</a:t>
            </a:r>
            <a:r>
              <a:rPr dirty="0" sz="2800" spc="3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394D53"/>
                </a:solidFill>
                <a:latin typeface="Microsoft Sans Serif"/>
                <a:cs typeface="Microsoft Sans Serif"/>
              </a:rPr>
              <a:t>was</a:t>
            </a:r>
            <a:r>
              <a:rPr dirty="0" sz="2800" spc="3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started</a:t>
            </a:r>
            <a:r>
              <a:rPr dirty="0" sz="2800" spc="3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by</a:t>
            </a:r>
            <a:r>
              <a:rPr dirty="0" sz="2800" spc="3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Google </a:t>
            </a:r>
            <a:r>
              <a:rPr dirty="0" sz="2800" spc="-7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2014.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0"/>
            <a:ext cx="98679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0"/>
            <a:ext cx="915619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0" y="2884373"/>
            <a:ext cx="434022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40"/>
              <a:t>Dem</a:t>
            </a:r>
            <a:r>
              <a:rPr dirty="0" sz="6600" spc="-30"/>
              <a:t>o</a:t>
            </a:r>
            <a:r>
              <a:rPr dirty="0" sz="6600" spc="-385"/>
              <a:t> </a:t>
            </a:r>
            <a:r>
              <a:rPr dirty="0" sz="6000" spc="15"/>
              <a:t>Time!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7441" y="2884373"/>
            <a:ext cx="181737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50">
                <a:solidFill>
                  <a:srgbClr val="394D53"/>
                </a:solidFill>
                <a:latin typeface="Microsoft Sans Serif"/>
                <a:cs typeface="Microsoft Sans Serif"/>
              </a:rPr>
              <a:t>Q&amp;A</a:t>
            </a:r>
            <a:endParaRPr sz="6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955" y="0"/>
            <a:ext cx="7562088" cy="5088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4123" y="5228031"/>
            <a:ext cx="36093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Thank</a:t>
            </a:r>
            <a:r>
              <a:rPr dirty="0" sz="6000" spc="-300"/>
              <a:t> </a:t>
            </a:r>
            <a:r>
              <a:rPr dirty="0" sz="6000" spc="110"/>
              <a:t>you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738"/>
            <a:ext cx="34759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What</a:t>
            </a:r>
            <a:r>
              <a:rPr dirty="0" spc="-165"/>
              <a:t> </a:t>
            </a:r>
            <a:r>
              <a:rPr dirty="0"/>
              <a:t>is</a:t>
            </a:r>
            <a:r>
              <a:rPr dirty="0" spc="-165"/>
              <a:t> </a:t>
            </a:r>
            <a:r>
              <a:rPr dirty="0" spc="6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4186"/>
            <a:ext cx="9652000" cy="33953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1300" marR="571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394D53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open-source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project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automates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 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inside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software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container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508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Docker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containers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wrap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up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piece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software</a:t>
            </a:r>
            <a:r>
              <a:rPr dirty="0" sz="2800" spc="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 </a:t>
            </a:r>
            <a:r>
              <a:rPr dirty="0" sz="2800" spc="-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complete 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file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system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contains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everything </a:t>
            </a:r>
            <a:r>
              <a:rPr dirty="0" sz="2800" spc="175">
                <a:solidFill>
                  <a:srgbClr val="394D53"/>
                </a:solidFill>
                <a:latin typeface="Microsoft Sans Serif"/>
                <a:cs typeface="Microsoft Sans Serif"/>
              </a:rPr>
              <a:t>it 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needs </a:t>
            </a:r>
            <a:r>
              <a:rPr dirty="0" sz="2800" spc="145">
                <a:solidFill>
                  <a:srgbClr val="394D53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run: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code,</a:t>
            </a:r>
            <a:r>
              <a:rPr dirty="0" sz="2800" spc="-1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runtime,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394D53"/>
                </a:solidFill>
                <a:latin typeface="Microsoft Sans Serif"/>
                <a:cs typeface="Microsoft Sans Serif"/>
              </a:rPr>
              <a:t>tools,</a:t>
            </a:r>
            <a:r>
              <a:rPr dirty="0" sz="2800" spc="40">
                <a:solidFill>
                  <a:srgbClr val="394D53"/>
                </a:solidFill>
                <a:latin typeface="Microsoft Sans Serif"/>
                <a:cs typeface="Microsoft Sans Serif"/>
              </a:rPr>
              <a:t> system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394D53"/>
                </a:solidFill>
                <a:latin typeface="Microsoft Sans Serif"/>
                <a:cs typeface="Microsoft Sans Serif"/>
              </a:rPr>
              <a:t>libraries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5">
                <a:solidFill>
                  <a:srgbClr val="394D53"/>
                </a:solidFill>
                <a:latin typeface="Trebuchet MS"/>
                <a:cs typeface="Trebuchet MS"/>
              </a:rPr>
              <a:t>– </a:t>
            </a:r>
            <a:r>
              <a:rPr dirty="0" sz="2800" spc="36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anything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45">
                <a:solidFill>
                  <a:srgbClr val="394D53"/>
                </a:solidFill>
                <a:latin typeface="Microsoft Sans Serif"/>
                <a:cs typeface="Microsoft Sans Serif"/>
              </a:rPr>
              <a:t>you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install</a:t>
            </a:r>
            <a:r>
              <a:rPr dirty="0" sz="2800" spc="-10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394D53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394D53"/>
                </a:solidFill>
                <a:latin typeface="Microsoft Sans Serif"/>
                <a:cs typeface="Microsoft Sans Serif"/>
              </a:rPr>
              <a:t>server.</a:t>
            </a:r>
            <a:endParaRPr sz="2800">
              <a:latin typeface="Microsoft Sans Serif"/>
              <a:cs typeface="Microsoft Sans Serif"/>
            </a:endParaRPr>
          </a:p>
          <a:p>
            <a:pPr algn="just" marL="241300" marR="6350" indent="-229235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394D53"/>
                </a:solidFill>
                <a:latin typeface="Microsoft Sans Serif"/>
                <a:cs typeface="Microsoft Sans Serif"/>
              </a:rPr>
              <a:t>This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guarantees</a:t>
            </a:r>
            <a:r>
              <a:rPr dirty="0" sz="2800" spc="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25">
                <a:solidFill>
                  <a:srgbClr val="394D53"/>
                </a:solidFill>
                <a:latin typeface="Microsoft Sans Serif"/>
                <a:cs typeface="Microsoft Sans Serif"/>
              </a:rPr>
              <a:t>that</a:t>
            </a:r>
            <a:r>
              <a:rPr dirty="0" sz="2800" spc="13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394D53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1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394D53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94D53"/>
                </a:solidFill>
                <a:latin typeface="Microsoft Sans Serif"/>
                <a:cs typeface="Microsoft Sans Serif"/>
              </a:rPr>
              <a:t>always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80">
                <a:solidFill>
                  <a:srgbClr val="394D53"/>
                </a:solidFill>
                <a:latin typeface="Microsoft Sans Serif"/>
                <a:cs typeface="Microsoft Sans Serif"/>
              </a:rPr>
              <a:t>run</a:t>
            </a:r>
            <a:r>
              <a:rPr dirty="0" sz="2800" spc="8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394D53"/>
                </a:solidFill>
                <a:latin typeface="Microsoft Sans Serif"/>
                <a:cs typeface="Microsoft Sans Serif"/>
              </a:rPr>
              <a:t>same, </a:t>
            </a:r>
            <a:r>
              <a:rPr dirty="0" sz="28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>
                <a:solidFill>
                  <a:srgbClr val="394D53"/>
                </a:solidFill>
                <a:latin typeface="Microsoft Sans Serif"/>
                <a:cs typeface="Microsoft Sans Serif"/>
              </a:rPr>
              <a:t>regardless</a:t>
            </a:r>
            <a:r>
              <a:rPr dirty="0" sz="2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-10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90">
                <a:solidFill>
                  <a:srgbClr val="394D53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-7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394D53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800" spc="-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75">
                <a:solidFill>
                  <a:srgbClr val="394D53"/>
                </a:solidFill>
                <a:latin typeface="Microsoft Sans Serif"/>
                <a:cs typeface="Microsoft Sans Serif"/>
              </a:rPr>
              <a:t>it</a:t>
            </a:r>
            <a:r>
              <a:rPr dirty="0" sz="2800" spc="-9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394D53"/>
                </a:solidFill>
                <a:latin typeface="Microsoft Sans Serif"/>
                <a:cs typeface="Microsoft Sans Serif"/>
              </a:rPr>
              <a:t>is</a:t>
            </a:r>
            <a:r>
              <a:rPr dirty="0" sz="2800" spc="-12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5">
                <a:solidFill>
                  <a:srgbClr val="394D53"/>
                </a:solidFill>
                <a:latin typeface="Microsoft Sans Serif"/>
                <a:cs typeface="Microsoft Sans Serif"/>
              </a:rPr>
              <a:t>running</a:t>
            </a:r>
            <a:r>
              <a:rPr dirty="0" sz="28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394D53"/>
                </a:solidFill>
                <a:latin typeface="Microsoft Sans Serif"/>
                <a:cs typeface="Microsoft Sans Serif"/>
              </a:rPr>
              <a:t>in.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7471" y="4308347"/>
            <a:ext cx="3877055" cy="2549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4116323"/>
            <a:ext cx="10789920" cy="0"/>
          </a:xfrm>
          <a:custGeom>
            <a:avLst/>
            <a:gdLst/>
            <a:ahLst/>
            <a:cxnLst/>
            <a:rect l="l" t="t" r="r" b="b"/>
            <a:pathLst>
              <a:path w="10789920" h="0">
                <a:moveTo>
                  <a:pt x="0" y="0"/>
                </a:moveTo>
                <a:lnTo>
                  <a:pt x="10789920" y="0"/>
                </a:lnTo>
              </a:path>
            </a:pathLst>
          </a:custGeom>
          <a:ln w="64008">
            <a:solidFill>
              <a:srgbClr val="394D5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93683" y="3057905"/>
            <a:ext cx="1363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API</a:t>
            </a:r>
            <a:r>
              <a:rPr dirty="0" sz="1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394D53"/>
                </a:solidFill>
                <a:latin typeface="Microsoft Sans Serif"/>
                <a:cs typeface="Microsoft Sans Serif"/>
              </a:rPr>
              <a:t>endpoint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24" y="1609471"/>
            <a:ext cx="2901950" cy="58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0425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94D53"/>
                </a:solidFill>
                <a:latin typeface="Microsoft Sans Serif"/>
                <a:cs typeface="Microsoft Sans Serif"/>
              </a:rPr>
              <a:t>Static</a:t>
            </a:r>
            <a:r>
              <a:rPr dirty="0" sz="1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394D53"/>
                </a:solidFill>
                <a:latin typeface="Microsoft Sans Serif"/>
                <a:cs typeface="Microsoft Sans Serif"/>
              </a:rPr>
              <a:t>website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nginx</a:t>
            </a:r>
            <a:r>
              <a:rPr dirty="0" sz="1050" spc="-8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1.5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modsecurity</a:t>
            </a:r>
            <a:r>
              <a:rPr dirty="0" sz="1050" spc="-8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openssl</a:t>
            </a:r>
            <a:r>
              <a:rPr dirty="0" sz="1050" spc="-6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bootstrap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65">
                <a:solidFill>
                  <a:srgbClr val="282828"/>
                </a:solidFill>
                <a:latin typeface="Microsoft Sans Serif"/>
                <a:cs typeface="Microsoft Sans Serif"/>
              </a:rPr>
              <a:t>2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1603" y="1257046"/>
            <a:ext cx="1408430" cy="58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94D53"/>
                </a:solidFill>
                <a:latin typeface="Microsoft Sans Serif"/>
                <a:cs typeface="Microsoft Sans Serif"/>
              </a:rPr>
              <a:t>User</a:t>
            </a:r>
            <a:r>
              <a:rPr dirty="0" sz="1800" spc="-12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394D53"/>
                </a:solidFill>
                <a:latin typeface="Microsoft Sans Serif"/>
                <a:cs typeface="Microsoft Sans Serif"/>
              </a:rPr>
              <a:t>DB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postgresql</a:t>
            </a:r>
            <a:r>
              <a:rPr dirty="0" sz="1050" spc="-7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pgv8</a:t>
            </a:r>
            <a:r>
              <a:rPr dirty="0" sz="1050" spc="-6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45">
                <a:solidFill>
                  <a:srgbClr val="282828"/>
                </a:solidFill>
                <a:latin typeface="Microsoft Sans Serif"/>
                <a:cs typeface="Microsoft Sans Serif"/>
              </a:rPr>
              <a:t>v8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9169" y="1550451"/>
            <a:ext cx="2047239" cy="66484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110"/>
              </a:spcBef>
            </a:pPr>
            <a:r>
              <a:rPr dirty="0" sz="1800" spc="40">
                <a:solidFill>
                  <a:srgbClr val="394D53"/>
                </a:solidFill>
                <a:latin typeface="Microsoft Sans Serif"/>
                <a:cs typeface="Microsoft Sans Serif"/>
              </a:rPr>
              <a:t>Analytics</a:t>
            </a:r>
            <a:r>
              <a:rPr dirty="0" sz="1800" spc="-114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394D53"/>
                </a:solidFill>
                <a:latin typeface="Microsoft Sans Serif"/>
                <a:cs typeface="Microsoft Sans Serif"/>
              </a:rPr>
              <a:t>DB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h</a:t>
            </a:r>
            <a:r>
              <a:rPr dirty="0" sz="1050" spc="-15">
                <a:solidFill>
                  <a:srgbClr val="282828"/>
                </a:solidFill>
                <a:latin typeface="Microsoft Sans Serif"/>
                <a:cs typeface="Microsoft Sans Serif"/>
              </a:rPr>
              <a:t>ad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oop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h</a:t>
            </a: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 spc="5">
                <a:solidFill>
                  <a:srgbClr val="282828"/>
                </a:solidFill>
                <a:latin typeface="Microsoft Sans Serif"/>
                <a:cs typeface="Microsoft Sans Serif"/>
              </a:rPr>
              <a:t>ve</a:t>
            </a:r>
            <a:r>
              <a:rPr dirty="0" sz="1050" spc="-8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95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h</a:t>
            </a:r>
            <a:r>
              <a:rPr dirty="0" sz="1050" spc="7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f</a:t>
            </a:r>
            <a:r>
              <a:rPr dirty="0" sz="1050" spc="105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dirty="0" sz="1050" spc="-7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20">
                <a:solidFill>
                  <a:srgbClr val="282828"/>
                </a:solidFill>
                <a:latin typeface="Microsoft Sans Serif"/>
                <a:cs typeface="Microsoft Sans Serif"/>
              </a:rPr>
              <a:t>O</a:t>
            </a:r>
            <a:r>
              <a:rPr dirty="0" sz="1050" spc="-25">
                <a:solidFill>
                  <a:srgbClr val="282828"/>
                </a:solidFill>
                <a:latin typeface="Microsoft Sans Serif"/>
                <a:cs typeface="Microsoft Sans Serif"/>
              </a:rPr>
              <a:t>p</a:t>
            </a:r>
            <a:r>
              <a:rPr dirty="0" sz="1050" spc="25">
                <a:solidFill>
                  <a:srgbClr val="282828"/>
                </a:solidFill>
                <a:latin typeface="Microsoft Sans Serif"/>
                <a:cs typeface="Microsoft Sans Serif"/>
              </a:rPr>
              <a:t>enJ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D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K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3953" y="2443429"/>
            <a:ext cx="1805305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64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We</a:t>
            </a:r>
            <a:r>
              <a:rPr dirty="0" sz="1800" spc="-50">
                <a:solidFill>
                  <a:srgbClr val="394D53"/>
                </a:solidFill>
                <a:latin typeface="Microsoft Sans Serif"/>
                <a:cs typeface="Microsoft Sans Serif"/>
              </a:rPr>
              <a:t>b</a:t>
            </a:r>
            <a:r>
              <a:rPr dirty="0" sz="18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394D53"/>
                </a:solidFill>
                <a:latin typeface="Microsoft Sans Serif"/>
                <a:cs typeface="Microsoft Sans Serif"/>
              </a:rPr>
              <a:t>frontend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u</a:t>
            </a:r>
            <a:r>
              <a:rPr dirty="0" sz="1050" spc="-5">
                <a:solidFill>
                  <a:srgbClr val="282828"/>
                </a:solidFill>
                <a:latin typeface="Microsoft Sans Serif"/>
                <a:cs typeface="Microsoft Sans Serif"/>
              </a:rPr>
              <a:t>b</a:t>
            </a:r>
            <a:r>
              <a:rPr dirty="0" sz="1050" spc="40">
                <a:solidFill>
                  <a:srgbClr val="282828"/>
                </a:solidFill>
                <a:latin typeface="Microsoft Sans Serif"/>
                <a:cs typeface="Microsoft Sans Serif"/>
              </a:rPr>
              <a:t>y</a:t>
            </a:r>
            <a:r>
              <a:rPr dirty="0" sz="1050" spc="-6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a</a:t>
            </a:r>
            <a:r>
              <a:rPr dirty="0" sz="1050" spc="5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l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6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30">
                <a:solidFill>
                  <a:srgbClr val="282828"/>
                </a:solidFill>
                <a:latin typeface="Microsoft Sans Serif"/>
                <a:cs typeface="Microsoft Sans Serif"/>
              </a:rPr>
              <a:t>sa</a:t>
            </a:r>
            <a:r>
              <a:rPr dirty="0" sz="1050" spc="-25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25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5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35">
                <a:solidFill>
                  <a:srgbClr val="282828"/>
                </a:solidFill>
                <a:latin typeface="Microsoft Sans Serif"/>
                <a:cs typeface="Microsoft Sans Serif"/>
              </a:rPr>
              <a:t>U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n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c</a:t>
            </a:r>
            <a:r>
              <a:rPr dirty="0" sz="1050" spc="55">
                <a:solidFill>
                  <a:srgbClr val="282828"/>
                </a:solidFill>
                <a:latin typeface="Microsoft Sans Serif"/>
                <a:cs typeface="Microsoft Sans Serif"/>
              </a:rPr>
              <a:t>o</a:t>
            </a:r>
            <a:r>
              <a:rPr dirty="0" sz="1050" spc="3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n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9548" y="1676146"/>
            <a:ext cx="1338580" cy="61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394D53"/>
                </a:solidFill>
                <a:latin typeface="Microsoft Sans Serif"/>
                <a:cs typeface="Microsoft Sans Serif"/>
              </a:rPr>
              <a:t>Queue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dirty="0" sz="1050" spc="-5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dirty="0" sz="1050" spc="-10">
                <a:solidFill>
                  <a:srgbClr val="282828"/>
                </a:solidFill>
                <a:latin typeface="Microsoft Sans Serif"/>
                <a:cs typeface="Microsoft Sans Serif"/>
              </a:rPr>
              <a:t>d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 spc="-25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5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75">
                <a:solidFill>
                  <a:srgbClr val="282828"/>
                </a:solidFill>
                <a:latin typeface="Microsoft Sans Serif"/>
                <a:cs typeface="Microsoft Sans Serif"/>
              </a:rPr>
              <a:t>r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dirty="0" sz="1050" spc="-10">
                <a:solidFill>
                  <a:srgbClr val="282828"/>
                </a:solidFill>
                <a:latin typeface="Microsoft Sans Serif"/>
                <a:cs typeface="Microsoft Sans Serif"/>
              </a:rPr>
              <a:t>d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 spc="-20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65">
                <a:solidFill>
                  <a:srgbClr val="282828"/>
                </a:solidFill>
                <a:latin typeface="Microsoft Sans Serif"/>
                <a:cs typeface="Microsoft Sans Serif"/>
              </a:rPr>
              <a:t>-</a:t>
            </a:r>
            <a:r>
              <a:rPr dirty="0" sz="1050" spc="-35">
                <a:solidFill>
                  <a:srgbClr val="282828"/>
                </a:solidFill>
                <a:latin typeface="Microsoft Sans Serif"/>
                <a:cs typeface="Microsoft Sans Serif"/>
              </a:rPr>
              <a:t>s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e</a:t>
            </a:r>
            <a:r>
              <a:rPr dirty="0" sz="1050" spc="-15">
                <a:solidFill>
                  <a:srgbClr val="282828"/>
                </a:solidFill>
                <a:latin typeface="Microsoft Sans Serif"/>
                <a:cs typeface="Microsoft Sans Serif"/>
              </a:rPr>
              <a:t>n</a:t>
            </a:r>
            <a:r>
              <a:rPr dirty="0" sz="1050" spc="100">
                <a:solidFill>
                  <a:srgbClr val="282828"/>
                </a:solidFill>
                <a:latin typeface="Microsoft Sans Serif"/>
                <a:cs typeface="Microsoft Sans Serif"/>
              </a:rPr>
              <a:t>t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i</a:t>
            </a:r>
            <a:r>
              <a:rPr dirty="0" sz="1050">
                <a:solidFill>
                  <a:srgbClr val="282828"/>
                </a:solidFill>
                <a:latin typeface="Microsoft Sans Serif"/>
                <a:cs typeface="Microsoft Sans Serif"/>
              </a:rPr>
              <a:t>n</a:t>
            </a: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el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370" y="2570479"/>
            <a:ext cx="4266565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394D53"/>
                </a:solidFill>
                <a:latin typeface="Microsoft Sans Serif"/>
                <a:cs typeface="Microsoft Sans Serif"/>
              </a:rPr>
              <a:t>Background</a:t>
            </a:r>
            <a:r>
              <a:rPr dirty="0" sz="1800" spc="-9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394D53"/>
                </a:solidFill>
                <a:latin typeface="Microsoft Sans Serif"/>
                <a:cs typeface="Microsoft Sans Serif"/>
              </a:rPr>
              <a:t>workers</a:t>
            </a:r>
            <a:endParaRPr sz="1800">
              <a:latin typeface="Microsoft Sans Serif"/>
              <a:cs typeface="Microsoft Sans Serif"/>
            </a:endParaRPr>
          </a:p>
          <a:p>
            <a:pPr marL="1814195" marR="5080" indent="-1802130">
              <a:lnSpc>
                <a:spcPct val="100000"/>
              </a:lnSpc>
              <a:spcBef>
                <a:spcPts val="1130"/>
              </a:spcBef>
            </a:pPr>
            <a:r>
              <a:rPr dirty="0" sz="1050" spc="25">
                <a:solidFill>
                  <a:srgbClr val="282828"/>
                </a:solidFill>
                <a:latin typeface="Microsoft Sans Serif"/>
                <a:cs typeface="Microsoft Sans Serif"/>
              </a:rPr>
              <a:t>Python</a:t>
            </a:r>
            <a:r>
              <a:rPr dirty="0" sz="1050" spc="-7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3.0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celery</a:t>
            </a:r>
            <a:r>
              <a:rPr dirty="0" sz="1050" spc="-6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3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pyredis</a:t>
            </a:r>
            <a:r>
              <a:rPr dirty="0" sz="1050" spc="-7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30">
                <a:solidFill>
                  <a:srgbClr val="282828"/>
                </a:solidFill>
                <a:latin typeface="Microsoft Sans Serif"/>
                <a:cs typeface="Microsoft Sans Serif"/>
              </a:rPr>
              <a:t>libcurl</a:t>
            </a:r>
            <a:r>
              <a:rPr dirty="0" sz="1050" spc="-7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ffmpeg</a:t>
            </a:r>
            <a:r>
              <a:rPr dirty="0" sz="1050" spc="-6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0">
                <a:solidFill>
                  <a:srgbClr val="282828"/>
                </a:solidFill>
                <a:latin typeface="Microsoft Sans Serif"/>
                <a:cs typeface="Microsoft Sans Serif"/>
              </a:rPr>
              <a:t>libopencv</a:t>
            </a:r>
            <a:r>
              <a:rPr dirty="0" sz="1050" spc="-7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">
                <a:solidFill>
                  <a:srgbClr val="282828"/>
                </a:solidFill>
                <a:latin typeface="Microsoft Sans Serif"/>
                <a:cs typeface="Microsoft Sans Serif"/>
              </a:rPr>
              <a:t>nodejs</a:t>
            </a:r>
            <a:r>
              <a:rPr dirty="0" sz="1050" spc="-7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 </a:t>
            </a:r>
            <a:r>
              <a:rPr dirty="0" sz="1050" spc="-26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phantomjs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0242" y="3483990"/>
            <a:ext cx="40728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5">
                <a:solidFill>
                  <a:srgbClr val="282828"/>
                </a:solidFill>
                <a:latin typeface="Microsoft Sans Serif"/>
                <a:cs typeface="Microsoft Sans Serif"/>
              </a:rPr>
              <a:t>Python</a:t>
            </a:r>
            <a:r>
              <a:rPr dirty="0" sz="1050" spc="-7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282828"/>
                </a:solidFill>
                <a:latin typeface="Microsoft Sans Serif"/>
                <a:cs typeface="Microsoft Sans Serif"/>
              </a:rPr>
              <a:t>2.7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282828"/>
                </a:solidFill>
                <a:latin typeface="Microsoft Sans Serif"/>
                <a:cs typeface="Microsoft Sans Serif"/>
              </a:rPr>
              <a:t>Flask</a:t>
            </a:r>
            <a:r>
              <a:rPr dirty="0" sz="1050" spc="-5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15">
                <a:solidFill>
                  <a:srgbClr val="282828"/>
                </a:solidFill>
                <a:latin typeface="Microsoft Sans Serif"/>
                <a:cs typeface="Microsoft Sans Serif"/>
              </a:rPr>
              <a:t>pyredis</a:t>
            </a:r>
            <a:r>
              <a:rPr dirty="0" sz="1050" spc="-65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0">
                <a:solidFill>
                  <a:srgbClr val="282828"/>
                </a:solidFill>
                <a:latin typeface="Microsoft Sans Serif"/>
                <a:cs typeface="Microsoft Sans Serif"/>
              </a:rPr>
              <a:t>celery</a:t>
            </a:r>
            <a:r>
              <a:rPr dirty="0" sz="1050" spc="-6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">
                <a:solidFill>
                  <a:srgbClr val="282828"/>
                </a:solidFill>
                <a:latin typeface="Microsoft Sans Serif"/>
                <a:cs typeface="Microsoft Sans Serif"/>
              </a:rPr>
              <a:t>psycopg</a:t>
            </a:r>
            <a:r>
              <a:rPr dirty="0" sz="1050" spc="-6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0">
                <a:solidFill>
                  <a:srgbClr val="282828"/>
                </a:solidFill>
                <a:latin typeface="Microsoft Sans Serif"/>
                <a:cs typeface="Microsoft Sans Serif"/>
              </a:rPr>
              <a:t>+</a:t>
            </a:r>
            <a:r>
              <a:rPr dirty="0" sz="1050" spc="-4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5">
                <a:solidFill>
                  <a:srgbClr val="282828"/>
                </a:solidFill>
                <a:latin typeface="Microsoft Sans Serif"/>
                <a:cs typeface="Microsoft Sans Serif"/>
              </a:rPr>
              <a:t>postgresql-client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522" y="4520310"/>
            <a:ext cx="159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1600" spc="-6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35">
                <a:solidFill>
                  <a:srgbClr val="394D53"/>
                </a:solidFill>
                <a:latin typeface="Microsoft Sans Serif"/>
                <a:cs typeface="Microsoft Sans Serif"/>
              </a:rPr>
              <a:t>VM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7416" y="5119496"/>
            <a:ext cx="9505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solidFill>
                  <a:srgbClr val="394D53"/>
                </a:solidFill>
                <a:latin typeface="Microsoft Sans Serif"/>
                <a:cs typeface="Microsoft Sans Serif"/>
              </a:rPr>
              <a:t>Q</a:t>
            </a:r>
            <a:r>
              <a:rPr dirty="0" sz="1600" spc="40">
                <a:solidFill>
                  <a:srgbClr val="394D53"/>
                </a:solidFill>
                <a:latin typeface="Microsoft Sans Serif"/>
                <a:cs typeface="Microsoft Sans Serif"/>
              </a:rPr>
              <a:t>A</a:t>
            </a:r>
            <a:r>
              <a:rPr dirty="0" sz="16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394D53"/>
                </a:solidFill>
                <a:latin typeface="Microsoft Sans Serif"/>
                <a:cs typeface="Microsoft Sans Serif"/>
              </a:rPr>
              <a:t>server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3803" y="4643373"/>
            <a:ext cx="1168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94D53"/>
                </a:solidFill>
                <a:latin typeface="Microsoft Sans Serif"/>
                <a:cs typeface="Microsoft Sans Serif"/>
              </a:rPr>
              <a:t>P</a:t>
            </a:r>
            <a:r>
              <a:rPr dirty="0" sz="1600" spc="-25">
                <a:solidFill>
                  <a:srgbClr val="394D53"/>
                </a:solidFill>
                <a:latin typeface="Microsoft Sans Serif"/>
                <a:cs typeface="Microsoft Sans Serif"/>
              </a:rPr>
              <a:t>u</a:t>
            </a: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blic</a:t>
            </a:r>
            <a:r>
              <a:rPr dirty="0" sz="16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25">
                <a:solidFill>
                  <a:srgbClr val="394D53"/>
                </a:solidFill>
                <a:latin typeface="Microsoft Sans Serif"/>
                <a:cs typeface="Microsoft Sans Serif"/>
              </a:rPr>
              <a:t>C</a:t>
            </a:r>
            <a:r>
              <a:rPr dirty="0" sz="1600" spc="15">
                <a:solidFill>
                  <a:srgbClr val="394D53"/>
                </a:solidFill>
                <a:latin typeface="Microsoft Sans Serif"/>
                <a:cs typeface="Microsoft Sans Serif"/>
              </a:rPr>
              <a:t>l</a:t>
            </a:r>
            <a:r>
              <a:rPr dirty="0" sz="1600" spc="40">
                <a:solidFill>
                  <a:srgbClr val="394D53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ud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8629" y="5475833"/>
            <a:ext cx="16567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94D53"/>
                </a:solidFill>
                <a:latin typeface="Microsoft Sans Serif"/>
                <a:cs typeface="Microsoft Sans Serif"/>
              </a:rPr>
              <a:t>Disaster</a:t>
            </a:r>
            <a:r>
              <a:rPr dirty="0" sz="1600" spc="-5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35">
                <a:solidFill>
                  <a:srgbClr val="394D53"/>
                </a:solidFill>
                <a:latin typeface="Microsoft Sans Serif"/>
                <a:cs typeface="Microsoft Sans Serif"/>
              </a:rPr>
              <a:t>recovery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7703" y="5869635"/>
            <a:ext cx="1873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94D53"/>
                </a:solidFill>
                <a:latin typeface="Trebuchet MS"/>
                <a:cs typeface="Trebuchet MS"/>
              </a:rPr>
              <a:t>Contributor’s</a:t>
            </a:r>
            <a:r>
              <a:rPr dirty="0" sz="1600" spc="-110">
                <a:solidFill>
                  <a:srgbClr val="394D53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394D53"/>
                </a:solidFill>
                <a:latin typeface="Trebuchet MS"/>
                <a:cs typeface="Trebuchet MS"/>
              </a:rPr>
              <a:t>laptop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3428" y="6180531"/>
            <a:ext cx="1804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1600" spc="-7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Servers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07491" y="202183"/>
            <a:ext cx="26428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/>
              <a:t>The</a:t>
            </a:r>
            <a:r>
              <a:rPr dirty="0" sz="3200" spc="-165"/>
              <a:t> </a:t>
            </a:r>
            <a:r>
              <a:rPr dirty="0" sz="3200" spc="-10"/>
              <a:t>Challenge</a:t>
            </a:r>
            <a:endParaRPr sz="3200"/>
          </a:p>
        </p:txBody>
      </p:sp>
      <p:sp>
        <p:nvSpPr>
          <p:cNvPr id="18" name="object 18"/>
          <p:cNvSpPr/>
          <p:nvPr/>
        </p:nvSpPr>
        <p:spPr>
          <a:xfrm>
            <a:off x="161544" y="1354836"/>
            <a:ext cx="646430" cy="2186940"/>
          </a:xfrm>
          <a:custGeom>
            <a:avLst/>
            <a:gdLst/>
            <a:ahLst/>
            <a:cxnLst/>
            <a:rect l="l" t="t" r="r" b="b"/>
            <a:pathLst>
              <a:path w="646430" h="2186940">
                <a:moveTo>
                  <a:pt x="646176" y="0"/>
                </a:moveTo>
                <a:lnTo>
                  <a:pt x="0" y="0"/>
                </a:lnTo>
                <a:lnTo>
                  <a:pt x="0" y="2186940"/>
                </a:lnTo>
                <a:lnTo>
                  <a:pt x="646176" y="2186940"/>
                </a:lnTo>
                <a:lnTo>
                  <a:pt x="6461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0504" y="1741779"/>
            <a:ext cx="591185" cy="141478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Stacks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1" y="4363211"/>
            <a:ext cx="922019" cy="1780539"/>
          </a:xfrm>
          <a:custGeom>
            <a:avLst/>
            <a:gdLst/>
            <a:ahLst/>
            <a:cxnLst/>
            <a:rect l="l" t="t" r="r" b="b"/>
            <a:pathLst>
              <a:path w="922019" h="1780539">
                <a:moveTo>
                  <a:pt x="922019" y="0"/>
                </a:moveTo>
                <a:lnTo>
                  <a:pt x="0" y="0"/>
                </a:lnTo>
                <a:lnTo>
                  <a:pt x="0" y="1780032"/>
                </a:lnTo>
                <a:lnTo>
                  <a:pt x="922019" y="1780032"/>
                </a:lnTo>
                <a:lnTo>
                  <a:pt x="9220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772" y="4537136"/>
            <a:ext cx="865505" cy="14325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algn="ctr" marL="12065" marR="5080" indent="-3175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5363" y="4360545"/>
            <a:ext cx="1757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94D53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1600" spc="-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15">
                <a:solidFill>
                  <a:srgbClr val="394D53"/>
                </a:solidFill>
                <a:latin typeface="Microsoft Sans Serif"/>
                <a:cs typeface="Microsoft Sans Serif"/>
              </a:rPr>
              <a:t>Cluster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4949952"/>
            <a:ext cx="1077468" cy="6934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41170" y="5865063"/>
            <a:ext cx="2079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solidFill>
                  <a:srgbClr val="394D53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600" spc="-4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94D53"/>
                </a:solidFill>
                <a:latin typeface="Microsoft Sans Serif"/>
                <a:cs typeface="Microsoft Sans Serif"/>
              </a:rPr>
              <a:t>Data</a:t>
            </a:r>
            <a:r>
              <a:rPr dirty="0" sz="1600" spc="-8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394D53"/>
                </a:solidFill>
                <a:latin typeface="Microsoft Sans Serif"/>
                <a:cs typeface="Microsoft Sans Serif"/>
              </a:rPr>
              <a:t>Center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847" y="4520184"/>
            <a:ext cx="676655" cy="40995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6292" y="5882640"/>
            <a:ext cx="409955" cy="32461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20" y="5871971"/>
            <a:ext cx="832103" cy="64008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91243" y="4774691"/>
            <a:ext cx="542544" cy="7452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0107" y="4622291"/>
            <a:ext cx="1392936" cy="8382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22692" y="2977895"/>
            <a:ext cx="374903" cy="4419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95044" y="1648967"/>
            <a:ext cx="298703" cy="3063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0223" y="1252727"/>
            <a:ext cx="300227" cy="3063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93607" y="1435608"/>
            <a:ext cx="303276" cy="3063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90472" y="2478023"/>
            <a:ext cx="300228" cy="44043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96683" y="1650492"/>
            <a:ext cx="300228" cy="44196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3208" y="2447544"/>
            <a:ext cx="374904" cy="30632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1059668" y="1216152"/>
            <a:ext cx="923925" cy="2185670"/>
          </a:xfrm>
          <a:custGeom>
            <a:avLst/>
            <a:gdLst/>
            <a:ahLst/>
            <a:cxnLst/>
            <a:rect l="l" t="t" r="r" b="b"/>
            <a:pathLst>
              <a:path w="923925" h="2185670">
                <a:moveTo>
                  <a:pt x="923544" y="0"/>
                </a:moveTo>
                <a:lnTo>
                  <a:pt x="0" y="0"/>
                </a:lnTo>
                <a:lnTo>
                  <a:pt x="0" y="2185416"/>
                </a:lnTo>
                <a:lnTo>
                  <a:pt x="923544" y="2185416"/>
                </a:lnTo>
                <a:lnTo>
                  <a:pt x="9235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099494" y="1496694"/>
            <a:ext cx="865505" cy="162750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appropriately?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059668" y="4387596"/>
            <a:ext cx="923925" cy="2186940"/>
          </a:xfrm>
          <a:custGeom>
            <a:avLst/>
            <a:gdLst/>
            <a:ahLst/>
            <a:cxnLst/>
            <a:rect l="l" t="t" r="r" b="b"/>
            <a:pathLst>
              <a:path w="923925" h="2186940">
                <a:moveTo>
                  <a:pt x="923544" y="0"/>
                </a:moveTo>
                <a:lnTo>
                  <a:pt x="0" y="0"/>
                </a:lnTo>
                <a:lnTo>
                  <a:pt x="0" y="2186940"/>
                </a:lnTo>
                <a:lnTo>
                  <a:pt x="923544" y="2186940"/>
                </a:lnTo>
                <a:lnTo>
                  <a:pt x="9235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099494" y="4783963"/>
            <a:ext cx="865505" cy="1399540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quickly?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55209" y="3580510"/>
            <a:ext cx="1070610" cy="1071245"/>
          </a:xfrm>
          <a:custGeom>
            <a:avLst/>
            <a:gdLst/>
            <a:ahLst/>
            <a:cxnLst/>
            <a:rect l="l" t="t" r="r" b="b"/>
            <a:pathLst>
              <a:path w="1070610" h="1071245">
                <a:moveTo>
                  <a:pt x="1070610" y="1778"/>
                </a:moveTo>
                <a:lnTo>
                  <a:pt x="848233" y="75565"/>
                </a:lnTo>
                <a:lnTo>
                  <a:pt x="897521" y="124993"/>
                </a:lnTo>
                <a:lnTo>
                  <a:pt x="535317" y="485978"/>
                </a:lnTo>
                <a:lnTo>
                  <a:pt x="174371" y="123786"/>
                </a:lnTo>
                <a:lnTo>
                  <a:pt x="199174" y="99060"/>
                </a:lnTo>
                <a:lnTo>
                  <a:pt x="223901" y="74422"/>
                </a:lnTo>
                <a:lnTo>
                  <a:pt x="1778" y="0"/>
                </a:lnTo>
                <a:lnTo>
                  <a:pt x="75438" y="222377"/>
                </a:lnTo>
                <a:lnTo>
                  <a:pt x="124942" y="173037"/>
                </a:lnTo>
                <a:lnTo>
                  <a:pt x="485889" y="535228"/>
                </a:lnTo>
                <a:lnTo>
                  <a:pt x="123672" y="896226"/>
                </a:lnTo>
                <a:lnTo>
                  <a:pt x="74422" y="846836"/>
                </a:lnTo>
                <a:lnTo>
                  <a:pt x="0" y="1068959"/>
                </a:lnTo>
                <a:lnTo>
                  <a:pt x="222377" y="995172"/>
                </a:lnTo>
                <a:lnTo>
                  <a:pt x="197675" y="970407"/>
                </a:lnTo>
                <a:lnTo>
                  <a:pt x="173075" y="945756"/>
                </a:lnTo>
                <a:lnTo>
                  <a:pt x="535241" y="584758"/>
                </a:lnTo>
                <a:lnTo>
                  <a:pt x="896188" y="946924"/>
                </a:lnTo>
                <a:lnTo>
                  <a:pt x="846709" y="996188"/>
                </a:lnTo>
                <a:lnTo>
                  <a:pt x="1068832" y="1070737"/>
                </a:lnTo>
                <a:lnTo>
                  <a:pt x="1036015" y="971677"/>
                </a:lnTo>
                <a:lnTo>
                  <a:pt x="995172" y="848360"/>
                </a:lnTo>
                <a:lnTo>
                  <a:pt x="945629" y="897686"/>
                </a:lnTo>
                <a:lnTo>
                  <a:pt x="584657" y="535495"/>
                </a:lnTo>
                <a:lnTo>
                  <a:pt x="946861" y="174459"/>
                </a:lnTo>
                <a:lnTo>
                  <a:pt x="996188" y="223901"/>
                </a:lnTo>
                <a:lnTo>
                  <a:pt x="1037590" y="100330"/>
                </a:lnTo>
                <a:lnTo>
                  <a:pt x="1070610" y="1778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91" y="127838"/>
            <a:ext cx="4827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The</a:t>
            </a:r>
            <a:r>
              <a:rPr dirty="0" spc="-155"/>
              <a:t> </a:t>
            </a:r>
            <a:r>
              <a:rPr dirty="0" spc="110"/>
              <a:t>Matrix</a:t>
            </a:r>
            <a:r>
              <a:rPr dirty="0" spc="-150"/>
              <a:t> </a:t>
            </a:r>
            <a:r>
              <a:rPr dirty="0" spc="40"/>
              <a:t>From</a:t>
            </a:r>
            <a:r>
              <a:rPr dirty="0" spc="-165"/>
              <a:t> </a:t>
            </a:r>
            <a:r>
              <a:rPr dirty="0" spc="35"/>
              <a:t>Hell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71650" y="1247711"/>
          <a:ext cx="7791450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645"/>
                <a:gridCol w="866140"/>
                <a:gridCol w="866139"/>
                <a:gridCol w="866139"/>
                <a:gridCol w="866139"/>
                <a:gridCol w="866139"/>
                <a:gridCol w="866139"/>
                <a:gridCol w="866140"/>
              </a:tblGrid>
              <a:tr h="655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11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147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frontend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147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147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084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Analytics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147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Queue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306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385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147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6550" marR="26670" indent="-302260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elopment 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QA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6220" marR="73660" indent="-1543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4629" marR="206375" indent="209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Onsite </a:t>
                      </a:r>
                      <a:r>
                        <a:rPr dirty="0" sz="1000" spc="-2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42570" marR="22860" indent="-2108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ont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ib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laptop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1295" marR="128270" indent="-6413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 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647" y="1392936"/>
            <a:ext cx="300228" cy="30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211" y="2112264"/>
            <a:ext cx="374903" cy="306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832" y="2659379"/>
            <a:ext cx="298704" cy="440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5691" y="4623815"/>
            <a:ext cx="298703" cy="4404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6839" y="3962400"/>
            <a:ext cx="225552" cy="4404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5024" y="3387852"/>
            <a:ext cx="300228" cy="306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3403" y="5981700"/>
            <a:ext cx="676655" cy="4099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7903" y="5882640"/>
            <a:ext cx="697991" cy="449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4379" y="5893308"/>
            <a:ext cx="480060" cy="64922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9923" y="5920738"/>
            <a:ext cx="597407" cy="821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4304" y="6060947"/>
            <a:ext cx="842772" cy="5074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33004" y="6108191"/>
            <a:ext cx="560831" cy="44653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825483" y="5966459"/>
            <a:ext cx="719455" cy="655320"/>
            <a:chOff x="8825483" y="5966459"/>
            <a:chExt cx="719455" cy="65532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5483" y="5966459"/>
              <a:ext cx="480059" cy="6492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9783" y="5966459"/>
              <a:ext cx="478535" cy="6492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4751" y="5971031"/>
              <a:ext cx="480059" cy="650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12192000"/>
            <a:chOff x="0" y="0"/>
            <a:chExt cx="6858000" cy="1219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1219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803" y="9700259"/>
              <a:ext cx="781812" cy="792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279" y="6146291"/>
              <a:ext cx="1194816" cy="1444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9283" y="2101595"/>
              <a:ext cx="1469136" cy="1316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40" y="4515611"/>
              <a:ext cx="1086611" cy="1633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2951" y="8353043"/>
              <a:ext cx="1013460" cy="1584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7488" y="7575804"/>
              <a:ext cx="1010411" cy="13167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93591" y="1472183"/>
              <a:ext cx="0" cy="9996170"/>
            </a:xfrm>
            <a:custGeom>
              <a:avLst/>
              <a:gdLst/>
              <a:ahLst/>
              <a:cxnLst/>
              <a:rect l="l" t="t" r="r" b="b"/>
              <a:pathLst>
                <a:path w="0" h="9996170">
                  <a:moveTo>
                    <a:pt x="0" y="9995916"/>
                  </a:moveTo>
                  <a:lnTo>
                    <a:pt x="0" y="0"/>
                  </a:lnTo>
                </a:path>
              </a:pathLst>
            </a:custGeom>
            <a:ln w="64008">
              <a:solidFill>
                <a:srgbClr val="394D5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4311" y="3665220"/>
              <a:ext cx="833627" cy="839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7471" y="2450591"/>
              <a:ext cx="859536" cy="13472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5296" y="5375147"/>
              <a:ext cx="1299972" cy="1234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9203" y="9064752"/>
              <a:ext cx="736091" cy="1345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9267" y="4661916"/>
              <a:ext cx="952500" cy="8321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54652" y="6900671"/>
              <a:ext cx="1014983" cy="1261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11367" y="8378952"/>
              <a:ext cx="961644" cy="16474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51888" y="3820667"/>
              <a:ext cx="1277111" cy="12755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40536" y="11242547"/>
              <a:ext cx="2186940" cy="646430"/>
            </a:xfrm>
            <a:custGeom>
              <a:avLst/>
              <a:gdLst/>
              <a:ahLst/>
              <a:cxnLst/>
              <a:rect l="l" t="t" r="r" b="b"/>
              <a:pathLst>
                <a:path w="2186940" h="646429">
                  <a:moveTo>
                    <a:pt x="0" y="0"/>
                  </a:moveTo>
                  <a:lnTo>
                    <a:pt x="0" y="646176"/>
                  </a:lnTo>
                  <a:lnTo>
                    <a:pt x="2186940" y="646176"/>
                  </a:lnTo>
                  <a:lnTo>
                    <a:pt x="2186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 rot="10740000">
            <a:off x="1628435" y="11596045"/>
            <a:ext cx="141244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-157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4629" sz="2700" spc="-15" b="1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dirty="0" baseline="4629" sz="2700" spc="-97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3086" sz="2700" spc="-1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3086" sz="2700" spc="-22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1543" sz="2700" spc="-13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1543" sz="270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1543" sz="2700" spc="-209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1543" sz="2700" spc="-1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1543" sz="2700" spc="37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0740000">
            <a:off x="1988546" y="11321725"/>
            <a:ext cx="69105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1543" sz="2700" spc="-240" b="1">
                <a:solidFill>
                  <a:srgbClr val="FFFFFF"/>
                </a:solidFill>
                <a:latin typeface="Arial"/>
                <a:cs typeface="Arial"/>
              </a:rPr>
              <a:t>Goo</a:t>
            </a:r>
            <a:r>
              <a:rPr dirty="0" sz="1800" spc="-160" b="1">
                <a:solidFill>
                  <a:srgbClr val="FFFFFF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15155" y="10959083"/>
            <a:ext cx="2185670" cy="1199515"/>
          </a:xfrm>
          <a:custGeom>
            <a:avLst/>
            <a:gdLst/>
            <a:ahLst/>
            <a:cxnLst/>
            <a:rect l="l" t="t" r="r" b="b"/>
            <a:pathLst>
              <a:path w="2185670" h="1199515">
                <a:moveTo>
                  <a:pt x="0" y="0"/>
                </a:moveTo>
                <a:lnTo>
                  <a:pt x="0" y="1199387"/>
                </a:lnTo>
                <a:lnTo>
                  <a:pt x="2185416" y="1199387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10740000">
            <a:off x="4274486" y="11866708"/>
            <a:ext cx="147012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-157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4629" sz="2700" spc="-15" b="1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dirty="0" baseline="4629" sz="2700" spc="-97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3086" sz="2700" spc="-1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3086" sz="2700" spc="-22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3086" sz="2700" spc="-1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1543" sz="2700" spc="-112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1543" sz="2700" spc="-1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1543" sz="2700" spc="-19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baseline="1543" sz="2700" spc="22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1543" sz="2700" spc="-52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0740000">
            <a:off x="4378080" y="11592388"/>
            <a:ext cx="126104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-8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4629" sz="2700" spc="-142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baseline="3086" sz="2700" spc="37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3086" sz="2700" spc="-202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baseline="3086" sz="2700" spc="-217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baseline="1543" sz="2700" spc="-24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baseline="1543" sz="2700" spc="-22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1543" sz="2700" spc="-26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543" sz="2700" spc="-52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800" spc="-13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10740000">
            <a:off x="4006111" y="11318068"/>
            <a:ext cx="20012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-89" b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baseline="3086" sz="2700" spc="-89" b="1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baseline="1543" sz="2700" spc="-89" b="1">
                <a:solidFill>
                  <a:srgbClr val="FFFFFF"/>
                </a:solidFill>
                <a:latin typeface="Arial"/>
                <a:cs typeface="Arial"/>
              </a:rPr>
              <a:t>spo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rtin</a:t>
            </a:r>
            <a:r>
              <a:rPr dirty="0" baseline="-1543" sz="2700" spc="-89" b="1">
                <a:solidFill>
                  <a:srgbClr val="FFFFFF"/>
                </a:solidFill>
                <a:latin typeface="Arial"/>
                <a:cs typeface="Arial"/>
              </a:rPr>
              <a:t>g/st</a:t>
            </a:r>
            <a:r>
              <a:rPr dirty="0" baseline="-3086" sz="2700" spc="-89" b="1">
                <a:solidFill>
                  <a:srgbClr val="FFFFFF"/>
                </a:solidFill>
                <a:latin typeface="Arial"/>
                <a:cs typeface="Arial"/>
              </a:rPr>
              <a:t>orin</a:t>
            </a:r>
            <a:endParaRPr baseline="-3086"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10740000">
            <a:off x="4876262" y="11043748"/>
            <a:ext cx="26497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7196" y="298704"/>
            <a:ext cx="2186940" cy="120142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4765" rIns="0" bIns="0" rtlCol="0" vert="horz">
            <a:spAutoFit/>
          </a:bodyPr>
          <a:lstStyle/>
          <a:p>
            <a:pPr algn="ctr" marL="122555" marR="113030" indent="-635">
              <a:lnSpc>
                <a:spcPct val="100000"/>
              </a:lnSpc>
              <a:spcBef>
                <a:spcPts val="195"/>
              </a:spcBef>
            </a:pP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(e.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8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3944" y="271272"/>
            <a:ext cx="2353310" cy="120142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24765" rIns="0" bIns="0" rtlCol="0" vert="horz">
            <a:spAutoFit/>
          </a:bodyPr>
          <a:lstStyle/>
          <a:p>
            <a:pPr algn="ctr" marL="100965" marR="89535" indent="1905">
              <a:lnSpc>
                <a:spcPct val="100000"/>
              </a:lnSpc>
              <a:spcBef>
                <a:spcPts val="195"/>
              </a:spcBef>
            </a:pP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rt  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(e.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8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800" spc="-10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76829" y="6057391"/>
            <a:ext cx="1071245" cy="1070610"/>
          </a:xfrm>
          <a:custGeom>
            <a:avLst/>
            <a:gdLst/>
            <a:ahLst/>
            <a:cxnLst/>
            <a:rect l="l" t="t" r="r" b="b"/>
            <a:pathLst>
              <a:path w="1071245" h="1070609">
                <a:moveTo>
                  <a:pt x="1070737" y="1778"/>
                </a:moveTo>
                <a:lnTo>
                  <a:pt x="971677" y="34594"/>
                </a:lnTo>
                <a:lnTo>
                  <a:pt x="848360" y="75438"/>
                </a:lnTo>
                <a:lnTo>
                  <a:pt x="897674" y="124980"/>
                </a:lnTo>
                <a:lnTo>
                  <a:pt x="535508" y="485914"/>
                </a:lnTo>
                <a:lnTo>
                  <a:pt x="174510" y="123685"/>
                </a:lnTo>
                <a:lnTo>
                  <a:pt x="223901" y="74422"/>
                </a:lnTo>
                <a:lnTo>
                  <a:pt x="100330" y="33020"/>
                </a:lnTo>
                <a:lnTo>
                  <a:pt x="1778" y="0"/>
                </a:lnTo>
                <a:lnTo>
                  <a:pt x="75565" y="222377"/>
                </a:lnTo>
                <a:lnTo>
                  <a:pt x="124980" y="173088"/>
                </a:lnTo>
                <a:lnTo>
                  <a:pt x="485978" y="535266"/>
                </a:lnTo>
                <a:lnTo>
                  <a:pt x="123812" y="896200"/>
                </a:lnTo>
                <a:lnTo>
                  <a:pt x="99060" y="871334"/>
                </a:lnTo>
                <a:lnTo>
                  <a:pt x="74549" y="846709"/>
                </a:lnTo>
                <a:lnTo>
                  <a:pt x="0" y="1068832"/>
                </a:lnTo>
                <a:lnTo>
                  <a:pt x="222377" y="995172"/>
                </a:lnTo>
                <a:lnTo>
                  <a:pt x="173050" y="945642"/>
                </a:lnTo>
                <a:lnTo>
                  <a:pt x="535241" y="584682"/>
                </a:lnTo>
                <a:lnTo>
                  <a:pt x="896277" y="946873"/>
                </a:lnTo>
                <a:lnTo>
                  <a:pt x="846836" y="996188"/>
                </a:lnTo>
                <a:lnTo>
                  <a:pt x="1068959" y="1070610"/>
                </a:lnTo>
                <a:lnTo>
                  <a:pt x="995172" y="848233"/>
                </a:lnTo>
                <a:lnTo>
                  <a:pt x="970407" y="872934"/>
                </a:lnTo>
                <a:lnTo>
                  <a:pt x="945743" y="897534"/>
                </a:lnTo>
                <a:lnTo>
                  <a:pt x="584758" y="535343"/>
                </a:lnTo>
                <a:lnTo>
                  <a:pt x="946912" y="174421"/>
                </a:lnTo>
                <a:lnTo>
                  <a:pt x="996188" y="223901"/>
                </a:lnTo>
                <a:lnTo>
                  <a:pt x="1070737" y="1778"/>
                </a:lnTo>
                <a:close/>
              </a:path>
            </a:pathLst>
          </a:custGeom>
          <a:solidFill>
            <a:srgbClr val="39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3156" y="5219234"/>
            <a:ext cx="671830" cy="6065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15">
                <a:solidFill>
                  <a:srgbClr val="394D53"/>
                </a:solidFill>
                <a:latin typeface="Microsoft Sans Serif"/>
                <a:cs typeface="Microsoft Sans Serif"/>
              </a:rPr>
              <a:t>Cargo</a:t>
            </a:r>
            <a:r>
              <a:rPr dirty="0" sz="4000" spc="-165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80">
                <a:solidFill>
                  <a:srgbClr val="394D53"/>
                </a:solidFill>
                <a:latin typeface="Microsoft Sans Serif"/>
                <a:cs typeface="Microsoft Sans Serif"/>
              </a:rPr>
              <a:t>Transport</a:t>
            </a:r>
            <a:r>
              <a:rPr dirty="0" sz="4000" spc="-150">
                <a:solidFill>
                  <a:srgbClr val="394D53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60">
                <a:solidFill>
                  <a:srgbClr val="394D53"/>
                </a:solidFill>
                <a:latin typeface="Microsoft Sans Serif"/>
                <a:cs typeface="Microsoft Sans Serif"/>
              </a:rPr>
              <a:t>Pre-1960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19746" y="1500758"/>
          <a:ext cx="8881745" cy="491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980"/>
                <a:gridCol w="1109980"/>
                <a:gridCol w="1109980"/>
                <a:gridCol w="1109979"/>
                <a:gridCol w="1109979"/>
                <a:gridCol w="1109979"/>
                <a:gridCol w="1109979"/>
                <a:gridCol w="1109979"/>
              </a:tblGrid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5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6409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700">
                          <a:solidFill>
                            <a:srgbClr val="394D53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B="0" marT="216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796" y="2273807"/>
            <a:ext cx="556260" cy="5516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7403" y="3654552"/>
            <a:ext cx="761999" cy="630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796" y="4285488"/>
            <a:ext cx="542543" cy="605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3480" y="1524000"/>
            <a:ext cx="915924" cy="609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7111" y="3029711"/>
            <a:ext cx="862584" cy="5501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18376" y="5833871"/>
            <a:ext cx="641603" cy="6400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3088" y="5850635"/>
            <a:ext cx="789431" cy="5044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8632" y="5803391"/>
            <a:ext cx="655320" cy="6888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13519" y="5945123"/>
            <a:ext cx="765048" cy="419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660" y="5800344"/>
            <a:ext cx="583692" cy="6690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06111" y="5826252"/>
            <a:ext cx="768096" cy="617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54908" y="5850635"/>
            <a:ext cx="816863" cy="4770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53311" y="5039867"/>
            <a:ext cx="644651" cy="64465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07491" y="129031"/>
            <a:ext cx="52057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Also</a:t>
            </a:r>
            <a:r>
              <a:rPr dirty="0" spc="-145"/>
              <a:t> </a:t>
            </a:r>
            <a:r>
              <a:rPr dirty="0" spc="-100"/>
              <a:t>a</a:t>
            </a:r>
            <a:r>
              <a:rPr dirty="0" spc="-165"/>
              <a:t> </a:t>
            </a:r>
            <a:r>
              <a:rPr dirty="0" spc="140"/>
              <a:t>matrix</a:t>
            </a:r>
            <a:r>
              <a:rPr dirty="0" spc="-150"/>
              <a:t> </a:t>
            </a:r>
            <a:r>
              <a:rPr dirty="0" spc="150"/>
              <a:t>from</a:t>
            </a:r>
            <a:r>
              <a:rPr dirty="0" spc="-160"/>
              <a:t> </a:t>
            </a:r>
            <a:r>
              <a:rPr dirty="0" spc="70"/>
              <a:t>hell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AB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 Golub</dc:creator>
  <dc:title>PowerPoint Presentation</dc:title>
  <dcterms:created xsi:type="dcterms:W3CDTF">2022-06-01T07:12:54Z</dcterms:created>
  <dcterms:modified xsi:type="dcterms:W3CDTF">2022-06-01T07:12:54Z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2022-06-01T00:00:00Z</vt:filetime>
  </property>
</Properties>
</file>