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
  </p:notesMasterIdLst>
  <p:handoutMasterIdLst>
    <p:handoutMasterId r:id="rId4"/>
  </p:handoutMasterIdLst>
  <p:sldIdLst>
    <p:sldId id="303"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9EB"/>
    <a:srgbClr val="463AF5"/>
    <a:srgbClr val="F4F4F7"/>
    <a:srgbClr val="E64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72" autoAdjust="0"/>
    <p:restoredTop sz="95567" autoAdjust="0"/>
  </p:normalViewPr>
  <p:slideViewPr>
    <p:cSldViewPr>
      <p:cViewPr varScale="1">
        <p:scale>
          <a:sx n="105" d="100"/>
          <a:sy n="105" d="100"/>
        </p:scale>
        <p:origin x="1236" y="96"/>
      </p:cViewPr>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701952-1075-4F4B-83DC-972168AF4F76}" type="datetime2">
              <a:rPr lang="fr-FR" smtClean="0">
                <a:latin typeface="Calibri Regular" charset="0"/>
              </a:rPr>
              <a:t>mardi 22 avril 2025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885721CF-495B-2B41-A23A-4D3221F80235}" type="datetime2">
              <a:rPr lang="fr-FR" smtClean="0"/>
              <a:t>mardi 22 avril 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sldNum="0" hdr="0" dt="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10"/>
          <p:cNvSpPr>
            <a:spLocks noGrp="1"/>
          </p:cNvSpPr>
          <p:nvPr>
            <p:ph type="dt" sz="half" idx="11"/>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092110"/>
            <a:ext cx="4999583" cy="5124539"/>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3"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4"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092110"/>
            <a:ext cx="10129837" cy="5124539"/>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3"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0"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668168"/>
            <a:ext cx="10129837" cy="4548481"/>
          </a:xfrm>
          <a:prstGeom prst="rect">
            <a:avLst/>
          </a:prstGeom>
        </p:spPr>
        <p:txBody>
          <a:bodyPr lIns="90000" numCol="2">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092111"/>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668168"/>
            <a:ext cx="4999583" cy="4548481"/>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7"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39"/>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9" name="Straight Connector 8"/>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8"/>
            <a:ext cx="10129836" cy="4548482"/>
          </a:xfrm>
          <a:prstGeom prst="rect">
            <a:avLst/>
          </a:prstGeom>
        </p:spPr>
        <p:txBody>
          <a:bodyPr lIns="90000" numCol="3">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1"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3"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092111"/>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668168"/>
            <a:ext cx="3007792" cy="4548482"/>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5" name="Footer Placeholder 5"/>
          <p:cNvSpPr>
            <a:spLocks noGrp="1"/>
          </p:cNvSpPr>
          <p:nvPr>
            <p:ph type="ftr" sz="quarter" idx="20"/>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6"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3"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37932" y="1450229"/>
            <a:ext cx="3916137" cy="466603"/>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sz="3600" dirty="0"/>
              <a:t>CLICK </a:t>
            </a:r>
            <a:r>
              <a:rPr lang="en-US" sz="3600" cap="all" baseline="0" dirty="0"/>
              <a:t>TO</a:t>
            </a:r>
            <a:r>
              <a:rPr lang="en-US" sz="3600" dirty="0"/>
              <a:t> EDIT TITLE</a:t>
            </a:r>
          </a:p>
        </p:txBody>
      </p:sp>
      <p:sp>
        <p:nvSpPr>
          <p:cNvPr id="8" name="Content Placeholder 3"/>
          <p:cNvSpPr>
            <a:spLocks noGrp="1"/>
          </p:cNvSpPr>
          <p:nvPr>
            <p:ph sz="half" idx="11" hasCustomPrompt="1"/>
          </p:nvPr>
        </p:nvSpPr>
        <p:spPr>
          <a:xfrm>
            <a:off x="1031082" y="2479536"/>
            <a:ext cx="10129837" cy="3737114"/>
          </a:xfrm>
          <a:prstGeom prst="rect">
            <a:avLst/>
          </a:prstGeom>
        </p:spPr>
        <p:txBody>
          <a:bodyPr lIns="90000" anchor="t" anchorCtr="1">
            <a:noAutofit/>
          </a:bodyPr>
          <a:lstStyle>
            <a:lvl1pPr>
              <a:defRPr sz="18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7"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
        <p:nvSpPr>
          <p:cNvPr id="7"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
        <p:nvSpPr>
          <p:cNvPr id="7" name="Date Placeholder 10"/>
          <p:cNvSpPr>
            <a:spLocks noGrp="1"/>
          </p:cNvSpPr>
          <p:nvPr>
            <p:ph type="dt" sz="half" idx="12"/>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3"/>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3"/>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2" name="Footer Placeholder 5"/>
          <p:cNvSpPr>
            <a:spLocks noGrp="1"/>
          </p:cNvSpPr>
          <p:nvPr>
            <p:ph type="ftr" sz="quarter" idx="14"/>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99392"/>
            <a:ext cx="12192000" cy="7056784"/>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bg1"/>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cxnSp>
        <p:nvCxnSpPr>
          <p:cNvPr id="13" name="Straight Connector 12"/>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20"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092110"/>
            <a:ext cx="10129837" cy="512454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908719"/>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16"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9"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462460"/>
            <a:ext cx="10129837" cy="4754190"/>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332656"/>
            <a:ext cx="8631237" cy="921672"/>
          </a:xfrm>
          <a:prstGeom prst="rect">
            <a:avLst/>
          </a:prstGeom>
        </p:spPr>
        <p:txBody>
          <a:bodyPr vert="horz" wrap="square" lIns="0" tIns="0" rIns="0" bIns="0" numCol="1" rtlCol="0" anchor="b" anchorCtr="0">
            <a:noAutofit/>
          </a:bodyPr>
          <a:lstStyle>
            <a:lvl1pPr>
              <a:lnSpc>
                <a:spcPts val="3600"/>
              </a:lnSpc>
              <a:defRPr sz="3600" cap="all" baseline="0"/>
            </a:lvl1pPr>
          </a:lstStyle>
          <a:p>
            <a:r>
              <a:rPr lang="en-US" dirty="0"/>
              <a:t>CLICK TO EDIT TITLE</a:t>
            </a:r>
            <a:br>
              <a:rPr lang="en-US" dirty="0"/>
            </a:br>
            <a:r>
              <a:rPr lang="en-US" dirty="0"/>
              <a:t>CLICK TO EDIT TITLE</a:t>
            </a:r>
            <a:endParaRPr lang="en-US" noProof="0" dirty="0"/>
          </a:p>
        </p:txBody>
      </p:sp>
      <p:cxnSp>
        <p:nvCxnSpPr>
          <p:cNvPr id="16" name="Straight Connector 15"/>
          <p:cNvCxnSpPr/>
          <p:nvPr userDrawn="1"/>
        </p:nvCxnSpPr>
        <p:spPr>
          <a:xfrm>
            <a:off x="550863" y="1254328"/>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1"/>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Tree>
    <p:extLst>
      <p:ext uri="{BB962C8B-B14F-4D97-AF65-F5344CB8AC3E}">
        <p14:creationId xmlns:p14="http://schemas.microsoft.com/office/powerpoint/2010/main" val="319398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092111"/>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668167"/>
            <a:ext cx="10129836" cy="4548483"/>
          </a:xfrm>
          <a:prstGeom prst="rect">
            <a:avLst/>
          </a:prstGeom>
        </p:spPr>
        <p:txBody>
          <a:bodyPr lIns="90000">
            <a:noAutofit/>
          </a:bodyPr>
          <a:lstStyle>
            <a:lvl1pPr>
              <a:spcBef>
                <a:spcPts val="600"/>
              </a:spcBef>
              <a:spcAft>
                <a:spcPts val="0"/>
              </a:spcAft>
              <a:defRPr sz="1800" b="0" i="0">
                <a:latin typeface="Source Sans Pro" charset="0"/>
                <a:ea typeface="Source Sans Pro" charset="0"/>
                <a:cs typeface="Source Sans Pro" charset="0"/>
              </a:defRPr>
            </a:lvl1pPr>
            <a:lvl2pPr>
              <a:spcBef>
                <a:spcPts val="400"/>
              </a:spcBef>
              <a:defRPr sz="1600" b="0" i="0">
                <a:latin typeface="Source Sans Pro" charset="0"/>
                <a:ea typeface="Source Sans Pro" charset="0"/>
                <a:cs typeface="Source Sans Pro" charset="0"/>
              </a:defRPr>
            </a:lvl2pPr>
            <a:lvl3pPr>
              <a:spcBef>
                <a:spcPts val="400"/>
              </a:spcBef>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908720"/>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Date Placeholder 10"/>
          <p:cNvSpPr>
            <a:spLocks noGrp="1"/>
          </p:cNvSpPr>
          <p:nvPr>
            <p:ph type="dt" sz="half" idx="10"/>
          </p:nvPr>
        </p:nvSpPr>
        <p:spPr>
          <a:xfrm>
            <a:off x="10032628" y="6453337"/>
            <a:ext cx="1296144" cy="144016"/>
          </a:xfrm>
          <a:prstGeom prst="rect">
            <a:avLst/>
          </a:prstGeom>
        </p:spPr>
        <p:txBody>
          <a:bodyPr lIns="0" tIns="0" rIns="0" bIns="0"/>
          <a:lstStyle>
            <a:lvl1pPr algn="r">
              <a:defRPr sz="800" b="1">
                <a:solidFill>
                  <a:schemeClr val="tx1">
                    <a:lumMod val="60000"/>
                    <a:lumOff val="40000"/>
                  </a:schemeClr>
                </a:solidFill>
                <a:latin typeface="Source Sans Pro" charset="0"/>
                <a:ea typeface="Source Sans Pro" charset="0"/>
                <a:cs typeface="Source Sans Pro" charset="0"/>
              </a:defRPr>
            </a:lvl1pPr>
          </a:lstStyle>
          <a:p>
            <a:r>
              <a:rPr lang="en-US" dirty="0"/>
              <a:t>Aug. 2022</a:t>
            </a:r>
          </a:p>
        </p:txBody>
      </p:sp>
      <p:sp>
        <p:nvSpPr>
          <p:cNvPr id="9" name="Footer Placeholder 5"/>
          <p:cNvSpPr>
            <a:spLocks noGrp="1"/>
          </p:cNvSpPr>
          <p:nvPr>
            <p:ph type="ftr" sz="quarter" idx="12"/>
          </p:nvPr>
        </p:nvSpPr>
        <p:spPr>
          <a:xfrm>
            <a:off x="548375" y="6453337"/>
            <a:ext cx="5212080" cy="144016"/>
          </a:xfrm>
          <a:prstGeom prst="rect">
            <a:avLst/>
          </a:prstGeom>
        </p:spPr>
        <p:txBody>
          <a:bodyPr lIns="0" tIns="0" rIns="0" bIns="0"/>
          <a:lstStyle>
            <a:lvl1pPr>
              <a:defRPr sz="900" b="1" i="0">
                <a:solidFill>
                  <a:schemeClr val="tx1">
                    <a:lumMod val="60000"/>
                    <a:lumOff val="40000"/>
                  </a:schemeClr>
                </a:solidFill>
                <a:latin typeface="Source Sans Pro" charset="0"/>
                <a:ea typeface="Source Sans Pro" charset="0"/>
                <a:cs typeface="Source Sans Pro" charset="0"/>
              </a:defRPr>
            </a:lvl1pPr>
          </a:lstStyle>
          <a:p>
            <a:r>
              <a:rPr lang="pt-BR" dirty="0"/>
              <a:t>© MicroEJ Corp. 2022 - C O N F I D E N T I A L</a:t>
            </a:r>
            <a:endParaRPr lang="en-US" dirty="0"/>
          </a:p>
        </p:txBody>
      </p:sp>
      <p:sp>
        <p:nvSpPr>
          <p:cNvPr id="11" name="Title Placeholder 1"/>
          <p:cNvSpPr>
            <a:spLocks noGrp="1"/>
          </p:cNvSpPr>
          <p:nvPr>
            <p:ph type="title" hasCustomPrompt="1"/>
          </p:nvPr>
        </p:nvSpPr>
        <p:spPr>
          <a:xfrm>
            <a:off x="550863" y="442933"/>
            <a:ext cx="10129837" cy="465786"/>
          </a:xfrm>
          <a:prstGeom prst="rect">
            <a:avLst/>
          </a:prstGeom>
        </p:spPr>
        <p:txBody>
          <a:bodyPr vert="horz" wrap="square" lIns="0" tIns="0" rIns="0" bIns="0" numCol="1" rtlCol="0" anchor="b" anchorCtr="0">
            <a:noAutofit/>
          </a:bodyPr>
          <a:lstStyle>
            <a:lvl1pPr>
              <a:lnSpc>
                <a:spcPts val="3600"/>
              </a:lnSpc>
              <a:defRPr sz="3600" strike="noStrike" cap="all" normalizeH="0" baseline="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459933"/>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360666"/>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802" r:id="rId2"/>
    <p:sldLayoutId id="2147483701" r:id="rId3"/>
    <p:sldLayoutId id="2147483710" r:id="rId4"/>
    <p:sldLayoutId id="2147483713" r:id="rId5"/>
    <p:sldLayoutId id="2147483667"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801" r:id="rId20"/>
  </p:sldLayoutIdLst>
  <p:hf sldNum="0" hd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7"/>
          <p:cNvSpPr/>
          <p:nvPr/>
        </p:nvSpPr>
        <p:spPr>
          <a:xfrm>
            <a:off x="3330743" y="2857666"/>
            <a:ext cx="2598943" cy="1522216"/>
          </a:xfrm>
          <a:prstGeom prst="roundRect">
            <a:avLst>
              <a:gd name="adj" fmla="val 15733"/>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45" name="Rounded Rectangle 44"/>
          <p:cNvSpPr/>
          <p:nvPr/>
        </p:nvSpPr>
        <p:spPr>
          <a:xfrm>
            <a:off x="3343254" y="1484784"/>
            <a:ext cx="2598943" cy="1064346"/>
          </a:xfrm>
          <a:prstGeom prst="roundRect">
            <a:avLst>
              <a:gd name="adj" fmla="val 15733"/>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68" name="Rounded Rectangle 67">
            <a:extLst>
              <a:ext uri="{FF2B5EF4-FFF2-40B4-BE49-F238E27FC236}">
                <a16:creationId xmlns:a16="http://schemas.microsoft.com/office/drawing/2014/main" id="{68B161DF-0B04-DA43-8872-F08463775AF3}"/>
              </a:ext>
            </a:extLst>
          </p:cNvPr>
          <p:cNvSpPr/>
          <p:nvPr/>
        </p:nvSpPr>
        <p:spPr>
          <a:xfrm>
            <a:off x="168637" y="1685675"/>
            <a:ext cx="2864002" cy="3433267"/>
          </a:xfrm>
          <a:prstGeom prst="roundRect">
            <a:avLst>
              <a:gd name="adj" fmla="val 5167"/>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69" name="Rounded Rectangle 68">
            <a:extLst>
              <a:ext uri="{FF2B5EF4-FFF2-40B4-BE49-F238E27FC236}">
                <a16:creationId xmlns:a16="http://schemas.microsoft.com/office/drawing/2014/main" id="{ABAC10A3-2F9D-8845-95D6-EA98A639CD92}"/>
              </a:ext>
            </a:extLst>
          </p:cNvPr>
          <p:cNvSpPr/>
          <p:nvPr/>
        </p:nvSpPr>
        <p:spPr>
          <a:xfrm>
            <a:off x="569722" y="1422656"/>
            <a:ext cx="1946972" cy="498545"/>
          </a:xfrm>
          <a:prstGeom prst="roundRect">
            <a:avLst>
              <a:gd name="adj" fmla="val 50000"/>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70" name="TextBox 69">
            <a:extLst>
              <a:ext uri="{FF2B5EF4-FFF2-40B4-BE49-F238E27FC236}">
                <a16:creationId xmlns:a16="http://schemas.microsoft.com/office/drawing/2014/main" id="{67C95280-1B8D-1941-BF7A-21E0CE227DE4}"/>
              </a:ext>
            </a:extLst>
          </p:cNvPr>
          <p:cNvSpPr txBox="1"/>
          <p:nvPr/>
        </p:nvSpPr>
        <p:spPr>
          <a:xfrm>
            <a:off x="1019972" y="1538224"/>
            <a:ext cx="1007605" cy="307777"/>
          </a:xfrm>
          <a:prstGeom prst="rect">
            <a:avLst/>
          </a:prstGeom>
          <a:noFill/>
        </p:spPr>
        <p:txBody>
          <a:bodyPr wrap="square" rtlCol="0">
            <a:spAutoFit/>
          </a:bodyPr>
          <a:lstStyle/>
          <a:p>
            <a:pPr algn="ctr"/>
            <a:r>
              <a:rPr lang="en-US" sz="1400" b="1" dirty="0">
                <a:latin typeface="Source Sans Pro" charset="0"/>
                <a:ea typeface="Source Sans Pro" charset="0"/>
                <a:cs typeface="Source Sans Pro" charset="0"/>
              </a:rPr>
              <a:t>IDEs</a:t>
            </a:r>
          </a:p>
        </p:txBody>
      </p:sp>
      <p:sp>
        <p:nvSpPr>
          <p:cNvPr id="7" name="Rounded Rectangle 6"/>
          <p:cNvSpPr/>
          <p:nvPr/>
        </p:nvSpPr>
        <p:spPr>
          <a:xfrm>
            <a:off x="6023992" y="2857666"/>
            <a:ext cx="2250756" cy="2082093"/>
          </a:xfrm>
          <a:prstGeom prst="roundRect">
            <a:avLst>
              <a:gd name="adj" fmla="val 11341"/>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27" name="TextBox 26"/>
          <p:cNvSpPr txBox="1"/>
          <p:nvPr/>
        </p:nvSpPr>
        <p:spPr>
          <a:xfrm>
            <a:off x="3503712" y="2957381"/>
            <a:ext cx="1349528"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SDK</a:t>
            </a:r>
          </a:p>
        </p:txBody>
      </p:sp>
      <p:sp>
        <p:nvSpPr>
          <p:cNvPr id="29" name="TextBox 28"/>
          <p:cNvSpPr txBox="1"/>
          <p:nvPr/>
        </p:nvSpPr>
        <p:spPr>
          <a:xfrm>
            <a:off x="3359696" y="3368014"/>
            <a:ext cx="2652977" cy="707886"/>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Build Tools (including Java Compiler)</a:t>
            </a:r>
          </a:p>
          <a:p>
            <a:r>
              <a:rPr lang="en-US" dirty="0"/>
              <a:t>Module Natures</a:t>
            </a:r>
          </a:p>
          <a:p>
            <a:pPr indent="0">
              <a:buNone/>
            </a:pPr>
            <a:r>
              <a:rPr lang="en-US" dirty="0"/>
              <a:t>(project templates &amp; plugins)</a:t>
            </a:r>
          </a:p>
          <a:p>
            <a:r>
              <a:rPr lang="en-US" dirty="0"/>
              <a:t>IDEs Plugins</a:t>
            </a:r>
          </a:p>
        </p:txBody>
      </p:sp>
      <p:sp>
        <p:nvSpPr>
          <p:cNvPr id="32" name="TextBox 31"/>
          <p:cNvSpPr txBox="1"/>
          <p:nvPr/>
        </p:nvSpPr>
        <p:spPr>
          <a:xfrm>
            <a:off x="6165454" y="2924055"/>
            <a:ext cx="2126339"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Architecture</a:t>
            </a:r>
          </a:p>
        </p:txBody>
      </p:sp>
      <p:pic>
        <p:nvPicPr>
          <p:cNvPr id="33" name="Picture 32">
            <a:extLst>
              <a:ext uri="{FF2B5EF4-FFF2-40B4-BE49-F238E27FC236}">
                <a16:creationId xmlns:a16="http://schemas.microsoft.com/office/drawing/2014/main" id="{6E47523C-39E3-414E-8E44-2AF044AA7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7993" y="2956377"/>
            <a:ext cx="455462" cy="459117"/>
          </a:xfrm>
          <a:prstGeom prst="rect">
            <a:avLst/>
          </a:prstGeom>
        </p:spPr>
      </p:pic>
      <p:sp>
        <p:nvSpPr>
          <p:cNvPr id="34" name="TextBox 33"/>
          <p:cNvSpPr txBox="1"/>
          <p:nvPr/>
        </p:nvSpPr>
        <p:spPr>
          <a:xfrm>
            <a:off x="6077476" y="3362934"/>
            <a:ext cx="2367435" cy="147732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Core Engine (MEJ32)</a:t>
            </a:r>
          </a:p>
          <a:p>
            <a:r>
              <a:rPr lang="en-US" dirty="0"/>
              <a:t>SOAR</a:t>
            </a:r>
          </a:p>
          <a:p>
            <a:r>
              <a:rPr lang="en-US" dirty="0"/>
              <a:t>Simulator</a:t>
            </a:r>
          </a:p>
          <a:p>
            <a:r>
              <a:rPr lang="en-US" dirty="0"/>
              <a:t>Front Panel</a:t>
            </a:r>
          </a:p>
          <a:p>
            <a:r>
              <a:rPr lang="en-US" dirty="0"/>
              <a:t>Runtime Foundation Libraries</a:t>
            </a:r>
          </a:p>
          <a:p>
            <a:pPr marL="628639" lvl="1" indent="-171450">
              <a:buFont typeface="Arial" panose="020B0604020202020204" pitchFamily="34" charset="0"/>
              <a:buChar char="•"/>
            </a:pPr>
            <a:r>
              <a:rPr lang="en-US" sz="1000" dirty="0"/>
              <a:t>EDC, BON, SNI, KF</a:t>
            </a:r>
          </a:p>
          <a:p>
            <a:r>
              <a:rPr lang="en-US" dirty="0"/>
              <a:t>ELF tools for C Toolchain linking</a:t>
            </a:r>
          </a:p>
          <a:p>
            <a:r>
              <a:rPr lang="en-US" dirty="0"/>
              <a:t>Build &amp; Link Scripts</a:t>
            </a:r>
          </a:p>
          <a:p>
            <a:r>
              <a:rPr lang="en-US" dirty="0"/>
              <a:t>License Check</a:t>
            </a:r>
          </a:p>
        </p:txBody>
      </p:sp>
      <p:pic>
        <p:nvPicPr>
          <p:cNvPr id="1026" name="Picture 2" descr="Gradle | Java &amp; Mo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8890" y="1528433"/>
            <a:ext cx="439777" cy="454092"/>
          </a:xfrm>
          <a:prstGeom prst="rect">
            <a:avLst/>
          </a:prstGeom>
          <a:noFill/>
          <a:extLst>
            <a:ext uri="{909E8E84-426E-40DD-AFC4-6F175D3DCCD1}">
              <a14:hiddenFill xmlns:a14="http://schemas.microsoft.com/office/drawing/2010/main">
                <a:solidFill>
                  <a:srgbClr val="FFFFFF"/>
                </a:solidFill>
              </a14:hiddenFill>
            </a:ext>
          </a:extLst>
        </p:spPr>
      </p:pic>
      <p:sp>
        <p:nvSpPr>
          <p:cNvPr id="46" name="Rounded Rectangle 45"/>
          <p:cNvSpPr/>
          <p:nvPr/>
        </p:nvSpPr>
        <p:spPr>
          <a:xfrm>
            <a:off x="332506" y="2132856"/>
            <a:ext cx="2552954" cy="2728004"/>
          </a:xfrm>
          <a:prstGeom prst="roundRect">
            <a:avLst>
              <a:gd name="adj" fmla="val 15733"/>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47" name="TextBox 46"/>
          <p:cNvSpPr txBox="1"/>
          <p:nvPr/>
        </p:nvSpPr>
        <p:spPr>
          <a:xfrm>
            <a:off x="332506" y="2626398"/>
            <a:ext cx="2652977" cy="55399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Require Java &amp; </a:t>
            </a:r>
            <a:r>
              <a:rPr lang="en-US" dirty="0" err="1"/>
              <a:t>Gradle</a:t>
            </a:r>
            <a:r>
              <a:rPr lang="en-US" dirty="0"/>
              <a:t> Integration</a:t>
            </a:r>
          </a:p>
          <a:p>
            <a:r>
              <a:rPr lang="en-US" dirty="0"/>
              <a:t>Recommended shared code formatting rules</a:t>
            </a:r>
          </a:p>
        </p:txBody>
      </p:sp>
      <p:pic>
        <p:nvPicPr>
          <p:cNvPr id="1028" name="Picture 4" descr="upload.wikimedia.org/wikipedia/commons/thumb/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772" y="3292886"/>
            <a:ext cx="762103" cy="7621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1655528" y="4360321"/>
            <a:ext cx="990807" cy="231833"/>
          </a:xfrm>
          <a:prstGeom prst="rect">
            <a:avLst/>
          </a:prstGeom>
        </p:spPr>
      </p:pic>
      <p:sp>
        <p:nvSpPr>
          <p:cNvPr id="40" name="Rounded Rectangle 39">
            <a:extLst>
              <a:ext uri="{FF2B5EF4-FFF2-40B4-BE49-F238E27FC236}">
                <a16:creationId xmlns:a16="http://schemas.microsoft.com/office/drawing/2014/main" id="{68B161DF-0B04-DA43-8872-F08463775AF3}"/>
              </a:ext>
            </a:extLst>
          </p:cNvPr>
          <p:cNvSpPr/>
          <p:nvPr/>
        </p:nvSpPr>
        <p:spPr>
          <a:xfrm>
            <a:off x="8624695" y="1171738"/>
            <a:ext cx="3354992" cy="5127701"/>
          </a:xfrm>
          <a:prstGeom prst="roundRect">
            <a:avLst>
              <a:gd name="adj" fmla="val 5167"/>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1" name="Rounded Rectangle 40">
            <a:extLst>
              <a:ext uri="{FF2B5EF4-FFF2-40B4-BE49-F238E27FC236}">
                <a16:creationId xmlns:a16="http://schemas.microsoft.com/office/drawing/2014/main" id="{0FF18F5A-C793-934C-8AEF-05C54219B54D}"/>
              </a:ext>
            </a:extLst>
          </p:cNvPr>
          <p:cNvSpPr/>
          <p:nvPr/>
        </p:nvSpPr>
        <p:spPr>
          <a:xfrm>
            <a:off x="8761329" y="1415532"/>
            <a:ext cx="3088402" cy="1659235"/>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2" name="Rounded Rectangle 41">
            <a:extLst>
              <a:ext uri="{FF2B5EF4-FFF2-40B4-BE49-F238E27FC236}">
                <a16:creationId xmlns:a16="http://schemas.microsoft.com/office/drawing/2014/main" id="{DCA0457D-044B-EA4C-9A83-679682284CEE}"/>
              </a:ext>
            </a:extLst>
          </p:cNvPr>
          <p:cNvSpPr/>
          <p:nvPr/>
        </p:nvSpPr>
        <p:spPr>
          <a:xfrm>
            <a:off x="8761329" y="4825008"/>
            <a:ext cx="3088402" cy="1344235"/>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43" name="TextBox 42"/>
          <p:cNvSpPr txBox="1"/>
          <p:nvPr/>
        </p:nvSpPr>
        <p:spPr>
          <a:xfrm>
            <a:off x="8895062" y="1498804"/>
            <a:ext cx="1931600"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Central Repository</a:t>
            </a:r>
          </a:p>
        </p:txBody>
      </p:sp>
      <p:sp>
        <p:nvSpPr>
          <p:cNvPr id="44" name="TextBox 43"/>
          <p:cNvSpPr txBox="1"/>
          <p:nvPr/>
        </p:nvSpPr>
        <p:spPr>
          <a:xfrm>
            <a:off x="8895062" y="2141098"/>
            <a:ext cx="2423178" cy="861774"/>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endParaRPr lang="en-US" dirty="0"/>
          </a:p>
          <a:p>
            <a:r>
              <a:rPr lang="en-US" dirty="0"/>
              <a:t>Packs</a:t>
            </a:r>
          </a:p>
          <a:p>
            <a:r>
              <a:rPr lang="en-US" dirty="0"/>
              <a:t>Foundation Libraries</a:t>
            </a:r>
          </a:p>
          <a:p>
            <a:r>
              <a:rPr lang="en-US" dirty="0"/>
              <a:t>Add-On Libraries</a:t>
            </a:r>
            <a:endParaRPr lang="en-US" b="1" dirty="0"/>
          </a:p>
          <a:p>
            <a:r>
              <a:rPr lang="en-US" dirty="0"/>
              <a:t>Add-On Tools</a:t>
            </a:r>
          </a:p>
        </p:txBody>
      </p:sp>
      <p:sp>
        <p:nvSpPr>
          <p:cNvPr id="48" name="TextBox 47"/>
          <p:cNvSpPr txBox="1"/>
          <p:nvPr/>
        </p:nvSpPr>
        <p:spPr>
          <a:xfrm>
            <a:off x="8895062" y="4941485"/>
            <a:ext cx="1783362"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GitHub Repository</a:t>
            </a:r>
          </a:p>
        </p:txBody>
      </p:sp>
      <p:sp>
        <p:nvSpPr>
          <p:cNvPr id="50" name="TextBox 49"/>
          <p:cNvSpPr txBox="1"/>
          <p:nvPr/>
        </p:nvSpPr>
        <p:spPr>
          <a:xfrm>
            <a:off x="8895062" y="5208799"/>
            <a:ext cx="2376263" cy="861774"/>
          </a:xfrm>
          <a:prstGeom prst="rect">
            <a:avLst/>
          </a:prstGeom>
          <a:noFill/>
        </p:spPr>
        <p:txBody>
          <a:bodyPr wrap="square" rtlCol="0">
            <a:spAutoFit/>
          </a:bodyPr>
          <a:lstStyle/>
          <a:p>
            <a:pPr marL="285750" indent="-285750">
              <a:buFont typeface="Arial" panose="020B0604020202020204" pitchFamily="34" charset="0"/>
              <a:buChar char="•"/>
            </a:pPr>
            <a:r>
              <a:rPr lang="en-US" sz="1000" dirty="0">
                <a:latin typeface="Source Sans Pro" charset="0"/>
                <a:ea typeface="Source Sans Pro" charset="0"/>
                <a:cs typeface="Source Sans Pro" charset="0"/>
              </a:rPr>
              <a:t>Libraries Usage Examples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Demo Applications Sources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Demo VEE Port Sources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Ecosystem Tools</a:t>
            </a:r>
          </a:p>
          <a:p>
            <a:pPr marL="285750" indent="-285750">
              <a:buFont typeface="Arial" panose="020B0604020202020204" pitchFamily="34" charset="0"/>
              <a:buChar char="•"/>
            </a:pPr>
            <a:r>
              <a:rPr lang="en-US" sz="1000" dirty="0">
                <a:latin typeface="Source Sans Pro" charset="0"/>
                <a:ea typeface="Source Sans Pro" charset="0"/>
                <a:cs typeface="Source Sans Pro" charset="0"/>
              </a:rPr>
              <a:t>Abstraction Layer Implementations</a:t>
            </a:r>
          </a:p>
        </p:txBody>
      </p:sp>
      <p:sp>
        <p:nvSpPr>
          <p:cNvPr id="53" name="TextBox 52"/>
          <p:cNvSpPr txBox="1"/>
          <p:nvPr/>
        </p:nvSpPr>
        <p:spPr>
          <a:xfrm>
            <a:off x="8895062" y="1775667"/>
            <a:ext cx="2423178" cy="55399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pPr marL="0" indent="0">
              <a:buNone/>
            </a:pPr>
            <a:r>
              <a:rPr lang="en-US" i="1" dirty="0"/>
              <a:t>Various Licenses:</a:t>
            </a:r>
            <a:br>
              <a:rPr lang="en-US" i="1" dirty="0"/>
            </a:br>
            <a:r>
              <a:rPr lang="en-US" i="1" dirty="0">
                <a:solidFill>
                  <a:schemeClr val="accent1"/>
                </a:solidFill>
              </a:rPr>
              <a:t>SDK EULA </a:t>
            </a:r>
            <a:r>
              <a:rPr lang="en-US" i="1" dirty="0"/>
              <a:t>, </a:t>
            </a:r>
            <a:r>
              <a:rPr lang="en-US" i="1" dirty="0">
                <a:solidFill>
                  <a:schemeClr val="accent1"/>
                </a:solidFill>
              </a:rPr>
              <a:t>Commercial Component</a:t>
            </a:r>
          </a:p>
          <a:p>
            <a:pPr marL="0" indent="0">
              <a:buNone/>
            </a:pPr>
            <a:r>
              <a:rPr lang="en-US" i="1" dirty="0">
                <a:solidFill>
                  <a:schemeClr val="accent1"/>
                </a:solidFill>
              </a:rPr>
              <a:t> </a:t>
            </a:r>
            <a:r>
              <a:rPr lang="en-US" i="1" dirty="0"/>
              <a:t>Apache, Eclipse, BSD, etc.</a:t>
            </a:r>
          </a:p>
        </p:txBody>
      </p:sp>
      <p:pic>
        <p:nvPicPr>
          <p:cNvPr id="54" name="Picture 53">
            <a:extLst>
              <a:ext uri="{FF2B5EF4-FFF2-40B4-BE49-F238E27FC236}">
                <a16:creationId xmlns:a16="http://schemas.microsoft.com/office/drawing/2014/main" id="{12F00518-C1C0-8D40-A208-E7A5D1093A0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8105" y="1479141"/>
            <a:ext cx="787514" cy="805627"/>
          </a:xfrm>
          <a:prstGeom prst="rect">
            <a:avLst/>
          </a:prstGeom>
        </p:spPr>
      </p:pic>
      <p:sp>
        <p:nvSpPr>
          <p:cNvPr id="55" name="Rounded Rectangle 54">
            <a:extLst>
              <a:ext uri="{FF2B5EF4-FFF2-40B4-BE49-F238E27FC236}">
                <a16:creationId xmlns:a16="http://schemas.microsoft.com/office/drawing/2014/main" id="{323AA134-BF24-B440-8CF0-7162071EAC75}"/>
              </a:ext>
            </a:extLst>
          </p:cNvPr>
          <p:cNvSpPr/>
          <p:nvPr/>
        </p:nvSpPr>
        <p:spPr>
          <a:xfrm>
            <a:off x="8761329" y="3152188"/>
            <a:ext cx="3088402" cy="1595448"/>
          </a:xfrm>
          <a:prstGeom prst="roundRect">
            <a:avLst>
              <a:gd name="adj" fmla="val 8907"/>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58" name="TextBox 57"/>
          <p:cNvSpPr txBox="1"/>
          <p:nvPr/>
        </p:nvSpPr>
        <p:spPr>
          <a:xfrm>
            <a:off x="8895062" y="3235658"/>
            <a:ext cx="1909130"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Developer Repository</a:t>
            </a:r>
          </a:p>
        </p:txBody>
      </p:sp>
      <p:sp>
        <p:nvSpPr>
          <p:cNvPr id="59" name="TextBox 58"/>
          <p:cNvSpPr txBox="1"/>
          <p:nvPr/>
        </p:nvSpPr>
        <p:spPr>
          <a:xfrm>
            <a:off x="8895062" y="3498547"/>
            <a:ext cx="2367435" cy="1169551"/>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Packs</a:t>
            </a:r>
          </a:p>
          <a:p>
            <a:r>
              <a:rPr lang="en-US" dirty="0"/>
              <a:t>Foundation Libraries</a:t>
            </a:r>
          </a:p>
          <a:p>
            <a:r>
              <a:rPr lang="en-US" dirty="0"/>
              <a:t>Add-On Libraries</a:t>
            </a:r>
          </a:p>
          <a:p>
            <a:r>
              <a:rPr lang="en-US" dirty="0"/>
              <a:t>Third Party C Modules</a:t>
            </a:r>
          </a:p>
          <a:p>
            <a:r>
              <a:rPr lang="en-US" dirty="0"/>
              <a:t>Demo Applications Modules</a:t>
            </a:r>
          </a:p>
          <a:p>
            <a:r>
              <a:rPr lang="en-US" dirty="0"/>
              <a:t>Demo VEE Port Modules</a:t>
            </a:r>
          </a:p>
          <a:p>
            <a:r>
              <a:rPr lang="en-US" dirty="0"/>
              <a:t>Demo Kernels &amp; Virtual Devices</a:t>
            </a:r>
          </a:p>
        </p:txBody>
      </p:sp>
      <p:pic>
        <p:nvPicPr>
          <p:cNvPr id="60" name="Picture 59">
            <a:extLst>
              <a:ext uri="{FF2B5EF4-FFF2-40B4-BE49-F238E27FC236}">
                <a16:creationId xmlns:a16="http://schemas.microsoft.com/office/drawing/2014/main" id="{C4F5EE46-2BC5-DF40-93A6-0894A861A0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2474" y="3299986"/>
            <a:ext cx="787514" cy="805627"/>
          </a:xfrm>
          <a:prstGeom prst="rect">
            <a:avLst/>
          </a:prstGeom>
        </p:spPr>
      </p:pic>
      <p:sp>
        <p:nvSpPr>
          <p:cNvPr id="61" name="Rounded Rectangle 60">
            <a:extLst>
              <a:ext uri="{FF2B5EF4-FFF2-40B4-BE49-F238E27FC236}">
                <a16:creationId xmlns:a16="http://schemas.microsoft.com/office/drawing/2014/main" id="{ABAC10A3-2F9D-8845-95D6-EA98A639CD92}"/>
              </a:ext>
            </a:extLst>
          </p:cNvPr>
          <p:cNvSpPr/>
          <p:nvPr/>
        </p:nvSpPr>
        <p:spPr>
          <a:xfrm>
            <a:off x="9165090" y="908719"/>
            <a:ext cx="2280751" cy="498545"/>
          </a:xfrm>
          <a:prstGeom prst="roundRect">
            <a:avLst>
              <a:gd name="adj" fmla="val 50000"/>
            </a:avLst>
          </a:prstGeom>
          <a:solidFill>
            <a:schemeClr val="bg1"/>
          </a:solidFill>
          <a:ln w="12700">
            <a:noFill/>
          </a:ln>
          <a:effectLst>
            <a:outerShdw blurRad="1016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62" name="TextBox 61">
            <a:extLst>
              <a:ext uri="{FF2B5EF4-FFF2-40B4-BE49-F238E27FC236}">
                <a16:creationId xmlns:a16="http://schemas.microsoft.com/office/drawing/2014/main" id="{67C95280-1B8D-1941-BF7A-21E0CE227DE4}"/>
              </a:ext>
            </a:extLst>
          </p:cNvPr>
          <p:cNvSpPr txBox="1"/>
          <p:nvPr/>
        </p:nvSpPr>
        <p:spPr>
          <a:xfrm>
            <a:off x="9615341" y="1024287"/>
            <a:ext cx="1963944"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Module Repositories</a:t>
            </a:r>
          </a:p>
        </p:txBody>
      </p:sp>
      <p:pic>
        <p:nvPicPr>
          <p:cNvPr id="63" name="Picture 62">
            <a:extLst>
              <a:ext uri="{FF2B5EF4-FFF2-40B4-BE49-F238E27FC236}">
                <a16:creationId xmlns:a16="http://schemas.microsoft.com/office/drawing/2014/main" id="{4EA4C80E-71CE-6F43-AD4A-DABA38A275A2}"/>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9234157" y="980596"/>
            <a:ext cx="370688" cy="351467"/>
          </a:xfrm>
          <a:prstGeom prst="rect">
            <a:avLst/>
          </a:prstGeom>
        </p:spPr>
      </p:pic>
      <p:pic>
        <p:nvPicPr>
          <p:cNvPr id="64" name="Picture 63">
            <a:extLst>
              <a:ext uri="{FF2B5EF4-FFF2-40B4-BE49-F238E27FC236}">
                <a16:creationId xmlns:a16="http://schemas.microsoft.com/office/drawing/2014/main" id="{73AF7480-2B09-0942-AAD4-91F4A5814BE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129533" y="4938778"/>
            <a:ext cx="586755" cy="586755"/>
          </a:xfrm>
          <a:prstGeom prst="rect">
            <a:avLst/>
          </a:prstGeom>
        </p:spPr>
      </p:pic>
      <p:sp>
        <p:nvSpPr>
          <p:cNvPr id="65" name="Rounded Rectangle 64"/>
          <p:cNvSpPr/>
          <p:nvPr/>
        </p:nvSpPr>
        <p:spPr>
          <a:xfrm>
            <a:off x="3170165" y="2664960"/>
            <a:ext cx="5244030" cy="2434318"/>
          </a:xfrm>
          <a:prstGeom prst="roundRect">
            <a:avLst>
              <a:gd name="adj" fmla="val 6443"/>
            </a:avLst>
          </a:prstGeom>
          <a:noFill/>
          <a:ln w="127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B2FE977E-CFE6-5841-8CE3-8D2664BD1B99}"/>
              </a:ext>
            </a:extLst>
          </p:cNvPr>
          <p:cNvSpPr/>
          <p:nvPr/>
        </p:nvSpPr>
        <p:spPr>
          <a:xfrm>
            <a:off x="6198273" y="2303940"/>
            <a:ext cx="2084742" cy="523220"/>
          </a:xfrm>
          <a:prstGeom prst="rect">
            <a:avLst/>
          </a:prstGeom>
          <a:solidFill>
            <a:schemeClr val="bg1"/>
          </a:solidFill>
        </p:spPr>
        <p:txBody>
          <a:bodyPr wrap="square">
            <a:spAutoFit/>
          </a:bodyPr>
          <a:lstStyle/>
          <a:p>
            <a:pPr algn="ctr"/>
            <a:r>
              <a:rPr lang="en-US" sz="1400" b="1" dirty="0">
                <a:solidFill>
                  <a:schemeClr val="accent1"/>
                </a:solidFill>
                <a:latin typeface="Source Sans Pro" panose="020B0503030403020204" pitchFamily="34" charset="0"/>
              </a:rPr>
              <a:t>MICROEJ SDK EULA </a:t>
            </a:r>
            <a:br>
              <a:rPr lang="en-US" sz="1400" b="1" dirty="0">
                <a:solidFill>
                  <a:schemeClr val="accent1"/>
                </a:solidFill>
                <a:latin typeface="Source Sans Pro" panose="020B0503030403020204" pitchFamily="34" charset="0"/>
              </a:rPr>
            </a:br>
            <a:r>
              <a:rPr lang="en-US" sz="1400" b="1" dirty="0">
                <a:solidFill>
                  <a:schemeClr val="accent1"/>
                </a:solidFill>
                <a:latin typeface="Source Sans Pro" panose="020B0503030403020204" pitchFamily="34" charset="0"/>
              </a:rPr>
              <a:t>(</a:t>
            </a:r>
            <a:r>
              <a:rPr lang="en-US" sz="1100" b="1" dirty="0">
                <a:solidFill>
                  <a:schemeClr val="accent1"/>
                </a:solidFill>
                <a:latin typeface="Source Sans Pro" panose="020B0503030403020204" pitchFamily="34" charset="0"/>
              </a:rPr>
              <a:t>End User License Agreement)</a:t>
            </a:r>
          </a:p>
        </p:txBody>
      </p:sp>
      <p:sp>
        <p:nvSpPr>
          <p:cNvPr id="39" name="TextBox 38"/>
          <p:cNvSpPr txBox="1"/>
          <p:nvPr/>
        </p:nvSpPr>
        <p:spPr>
          <a:xfrm>
            <a:off x="3516223" y="1584499"/>
            <a:ext cx="1349528" cy="307777"/>
          </a:xfrm>
          <a:prstGeom prst="rect">
            <a:avLst/>
          </a:prstGeom>
          <a:noFill/>
        </p:spPr>
        <p:txBody>
          <a:bodyPr wrap="square" rtlCol="0">
            <a:spAutoFit/>
          </a:bodyPr>
          <a:lstStyle/>
          <a:p>
            <a:r>
              <a:rPr lang="en-US" sz="1400" b="1" dirty="0">
                <a:latin typeface="Source Sans Pro" charset="0"/>
                <a:ea typeface="Source Sans Pro" charset="0"/>
                <a:cs typeface="Source Sans Pro" charset="0"/>
              </a:rPr>
              <a:t>Build System</a:t>
            </a:r>
          </a:p>
        </p:txBody>
      </p:sp>
      <p:sp>
        <p:nvSpPr>
          <p:cNvPr id="49" name="TextBox 48"/>
          <p:cNvSpPr txBox="1"/>
          <p:nvPr/>
        </p:nvSpPr>
        <p:spPr>
          <a:xfrm>
            <a:off x="3372207" y="1995132"/>
            <a:ext cx="2652977" cy="553998"/>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1000">
                <a:latin typeface="Source Sans Pro" charset="0"/>
                <a:ea typeface="Source Sans Pro" charset="0"/>
                <a:cs typeface="Source Sans Pro" charset="0"/>
              </a:defRPr>
            </a:lvl1pPr>
          </a:lstStyle>
          <a:p>
            <a:r>
              <a:rPr lang="en-US" dirty="0"/>
              <a:t>Module Dependencies Resolver</a:t>
            </a:r>
          </a:p>
          <a:p>
            <a:r>
              <a:rPr lang="en-US" dirty="0"/>
              <a:t>Incremental builder</a:t>
            </a:r>
          </a:p>
          <a:p>
            <a:r>
              <a:rPr lang="en-US" dirty="0"/>
              <a:t>Command Line Interface</a:t>
            </a:r>
          </a:p>
        </p:txBody>
      </p:sp>
      <p:pic>
        <p:nvPicPr>
          <p:cNvPr id="6" name="Picture 2" descr="Android Studio — Wikipédia">
            <a:extLst>
              <a:ext uri="{FF2B5EF4-FFF2-40B4-BE49-F238E27FC236}">
                <a16:creationId xmlns:a16="http://schemas.microsoft.com/office/drawing/2014/main" id="{E2423685-C1FD-5044-451F-6AC2F5009A3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06702" y="3991201"/>
            <a:ext cx="835847" cy="83584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895D3EC-6013-4A9A-34D0-EB3EB4E3DE4A}"/>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753019" y="3292886"/>
            <a:ext cx="762103" cy="76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826312"/>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emplate_16-9_Microej_Charter.potx" id="{4256B918-FC3C-4848-A656-0ED0CBA71E4F}" vid="{623C50D4-BFA1-417C-8F1C-4F43DA12D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Template_Microej</Template>
  <TotalTime>2953</TotalTime>
  <Words>154</Words>
  <Application>Microsoft Office PowerPoint</Application>
  <PresentationFormat>Widescreen</PresentationFormat>
  <Paragraphs>50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 Light</vt:lpstr>
      <vt:lpstr>Calibri Regular</vt:lpstr>
      <vt:lpstr>Courier New</vt:lpstr>
      <vt:lpstr>Source Sans Pro</vt:lpstr>
      <vt:lpstr>Source Sans Pro Black</vt:lpstr>
      <vt:lpstr>Source Sans Pro Light</vt:lpstr>
      <vt:lpstr>Template-MicroEJ</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Frédéric RIVIERE</dc:creator>
  <cp:keywords/>
  <dc:description/>
  <cp:lastModifiedBy>Frédéric Rivière</cp:lastModifiedBy>
  <cp:revision>212</cp:revision>
  <cp:lastPrinted>2019-09-26T12:34:57Z</cp:lastPrinted>
  <dcterms:created xsi:type="dcterms:W3CDTF">2020-05-04T07:04:56Z</dcterms:created>
  <dcterms:modified xsi:type="dcterms:W3CDTF">2025-04-22T16:30:47Z</dcterms:modified>
  <cp:category/>
</cp:coreProperties>
</file>