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</p:sldIdLst>
  <p:sldSz cx="12192000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D4960F-0238-4237-818E-C7613C24C7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1051524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518000"/>
            <a:ext cx="1051524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441377-EAC6-4832-9345-F600F47288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5AA2F7-87AA-4187-9155-B4C36370E81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20124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20124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5180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5180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5180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DE5694-8D3C-46D7-BBFD-546DB498D69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2012400"/>
            <a:ext cx="10515240" cy="479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A957CD-989F-457D-9D7C-C1AA60F88CD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10515240" cy="479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6DA841-0F9D-4BFB-8307-B09DC0D1E2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0341F8-7EA8-4CCF-BCC5-A7208B00EC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59A454-73CD-43E2-A552-AE31BBD5C0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402480"/>
            <a:ext cx="10515240" cy="677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CA0C85-26A4-4CAE-820E-F4B583E61C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667E85-F07F-42D5-BF03-AA4AAD1AB39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FC12FE-DBF0-45EC-BDBD-D187B76102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518000"/>
            <a:ext cx="10515240" cy="22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48D0AC-4C3B-4B54-ADA5-2185A8529D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237320"/>
            <a:ext cx="9143640" cy="2631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7006680"/>
            <a:ext cx="27428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7006680"/>
            <a:ext cx="41144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7006680"/>
            <a:ext cx="27428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C628AB-19AE-44C1-B9B3-B665C9664C32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768680"/>
            <a:ext cx="1097244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wmf"/><Relationship Id="rId7" Type="http://schemas.openxmlformats.org/officeDocument/2006/relationships/image" Target="../media/image6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76"/>
          <p:cNvSpPr/>
          <p:nvPr/>
        </p:nvSpPr>
        <p:spPr>
          <a:xfrm>
            <a:off x="2448015" y="4603590"/>
            <a:ext cx="3323880" cy="1421510"/>
          </a:xfrm>
          <a:prstGeom prst="roundRect">
            <a:avLst>
              <a:gd name="adj" fmla="val 17902"/>
            </a:avLst>
          </a:prstGeom>
          <a:solidFill>
            <a:srgbClr val="FFFFFF"/>
          </a:solidFill>
          <a:ln w="12600">
            <a:solidFill>
              <a:srgbClr val="E7E6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24310" y="2849340"/>
            <a:ext cx="1637280" cy="1239840"/>
            <a:chOff x="445320" y="2727000"/>
            <a:chExt cx="1637280" cy="1239840"/>
          </a:xfrm>
        </p:grpSpPr>
        <p:grpSp>
          <p:nvGrpSpPr>
            <p:cNvPr id="44" name="Group 43"/>
            <p:cNvGrpSpPr/>
            <p:nvPr/>
          </p:nvGrpSpPr>
          <p:grpSpPr>
            <a:xfrm>
              <a:off x="445320" y="2727000"/>
              <a:ext cx="1143000" cy="1185840"/>
              <a:chOff x="445320" y="2727000"/>
              <a:chExt cx="1143000" cy="118584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90040" y="2727000"/>
                <a:ext cx="998280" cy="1185840"/>
                <a:chOff x="590040" y="2727000"/>
                <a:chExt cx="998280" cy="1185840"/>
              </a:xfrm>
            </p:grpSpPr>
            <p:pic>
              <p:nvPicPr>
                <p:cNvPr id="49" name="Picture 9"/>
                <p:cNvPicPr/>
                <p:nvPr/>
              </p:nvPicPr>
              <p:blipFill>
                <a:blip r:embed="rId2">
                  <a:grayscl/>
                </a:blip>
                <a:stretch/>
              </p:blipFill>
              <p:spPr>
                <a:xfrm>
                  <a:off x="590040" y="2727000"/>
                  <a:ext cx="998280" cy="1185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0" name="Picture 186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812880" y="3227040"/>
                  <a:ext cx="536040" cy="5360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48" name="Rectangle 5"/>
              <p:cNvSpPr/>
              <p:nvPr/>
            </p:nvSpPr>
            <p:spPr>
              <a:xfrm>
                <a:off x="445320" y="2981520"/>
                <a:ext cx="753120" cy="167400"/>
              </a:xfrm>
              <a:prstGeom prst="rect">
                <a:avLst/>
              </a:prstGeom>
              <a:solidFill>
                <a:srgbClr val="4B5357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200" tIns="7200" rIns="7200" bIns="7200" anchor="ctr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fr-FR" sz="1000" b="1" strike="noStrike" spc="-1" dirty="0" smtClean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k</a:t>
                </a:r>
                <a:r>
                  <a:rPr lang="x-none" sz="1000" b="1" strike="noStrike" spc="-1" dirty="0" smtClean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ernel.api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sp>
          <p:nvSpPr>
            <p:cNvPr id="45" name="Rounded Rectangle 107"/>
            <p:cNvSpPr/>
            <p:nvPr/>
          </p:nvSpPr>
          <p:spPr>
            <a:xfrm>
              <a:off x="1035000" y="3683160"/>
              <a:ext cx="1047600" cy="283680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" rIns="90000" bIns="36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Exposed</a:t>
              </a:r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 </a:t>
              </a:r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APIs</a:t>
              </a:r>
            </a:p>
          </p:txBody>
        </p:sp>
        <p:pic>
          <p:nvPicPr>
            <p:cNvPr id="46" name="Picture 70"/>
            <p:cNvPicPr/>
            <p:nvPr/>
          </p:nvPicPr>
          <p:blipFill>
            <a:blip r:embed="rId4"/>
            <a:stretch/>
          </p:blipFill>
          <p:spPr>
            <a:xfrm>
              <a:off x="1198440" y="3000240"/>
              <a:ext cx="412560" cy="412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" name="Picture 74"/>
          <p:cNvPicPr/>
          <p:nvPr/>
        </p:nvPicPr>
        <p:blipFill>
          <a:blip r:embed="rId5"/>
          <a:stretch/>
        </p:blipFill>
        <p:spPr>
          <a:xfrm>
            <a:off x="2640975" y="4850910"/>
            <a:ext cx="737640" cy="972720"/>
          </a:xfrm>
          <a:prstGeom prst="rect">
            <a:avLst/>
          </a:prstGeom>
          <a:ln w="0">
            <a:noFill/>
          </a:ln>
        </p:spPr>
      </p:pic>
      <p:sp>
        <p:nvSpPr>
          <p:cNvPr id="10" name="TextBox 79"/>
          <p:cNvSpPr/>
          <p:nvPr/>
        </p:nvSpPr>
        <p:spPr>
          <a:xfrm>
            <a:off x="2582655" y="5177430"/>
            <a:ext cx="887400" cy="5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000" tIns="45000" rIns="108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900" b="0" strike="noStrike" spc="-1" dirty="0" smtClean="0">
                <a:solidFill>
                  <a:srgbClr val="4B5357"/>
                </a:solidFill>
                <a:latin typeface="Source Sans Pro"/>
                <a:ea typeface="Source Sans Pro"/>
              </a:rPr>
              <a:t>Add-On Library </a:t>
            </a:r>
            <a:r>
              <a:rPr lang="en-US" sz="900" b="0" strike="noStrike" spc="-1" dirty="0">
                <a:solidFill>
                  <a:srgbClr val="4B5357"/>
                </a:solidFill>
                <a:latin typeface="Source Sans Pro"/>
                <a:ea typeface="Source Sans Pro"/>
              </a:rPr>
              <a:t>(</a:t>
            </a:r>
            <a:r>
              <a:rPr lang="en-US" sz="900" b="0" strike="noStrike" spc="-1" dirty="0" err="1">
                <a:solidFill>
                  <a:srgbClr val="4B5357"/>
                </a:solidFill>
                <a:latin typeface="Source Sans Pro"/>
                <a:ea typeface="Source Sans Pro"/>
              </a:rPr>
              <a:t>kernel.api</a:t>
            </a:r>
            <a:r>
              <a:rPr lang="en-US" sz="900" b="0" strike="noStrike" spc="-1" dirty="0">
                <a:solidFill>
                  <a:srgbClr val="4B5357"/>
                </a:solidFill>
                <a:latin typeface="Source Sans Pro"/>
                <a:ea typeface="Source Sans Pro"/>
              </a:rPr>
              <a:t>)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1" name="Straight Connector 52"/>
          <p:cNvSpPr/>
          <p:nvPr/>
        </p:nvSpPr>
        <p:spPr>
          <a:xfrm>
            <a:off x="4155135" y="2395020"/>
            <a:ext cx="0" cy="45432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" name="Picture 104"/>
          <p:cNvPicPr/>
          <p:nvPr/>
        </p:nvPicPr>
        <p:blipFill>
          <a:blip r:embed="rId6"/>
          <a:stretch/>
        </p:blipFill>
        <p:spPr>
          <a:xfrm>
            <a:off x="3693975" y="84900"/>
            <a:ext cx="628200" cy="82836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100"/>
          <p:cNvPicPr/>
          <p:nvPr/>
        </p:nvPicPr>
        <p:blipFill>
          <a:blip r:embed="rId6"/>
          <a:stretch/>
        </p:blipFill>
        <p:spPr>
          <a:xfrm>
            <a:off x="3802695" y="132060"/>
            <a:ext cx="628200" cy="82836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80"/>
          <p:cNvPicPr/>
          <p:nvPr/>
        </p:nvPicPr>
        <p:blipFill>
          <a:blip r:embed="rId6"/>
          <a:stretch/>
        </p:blipFill>
        <p:spPr>
          <a:xfrm>
            <a:off x="3921855" y="196140"/>
            <a:ext cx="628200" cy="828360"/>
          </a:xfrm>
          <a:prstGeom prst="rect">
            <a:avLst/>
          </a:prstGeom>
          <a:ln w="0">
            <a:noFill/>
          </a:ln>
        </p:spPr>
      </p:pic>
      <p:grpSp>
        <p:nvGrpSpPr>
          <p:cNvPr id="61" name="Group 60"/>
          <p:cNvGrpSpPr/>
          <p:nvPr/>
        </p:nvGrpSpPr>
        <p:grpSpPr>
          <a:xfrm>
            <a:off x="4709692" y="4847670"/>
            <a:ext cx="878400" cy="972720"/>
            <a:chOff x="3702975" y="4850910"/>
            <a:chExt cx="878400" cy="972720"/>
          </a:xfrm>
        </p:grpSpPr>
        <p:pic>
          <p:nvPicPr>
            <p:cNvPr id="13" name="Picture 75"/>
            <p:cNvPicPr/>
            <p:nvPr/>
          </p:nvPicPr>
          <p:blipFill>
            <a:blip r:embed="rId5"/>
            <a:stretch/>
          </p:blipFill>
          <p:spPr>
            <a:xfrm>
              <a:off x="3773535" y="4850910"/>
              <a:ext cx="737640" cy="97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" name="TextBox 81"/>
            <p:cNvSpPr/>
            <p:nvPr/>
          </p:nvSpPr>
          <p:spPr>
            <a:xfrm>
              <a:off x="3702975" y="5255997"/>
              <a:ext cx="878400" cy="32171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000" tIns="45000" rIns="108000" bIns="45000" anchor="t">
              <a:spAutoFit/>
            </a:bodyPr>
            <a:lstStyle/>
            <a:p>
              <a:pPr algn="ctr">
                <a:lnSpc>
                  <a:spcPts val="901"/>
                </a:lnSpc>
                <a:buNone/>
              </a:pPr>
              <a:r>
                <a:rPr lang="en-US" sz="900" b="0" strike="noStrike" spc="-1" dirty="0">
                  <a:solidFill>
                    <a:srgbClr val="4B5357"/>
                  </a:solidFill>
                  <a:latin typeface="Source Sans Pro"/>
                  <a:ea typeface="Source Sans Pro"/>
                </a:rPr>
                <a:t>Runtime </a:t>
              </a:r>
              <a:r>
                <a:rPr lang="en-US" sz="900" b="0" strike="noStrike" spc="-1" dirty="0" smtClean="0">
                  <a:solidFill>
                    <a:srgbClr val="4B5357"/>
                  </a:solidFill>
                  <a:latin typeface="Source Sans Pro"/>
                  <a:ea typeface="Source Sans Pro"/>
                </a:rPr>
                <a:t>API</a:t>
              </a:r>
            </a:p>
            <a:p>
              <a:pPr algn="ctr">
                <a:lnSpc>
                  <a:spcPts val="901"/>
                </a:lnSpc>
                <a:buNone/>
              </a:pPr>
              <a:r>
                <a:rPr lang="en-US" sz="900" spc="-1" dirty="0" smtClean="0">
                  <a:solidFill>
                    <a:srgbClr val="4B5357"/>
                  </a:solidFill>
                  <a:latin typeface="Source Sans Pro"/>
                  <a:ea typeface="Source Sans Pro"/>
                </a:rPr>
                <a:t>(.class, .java)</a:t>
              </a:r>
              <a:endParaRPr lang="en-US" sz="900" b="0" strike="noStrike" spc="-1" dirty="0">
                <a:latin typeface="Arial"/>
              </a:endParaRPr>
            </a:p>
          </p:txBody>
        </p:sp>
      </p:grpSp>
      <p:sp>
        <p:nvSpPr>
          <p:cNvPr id="15" name="Straight Connector 49"/>
          <p:cNvSpPr/>
          <p:nvPr/>
        </p:nvSpPr>
        <p:spPr>
          <a:xfrm>
            <a:off x="4155135" y="4100700"/>
            <a:ext cx="720" cy="48489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Straight Connector 53"/>
          <p:cNvSpPr/>
          <p:nvPr/>
        </p:nvSpPr>
        <p:spPr>
          <a:xfrm flipH="1">
            <a:off x="3018615" y="4274910"/>
            <a:ext cx="1137240" cy="54864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Straight Connector 48"/>
          <p:cNvSpPr/>
          <p:nvPr/>
        </p:nvSpPr>
        <p:spPr>
          <a:xfrm>
            <a:off x="4159455" y="4281030"/>
            <a:ext cx="1027440" cy="56052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" name="Group 34"/>
          <p:cNvGrpSpPr/>
          <p:nvPr/>
        </p:nvGrpSpPr>
        <p:grpSpPr>
          <a:xfrm>
            <a:off x="3293295" y="2808660"/>
            <a:ext cx="1798560" cy="1537965"/>
            <a:chOff x="3188520" y="3456360"/>
            <a:chExt cx="1798560" cy="1537965"/>
          </a:xfrm>
        </p:grpSpPr>
        <p:grpSp>
          <p:nvGrpSpPr>
            <p:cNvPr id="36" name="Group 35"/>
            <p:cNvGrpSpPr/>
            <p:nvPr/>
          </p:nvGrpSpPr>
          <p:grpSpPr>
            <a:xfrm>
              <a:off x="3188520" y="3456360"/>
              <a:ext cx="1658880" cy="1318320"/>
              <a:chOff x="3188520" y="3456360"/>
              <a:chExt cx="1658880" cy="1318320"/>
            </a:xfrm>
          </p:grpSpPr>
          <p:pic>
            <p:nvPicPr>
              <p:cNvPr id="38" name="Picture 27"/>
              <p:cNvPicPr/>
              <p:nvPr/>
            </p:nvPicPr>
            <p:blipFill>
              <a:blip r:embed="rId7"/>
              <a:stretch/>
            </p:blipFill>
            <p:spPr>
              <a:xfrm>
                <a:off x="3238920" y="3456360"/>
                <a:ext cx="1554120" cy="1318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9" name="TextBox 1"/>
              <p:cNvSpPr/>
              <p:nvPr/>
            </p:nvSpPr>
            <p:spPr>
              <a:xfrm>
                <a:off x="3188520" y="3808440"/>
                <a:ext cx="1658880" cy="52176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08000" tIns="45000" rIns="108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400" b="1" strike="noStrike" spc="-1" dirty="0" smtClean="0">
                    <a:solidFill>
                      <a:srgbClr val="4B5357"/>
                    </a:solidFill>
                    <a:latin typeface="Source Sans Pro Light"/>
                    <a:ea typeface="Source Sans Pro Light"/>
                  </a:rPr>
                  <a:t>Build type</a:t>
                </a:r>
                <a:endParaRPr lang="en-US" sz="1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400" b="1" strike="noStrike" spc="-1" dirty="0">
                    <a:solidFill>
                      <a:srgbClr val="4B5357"/>
                    </a:solidFill>
                    <a:latin typeface="Consolas" panose="020B0609020204030204" pitchFamily="49" charset="0"/>
                    <a:ea typeface="Source Sans Pro Light"/>
                  </a:rPr>
                  <a:t>runtime-</a:t>
                </a:r>
                <a:r>
                  <a:rPr lang="en-US" sz="1400" b="1" strike="noStrike" spc="-1" dirty="0" err="1">
                    <a:solidFill>
                      <a:srgbClr val="4B5357"/>
                    </a:solidFill>
                    <a:latin typeface="Consolas" panose="020B0609020204030204" pitchFamily="49" charset="0"/>
                    <a:ea typeface="Source Sans Pro Light"/>
                  </a:rPr>
                  <a:t>api</a:t>
                </a:r>
                <a:endParaRPr lang="en-US" sz="1400" b="0" strike="noStrike" spc="-1" dirty="0">
                  <a:latin typeface="Consolas" panose="020B0609020204030204" pitchFamily="49" charset="0"/>
                </a:endParaRPr>
              </a:p>
            </p:txBody>
          </p:sp>
        </p:grpSp>
        <p:pic>
          <p:nvPicPr>
            <p:cNvPr id="37" name="Picture 228"/>
            <p:cNvPicPr/>
            <p:nvPr/>
          </p:nvPicPr>
          <p:blipFill>
            <a:blip r:embed="rId8"/>
            <a:stretch/>
          </p:blipFill>
          <p:spPr>
            <a:xfrm>
              <a:off x="4098960" y="4138965"/>
              <a:ext cx="888120" cy="855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3498825" y="4762710"/>
            <a:ext cx="1143000" cy="1185840"/>
            <a:chOff x="3394050" y="5848560"/>
            <a:chExt cx="1143000" cy="1185840"/>
          </a:xfrm>
        </p:grpSpPr>
        <p:grpSp>
          <p:nvGrpSpPr>
            <p:cNvPr id="31" name="Group 30"/>
            <p:cNvGrpSpPr/>
            <p:nvPr/>
          </p:nvGrpSpPr>
          <p:grpSpPr>
            <a:xfrm>
              <a:off x="3538770" y="5848560"/>
              <a:ext cx="998280" cy="1185840"/>
              <a:chOff x="3538770" y="5848560"/>
              <a:chExt cx="998280" cy="1185840"/>
            </a:xfrm>
          </p:grpSpPr>
          <p:pic>
            <p:nvPicPr>
              <p:cNvPr id="33" name="Picture 9"/>
              <p:cNvPicPr/>
              <p:nvPr/>
            </p:nvPicPr>
            <p:blipFill>
              <a:blip r:embed="rId2">
                <a:grayscl/>
              </a:blip>
              <a:stretch/>
            </p:blipFill>
            <p:spPr>
              <a:xfrm>
                <a:off x="3538770" y="5848560"/>
                <a:ext cx="998280" cy="1185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4" name="Picture 186"/>
              <p:cNvPicPr/>
              <p:nvPr/>
            </p:nvPicPr>
            <p:blipFill>
              <a:blip r:embed="rId3"/>
              <a:stretch/>
            </p:blipFill>
            <p:spPr>
              <a:xfrm>
                <a:off x="3771135" y="6348600"/>
                <a:ext cx="536040" cy="536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2" name="Rectangle 5"/>
            <p:cNvSpPr/>
            <p:nvPr/>
          </p:nvSpPr>
          <p:spPr>
            <a:xfrm>
              <a:off x="3394050" y="6103800"/>
              <a:ext cx="753120" cy="165960"/>
            </a:xfrm>
            <a:prstGeom prst="rect">
              <a:avLst/>
            </a:prstGeom>
            <a:solidFill>
              <a:srgbClr val="4B5357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" tIns="7200" rIns="7200" bIns="7200" anchor="ctr" anchorCtr="1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x-none" sz="1000" b="1" strike="noStrike" spc="-1" dirty="0">
                  <a:solidFill>
                    <a:srgbClr val="FFFFFF"/>
                  </a:solidFill>
                  <a:latin typeface="Source Sans Pro"/>
                  <a:ea typeface="Source Sans Pro"/>
                </a:rPr>
                <a:t>Javadoc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70055" y="1224300"/>
            <a:ext cx="1600200" cy="1185840"/>
            <a:chOff x="3365280" y="1872000"/>
            <a:chExt cx="1600200" cy="1185840"/>
          </a:xfrm>
        </p:grpSpPr>
        <p:grpSp>
          <p:nvGrpSpPr>
            <p:cNvPr id="24" name="Group 23"/>
            <p:cNvGrpSpPr/>
            <p:nvPr/>
          </p:nvGrpSpPr>
          <p:grpSpPr>
            <a:xfrm>
              <a:off x="3365280" y="1872000"/>
              <a:ext cx="1143000" cy="1185840"/>
              <a:chOff x="3365280" y="1872000"/>
              <a:chExt cx="1143000" cy="118584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510000" y="1872000"/>
                <a:ext cx="998280" cy="1185840"/>
                <a:chOff x="3510000" y="1872000"/>
                <a:chExt cx="998280" cy="1185840"/>
              </a:xfrm>
            </p:grpSpPr>
            <p:pic>
              <p:nvPicPr>
                <p:cNvPr id="29" name="Picture 9"/>
                <p:cNvPicPr/>
                <p:nvPr/>
              </p:nvPicPr>
              <p:blipFill>
                <a:blip r:embed="rId2">
                  <a:grayscl/>
                </a:blip>
                <a:stretch/>
              </p:blipFill>
              <p:spPr>
                <a:xfrm>
                  <a:off x="3510000" y="1872000"/>
                  <a:ext cx="998280" cy="1185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0" name="Picture 186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3732840" y="2372040"/>
                  <a:ext cx="536040" cy="5360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28" name="Rectangle 5"/>
              <p:cNvSpPr/>
              <p:nvPr/>
            </p:nvSpPr>
            <p:spPr>
              <a:xfrm>
                <a:off x="3365280" y="2126006"/>
                <a:ext cx="753120" cy="168429"/>
              </a:xfrm>
              <a:prstGeom prst="rect">
                <a:avLst/>
              </a:prstGeom>
              <a:solidFill>
                <a:srgbClr val="4B5357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200" tIns="7200" rIns="7200" bIns="7200" anchor="ctr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fr-FR" sz="1000" b="1" strike="noStrike" spc="-1" dirty="0" smtClean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*</a:t>
                </a:r>
                <a:r>
                  <a:rPr lang="x-none" sz="1000" b="1" strike="noStrike" spc="-1" dirty="0" smtClean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.</a:t>
                </a:r>
                <a:r>
                  <a:rPr lang="x-none" sz="1000" b="1" strike="noStrike" spc="-1" dirty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java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sp>
          <p:nvSpPr>
            <p:cNvPr id="25" name="Rounded Rectangle 107"/>
            <p:cNvSpPr/>
            <p:nvPr/>
          </p:nvSpPr>
          <p:spPr>
            <a:xfrm>
              <a:off x="3974760" y="2828880"/>
              <a:ext cx="990720" cy="228960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" rIns="90000" bIns="36000" anchor="ctr">
              <a:noAutofit/>
            </a:bodyPr>
            <a:lstStyle/>
            <a:p>
              <a:pPr algn="ctr"/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All Java APIs</a:t>
              </a:r>
              <a:endParaRPr lang="en-US" sz="1100" b="1" spc="-1" dirty="0">
                <a:solidFill>
                  <a:srgbClr val="FFFFFF"/>
                </a:solidFill>
                <a:latin typeface="Source Sans Pro Light"/>
                <a:ea typeface="Source Sans Pro Light"/>
              </a:endParaRPr>
            </a:p>
          </p:txBody>
        </p:sp>
        <p:pic>
          <p:nvPicPr>
            <p:cNvPr id="26" name="Picture 70"/>
            <p:cNvPicPr/>
            <p:nvPr/>
          </p:nvPicPr>
          <p:blipFill>
            <a:blip r:embed="rId4"/>
            <a:stretch/>
          </p:blipFill>
          <p:spPr>
            <a:xfrm>
              <a:off x="4118400" y="2145240"/>
              <a:ext cx="412560" cy="412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" name="Straight Connector 1"/>
          <p:cNvSpPr/>
          <p:nvPr/>
        </p:nvSpPr>
        <p:spPr>
          <a:xfrm>
            <a:off x="4151895" y="963660"/>
            <a:ext cx="0" cy="360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Straight Connector 3"/>
          <p:cNvSpPr/>
          <p:nvPr/>
        </p:nvSpPr>
        <p:spPr>
          <a:xfrm>
            <a:off x="2715495" y="3475740"/>
            <a:ext cx="613800" cy="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Rounded Rectangle 107"/>
          <p:cNvSpPr/>
          <p:nvPr/>
        </p:nvSpPr>
        <p:spPr>
          <a:xfrm>
            <a:off x="4274281" y="656754"/>
            <a:ext cx="1313811" cy="557012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36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Foundation Libraries APIs</a:t>
            </a:r>
          </a:p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&amp; Add-On Libraries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" name="Straight Connector 16"/>
          <p:cNvSpPr/>
          <p:nvPr/>
        </p:nvSpPr>
        <p:spPr>
          <a:xfrm flipH="1">
            <a:off x="2715494" y="5798791"/>
            <a:ext cx="269415" cy="68652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TextBox 27"/>
          <p:cNvSpPr/>
          <p:nvPr/>
        </p:nvSpPr>
        <p:spPr>
          <a:xfrm>
            <a:off x="1911795" y="6475582"/>
            <a:ext cx="155826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000" tIns="45000" rIns="108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 dirty="0" smtClean="0">
                <a:solidFill>
                  <a:srgbClr val="4B5357"/>
                </a:solidFill>
                <a:latin typeface="Source Sans Pro Light"/>
                <a:ea typeface="Source Sans Pro Light"/>
              </a:rPr>
              <a:t>Dependency used by Kernel projects</a:t>
            </a:r>
          </a:p>
        </p:txBody>
      </p:sp>
      <p:sp>
        <p:nvSpPr>
          <p:cNvPr id="62" name="Straight Connector 16"/>
          <p:cNvSpPr/>
          <p:nvPr/>
        </p:nvSpPr>
        <p:spPr>
          <a:xfrm>
            <a:off x="5186893" y="5798791"/>
            <a:ext cx="194731" cy="68328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TextBox 27"/>
          <p:cNvSpPr/>
          <p:nvPr/>
        </p:nvSpPr>
        <p:spPr>
          <a:xfrm>
            <a:off x="4550055" y="6481608"/>
            <a:ext cx="153493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000" tIns="45000" rIns="108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 dirty="0" smtClean="0">
                <a:solidFill>
                  <a:srgbClr val="4B5357"/>
                </a:solidFill>
                <a:latin typeface="Source Sans Pro Light"/>
                <a:ea typeface="Source Sans Pro Light"/>
              </a:rPr>
              <a:t>Dependency used by Application projects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401300" y="-99766"/>
            <a:ext cx="394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runtime_environment_build_flow.png</a:t>
            </a:r>
          </a:p>
        </p:txBody>
      </p:sp>
      <p:sp>
        <p:nvSpPr>
          <p:cNvPr id="51" name="Rounded Rectangle 107"/>
          <p:cNvSpPr/>
          <p:nvPr/>
        </p:nvSpPr>
        <p:spPr>
          <a:xfrm>
            <a:off x="3076722" y="5893044"/>
            <a:ext cx="2018357" cy="305324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36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100" b="1" spc="-1" dirty="0" smtClean="0">
                <a:solidFill>
                  <a:srgbClr val="FFFFFF"/>
                </a:solidFill>
                <a:latin typeface="Source Sans Pro Light"/>
                <a:ea typeface="Source Sans Pro Light"/>
              </a:rPr>
              <a:t>Custom Runtime Environment</a:t>
            </a:r>
            <a:endParaRPr lang="en-US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40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76"/>
          <p:cNvSpPr/>
          <p:nvPr/>
        </p:nvSpPr>
        <p:spPr>
          <a:xfrm>
            <a:off x="2448015" y="5784690"/>
            <a:ext cx="3323880" cy="1411752"/>
          </a:xfrm>
          <a:prstGeom prst="roundRect">
            <a:avLst>
              <a:gd name="adj" fmla="val 17902"/>
            </a:avLst>
          </a:prstGeom>
          <a:solidFill>
            <a:srgbClr val="FFFFFF"/>
          </a:solidFill>
          <a:ln w="12600">
            <a:solidFill>
              <a:srgbClr val="E7E6E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3" name="Picture 74"/>
          <p:cNvPicPr/>
          <p:nvPr/>
        </p:nvPicPr>
        <p:blipFill>
          <a:blip r:embed="rId2"/>
          <a:stretch/>
        </p:blipFill>
        <p:spPr>
          <a:xfrm>
            <a:off x="2640975" y="6032010"/>
            <a:ext cx="737640" cy="972720"/>
          </a:xfrm>
          <a:prstGeom prst="rect">
            <a:avLst/>
          </a:prstGeom>
          <a:ln w="0">
            <a:noFill/>
          </a:ln>
        </p:spPr>
      </p:pic>
      <p:sp>
        <p:nvSpPr>
          <p:cNvPr id="94" name="TextBox 79"/>
          <p:cNvSpPr/>
          <p:nvPr/>
        </p:nvSpPr>
        <p:spPr>
          <a:xfrm>
            <a:off x="2582655" y="6358530"/>
            <a:ext cx="887400" cy="5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108000" tIns="45000" rIns="108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900" b="0" strike="noStrike" spc="-1" dirty="0" smtClean="0">
                <a:solidFill>
                  <a:srgbClr val="4B5357"/>
                </a:solidFill>
                <a:latin typeface="Source Sans Pro"/>
                <a:ea typeface="Source Sans Pro"/>
              </a:rPr>
              <a:t>Add-On Library </a:t>
            </a:r>
            <a:r>
              <a:rPr lang="en-US" sz="900" b="0" strike="noStrike" spc="-1" dirty="0">
                <a:solidFill>
                  <a:srgbClr val="4B5357"/>
                </a:solidFill>
                <a:latin typeface="Source Sans Pro"/>
                <a:ea typeface="Source Sans Pro"/>
              </a:rPr>
              <a:t>(</a:t>
            </a:r>
            <a:r>
              <a:rPr lang="en-US" sz="900" b="0" strike="noStrike" spc="-1" dirty="0" err="1">
                <a:solidFill>
                  <a:srgbClr val="4B5357"/>
                </a:solidFill>
                <a:latin typeface="Source Sans Pro"/>
                <a:ea typeface="Source Sans Pro"/>
              </a:rPr>
              <a:t>kernel.api</a:t>
            </a:r>
            <a:r>
              <a:rPr lang="en-US" sz="900" b="0" strike="noStrike" spc="-1" dirty="0">
                <a:solidFill>
                  <a:srgbClr val="4B5357"/>
                </a:solidFill>
                <a:latin typeface="Source Sans Pro"/>
                <a:ea typeface="Source Sans Pro"/>
              </a:rPr>
              <a:t>)</a:t>
            </a:r>
            <a:endParaRPr lang="en-US" sz="900" b="0" strike="noStrike" spc="-1" dirty="0">
              <a:latin typeface="Arial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709692" y="6028770"/>
            <a:ext cx="878400" cy="972720"/>
            <a:chOff x="3702975" y="4850910"/>
            <a:chExt cx="878400" cy="972720"/>
          </a:xfrm>
        </p:grpSpPr>
        <p:pic>
          <p:nvPicPr>
            <p:cNvPr id="96" name="Picture 75"/>
            <p:cNvPicPr/>
            <p:nvPr/>
          </p:nvPicPr>
          <p:blipFill>
            <a:blip r:embed="rId2"/>
            <a:stretch/>
          </p:blipFill>
          <p:spPr>
            <a:xfrm>
              <a:off x="3773535" y="4850910"/>
              <a:ext cx="737640" cy="97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7" name="TextBox 81"/>
            <p:cNvSpPr/>
            <p:nvPr/>
          </p:nvSpPr>
          <p:spPr>
            <a:xfrm>
              <a:off x="3702975" y="5255997"/>
              <a:ext cx="878400" cy="32171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000" tIns="45000" rIns="108000" bIns="45000" anchor="t">
              <a:spAutoFit/>
            </a:bodyPr>
            <a:lstStyle/>
            <a:p>
              <a:pPr algn="ctr">
                <a:lnSpc>
                  <a:spcPts val="901"/>
                </a:lnSpc>
                <a:buNone/>
              </a:pPr>
              <a:r>
                <a:rPr lang="en-US" sz="900" b="0" strike="noStrike" spc="-1" dirty="0">
                  <a:solidFill>
                    <a:srgbClr val="4B5357"/>
                  </a:solidFill>
                  <a:latin typeface="Source Sans Pro"/>
                  <a:ea typeface="Source Sans Pro"/>
                </a:rPr>
                <a:t>Runtime </a:t>
              </a:r>
              <a:r>
                <a:rPr lang="en-US" sz="900" b="0" strike="noStrike" spc="-1" dirty="0" smtClean="0">
                  <a:solidFill>
                    <a:srgbClr val="4B5357"/>
                  </a:solidFill>
                  <a:latin typeface="Source Sans Pro"/>
                  <a:ea typeface="Source Sans Pro"/>
                </a:rPr>
                <a:t>API</a:t>
              </a:r>
            </a:p>
            <a:p>
              <a:pPr algn="ctr">
                <a:lnSpc>
                  <a:spcPts val="901"/>
                </a:lnSpc>
                <a:buNone/>
              </a:pPr>
              <a:r>
                <a:rPr lang="en-US" sz="900" spc="-1" dirty="0" smtClean="0">
                  <a:solidFill>
                    <a:srgbClr val="4B5357"/>
                  </a:solidFill>
                  <a:latin typeface="Source Sans Pro"/>
                  <a:ea typeface="Source Sans Pro"/>
                </a:rPr>
                <a:t>(.class, .java)</a:t>
              </a:r>
              <a:endParaRPr lang="en-US" sz="900" b="0" strike="noStrike" spc="-1" dirty="0">
                <a:latin typeface="Arial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98825" y="5943810"/>
            <a:ext cx="1143000" cy="1185840"/>
            <a:chOff x="3394050" y="5848560"/>
            <a:chExt cx="1143000" cy="1185840"/>
          </a:xfrm>
        </p:grpSpPr>
        <p:grpSp>
          <p:nvGrpSpPr>
            <p:cNvPr id="99" name="Group 98"/>
            <p:cNvGrpSpPr/>
            <p:nvPr/>
          </p:nvGrpSpPr>
          <p:grpSpPr>
            <a:xfrm>
              <a:off x="3538770" y="5848560"/>
              <a:ext cx="998280" cy="1185840"/>
              <a:chOff x="3538770" y="5848560"/>
              <a:chExt cx="998280" cy="1185840"/>
            </a:xfrm>
          </p:grpSpPr>
          <p:pic>
            <p:nvPicPr>
              <p:cNvPr id="101" name="Picture 9"/>
              <p:cNvPicPr/>
              <p:nvPr/>
            </p:nvPicPr>
            <p:blipFill>
              <a:blip r:embed="rId3">
                <a:grayscl/>
              </a:blip>
              <a:stretch/>
            </p:blipFill>
            <p:spPr>
              <a:xfrm>
                <a:off x="3538770" y="5848560"/>
                <a:ext cx="998280" cy="1185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2" name="Picture 186"/>
              <p:cNvPicPr/>
              <p:nvPr/>
            </p:nvPicPr>
            <p:blipFill>
              <a:blip r:embed="rId4"/>
              <a:stretch/>
            </p:blipFill>
            <p:spPr>
              <a:xfrm>
                <a:off x="3771135" y="6348600"/>
                <a:ext cx="536040" cy="536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00" name="Rectangle 5"/>
            <p:cNvSpPr/>
            <p:nvPr/>
          </p:nvSpPr>
          <p:spPr>
            <a:xfrm>
              <a:off x="3394050" y="6103800"/>
              <a:ext cx="753120" cy="165960"/>
            </a:xfrm>
            <a:prstGeom prst="rect">
              <a:avLst/>
            </a:prstGeom>
            <a:solidFill>
              <a:srgbClr val="4B5357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" tIns="7200" rIns="7200" bIns="7200" anchor="ctr" anchorCtr="1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x-none" sz="1000" b="1" strike="noStrike" spc="-1" dirty="0">
                  <a:solidFill>
                    <a:srgbClr val="FFFFFF"/>
                  </a:solidFill>
                  <a:latin typeface="Source Sans Pro"/>
                  <a:ea typeface="Source Sans Pro"/>
                </a:rPr>
                <a:t>Javadoc</a:t>
              </a:r>
              <a:endParaRPr lang="en-US" sz="1000" b="0" strike="noStrike" spc="-1" dirty="0">
                <a:latin typeface="Arial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78720" y="4098600"/>
            <a:ext cx="1637280" cy="1239840"/>
            <a:chOff x="445320" y="4098600"/>
            <a:chExt cx="1637280" cy="1239840"/>
          </a:xfrm>
        </p:grpSpPr>
        <p:grpSp>
          <p:nvGrpSpPr>
            <p:cNvPr id="120" name="Group 119"/>
            <p:cNvGrpSpPr/>
            <p:nvPr/>
          </p:nvGrpSpPr>
          <p:grpSpPr>
            <a:xfrm>
              <a:off x="445320" y="4098600"/>
              <a:ext cx="1143000" cy="1185840"/>
              <a:chOff x="445320" y="4098600"/>
              <a:chExt cx="1143000" cy="1185840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590040" y="4098600"/>
                <a:ext cx="998280" cy="1185840"/>
                <a:chOff x="590040" y="4098600"/>
                <a:chExt cx="998280" cy="1185840"/>
              </a:xfrm>
            </p:grpSpPr>
            <p:pic>
              <p:nvPicPr>
                <p:cNvPr id="122" name="Picture 9"/>
                <p:cNvPicPr/>
                <p:nvPr/>
              </p:nvPicPr>
              <p:blipFill>
                <a:blip r:embed="rId3">
                  <a:grayscl/>
                </a:blip>
                <a:stretch/>
              </p:blipFill>
              <p:spPr>
                <a:xfrm>
                  <a:off x="590040" y="4098600"/>
                  <a:ext cx="998280" cy="1185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23" name="Picture 186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12880" y="4598640"/>
                  <a:ext cx="536040" cy="5360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24" name="Rectangle 5"/>
              <p:cNvSpPr/>
              <p:nvPr/>
            </p:nvSpPr>
            <p:spPr>
              <a:xfrm>
                <a:off x="445320" y="4277880"/>
                <a:ext cx="753120" cy="318240"/>
              </a:xfrm>
              <a:prstGeom prst="rect">
                <a:avLst/>
              </a:prstGeom>
              <a:solidFill>
                <a:srgbClr val="4B5357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200" tIns="7200" rIns="7200" bIns="7200" anchor="ctr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x-none" sz="1000" b="1" strike="noStrike" spc="-1" dirty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String.java</a:t>
                </a:r>
                <a:endParaRPr lang="en-US" sz="10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x-none" sz="1000" b="1" strike="noStrike" spc="-1" dirty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(extended)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sp>
          <p:nvSpPr>
            <p:cNvPr id="125" name="Rounded Rectangle 107"/>
            <p:cNvSpPr/>
            <p:nvPr/>
          </p:nvSpPr>
          <p:spPr>
            <a:xfrm>
              <a:off x="1035000" y="4869360"/>
              <a:ext cx="1047600" cy="469080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" rIns="90000" bIns="36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Base API + new methods API</a:t>
              </a:r>
            </a:p>
          </p:txBody>
        </p:sp>
        <p:pic>
          <p:nvPicPr>
            <p:cNvPr id="126" name="Picture 70"/>
            <p:cNvPicPr/>
            <p:nvPr/>
          </p:nvPicPr>
          <p:blipFill>
            <a:blip r:embed="rId5"/>
            <a:stretch/>
          </p:blipFill>
          <p:spPr>
            <a:xfrm>
              <a:off x="1198440" y="4371840"/>
              <a:ext cx="412560" cy="412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7" name="Group 126"/>
          <p:cNvGrpSpPr/>
          <p:nvPr/>
        </p:nvGrpSpPr>
        <p:grpSpPr>
          <a:xfrm>
            <a:off x="978720" y="2727000"/>
            <a:ext cx="1637280" cy="1239840"/>
            <a:chOff x="445320" y="2727000"/>
            <a:chExt cx="1637280" cy="1239840"/>
          </a:xfrm>
        </p:grpSpPr>
        <p:grpSp>
          <p:nvGrpSpPr>
            <p:cNvPr id="128" name="Group 127"/>
            <p:cNvGrpSpPr/>
            <p:nvPr/>
          </p:nvGrpSpPr>
          <p:grpSpPr>
            <a:xfrm>
              <a:off x="445320" y="2727000"/>
              <a:ext cx="1143000" cy="1185840"/>
              <a:chOff x="445320" y="2727000"/>
              <a:chExt cx="1143000" cy="1185840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590040" y="2727000"/>
                <a:ext cx="998280" cy="1185840"/>
                <a:chOff x="590040" y="2727000"/>
                <a:chExt cx="998280" cy="1185840"/>
              </a:xfrm>
            </p:grpSpPr>
            <p:pic>
              <p:nvPicPr>
                <p:cNvPr id="130" name="Picture 9"/>
                <p:cNvPicPr/>
                <p:nvPr/>
              </p:nvPicPr>
              <p:blipFill>
                <a:blip r:embed="rId3">
                  <a:grayscl/>
                </a:blip>
                <a:stretch/>
              </p:blipFill>
              <p:spPr>
                <a:xfrm>
                  <a:off x="590040" y="2727000"/>
                  <a:ext cx="998280" cy="1185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31" name="Picture 186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12880" y="3227040"/>
                  <a:ext cx="536040" cy="5360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32" name="Rectangle 5"/>
              <p:cNvSpPr/>
              <p:nvPr/>
            </p:nvSpPr>
            <p:spPr>
              <a:xfrm>
                <a:off x="445320" y="2981520"/>
                <a:ext cx="753120" cy="167400"/>
              </a:xfrm>
              <a:prstGeom prst="rect">
                <a:avLst/>
              </a:prstGeom>
              <a:solidFill>
                <a:srgbClr val="4B5357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200" tIns="7200" rIns="7200" bIns="7200" anchor="ctr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fr-FR" sz="1000" b="1" strike="noStrike" spc="-1" dirty="0" smtClean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k</a:t>
                </a:r>
                <a:r>
                  <a:rPr lang="x-none" sz="1000" b="1" strike="noStrike" spc="-1" dirty="0" smtClean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ernel.api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sp>
          <p:nvSpPr>
            <p:cNvPr id="133" name="Rounded Rectangle 107"/>
            <p:cNvSpPr/>
            <p:nvPr/>
          </p:nvSpPr>
          <p:spPr>
            <a:xfrm>
              <a:off x="1035000" y="3589560"/>
              <a:ext cx="1047600" cy="377280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" rIns="90000" bIns="36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Kernel </a:t>
              </a:r>
              <a:r>
                <a:rPr lang="en-US" sz="1100" b="1" spc="-1" dirty="0" smtClean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APIs </a:t>
              </a:r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+ extended </a:t>
              </a:r>
              <a:r>
                <a:rPr lang="en-US" sz="1100" b="1" spc="-1" dirty="0" smtClean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APIs</a:t>
              </a:r>
              <a:endParaRPr lang="en-US" sz="1100" b="1" spc="-1" dirty="0">
                <a:solidFill>
                  <a:srgbClr val="FFFFFF"/>
                </a:solidFill>
                <a:latin typeface="Source Sans Pro Light"/>
                <a:ea typeface="Source Sans Pro Light"/>
              </a:endParaRPr>
            </a:p>
          </p:txBody>
        </p:sp>
        <p:pic>
          <p:nvPicPr>
            <p:cNvPr id="134" name="Picture 70"/>
            <p:cNvPicPr/>
            <p:nvPr/>
          </p:nvPicPr>
          <p:blipFill>
            <a:blip r:embed="rId5"/>
            <a:stretch/>
          </p:blipFill>
          <p:spPr>
            <a:xfrm>
              <a:off x="1198440" y="3000240"/>
              <a:ext cx="412560" cy="412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8" name="Straight Connector 52"/>
          <p:cNvSpPr/>
          <p:nvPr/>
        </p:nvSpPr>
        <p:spPr>
          <a:xfrm>
            <a:off x="4050360" y="3042720"/>
            <a:ext cx="0" cy="45432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9" name="Group 138"/>
          <p:cNvGrpSpPr/>
          <p:nvPr/>
        </p:nvGrpSpPr>
        <p:grpSpPr>
          <a:xfrm>
            <a:off x="3589200" y="732600"/>
            <a:ext cx="856080" cy="939600"/>
            <a:chOff x="3589200" y="732600"/>
            <a:chExt cx="856080" cy="939600"/>
          </a:xfrm>
        </p:grpSpPr>
        <p:pic>
          <p:nvPicPr>
            <p:cNvPr id="140" name="Picture 104"/>
            <p:cNvPicPr/>
            <p:nvPr/>
          </p:nvPicPr>
          <p:blipFill>
            <a:blip r:embed="rId6"/>
            <a:stretch/>
          </p:blipFill>
          <p:spPr>
            <a:xfrm>
              <a:off x="3589200" y="732600"/>
              <a:ext cx="628200" cy="828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Picture 100"/>
            <p:cNvPicPr/>
            <p:nvPr/>
          </p:nvPicPr>
          <p:blipFill>
            <a:blip r:embed="rId6"/>
            <a:stretch/>
          </p:blipFill>
          <p:spPr>
            <a:xfrm>
              <a:off x="3697920" y="779760"/>
              <a:ext cx="628200" cy="828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Picture 80"/>
            <p:cNvPicPr/>
            <p:nvPr/>
          </p:nvPicPr>
          <p:blipFill>
            <a:blip r:embed="rId6"/>
            <a:stretch/>
          </p:blipFill>
          <p:spPr>
            <a:xfrm>
              <a:off x="3817080" y="843840"/>
              <a:ext cx="628200" cy="828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6" name="Straight Connector 49"/>
          <p:cNvSpPr/>
          <p:nvPr/>
        </p:nvSpPr>
        <p:spPr>
          <a:xfrm flipH="1">
            <a:off x="4046400" y="4748400"/>
            <a:ext cx="3960" cy="116100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Straight Connector 53"/>
          <p:cNvSpPr/>
          <p:nvPr/>
        </p:nvSpPr>
        <p:spPr>
          <a:xfrm flipH="1">
            <a:off x="2913840" y="5360760"/>
            <a:ext cx="1137240" cy="54864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Straight Connector 48"/>
          <p:cNvSpPr/>
          <p:nvPr/>
        </p:nvSpPr>
        <p:spPr>
          <a:xfrm>
            <a:off x="4054680" y="5366880"/>
            <a:ext cx="1027440" cy="56052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0" name="Group 149"/>
          <p:cNvGrpSpPr/>
          <p:nvPr/>
        </p:nvGrpSpPr>
        <p:grpSpPr>
          <a:xfrm>
            <a:off x="3188520" y="3456360"/>
            <a:ext cx="1798560" cy="1566540"/>
            <a:chOff x="3188520" y="3456360"/>
            <a:chExt cx="1798560" cy="1566540"/>
          </a:xfrm>
        </p:grpSpPr>
        <p:grpSp>
          <p:nvGrpSpPr>
            <p:cNvPr id="151" name="Group 150"/>
            <p:cNvGrpSpPr/>
            <p:nvPr/>
          </p:nvGrpSpPr>
          <p:grpSpPr>
            <a:xfrm>
              <a:off x="3188520" y="3456360"/>
              <a:ext cx="1658880" cy="1318320"/>
              <a:chOff x="3188520" y="3456360"/>
              <a:chExt cx="1658880" cy="1318320"/>
            </a:xfrm>
          </p:grpSpPr>
          <p:pic>
            <p:nvPicPr>
              <p:cNvPr id="152" name="Picture 27"/>
              <p:cNvPicPr/>
              <p:nvPr/>
            </p:nvPicPr>
            <p:blipFill>
              <a:blip r:embed="rId7"/>
              <a:stretch/>
            </p:blipFill>
            <p:spPr>
              <a:xfrm>
                <a:off x="3238920" y="3456360"/>
                <a:ext cx="1554120" cy="13183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53" name="TextBox 1"/>
              <p:cNvSpPr/>
              <p:nvPr/>
            </p:nvSpPr>
            <p:spPr>
              <a:xfrm>
                <a:off x="3188520" y="3808440"/>
                <a:ext cx="1658880" cy="52176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08000" tIns="45000" rIns="108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400" b="1" strike="noStrike" spc="-1" dirty="0" smtClean="0">
                    <a:solidFill>
                      <a:srgbClr val="4B5357"/>
                    </a:solidFill>
                    <a:latin typeface="Source Sans Pro Light"/>
                    <a:ea typeface="Source Sans Pro Light"/>
                  </a:rPr>
                  <a:t>Build type</a:t>
                </a:r>
                <a:endParaRPr lang="en-US" sz="14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400" b="1" strike="noStrike" spc="-1" dirty="0">
                    <a:solidFill>
                      <a:srgbClr val="4B5357"/>
                    </a:solidFill>
                    <a:latin typeface="Consolas" panose="020B0609020204030204" pitchFamily="49" charset="0"/>
                    <a:ea typeface="Source Sans Pro Light"/>
                  </a:rPr>
                  <a:t>runtime-</a:t>
                </a:r>
                <a:r>
                  <a:rPr lang="en-US" sz="1400" b="1" strike="noStrike" spc="-1" dirty="0" err="1">
                    <a:solidFill>
                      <a:srgbClr val="4B5357"/>
                    </a:solidFill>
                    <a:latin typeface="Consolas" panose="020B0609020204030204" pitchFamily="49" charset="0"/>
                    <a:ea typeface="Source Sans Pro Light"/>
                  </a:rPr>
                  <a:t>api</a:t>
                </a:r>
                <a:endParaRPr lang="en-US" sz="1400" b="0" strike="noStrike" spc="-1" dirty="0">
                  <a:latin typeface="Consolas" panose="020B0609020204030204" pitchFamily="49" charset="0"/>
                </a:endParaRPr>
              </a:p>
            </p:txBody>
          </p:sp>
        </p:grpSp>
        <p:pic>
          <p:nvPicPr>
            <p:cNvPr id="154" name="Picture 228"/>
            <p:cNvPicPr/>
            <p:nvPr/>
          </p:nvPicPr>
          <p:blipFill>
            <a:blip r:embed="rId8"/>
            <a:stretch/>
          </p:blipFill>
          <p:spPr>
            <a:xfrm>
              <a:off x="4098960" y="4167540"/>
              <a:ext cx="888120" cy="855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0" name="Group 159"/>
          <p:cNvGrpSpPr/>
          <p:nvPr/>
        </p:nvGrpSpPr>
        <p:grpSpPr>
          <a:xfrm>
            <a:off x="3365280" y="1872000"/>
            <a:ext cx="1621800" cy="1185840"/>
            <a:chOff x="3365280" y="1872000"/>
            <a:chExt cx="1621800" cy="1185840"/>
          </a:xfrm>
        </p:grpSpPr>
        <p:grpSp>
          <p:nvGrpSpPr>
            <p:cNvPr id="161" name="Group 160"/>
            <p:cNvGrpSpPr/>
            <p:nvPr/>
          </p:nvGrpSpPr>
          <p:grpSpPr>
            <a:xfrm>
              <a:off x="3365280" y="1872000"/>
              <a:ext cx="1143000" cy="1185840"/>
              <a:chOff x="3365280" y="1872000"/>
              <a:chExt cx="1143000" cy="118584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3510000" y="1872000"/>
                <a:ext cx="998280" cy="1185840"/>
                <a:chOff x="3510000" y="1872000"/>
                <a:chExt cx="998280" cy="1185840"/>
              </a:xfrm>
            </p:grpSpPr>
            <p:pic>
              <p:nvPicPr>
                <p:cNvPr id="163" name="Picture 9"/>
                <p:cNvPicPr/>
                <p:nvPr/>
              </p:nvPicPr>
              <p:blipFill>
                <a:blip r:embed="rId3">
                  <a:grayscl/>
                </a:blip>
                <a:stretch/>
              </p:blipFill>
              <p:spPr>
                <a:xfrm>
                  <a:off x="3510000" y="1872000"/>
                  <a:ext cx="998280" cy="1185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64" name="Picture 186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3732840" y="2372040"/>
                  <a:ext cx="536040" cy="5360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65" name="Rectangle 5"/>
              <p:cNvSpPr/>
              <p:nvPr/>
            </p:nvSpPr>
            <p:spPr>
              <a:xfrm>
                <a:off x="3365280" y="2126006"/>
                <a:ext cx="753120" cy="168429"/>
              </a:xfrm>
              <a:prstGeom prst="rect">
                <a:avLst/>
              </a:prstGeom>
              <a:solidFill>
                <a:srgbClr val="4B5357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200" tIns="7200" rIns="7200" bIns="7200" anchor="ctr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fr-FR" sz="1000" b="1" strike="noStrike" spc="-1" dirty="0" smtClean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*</a:t>
                </a:r>
                <a:r>
                  <a:rPr lang="x-none" sz="1000" b="1" strike="noStrike" spc="-1" dirty="0" smtClean="0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.java</a:t>
                </a:r>
                <a:endParaRPr lang="en-US" sz="1000" b="0" strike="noStrike" spc="-1" dirty="0">
                  <a:latin typeface="Arial"/>
                </a:endParaRPr>
              </a:p>
            </p:txBody>
          </p:sp>
        </p:grpSp>
        <p:sp>
          <p:nvSpPr>
            <p:cNvPr id="166" name="Rounded Rectangle 107"/>
            <p:cNvSpPr/>
            <p:nvPr/>
          </p:nvSpPr>
          <p:spPr>
            <a:xfrm>
              <a:off x="3974760" y="2749890"/>
              <a:ext cx="1012320" cy="307950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" rIns="90000" bIns="36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Base Java API</a:t>
              </a:r>
            </a:p>
          </p:txBody>
        </p:sp>
        <p:pic>
          <p:nvPicPr>
            <p:cNvPr id="167" name="Picture 70"/>
            <p:cNvPicPr/>
            <p:nvPr/>
          </p:nvPicPr>
          <p:blipFill>
            <a:blip r:embed="rId5"/>
            <a:stretch/>
          </p:blipFill>
          <p:spPr>
            <a:xfrm>
              <a:off x="4118400" y="2145240"/>
              <a:ext cx="412560" cy="412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8" name="Straight Connector 1"/>
          <p:cNvSpPr/>
          <p:nvPr/>
        </p:nvSpPr>
        <p:spPr>
          <a:xfrm>
            <a:off x="4047120" y="1611360"/>
            <a:ext cx="0" cy="360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eft Brace 1"/>
          <p:cNvSpPr/>
          <p:nvPr/>
        </p:nvSpPr>
        <p:spPr>
          <a:xfrm flipH="1">
            <a:off x="2580465" y="2620800"/>
            <a:ext cx="311400" cy="2971800"/>
          </a:xfrm>
          <a:prstGeom prst="leftBrace">
            <a:avLst>
              <a:gd name="adj1" fmla="val 42747"/>
              <a:gd name="adj2" fmla="val 50000"/>
            </a:avLst>
          </a:prstGeom>
          <a:noFill/>
          <a:ln w="9360">
            <a:solidFill>
              <a:srgbClr val="4B53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Straight Connector 3"/>
          <p:cNvSpPr/>
          <p:nvPr/>
        </p:nvSpPr>
        <p:spPr>
          <a:xfrm flipV="1">
            <a:off x="2994480" y="4123439"/>
            <a:ext cx="230040" cy="1491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Straight Connector 31"/>
          <p:cNvSpPr/>
          <p:nvPr/>
        </p:nvSpPr>
        <p:spPr>
          <a:xfrm>
            <a:off x="8154825" y="5865840"/>
            <a:ext cx="0" cy="42048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Straight Connector 35"/>
          <p:cNvSpPr/>
          <p:nvPr/>
        </p:nvSpPr>
        <p:spPr>
          <a:xfrm>
            <a:off x="8091825" y="4512600"/>
            <a:ext cx="0" cy="40248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Straight Connector 40"/>
          <p:cNvSpPr/>
          <p:nvPr/>
        </p:nvSpPr>
        <p:spPr>
          <a:xfrm>
            <a:off x="6783225" y="2858040"/>
            <a:ext cx="685800" cy="68580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Straight Connector 43"/>
          <p:cNvSpPr/>
          <p:nvPr/>
        </p:nvSpPr>
        <p:spPr>
          <a:xfrm flipH="1">
            <a:off x="8635425" y="2807280"/>
            <a:ext cx="685800" cy="74232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Straight Connector 46"/>
          <p:cNvSpPr/>
          <p:nvPr/>
        </p:nvSpPr>
        <p:spPr>
          <a:xfrm>
            <a:off x="6605025" y="1431000"/>
            <a:ext cx="0" cy="360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Straight Connector 91"/>
          <p:cNvSpPr/>
          <p:nvPr/>
        </p:nvSpPr>
        <p:spPr>
          <a:xfrm>
            <a:off x="9015225" y="1432800"/>
            <a:ext cx="0" cy="35820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6" name="Picture 57"/>
          <p:cNvPicPr/>
          <p:nvPr/>
        </p:nvPicPr>
        <p:blipFill>
          <a:blip r:embed="rId6"/>
          <a:stretch/>
        </p:blipFill>
        <p:spPr>
          <a:xfrm>
            <a:off x="7868625" y="6244200"/>
            <a:ext cx="628200" cy="82836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76"/>
          <p:cNvPicPr/>
          <p:nvPr/>
        </p:nvPicPr>
        <p:blipFill>
          <a:blip r:embed="rId6"/>
          <a:stretch/>
        </p:blipFill>
        <p:spPr>
          <a:xfrm>
            <a:off x="8684025" y="696600"/>
            <a:ext cx="628200" cy="82836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77"/>
          <p:cNvPicPr/>
          <p:nvPr/>
        </p:nvPicPr>
        <p:blipFill>
          <a:blip r:embed="rId6"/>
          <a:stretch/>
        </p:blipFill>
        <p:spPr>
          <a:xfrm>
            <a:off x="6313425" y="685800"/>
            <a:ext cx="628200" cy="828360"/>
          </a:xfrm>
          <a:prstGeom prst="rect">
            <a:avLst/>
          </a:prstGeom>
          <a:ln w="0">
            <a:noFill/>
          </a:ln>
        </p:spPr>
      </p:pic>
      <p:grpSp>
        <p:nvGrpSpPr>
          <p:cNvPr id="70" name="Group 69"/>
          <p:cNvGrpSpPr/>
          <p:nvPr/>
        </p:nvGrpSpPr>
        <p:grpSpPr>
          <a:xfrm>
            <a:off x="6008145" y="1708200"/>
            <a:ext cx="1801080" cy="1185840"/>
            <a:chOff x="6874920" y="1708200"/>
            <a:chExt cx="1801080" cy="1185840"/>
          </a:xfrm>
        </p:grpSpPr>
        <p:grpSp>
          <p:nvGrpSpPr>
            <p:cNvPr id="85" name="Group 5"/>
            <p:cNvGrpSpPr/>
            <p:nvPr/>
          </p:nvGrpSpPr>
          <p:grpSpPr>
            <a:xfrm>
              <a:off x="6874920" y="1708200"/>
              <a:ext cx="1143000" cy="1185840"/>
              <a:chOff x="6874920" y="1708200"/>
              <a:chExt cx="1143000" cy="1185840"/>
            </a:xfrm>
          </p:grpSpPr>
          <p:pic>
            <p:nvPicPr>
              <p:cNvPr id="87" name="Picture 9"/>
              <p:cNvPicPr/>
              <p:nvPr/>
            </p:nvPicPr>
            <p:blipFill>
              <a:blip r:embed="rId3">
                <a:grayscl/>
              </a:blip>
              <a:stretch/>
            </p:blipFill>
            <p:spPr>
              <a:xfrm>
                <a:off x="7019640" y="1708200"/>
                <a:ext cx="998280" cy="1185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8" name="Picture 10"/>
              <p:cNvPicPr/>
              <p:nvPr/>
            </p:nvPicPr>
            <p:blipFill>
              <a:blip r:embed="rId9"/>
              <a:stretch/>
            </p:blipFill>
            <p:spPr>
              <a:xfrm>
                <a:off x="7191720" y="2083680"/>
                <a:ext cx="597600" cy="7099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89" name="Rectangle 5"/>
              <p:cNvSpPr/>
              <p:nvPr/>
            </p:nvSpPr>
            <p:spPr>
              <a:xfrm>
                <a:off x="6874920" y="1963440"/>
                <a:ext cx="753120" cy="165960"/>
              </a:xfrm>
              <a:prstGeom prst="rect">
                <a:avLst/>
              </a:prstGeom>
              <a:solidFill>
                <a:srgbClr val="4B5357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200" tIns="7200" rIns="7200" bIns="7200" anchor="ctr" anchorCtr="1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x-none" sz="1000" b="1" strike="noStrike" spc="-1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String.class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sp>
          <p:nvSpPr>
            <p:cNvPr id="86" name="Rounded Rectangle 107"/>
            <p:cNvSpPr/>
            <p:nvPr/>
          </p:nvSpPr>
          <p:spPr>
            <a:xfrm>
              <a:off x="7368120" y="2616120"/>
              <a:ext cx="1307880" cy="277920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" rIns="90000" bIns="36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Base Java </a:t>
              </a:r>
              <a:r>
                <a:rPr lang="en-US" sz="1100" b="1" spc="-1" dirty="0" err="1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classfile</a:t>
              </a:r>
              <a:endParaRPr lang="en-US" sz="1100" b="1" spc="-1" dirty="0">
                <a:solidFill>
                  <a:srgbClr val="FFFFFF"/>
                </a:solidFill>
                <a:latin typeface="Source Sans Pro Light"/>
                <a:ea typeface="Source Sans Pro Light"/>
              </a:endParaRPr>
            </a:p>
          </p:txBody>
        </p:sp>
      </p:grpSp>
      <p:grpSp>
        <p:nvGrpSpPr>
          <p:cNvPr id="71" name="Group 1"/>
          <p:cNvGrpSpPr/>
          <p:nvPr/>
        </p:nvGrpSpPr>
        <p:grpSpPr>
          <a:xfrm>
            <a:off x="7492425" y="4816440"/>
            <a:ext cx="1143000" cy="1185840"/>
            <a:chOff x="8359200" y="4816440"/>
            <a:chExt cx="1143000" cy="1185840"/>
          </a:xfrm>
        </p:grpSpPr>
        <p:pic>
          <p:nvPicPr>
            <p:cNvPr id="82" name="Picture 1"/>
            <p:cNvPicPr/>
            <p:nvPr/>
          </p:nvPicPr>
          <p:blipFill>
            <a:blip r:embed="rId3">
              <a:grayscl/>
            </a:blip>
            <a:stretch/>
          </p:blipFill>
          <p:spPr>
            <a:xfrm>
              <a:off x="8503920" y="4816440"/>
              <a:ext cx="998280" cy="118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Picture 2"/>
            <p:cNvPicPr/>
            <p:nvPr/>
          </p:nvPicPr>
          <p:blipFill>
            <a:blip r:embed="rId9"/>
            <a:stretch/>
          </p:blipFill>
          <p:spPr>
            <a:xfrm>
              <a:off x="8676000" y="5191920"/>
              <a:ext cx="597600" cy="70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Rectangle 1"/>
            <p:cNvSpPr/>
            <p:nvPr/>
          </p:nvSpPr>
          <p:spPr>
            <a:xfrm>
              <a:off x="8359200" y="4995720"/>
              <a:ext cx="753120" cy="318240"/>
            </a:xfrm>
            <a:prstGeom prst="rect">
              <a:avLst/>
            </a:prstGeom>
            <a:solidFill>
              <a:srgbClr val="4B5357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" tIns="7200" rIns="7200" bIns="7200" anchor="ctr" anchorCtr="1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x-none" sz="1000" b="1" strike="noStrike" spc="-1">
                  <a:solidFill>
                    <a:srgbClr val="FFFFFF"/>
                  </a:solidFill>
                  <a:latin typeface="Source Sans Pro"/>
                  <a:ea typeface="Source Sans Pro"/>
                </a:rPr>
                <a:t>String.class</a:t>
              </a:r>
              <a:endParaRPr lang="en-US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x-none" sz="1000" b="1" strike="noStrike" spc="-1">
                  <a:solidFill>
                    <a:srgbClr val="FFFFFF"/>
                  </a:solidFill>
                  <a:latin typeface="Source Sans Pro"/>
                  <a:ea typeface="Source Sans Pro"/>
                </a:rPr>
                <a:t>(extended)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221345" y="3236400"/>
            <a:ext cx="1798560" cy="1518915"/>
            <a:chOff x="8088120" y="3236400"/>
            <a:chExt cx="1798560" cy="1518915"/>
          </a:xfrm>
        </p:grpSpPr>
        <p:pic>
          <p:nvPicPr>
            <p:cNvPr id="79" name="Picture 27"/>
            <p:cNvPicPr/>
            <p:nvPr/>
          </p:nvPicPr>
          <p:blipFill>
            <a:blip r:embed="rId7"/>
            <a:stretch/>
          </p:blipFill>
          <p:spPr>
            <a:xfrm>
              <a:off x="8138520" y="3236400"/>
              <a:ext cx="1554120" cy="1318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0" name="Picture 228"/>
            <p:cNvPicPr/>
            <p:nvPr/>
          </p:nvPicPr>
          <p:blipFill>
            <a:blip r:embed="rId8"/>
            <a:stretch/>
          </p:blipFill>
          <p:spPr>
            <a:xfrm>
              <a:off x="8998560" y="3899955"/>
              <a:ext cx="888120" cy="855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1" name="TextBox 1"/>
            <p:cNvSpPr/>
            <p:nvPr/>
          </p:nvSpPr>
          <p:spPr>
            <a:xfrm>
              <a:off x="8088120" y="3665805"/>
              <a:ext cx="1658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8000" tIns="45000" rIns="108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1" strike="noStrike" spc="-1" dirty="0" smtClean="0">
                  <a:solidFill>
                    <a:srgbClr val="4B5357"/>
                  </a:solidFill>
                  <a:latin typeface="Source Sans Pro Light"/>
                  <a:ea typeface="Source Sans Pro Light"/>
                </a:rPr>
                <a:t>Class Extender</a:t>
              </a: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400" b="1" spc="-1" dirty="0">
                  <a:solidFill>
                    <a:srgbClr val="4B5357"/>
                  </a:solidFill>
                  <a:latin typeface="Source Sans Pro Light"/>
                  <a:ea typeface="Source Sans Pro Light"/>
                </a:rPr>
                <a:t>Tool</a:t>
              </a:r>
              <a:endParaRPr lang="en-US" sz="1400" b="0" strike="noStrike" spc="-1" dirty="0">
                <a:latin typeface="Arial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877625" y="1708200"/>
            <a:ext cx="2246038" cy="1221840"/>
            <a:chOff x="8744400" y="1708200"/>
            <a:chExt cx="2246038" cy="1221840"/>
          </a:xfrm>
        </p:grpSpPr>
        <p:pic>
          <p:nvPicPr>
            <p:cNvPr id="75" name="Picture 9"/>
            <p:cNvPicPr/>
            <p:nvPr/>
          </p:nvPicPr>
          <p:blipFill>
            <a:blip r:embed="rId3">
              <a:grayscl/>
            </a:blip>
            <a:stretch/>
          </p:blipFill>
          <p:spPr>
            <a:xfrm>
              <a:off x="9429120" y="1708200"/>
              <a:ext cx="998280" cy="118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6" name="Picture 10"/>
            <p:cNvPicPr/>
            <p:nvPr/>
          </p:nvPicPr>
          <p:blipFill>
            <a:blip r:embed="rId9"/>
            <a:stretch/>
          </p:blipFill>
          <p:spPr>
            <a:xfrm>
              <a:off x="9601200" y="2083680"/>
              <a:ext cx="597600" cy="70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7" name="Rounded Rectangle 107"/>
            <p:cNvSpPr/>
            <p:nvPr/>
          </p:nvSpPr>
          <p:spPr>
            <a:xfrm>
              <a:off x="9813599" y="2456925"/>
              <a:ext cx="1176839" cy="473115"/>
            </a:xfrm>
            <a:prstGeom prst="roundRect">
              <a:avLst>
                <a:gd name="adj" fmla="val 19644"/>
              </a:avLst>
            </a:prstGeom>
            <a:solidFill>
              <a:srgbClr val="EE502E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" rIns="90000" bIns="36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100" b="1" spc="-1" dirty="0" smtClean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New </a:t>
              </a:r>
              <a:r>
                <a:rPr lang="en-US" sz="1100" b="1" spc="-1" dirty="0">
                  <a:solidFill>
                    <a:srgbClr val="FFFFFF"/>
                  </a:solidFill>
                  <a:latin typeface="Source Sans Pro Light"/>
                  <a:ea typeface="Source Sans Pro Light"/>
                </a:rPr>
                <a:t>methods implementation</a:t>
              </a:r>
            </a:p>
          </p:txBody>
        </p:sp>
        <p:sp>
          <p:nvSpPr>
            <p:cNvPr id="78" name="Rectangle 5"/>
            <p:cNvSpPr/>
            <p:nvPr/>
          </p:nvSpPr>
          <p:spPr>
            <a:xfrm>
              <a:off x="8744400" y="1962720"/>
              <a:ext cx="1371600" cy="167400"/>
            </a:xfrm>
            <a:prstGeom prst="rect">
              <a:avLst/>
            </a:prstGeom>
            <a:solidFill>
              <a:srgbClr val="4B5357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200" tIns="7200" rIns="7200" bIns="7200" anchor="ctr" anchorCtr="1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x-none" sz="1000" b="1" strike="noStrike" spc="-1">
                  <a:solidFill>
                    <a:srgbClr val="FFFFFF"/>
                  </a:solidFill>
                  <a:latin typeface="Source Sans Pro"/>
                  <a:ea typeface="Source Sans Pro"/>
                </a:rPr>
                <a:t>StringExtension.class</a:t>
              </a:r>
              <a:endParaRPr lang="en-US" sz="1000" b="0" strike="noStrike" spc="-1">
                <a:latin typeface="Arial"/>
              </a:endParaRPr>
            </a:p>
          </p:txBody>
        </p:sp>
      </p:grpSp>
      <p:sp>
        <p:nvSpPr>
          <p:cNvPr id="74" name="Straight Connector 2"/>
          <p:cNvSpPr/>
          <p:nvPr/>
        </p:nvSpPr>
        <p:spPr>
          <a:xfrm>
            <a:off x="6605025" y="1424160"/>
            <a:ext cx="0" cy="360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Rounded Rectangle 107"/>
          <p:cNvSpPr/>
          <p:nvPr/>
        </p:nvSpPr>
        <p:spPr>
          <a:xfrm>
            <a:off x="4148452" y="1179306"/>
            <a:ext cx="1366029" cy="488172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36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EDC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 Foundation </a:t>
            </a:r>
          </a:p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Library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 API</a:t>
            </a:r>
            <a:endParaRPr lang="en-US" sz="1100" b="1" spc="-1" dirty="0">
              <a:solidFill>
                <a:srgbClr val="FFFFFF"/>
              </a:solidFill>
              <a:latin typeface="Source Sans Pro Light"/>
              <a:ea typeface="Source Sans Pro Light"/>
            </a:endParaRPr>
          </a:p>
        </p:txBody>
      </p:sp>
      <p:sp>
        <p:nvSpPr>
          <p:cNvPr id="103" name="Rounded Rectangle 107"/>
          <p:cNvSpPr/>
          <p:nvPr/>
        </p:nvSpPr>
        <p:spPr>
          <a:xfrm>
            <a:off x="6686550" y="1014083"/>
            <a:ext cx="1660876" cy="653395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36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EDC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 Foundation </a:t>
            </a:r>
          </a:p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Library 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i</a:t>
            </a:r>
            <a:r>
              <a:rPr lang="en-GB" sz="1100" b="1" spc="-1" dirty="0" smtClean="0">
                <a:solidFill>
                  <a:srgbClr val="FFFFFF"/>
                </a:solidFill>
                <a:latin typeface="Source Sans Pro Light"/>
                <a:ea typeface="Source Sans Pro Light"/>
              </a:rPr>
              <a:t>mplementation</a:t>
            </a:r>
            <a:endParaRPr lang="en-GB" sz="1100" b="1" spc="-1" dirty="0">
              <a:solidFill>
                <a:srgbClr val="FFFFFF"/>
              </a:solidFill>
              <a:latin typeface="Source Sans Pro Light"/>
              <a:ea typeface="Source Sans Pro Light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(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Platform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)</a:t>
            </a:r>
            <a:endParaRPr lang="en-US" sz="1100" b="1" spc="-1" dirty="0">
              <a:solidFill>
                <a:srgbClr val="FFFFFF"/>
              </a:solidFill>
              <a:latin typeface="Source Sans Pro Light"/>
              <a:ea typeface="Source Sans Pro Light"/>
            </a:endParaRPr>
          </a:p>
        </p:txBody>
      </p:sp>
      <p:sp>
        <p:nvSpPr>
          <p:cNvPr id="104" name="Rounded Rectangle 107"/>
          <p:cNvSpPr/>
          <p:nvPr/>
        </p:nvSpPr>
        <p:spPr>
          <a:xfrm>
            <a:off x="9189270" y="1014083"/>
            <a:ext cx="1177034" cy="631837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36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String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 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extension</a:t>
            </a:r>
          </a:p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Add-On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 Library</a:t>
            </a:r>
            <a:endParaRPr lang="en-US" sz="1100" b="1" spc="-1" dirty="0">
              <a:solidFill>
                <a:srgbClr val="FFFFFF"/>
              </a:solidFill>
              <a:latin typeface="Source Sans Pro Light"/>
              <a:ea typeface="Source Sans Pro Light"/>
            </a:endParaRPr>
          </a:p>
        </p:txBody>
      </p:sp>
      <p:sp>
        <p:nvSpPr>
          <p:cNvPr id="105" name="Rounded Rectangle 107"/>
          <p:cNvSpPr/>
          <p:nvPr/>
        </p:nvSpPr>
        <p:spPr>
          <a:xfrm>
            <a:off x="8145299" y="6667500"/>
            <a:ext cx="1884526" cy="631891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36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Extended EDC Foundation Library Implementation</a:t>
            </a:r>
          </a:p>
          <a:p>
            <a:pPr algn="ctr">
              <a:lnSpc>
                <a:spcPct val="100000"/>
              </a:lnSpc>
              <a:buNone/>
            </a:pPr>
            <a:r>
              <a:rPr lang="en-GB" sz="900" b="1" strike="noStrike" spc="-1" dirty="0" smtClean="0">
                <a:solidFill>
                  <a:srgbClr val="FFFFFF"/>
                </a:solidFill>
                <a:latin typeface="Source Sans Pro Light"/>
                <a:ea typeface="Source Sans Pro Light"/>
              </a:rPr>
              <a:t>(</a:t>
            </a:r>
            <a:r>
              <a:rPr lang="en-GB" sz="1100" b="1" spc="-1" dirty="0">
                <a:solidFill>
                  <a:srgbClr val="FFFFFF"/>
                </a:solidFill>
                <a:latin typeface="Source Sans Pro Light"/>
                <a:ea typeface="Source Sans Pro Light"/>
              </a:rPr>
              <a:t>Kernel</a:t>
            </a:r>
            <a:r>
              <a:rPr lang="en-GB" sz="900" b="1" strike="noStrike" spc="-1" dirty="0" smtClean="0">
                <a:solidFill>
                  <a:srgbClr val="FFFFFF"/>
                </a:solidFill>
                <a:latin typeface="Source Sans Pro Light"/>
                <a:ea typeface="Source Sans Pro Light"/>
              </a:rPr>
              <a:t>)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8149" y="224848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Implementation Extension Flow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57793" y="22839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API Extension Flow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 flipV="1">
            <a:off x="5886195" y="295275"/>
            <a:ext cx="46673" cy="715627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07"/>
          <p:cNvSpPr/>
          <p:nvPr/>
        </p:nvSpPr>
        <p:spPr>
          <a:xfrm>
            <a:off x="3643545" y="7099411"/>
            <a:ext cx="2018357" cy="305324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000" rIns="90000" bIns="36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100" b="1" spc="-1" dirty="0" smtClean="0">
                <a:solidFill>
                  <a:srgbClr val="FFFFFF"/>
                </a:solidFill>
                <a:latin typeface="Source Sans Pro Light"/>
                <a:ea typeface="Source Sans Pro Light"/>
              </a:rPr>
              <a:t>Custom Runtime Environment</a:t>
            </a:r>
            <a:endParaRPr lang="en-US" sz="9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12581</TotalTime>
  <Words>136</Words>
  <Application>Microsoft Office PowerPoint</Application>
  <PresentationFormat>Custom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DejaVu Sans</vt:lpstr>
      <vt:lpstr>Source Sans Pro</vt:lpstr>
      <vt:lpstr>Source Sans Pro Light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friviere</dc:creator>
  <cp:lastModifiedBy>Frédéric RIVIERE</cp:lastModifiedBy>
  <cp:revision>19</cp:revision>
  <dcterms:modified xsi:type="dcterms:W3CDTF">2022-05-17T07:19:43Z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2022-02-21T13:40:56Z</dcterms:created>
  <dc:creator>Félix Pinel</dc:creator>
  <dc:description/>
  <dc:language>en-US</dc:language>
  <cp:lastModifiedBy/>
  <dcterms:modified xsi:type="dcterms:W3CDTF">2022-04-19T10:07:15Z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2</vt:r8>
  </property>
</Properties>
</file>