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0"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varScale="1">
        <p:scale>
          <a:sx n="94" d="100"/>
          <a:sy n="94" d="100"/>
        </p:scale>
        <p:origin x="1776" y="72"/>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9F3404-1CB9-DDD7-68EF-B74EC0BDB534}"/>
              </a:ext>
            </a:extLst>
          </p:cNvPr>
          <p:cNvSpPr/>
          <p:nvPr/>
        </p:nvSpPr>
        <p:spPr>
          <a:xfrm>
            <a:off x="140710" y="1988820"/>
            <a:ext cx="11935448" cy="3604260"/>
          </a:xfrm>
          <a:prstGeom prst="roundRect">
            <a:avLst>
              <a:gd name="adj" fmla="val 9667"/>
            </a:avLst>
          </a:prstGeom>
          <a:solidFill>
            <a:schemeClr val="bg2"/>
          </a:solidFill>
          <a:ln w="1270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r"/>
            <a:endParaRPr lang="en-US" sz="1400" dirty="0">
              <a:latin typeface="Source Sans Pro Light" panose="020B0403030403020204" pitchFamily="34" charset="0"/>
              <a:ea typeface="Source Sans Pro Light" panose="020B0403030403020204" pitchFamily="34" charset="0"/>
            </a:endParaRPr>
          </a:p>
        </p:txBody>
      </p:sp>
      <p:sp>
        <p:nvSpPr>
          <p:cNvPr id="11" name="Rectangle: Rounded Corners 10">
            <a:extLst>
              <a:ext uri="{FF2B5EF4-FFF2-40B4-BE49-F238E27FC236}">
                <a16:creationId xmlns:a16="http://schemas.microsoft.com/office/drawing/2014/main" id="{11052670-EE04-3E52-061B-E7359467CF91}"/>
              </a:ext>
            </a:extLst>
          </p:cNvPr>
          <p:cNvSpPr/>
          <p:nvPr/>
        </p:nvSpPr>
        <p:spPr>
          <a:xfrm>
            <a:off x="352984" y="3429654"/>
            <a:ext cx="11510900" cy="1951197"/>
          </a:xfrm>
          <a:prstGeom prst="roundRect">
            <a:avLst>
              <a:gd name="adj" fmla="val 12042"/>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p:txBody>
      </p:sp>
      <p:sp>
        <p:nvSpPr>
          <p:cNvPr id="5" name="Rectangle: Rounded Corners 4">
            <a:extLst>
              <a:ext uri="{FF2B5EF4-FFF2-40B4-BE49-F238E27FC236}">
                <a16:creationId xmlns:a16="http://schemas.microsoft.com/office/drawing/2014/main" id="{9606265E-2CB1-8549-39B1-87C4A194E93E}"/>
              </a:ext>
            </a:extLst>
          </p:cNvPr>
          <p:cNvSpPr/>
          <p:nvPr/>
        </p:nvSpPr>
        <p:spPr>
          <a:xfrm>
            <a:off x="3735042" y="726788"/>
            <a:ext cx="3172233" cy="1052365"/>
          </a:xfrm>
          <a:prstGeom prst="roundRect">
            <a:avLst/>
          </a:prstGeom>
          <a:solidFill>
            <a:schemeClr val="bg2"/>
          </a:solidFill>
          <a:ln w="127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a:solidFill>
                  <a:schemeClr val="tx1"/>
                </a:solidFill>
                <a:latin typeface="Source Sans Pro" panose="020B0503030403020204" pitchFamily="34" charset="0"/>
                <a:ea typeface="Source Sans Pro" panose="020B0503030403020204" pitchFamily="34" charset="0"/>
              </a:rPr>
              <a:t>Running </a:t>
            </a:r>
            <a:r>
              <a:rPr lang="fr-FR" sz="1400" dirty="0" err="1">
                <a:solidFill>
                  <a:schemeClr val="tx1"/>
                </a:solidFill>
                <a:latin typeface="Source Sans Pro" panose="020B0503030403020204" pitchFamily="34" charset="0"/>
                <a:ea typeface="Source Sans Pro" panose="020B0503030403020204" pitchFamily="34" charset="0"/>
              </a:rPr>
              <a:t>Feature</a:t>
            </a: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en-US" sz="1400" dirty="0">
              <a:solidFill>
                <a:schemeClr val="tx1"/>
              </a:solidFill>
              <a:latin typeface="Source Sans Pro Light" panose="020B0403030403020204" pitchFamily="34" charset="0"/>
              <a:ea typeface="Source Sans Pro Light" panose="020B0403030403020204" pitchFamily="34" charset="0"/>
            </a:endParaRPr>
          </a:p>
          <a:p>
            <a:pPr algn="ctr"/>
            <a:endParaRPr lang="fr-FR" sz="1400" dirty="0">
              <a:solidFill>
                <a:schemeClr val="tx1"/>
              </a:solidFill>
              <a:latin typeface="Source Sans Pro Light" panose="020B0403030403020204" pitchFamily="34" charset="0"/>
              <a:ea typeface="Source Sans Pro Light" panose="020B0403030403020204" pitchFamily="34" charset="0"/>
            </a:endParaRPr>
          </a:p>
        </p:txBody>
      </p:sp>
      <p:sp>
        <p:nvSpPr>
          <p:cNvPr id="6" name="Rectangle: Rounded Corners 5">
            <a:extLst>
              <a:ext uri="{FF2B5EF4-FFF2-40B4-BE49-F238E27FC236}">
                <a16:creationId xmlns:a16="http://schemas.microsoft.com/office/drawing/2014/main" id="{EAB92F88-3E68-D802-B3D9-B4AFECD33E20}"/>
              </a:ext>
            </a:extLst>
          </p:cNvPr>
          <p:cNvSpPr/>
          <p:nvPr/>
        </p:nvSpPr>
        <p:spPr>
          <a:xfrm>
            <a:off x="567615" y="4579315"/>
            <a:ext cx="9632095" cy="584538"/>
          </a:xfrm>
          <a:prstGeom prst="roundRect">
            <a:avLst/>
          </a:prstGeom>
          <a:solidFill>
            <a:schemeClr val="tx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ea typeface="Source Sans Pro" panose="020B0503030403020204" pitchFamily="34" charset="0"/>
              </a:rPr>
              <a:t>Permission map</a:t>
            </a:r>
          </a:p>
        </p:txBody>
      </p:sp>
      <p:sp>
        <p:nvSpPr>
          <p:cNvPr id="12" name="Rectangle: Rounded Corners 11">
            <a:extLst>
              <a:ext uri="{FF2B5EF4-FFF2-40B4-BE49-F238E27FC236}">
                <a16:creationId xmlns:a16="http://schemas.microsoft.com/office/drawing/2014/main" id="{1C785E8C-F7EC-A41C-98FC-ED11BF22C78E}"/>
              </a:ext>
            </a:extLst>
          </p:cNvPr>
          <p:cNvSpPr/>
          <p:nvPr/>
        </p:nvSpPr>
        <p:spPr>
          <a:xfrm>
            <a:off x="421641" y="695706"/>
            <a:ext cx="3172234" cy="1083447"/>
          </a:xfrm>
          <a:prstGeom prst="roundRect">
            <a:avLst/>
          </a:prstGeom>
          <a:solidFill>
            <a:schemeClr val="accent4"/>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New </a:t>
            </a:r>
            <a:r>
              <a:rPr lang="fr-FR" sz="1400" dirty="0" err="1">
                <a:solidFill>
                  <a:schemeClr val="bg1"/>
                </a:solidFill>
                <a:latin typeface="Source Sans Pro" panose="020B0503030403020204" pitchFamily="34" charset="0"/>
                <a:ea typeface="Source Sans Pro" panose="020B0503030403020204" pitchFamily="34" charset="0"/>
              </a:rPr>
              <a:t>Feature</a:t>
            </a: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en-US" sz="1400" dirty="0">
              <a:solidFill>
                <a:schemeClr val="bg1"/>
              </a:solidFill>
              <a:latin typeface="Source Sans Pro Light" panose="020B0403030403020204" pitchFamily="34" charset="0"/>
              <a:ea typeface="Source Sans Pro Light" panose="020B0403030403020204" pitchFamily="34" charset="0"/>
            </a:endParaRPr>
          </a:p>
        </p:txBody>
      </p:sp>
      <p:sp>
        <p:nvSpPr>
          <p:cNvPr id="13" name="Rectangle: Rounded Corners 12">
            <a:extLst>
              <a:ext uri="{FF2B5EF4-FFF2-40B4-BE49-F238E27FC236}">
                <a16:creationId xmlns:a16="http://schemas.microsoft.com/office/drawing/2014/main" id="{19ECD98E-7A0D-31D8-DA7E-E271460C184C}"/>
              </a:ext>
            </a:extLst>
          </p:cNvPr>
          <p:cNvSpPr/>
          <p:nvPr/>
        </p:nvSpPr>
        <p:spPr>
          <a:xfrm>
            <a:off x="567616" y="1114806"/>
            <a:ext cx="2871625" cy="522734"/>
          </a:xfrm>
          <a:prstGeom prst="roundRect">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New </a:t>
            </a: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deployed</a:t>
            </a:r>
            <a:r>
              <a:rPr lang="fr-FR" sz="1400" dirty="0">
                <a:latin typeface="Source Sans Pro Light" panose="020B0403030403020204" pitchFamily="34" charset="0"/>
                <a:ea typeface="Source Sans Pro Light" panose="020B0403030403020204" pitchFamily="34" charset="0"/>
              </a:rPr>
              <a:t> onto the Kernel</a:t>
            </a:r>
            <a:endParaRPr lang="en-US" sz="1400" dirty="0">
              <a:latin typeface="Source Sans Pro Light" panose="020B0403030403020204" pitchFamily="34" charset="0"/>
              <a:ea typeface="Source Sans Pro Light" panose="020B0403030403020204" pitchFamily="34" charset="0"/>
            </a:endParaRPr>
          </a:p>
        </p:txBody>
      </p:sp>
      <p:sp>
        <p:nvSpPr>
          <p:cNvPr id="14" name="Rectangle: Rounded Corners 13">
            <a:extLst>
              <a:ext uri="{FF2B5EF4-FFF2-40B4-BE49-F238E27FC236}">
                <a16:creationId xmlns:a16="http://schemas.microsoft.com/office/drawing/2014/main" id="{A675B611-431D-A99A-C141-9852C1E59B27}"/>
              </a:ext>
            </a:extLst>
          </p:cNvPr>
          <p:cNvSpPr/>
          <p:nvPr/>
        </p:nvSpPr>
        <p:spPr>
          <a:xfrm>
            <a:off x="3890238" y="1113722"/>
            <a:ext cx="287181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Check for permission</a:t>
            </a:r>
            <a:endParaRPr lang="en-US" sz="1400" dirty="0">
              <a:latin typeface="Source Sans Pro Light" panose="020B0403030403020204" pitchFamily="34" charset="0"/>
              <a:ea typeface="Source Sans Pro Light" panose="020B0403030403020204" pitchFamily="34" charset="0"/>
            </a:endParaRPr>
          </a:p>
        </p:txBody>
      </p:sp>
      <p:cxnSp>
        <p:nvCxnSpPr>
          <p:cNvPr id="17" name="Straight Arrow Connector 16">
            <a:extLst>
              <a:ext uri="{FF2B5EF4-FFF2-40B4-BE49-F238E27FC236}">
                <a16:creationId xmlns:a16="http://schemas.microsoft.com/office/drawing/2014/main" id="{3A22FA73-2672-9278-3C1D-B4CC37DA9C22}"/>
              </a:ext>
            </a:extLst>
          </p:cNvPr>
          <p:cNvCxnSpPr>
            <a:cxnSpLocks/>
            <a:stCxn id="12" idx="2"/>
            <a:endCxn id="48" idx="0"/>
          </p:cNvCxnSpPr>
          <p:nvPr/>
        </p:nvCxnSpPr>
        <p:spPr>
          <a:xfrm flipH="1">
            <a:off x="2001470" y="1779153"/>
            <a:ext cx="6288" cy="484867"/>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4CEBF7-3002-16FA-2931-91F2F872CFD2}"/>
              </a:ext>
            </a:extLst>
          </p:cNvPr>
          <p:cNvCxnSpPr>
            <a:cxnSpLocks/>
            <a:stCxn id="14" idx="2"/>
            <a:endCxn id="78" idx="0"/>
          </p:cNvCxnSpPr>
          <p:nvPr/>
        </p:nvCxnSpPr>
        <p:spPr>
          <a:xfrm>
            <a:off x="5326146" y="1661115"/>
            <a:ext cx="2051" cy="206823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00BB5A-4898-AF81-210C-2D51FC21F7B1}"/>
              </a:ext>
            </a:extLst>
          </p:cNvPr>
          <p:cNvCxnSpPr>
            <a:cxnSpLocks/>
            <a:stCxn id="57" idx="2"/>
            <a:endCxn id="59" idx="0"/>
          </p:cNvCxnSpPr>
          <p:nvPr/>
        </p:nvCxnSpPr>
        <p:spPr>
          <a:xfrm>
            <a:off x="2001470" y="3255325"/>
            <a:ext cx="0" cy="474028"/>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37B194-24A2-0CA3-6D77-53E62D8E552D}"/>
              </a:ext>
            </a:extLst>
          </p:cNvPr>
          <p:cNvCxnSpPr>
            <a:cxnSpLocks/>
            <a:stCxn id="48" idx="2"/>
            <a:endCxn id="57" idx="0"/>
          </p:cNvCxnSpPr>
          <p:nvPr/>
        </p:nvCxnSpPr>
        <p:spPr>
          <a:xfrm>
            <a:off x="2001470" y="2479464"/>
            <a:ext cx="0" cy="344974"/>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470F1-50E4-F191-30BB-4E10C38A218D}"/>
              </a:ext>
            </a:extLst>
          </p:cNvPr>
          <p:cNvCxnSpPr>
            <a:cxnSpLocks/>
            <a:stCxn id="59" idx="2"/>
          </p:cNvCxnSpPr>
          <p:nvPr/>
        </p:nvCxnSpPr>
        <p:spPr>
          <a:xfrm>
            <a:off x="2001470" y="4160240"/>
            <a:ext cx="2329" cy="419075"/>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AAD23-ADC0-3C8F-7428-697211BA2BAF}"/>
              </a:ext>
            </a:extLst>
          </p:cNvPr>
          <p:cNvCxnSpPr>
            <a:cxnSpLocks/>
            <a:stCxn id="78" idx="2"/>
          </p:cNvCxnSpPr>
          <p:nvPr/>
        </p:nvCxnSpPr>
        <p:spPr>
          <a:xfrm>
            <a:off x="5328197" y="4160239"/>
            <a:ext cx="524" cy="41907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9DE5194B-2060-40D4-9C91-964C77F45D11}"/>
              </a:ext>
            </a:extLst>
          </p:cNvPr>
          <p:cNvSpPr/>
          <p:nvPr/>
        </p:nvSpPr>
        <p:spPr>
          <a:xfrm>
            <a:off x="7053590" y="726788"/>
            <a:ext cx="3172233" cy="1052365"/>
          </a:xfrm>
          <a:prstGeom prst="roundRect">
            <a:avLst/>
          </a:prstGeom>
          <a:solidFill>
            <a:schemeClr val="accent1"/>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a:solidFill>
                  <a:schemeClr val="bg1"/>
                </a:solidFill>
                <a:latin typeface="Source Sans Pro" panose="020B0503030403020204" pitchFamily="34" charset="0"/>
                <a:ea typeface="Source Sans Pro" panose="020B0503030403020204" pitchFamily="34" charset="0"/>
              </a:rPr>
              <a:t>Feature</a:t>
            </a:r>
            <a:r>
              <a:rPr lang="fr-FR" sz="1400" dirty="0">
                <a:solidFill>
                  <a:schemeClr val="bg1"/>
                </a:solidFill>
                <a:latin typeface="Source Sans Pro" panose="020B0503030403020204" pitchFamily="34" charset="0"/>
                <a:ea typeface="Source Sans Pro" panose="020B0503030403020204" pitchFamily="34" charset="0"/>
              </a:rPr>
              <a:t> to Stop</a:t>
            </a: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p:txBody>
      </p:sp>
      <p:cxnSp>
        <p:nvCxnSpPr>
          <p:cNvPr id="41" name="Straight Arrow Connector 40">
            <a:extLst>
              <a:ext uri="{FF2B5EF4-FFF2-40B4-BE49-F238E27FC236}">
                <a16:creationId xmlns:a16="http://schemas.microsoft.com/office/drawing/2014/main" id="{D52FA8B8-A30F-416C-8F27-CC194F570B38}"/>
              </a:ext>
            </a:extLst>
          </p:cNvPr>
          <p:cNvCxnSpPr>
            <a:cxnSpLocks/>
            <a:stCxn id="70" idx="0"/>
            <a:endCxn id="62" idx="2"/>
          </p:cNvCxnSpPr>
          <p:nvPr/>
        </p:nvCxnSpPr>
        <p:spPr>
          <a:xfrm flipV="1">
            <a:off x="8634231" y="2479464"/>
            <a:ext cx="3867" cy="394712"/>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9D3489-8039-46A7-B224-8EBDC5870AB0}"/>
              </a:ext>
            </a:extLst>
          </p:cNvPr>
          <p:cNvCxnSpPr>
            <a:cxnSpLocks/>
            <a:stCxn id="74" idx="2"/>
          </p:cNvCxnSpPr>
          <p:nvPr/>
        </p:nvCxnSpPr>
        <p:spPr>
          <a:xfrm>
            <a:off x="8634231" y="4219928"/>
            <a:ext cx="0" cy="38889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125D75-8981-4269-8AB1-53DBEBCA4D74}"/>
              </a:ext>
            </a:extLst>
          </p:cNvPr>
          <p:cNvCxnSpPr>
            <a:cxnSpLocks/>
            <a:stCxn id="70" idx="2"/>
            <a:endCxn id="74" idx="0"/>
          </p:cNvCxnSpPr>
          <p:nvPr/>
        </p:nvCxnSpPr>
        <p:spPr>
          <a:xfrm>
            <a:off x="8634231" y="3089620"/>
            <a:ext cx="0" cy="699421"/>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5C755E-9AB2-B2F0-EB32-5717AF8DB11E}"/>
              </a:ext>
            </a:extLst>
          </p:cNvPr>
          <p:cNvCxnSpPr>
            <a:cxnSpLocks/>
            <a:stCxn id="62" idx="0"/>
            <a:endCxn id="39" idx="2"/>
          </p:cNvCxnSpPr>
          <p:nvPr/>
        </p:nvCxnSpPr>
        <p:spPr>
          <a:xfrm flipV="1">
            <a:off x="8638098" y="1779153"/>
            <a:ext cx="1609" cy="484867"/>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610C6F39-ADC8-6B45-9DC9-CB18238107A2}"/>
              </a:ext>
            </a:extLst>
          </p:cNvPr>
          <p:cNvSpPr/>
          <p:nvPr/>
        </p:nvSpPr>
        <p:spPr>
          <a:xfrm>
            <a:off x="7200352" y="1116033"/>
            <a:ext cx="287162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to </a:t>
            </a:r>
            <a:r>
              <a:rPr lang="fr-FR" sz="1400" dirty="0" err="1">
                <a:latin typeface="Source Sans Pro Light" panose="020B0403030403020204" pitchFamily="34" charset="0"/>
                <a:ea typeface="Source Sans Pro Light" panose="020B0403030403020204" pitchFamily="34" charset="0"/>
              </a:rPr>
              <a:t>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from</a:t>
            </a:r>
            <a:r>
              <a:rPr lang="fr-FR" sz="1400" dirty="0">
                <a:latin typeface="Source Sans Pro Light" panose="020B0403030403020204" pitchFamily="34" charset="0"/>
                <a:ea typeface="Source Sans Pro Light" panose="020B0403030403020204" pitchFamily="34" charset="0"/>
              </a:rPr>
              <a:t> the Kernel</a:t>
            </a:r>
            <a:endParaRPr lang="en-US" sz="1400" dirty="0">
              <a:latin typeface="Source Sans Pro Light" panose="020B0403030403020204" pitchFamily="34" charset="0"/>
              <a:ea typeface="Source Sans Pro Light" panose="020B0403030403020204" pitchFamily="34" charset="0"/>
            </a:endParaRPr>
          </a:p>
        </p:txBody>
      </p:sp>
      <p:sp>
        <p:nvSpPr>
          <p:cNvPr id="2" name="Rectangle: Rounded Corners 1">
            <a:extLst>
              <a:ext uri="{FF2B5EF4-FFF2-40B4-BE49-F238E27FC236}">
                <a16:creationId xmlns:a16="http://schemas.microsoft.com/office/drawing/2014/main" id="{DDD2C1FE-8447-E978-366C-1FB03FCADDF2}"/>
              </a:ext>
            </a:extLst>
          </p:cNvPr>
          <p:cNvSpPr/>
          <p:nvPr/>
        </p:nvSpPr>
        <p:spPr>
          <a:xfrm>
            <a:off x="10199983" y="1840100"/>
            <a:ext cx="1433857" cy="297440"/>
          </a:xfrm>
          <a:prstGeom prst="roundRect">
            <a:avLst/>
          </a:prstGeom>
          <a:solidFill>
            <a:schemeClr val="tx1"/>
          </a:solidFill>
          <a:ln w="12700">
            <a:solidFill>
              <a:schemeClr val="bg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7AB58B74-3427-3D02-F263-293F53F8FCC5}"/>
              </a:ext>
            </a:extLst>
          </p:cNvPr>
          <p:cNvSpPr/>
          <p:nvPr/>
        </p:nvSpPr>
        <p:spPr>
          <a:xfrm>
            <a:off x="10204198" y="3174457"/>
            <a:ext cx="1429642" cy="507924"/>
          </a:xfrm>
          <a:prstGeom prst="roundRect">
            <a:avLst/>
          </a:prstGeom>
          <a:solidFill>
            <a:schemeClr val="tx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 Security Policy Manager</a:t>
            </a:r>
          </a:p>
        </p:txBody>
      </p:sp>
      <p:sp>
        <p:nvSpPr>
          <p:cNvPr id="48" name="TextBox 47">
            <a:extLst>
              <a:ext uri="{FF2B5EF4-FFF2-40B4-BE49-F238E27FC236}">
                <a16:creationId xmlns:a16="http://schemas.microsoft.com/office/drawing/2014/main" id="{E1B3016F-423B-4567-98CA-2D479E254175}"/>
              </a:ext>
            </a:extLst>
          </p:cNvPr>
          <p:cNvSpPr txBox="1"/>
          <p:nvPr/>
        </p:nvSpPr>
        <p:spPr>
          <a:xfrm>
            <a:off x="567614" y="2264020"/>
            <a:ext cx="286771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Install the Feature</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57" name="TextBox 56">
            <a:extLst>
              <a:ext uri="{FF2B5EF4-FFF2-40B4-BE49-F238E27FC236}">
                <a16:creationId xmlns:a16="http://schemas.microsoft.com/office/drawing/2014/main" id="{D51929A3-6FDF-43A7-8AAD-DF12596DB153}"/>
              </a:ext>
            </a:extLst>
          </p:cNvPr>
          <p:cNvSpPr txBox="1"/>
          <p:nvPr/>
        </p:nvSpPr>
        <p:spPr>
          <a:xfrm>
            <a:off x="567614" y="2824438"/>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Read permission file from the </a:t>
            </a:r>
            <a:r>
              <a:rPr lang="en-GB" sz="1400" dirty="0" err="1">
                <a:solidFill>
                  <a:schemeClr val="tx2"/>
                </a:solidFill>
                <a:latin typeface="Source Sans Pro Light" charset="0"/>
                <a:ea typeface="Source Sans Pro Light" charset="0"/>
                <a:cs typeface="Source Sans Pro Light" charset="0"/>
              </a:rPr>
              <a:t>Feture</a:t>
            </a:r>
            <a:r>
              <a:rPr lang="en-GB" sz="1400" dirty="0">
                <a:solidFill>
                  <a:schemeClr val="tx2"/>
                </a:solidFill>
                <a:latin typeface="Source Sans Pro Light" charset="0"/>
                <a:ea typeface="Source Sans Pro Light" charset="0"/>
                <a:cs typeface="Source Sans Pro Light" charset="0"/>
              </a:rPr>
              <a:t> resources</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59" name="TextBox 58">
            <a:extLst>
              <a:ext uri="{FF2B5EF4-FFF2-40B4-BE49-F238E27FC236}">
                <a16:creationId xmlns:a16="http://schemas.microsoft.com/office/drawing/2014/main" id="{8993DF7B-6C6C-48E6-BA39-8AA92AE56D0B}"/>
              </a:ext>
            </a:extLst>
          </p:cNvPr>
          <p:cNvSpPr txBox="1"/>
          <p:nvPr/>
        </p:nvSpPr>
        <p:spPr>
          <a:xfrm>
            <a:off x="567614" y="3729353"/>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Parse permissions and add them to the authorized map</a:t>
            </a:r>
          </a:p>
        </p:txBody>
      </p:sp>
      <p:sp>
        <p:nvSpPr>
          <p:cNvPr id="62" name="TextBox 61">
            <a:extLst>
              <a:ext uri="{FF2B5EF4-FFF2-40B4-BE49-F238E27FC236}">
                <a16:creationId xmlns:a16="http://schemas.microsoft.com/office/drawing/2014/main" id="{1727AA9D-E3EB-430D-AA94-E51CEA757ECE}"/>
              </a:ext>
            </a:extLst>
          </p:cNvPr>
          <p:cNvSpPr txBox="1"/>
          <p:nvPr/>
        </p:nvSpPr>
        <p:spPr>
          <a:xfrm>
            <a:off x="7200352" y="2264020"/>
            <a:ext cx="287549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a:solidFill>
                  <a:schemeClr val="tx2"/>
                </a:solidFill>
                <a:latin typeface="Source Sans Pro Light" charset="0"/>
                <a:ea typeface="Source Sans Pro Light" charset="0"/>
                <a:cs typeface="Source Sans Pro Light" charset="0"/>
              </a:rPr>
              <a:t>Uninstall </a:t>
            </a:r>
            <a:r>
              <a:rPr lang="en-GB" sz="1400" dirty="0">
                <a:solidFill>
                  <a:schemeClr val="tx2"/>
                </a:solidFill>
                <a:latin typeface="Source Sans Pro Light" charset="0"/>
                <a:ea typeface="Source Sans Pro Light" charset="0"/>
                <a:cs typeface="Source Sans Pro Light" charset="0"/>
              </a:rPr>
              <a:t>the Feature</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70" name="TextBox 69">
            <a:extLst>
              <a:ext uri="{FF2B5EF4-FFF2-40B4-BE49-F238E27FC236}">
                <a16:creationId xmlns:a16="http://schemas.microsoft.com/office/drawing/2014/main" id="{D6839318-B695-4DC7-B229-8E3682D299E2}"/>
              </a:ext>
            </a:extLst>
          </p:cNvPr>
          <p:cNvSpPr txBox="1"/>
          <p:nvPr/>
        </p:nvSpPr>
        <p:spPr>
          <a:xfrm>
            <a:off x="7196485" y="2874176"/>
            <a:ext cx="2875492" cy="215444"/>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err="1">
                <a:solidFill>
                  <a:schemeClr val="tx2"/>
                </a:solidFill>
                <a:latin typeface="Source Sans Pro Light" charset="0"/>
                <a:ea typeface="Source Sans Pro Light" charset="0"/>
                <a:cs typeface="Source Sans Pro Light" charset="0"/>
              </a:rPr>
              <a:t>Feature.uninstall</a:t>
            </a:r>
            <a:r>
              <a:rPr lang="en-GB" sz="1400" dirty="0">
                <a:solidFill>
                  <a:schemeClr val="tx2"/>
                </a:solidFill>
                <a:latin typeface="Source Sans Pro Light" charset="0"/>
                <a:ea typeface="Source Sans Pro Light" charset="0"/>
                <a:cs typeface="Source Sans Pro Light" charset="0"/>
              </a:rPr>
              <a:t>() is called </a:t>
            </a:r>
            <a:endParaRPr lang="en-GB" sz="1400" b="0" i="0" spc="0" dirty="0">
              <a:ln>
                <a:noFill/>
              </a:ln>
              <a:solidFill>
                <a:schemeClr val="tx2"/>
              </a:solidFill>
              <a:latin typeface="Source Sans Pro Light" charset="0"/>
              <a:ea typeface="Source Sans Pro Light" charset="0"/>
              <a:cs typeface="Source Sans Pro Light" charset="0"/>
            </a:endParaRPr>
          </a:p>
        </p:txBody>
      </p:sp>
      <p:sp>
        <p:nvSpPr>
          <p:cNvPr id="74" name="TextBox 73">
            <a:extLst>
              <a:ext uri="{FF2B5EF4-FFF2-40B4-BE49-F238E27FC236}">
                <a16:creationId xmlns:a16="http://schemas.microsoft.com/office/drawing/2014/main" id="{9C471173-ACDB-4019-A19B-6ED79DEED2FD}"/>
              </a:ext>
            </a:extLst>
          </p:cNvPr>
          <p:cNvSpPr txBox="1"/>
          <p:nvPr/>
        </p:nvSpPr>
        <p:spPr>
          <a:xfrm>
            <a:off x="7200375" y="3789041"/>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Remove cached permissions from the map if it exists</a:t>
            </a:r>
          </a:p>
        </p:txBody>
      </p:sp>
      <p:sp>
        <p:nvSpPr>
          <p:cNvPr id="78" name="TextBox 77">
            <a:extLst>
              <a:ext uri="{FF2B5EF4-FFF2-40B4-BE49-F238E27FC236}">
                <a16:creationId xmlns:a16="http://schemas.microsoft.com/office/drawing/2014/main" id="{E4FCB521-90AE-47AD-97BB-BE818B2C618E}"/>
              </a:ext>
            </a:extLst>
          </p:cNvPr>
          <p:cNvSpPr txBox="1"/>
          <p:nvPr/>
        </p:nvSpPr>
        <p:spPr>
          <a:xfrm>
            <a:off x="3894341" y="3729352"/>
            <a:ext cx="2867712" cy="430887"/>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GB" sz="1400" dirty="0">
                <a:solidFill>
                  <a:schemeClr val="tx2"/>
                </a:solidFill>
                <a:latin typeface="Source Sans Pro Light" charset="0"/>
                <a:ea typeface="Source Sans Pro Light" charset="0"/>
                <a:cs typeface="Source Sans Pro Light" charset="0"/>
              </a:rPr>
              <a:t>Check if permission is in the map. If not, throws a </a:t>
            </a:r>
            <a:r>
              <a:rPr lang="en-GB" sz="1400" dirty="0" err="1">
                <a:solidFill>
                  <a:schemeClr val="tx2"/>
                </a:solidFill>
                <a:latin typeface="Source Sans Pro Light" charset="0"/>
                <a:ea typeface="Source Sans Pro Light" charset="0"/>
                <a:cs typeface="Source Sans Pro Light" charset="0"/>
              </a:rPr>
              <a:t>SecurityException</a:t>
            </a:r>
            <a:endParaRPr lang="en-GB" sz="1400" dirty="0">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9975169"/>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137848</TotalTime>
  <Words>80</Words>
  <Application>Microsoft Office PowerPoint</Application>
  <PresentationFormat>Widescreen</PresentationFormat>
  <Paragraphs>21</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1039</cp:revision>
  <dcterms:created xsi:type="dcterms:W3CDTF">2017-01-10T13:21:08Z</dcterms:created>
  <dcterms:modified xsi:type="dcterms:W3CDTF">2024-04-24T08:55:33Z</dcterms:modified>
</cp:coreProperties>
</file>