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6"/>
  </p:notesMasterIdLst>
  <p:handoutMasterIdLst>
    <p:handoutMasterId r:id="rId7"/>
  </p:handoutMasterIdLst>
  <p:sldIdLst>
    <p:sldId id="306" r:id="rId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3" autoAdjust="0"/>
    <p:restoredTop sz="96638" autoAdjust="0"/>
  </p:normalViewPr>
  <p:slideViewPr>
    <p:cSldViewPr>
      <p:cViewPr varScale="1">
        <p:scale>
          <a:sx n="114" d="100"/>
          <a:sy n="114" d="100"/>
        </p:scale>
        <p:origin x="888"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05/10/2020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05/10/2020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Oct-20</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ounded Rectangle 92"/>
          <p:cNvSpPr/>
          <p:nvPr/>
        </p:nvSpPr>
        <p:spPr>
          <a:xfrm>
            <a:off x="3949564" y="3709966"/>
            <a:ext cx="7828202" cy="2533474"/>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ed Rectangle 82"/>
          <p:cNvSpPr/>
          <p:nvPr/>
        </p:nvSpPr>
        <p:spPr>
          <a:xfrm>
            <a:off x="8653907" y="1107381"/>
            <a:ext cx="3123859" cy="2506968"/>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ounded Rectangle 81"/>
          <p:cNvSpPr/>
          <p:nvPr/>
        </p:nvSpPr>
        <p:spPr>
          <a:xfrm>
            <a:off x="3949564" y="1107381"/>
            <a:ext cx="4554415" cy="2506968"/>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ZoneTexte 175"/>
          <p:cNvSpPr txBox="1"/>
          <p:nvPr/>
        </p:nvSpPr>
        <p:spPr>
          <a:xfrm>
            <a:off x="4747673" y="2852622"/>
            <a:ext cx="582211" cy="246221"/>
          </a:xfrm>
          <a:prstGeom prst="rect">
            <a:avLst/>
          </a:prstGeom>
          <a:noFill/>
        </p:spPr>
        <p:txBody>
          <a:bodyPr wrap="none" rtlCol="0">
            <a:spAutoFit/>
          </a:bodyPr>
          <a:lstStyle/>
          <a:p>
            <a:pPr>
              <a:defRPr/>
            </a:pPr>
            <a:r>
              <a:rPr lang="en-US" sz="1000" dirty="0">
                <a:solidFill>
                  <a:srgbClr val="97A7AF"/>
                </a:solidFill>
              </a:rPr>
              <a:t>(.a, .jar)</a:t>
            </a:r>
          </a:p>
        </p:txBody>
      </p:sp>
      <p:cxnSp>
        <p:nvCxnSpPr>
          <p:cNvPr id="55" name="Connecteur droit avec flèche 148"/>
          <p:cNvCxnSpPr/>
          <p:nvPr/>
        </p:nvCxnSpPr>
        <p:spPr>
          <a:xfrm>
            <a:off x="6219262" y="2743112"/>
            <a:ext cx="0" cy="3417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173"/>
          <p:cNvSpPr txBox="1"/>
          <p:nvPr/>
        </p:nvSpPr>
        <p:spPr>
          <a:xfrm>
            <a:off x="6219262" y="2013691"/>
            <a:ext cx="1382040" cy="246221"/>
          </a:xfrm>
          <a:prstGeom prst="rect">
            <a:avLst/>
          </a:prstGeom>
          <a:noFill/>
        </p:spPr>
        <p:txBody>
          <a:bodyPr wrap="square" rtlCol="0">
            <a:spAutoFit/>
          </a:bodyPr>
          <a:lstStyle/>
          <a:p>
            <a:pPr>
              <a:defRPr/>
            </a:pPr>
            <a:r>
              <a:rPr lang="en-US" sz="1000" dirty="0">
                <a:solidFill>
                  <a:srgbClr val="97A7AF"/>
                </a:solidFill>
              </a:rPr>
              <a:t>(.java, .list, resources)</a:t>
            </a:r>
          </a:p>
        </p:txBody>
      </p:sp>
      <p:sp>
        <p:nvSpPr>
          <p:cNvPr id="38" name="Rounded Rectangle 37"/>
          <p:cNvSpPr/>
          <p:nvPr/>
        </p:nvSpPr>
        <p:spPr>
          <a:xfrm>
            <a:off x="5538285" y="2292935"/>
            <a:ext cx="1361954"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 Compiler</a:t>
            </a:r>
          </a:p>
        </p:txBody>
      </p:sp>
      <p:sp>
        <p:nvSpPr>
          <p:cNvPr id="40" name="ZoneTexte 152"/>
          <p:cNvSpPr txBox="1"/>
          <p:nvPr/>
        </p:nvSpPr>
        <p:spPr>
          <a:xfrm>
            <a:off x="6232038" y="2860685"/>
            <a:ext cx="428322" cy="246221"/>
          </a:xfrm>
          <a:prstGeom prst="rect">
            <a:avLst/>
          </a:prstGeom>
          <a:noFill/>
        </p:spPr>
        <p:txBody>
          <a:bodyPr wrap="none" rtlCol="0">
            <a:spAutoFit/>
          </a:bodyPr>
          <a:lstStyle/>
          <a:p>
            <a:pPr>
              <a:defRPr/>
            </a:pPr>
            <a:r>
              <a:rPr lang="en-US" sz="1000" dirty="0">
                <a:solidFill>
                  <a:srgbClr val="97A7AF"/>
                </a:solidFill>
              </a:rPr>
              <a:t>(.jar)</a:t>
            </a:r>
          </a:p>
        </p:txBody>
      </p:sp>
      <p:sp>
        <p:nvSpPr>
          <p:cNvPr id="41" name="ZoneTexte 152"/>
          <p:cNvSpPr txBox="1"/>
          <p:nvPr/>
        </p:nvSpPr>
        <p:spPr>
          <a:xfrm>
            <a:off x="7722466" y="2852622"/>
            <a:ext cx="428322" cy="246221"/>
          </a:xfrm>
          <a:prstGeom prst="rect">
            <a:avLst/>
          </a:prstGeom>
          <a:noFill/>
        </p:spPr>
        <p:txBody>
          <a:bodyPr wrap="none" rtlCol="0">
            <a:spAutoFit/>
          </a:bodyPr>
          <a:lstStyle/>
          <a:p>
            <a:pPr>
              <a:defRPr/>
            </a:pPr>
            <a:r>
              <a:rPr lang="en-US" sz="1000" dirty="0">
                <a:solidFill>
                  <a:srgbClr val="97A7AF"/>
                </a:solidFill>
              </a:rPr>
              <a:t>(.jar)</a:t>
            </a:r>
          </a:p>
        </p:txBody>
      </p:sp>
      <p:sp>
        <p:nvSpPr>
          <p:cNvPr id="42" name="Rounded Rectangle 41"/>
          <p:cNvSpPr/>
          <p:nvPr/>
        </p:nvSpPr>
        <p:spPr>
          <a:xfrm>
            <a:off x="4083114" y="3112802"/>
            <a:ext cx="430944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SDK (App Builder)</a:t>
            </a:r>
          </a:p>
        </p:txBody>
      </p:sp>
      <p:sp>
        <p:nvSpPr>
          <p:cNvPr id="6" name="Rounded Rectangle 5"/>
          <p:cNvSpPr/>
          <p:nvPr/>
        </p:nvSpPr>
        <p:spPr>
          <a:xfrm>
            <a:off x="5943078" y="4652490"/>
            <a:ext cx="4034872" cy="1450285"/>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7" name="Rounded Rectangle 6"/>
          <p:cNvSpPr/>
          <p:nvPr/>
        </p:nvSpPr>
        <p:spPr>
          <a:xfrm>
            <a:off x="8695009" y="4966412"/>
            <a:ext cx="1057233" cy="962893"/>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code</a:t>
            </a:r>
            <a:br>
              <a:rPr lang="en-US" sz="1000" dirty="0">
                <a:solidFill>
                  <a:schemeClr val="bg1"/>
                </a:solidFill>
                <a:latin typeface="Source Sans Pro Light" charset="0"/>
                <a:ea typeface="Source Sans Pro Light" charset="0"/>
                <a:cs typeface="Source Sans Pro Light" charset="0"/>
              </a:rPr>
            </a:br>
            <a:r>
              <a:rPr lang="en-US" sz="1000" dirty="0">
                <a:solidFill>
                  <a:schemeClr val="bg1"/>
                </a:solidFill>
                <a:latin typeface="Source Sans Pro Light" charset="0"/>
                <a:ea typeface="Source Sans Pro Light" charset="0"/>
                <a:cs typeface="Source Sans Pro Light" charset="0"/>
              </a:rPr>
              <a:t>C code</a:t>
            </a:r>
          </a:p>
        </p:txBody>
      </p:sp>
      <p:sp>
        <p:nvSpPr>
          <p:cNvPr id="9" name="Rounded Rectangle 8"/>
          <p:cNvSpPr/>
          <p:nvPr/>
        </p:nvSpPr>
        <p:spPr>
          <a:xfrm>
            <a:off x="7416375" y="4966412"/>
            <a:ext cx="1057233" cy="962893"/>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Java Application</a:t>
            </a:r>
          </a:p>
        </p:txBody>
      </p:sp>
      <p:sp>
        <p:nvSpPr>
          <p:cNvPr id="11" name="Rounded Rectangle 10"/>
          <p:cNvSpPr/>
          <p:nvPr/>
        </p:nvSpPr>
        <p:spPr>
          <a:xfrm>
            <a:off x="6138725" y="4966412"/>
            <a:ext cx="1057233" cy="962893"/>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23" name="Group 22"/>
          <p:cNvGrpSpPr/>
          <p:nvPr/>
        </p:nvGrpSpPr>
        <p:grpSpPr>
          <a:xfrm>
            <a:off x="5878498" y="4634001"/>
            <a:ext cx="344751" cy="303135"/>
            <a:chOff x="3528000" y="4663584"/>
            <a:chExt cx="344751" cy="303135"/>
          </a:xfrm>
        </p:grpSpPr>
        <p:sp>
          <p:nvSpPr>
            <p:cNvPr id="53"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54"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24" name="Rectangle 23"/>
          <p:cNvSpPr/>
          <p:nvPr/>
        </p:nvSpPr>
        <p:spPr>
          <a:xfrm>
            <a:off x="6223249" y="4965604"/>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cxnSp>
        <p:nvCxnSpPr>
          <p:cNvPr id="25" name="Connecteur droit avec flèche 148"/>
          <p:cNvCxnSpPr/>
          <p:nvPr/>
        </p:nvCxnSpPr>
        <p:spPr>
          <a:xfrm>
            <a:off x="6218927" y="3499275"/>
            <a:ext cx="669" cy="42981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173"/>
          <p:cNvSpPr txBox="1"/>
          <p:nvPr/>
        </p:nvSpPr>
        <p:spPr>
          <a:xfrm>
            <a:off x="9468296" y="2054823"/>
            <a:ext cx="683825" cy="246221"/>
          </a:xfrm>
          <a:prstGeom prst="rect">
            <a:avLst/>
          </a:prstGeom>
          <a:noFill/>
        </p:spPr>
        <p:txBody>
          <a:bodyPr wrap="square" rtlCol="0">
            <a:spAutoFit/>
          </a:bodyPr>
          <a:lstStyle/>
          <a:p>
            <a:pPr>
              <a:defRPr/>
            </a:pPr>
            <a:r>
              <a:rPr lang="en-US" sz="1000" dirty="0">
                <a:solidFill>
                  <a:srgbClr val="97A7AF"/>
                </a:solidFill>
              </a:rPr>
              <a:t>(.h, .c)</a:t>
            </a:r>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5483" y="5193074"/>
            <a:ext cx="654522" cy="658884"/>
          </a:xfrm>
          <a:prstGeom prst="rect">
            <a:avLst/>
          </a:prstGeom>
        </p:spPr>
      </p:pic>
      <p:sp>
        <p:nvSpPr>
          <p:cNvPr id="43" name="Rectangle 42"/>
          <p:cNvSpPr/>
          <p:nvPr/>
        </p:nvSpPr>
        <p:spPr>
          <a:xfrm>
            <a:off x="5943078" y="4674111"/>
            <a:ext cx="4034871" cy="246221"/>
          </a:xfrm>
          <a:prstGeom prst="rect">
            <a:avLst/>
          </a:prstGeom>
        </p:spPr>
        <p:txBody>
          <a:bodyPr wrap="square">
            <a:spAutoFit/>
          </a:bodyPr>
          <a:lstStyle/>
          <a:p>
            <a:pPr algn="ctr">
              <a:defRPr/>
            </a:pPr>
            <a:r>
              <a:rPr lang="en-US" sz="1000" b="1" dirty="0">
                <a:solidFill>
                  <a:srgbClr val="FFFFFF"/>
                </a:solidFill>
                <a:cs typeface="Arial" panose="020B0604020202020204" pitchFamily="34" charset="0"/>
              </a:rPr>
              <a:t>Firmware</a:t>
            </a:r>
          </a:p>
        </p:txBody>
      </p:sp>
      <p:sp>
        <p:nvSpPr>
          <p:cNvPr id="79" name="Rounded Rectangle 78"/>
          <p:cNvSpPr/>
          <p:nvPr/>
        </p:nvSpPr>
        <p:spPr>
          <a:xfrm>
            <a:off x="8813891" y="2292935"/>
            <a:ext cx="133979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C Compiler</a:t>
            </a:r>
          </a:p>
        </p:txBody>
      </p:sp>
      <p:sp>
        <p:nvSpPr>
          <p:cNvPr id="57" name="ZoneTexte 167"/>
          <p:cNvSpPr txBox="1"/>
          <p:nvPr/>
        </p:nvSpPr>
        <p:spPr>
          <a:xfrm>
            <a:off x="6218927" y="3686284"/>
            <a:ext cx="1904689" cy="246221"/>
          </a:xfrm>
          <a:prstGeom prst="rect">
            <a:avLst/>
          </a:prstGeom>
          <a:noFill/>
        </p:spPr>
        <p:txBody>
          <a:bodyPr wrap="none" rtlCol="0">
            <a:spAutoFit/>
          </a:bodyPr>
          <a:lstStyle/>
          <a:p>
            <a:pPr>
              <a:defRPr/>
            </a:pPr>
            <a:r>
              <a:rPr lang="en-US" sz="1000">
                <a:solidFill>
                  <a:srgbClr val="97A7AF"/>
                </a:solidFill>
              </a:rPr>
              <a:t>(</a:t>
            </a:r>
            <a:r>
              <a:rPr lang="en-US" sz="1000" dirty="0" err="1">
                <a:solidFill>
                  <a:srgbClr val="97A7AF"/>
                </a:solidFill>
              </a:rPr>
              <a:t>microejruntime.a</a:t>
            </a:r>
            <a:r>
              <a:rPr lang="en-US" sz="1000" dirty="0">
                <a:solidFill>
                  <a:srgbClr val="97A7AF"/>
                </a:solidFill>
              </a:rPr>
              <a:t>, </a:t>
            </a:r>
            <a:r>
              <a:rPr lang="en-US" sz="1000" dirty="0" err="1">
                <a:solidFill>
                  <a:srgbClr val="97A7AF"/>
                </a:solidFill>
              </a:rPr>
              <a:t>microejapp.o</a:t>
            </a:r>
            <a:r>
              <a:rPr lang="en-US" sz="1000" dirty="0">
                <a:solidFill>
                  <a:srgbClr val="97A7AF"/>
                </a:solidFill>
              </a:rPr>
              <a:t>)</a:t>
            </a:r>
          </a:p>
        </p:txBody>
      </p:sp>
      <p:cxnSp>
        <p:nvCxnSpPr>
          <p:cNvPr id="58" name="Connecteur droit avec flèche 9"/>
          <p:cNvCxnSpPr/>
          <p:nvPr/>
        </p:nvCxnSpPr>
        <p:spPr>
          <a:xfrm flipH="1">
            <a:off x="9445466" y="2704412"/>
            <a:ext cx="0" cy="119909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0" name="ZoneTexte 12"/>
          <p:cNvSpPr txBox="1"/>
          <p:nvPr/>
        </p:nvSpPr>
        <p:spPr>
          <a:xfrm>
            <a:off x="9445466" y="3686284"/>
            <a:ext cx="360996" cy="246221"/>
          </a:xfrm>
          <a:prstGeom prst="rect">
            <a:avLst/>
          </a:prstGeom>
          <a:noFill/>
        </p:spPr>
        <p:txBody>
          <a:bodyPr wrap="none" rtlCol="0">
            <a:spAutoFit/>
          </a:bodyPr>
          <a:lstStyle/>
          <a:p>
            <a:pPr>
              <a:defRPr/>
            </a:pPr>
            <a:r>
              <a:rPr lang="en-US" sz="1000" dirty="0">
                <a:solidFill>
                  <a:srgbClr val="97A7AF"/>
                </a:solidFill>
              </a:rPr>
              <a:t>(.o)</a:t>
            </a:r>
          </a:p>
        </p:txBody>
      </p:sp>
      <p:cxnSp>
        <p:nvCxnSpPr>
          <p:cNvPr id="14" name="Connecteur droit avec flèche 149"/>
          <p:cNvCxnSpPr/>
          <p:nvPr/>
        </p:nvCxnSpPr>
        <p:spPr>
          <a:xfrm>
            <a:off x="4762772" y="1899021"/>
            <a:ext cx="1" cy="116984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148"/>
          <p:cNvCxnSpPr/>
          <p:nvPr/>
        </p:nvCxnSpPr>
        <p:spPr>
          <a:xfrm>
            <a:off x="7727097" y="1899021"/>
            <a:ext cx="0" cy="11782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49"/>
          <p:cNvCxnSpPr/>
          <p:nvPr/>
        </p:nvCxnSpPr>
        <p:spPr>
          <a:xfrm>
            <a:off x="6218927" y="1899021"/>
            <a:ext cx="335" cy="3608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149"/>
          <p:cNvCxnSpPr/>
          <p:nvPr/>
        </p:nvCxnSpPr>
        <p:spPr>
          <a:xfrm>
            <a:off x="9468296" y="1899021"/>
            <a:ext cx="0" cy="3608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9"/>
          <p:cNvCxnSpPr/>
          <p:nvPr/>
        </p:nvCxnSpPr>
        <p:spPr>
          <a:xfrm>
            <a:off x="10939963" y="1899021"/>
            <a:ext cx="0" cy="20044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2" name="ZoneTexte 167"/>
          <p:cNvSpPr txBox="1"/>
          <p:nvPr/>
        </p:nvSpPr>
        <p:spPr>
          <a:xfrm>
            <a:off x="10939963" y="3686283"/>
            <a:ext cx="354584" cy="246221"/>
          </a:xfrm>
          <a:prstGeom prst="rect">
            <a:avLst/>
          </a:prstGeom>
          <a:noFill/>
        </p:spPr>
        <p:txBody>
          <a:bodyPr wrap="none" rtlCol="0">
            <a:spAutoFit/>
          </a:bodyPr>
          <a:lstStyle/>
          <a:p>
            <a:pPr>
              <a:defRPr/>
            </a:pPr>
            <a:r>
              <a:rPr lang="en-US" sz="1000" dirty="0">
                <a:solidFill>
                  <a:srgbClr val="97A7AF"/>
                </a:solidFill>
              </a:rPr>
              <a:t>(.a)</a:t>
            </a:r>
          </a:p>
        </p:txBody>
      </p:sp>
      <p:cxnSp>
        <p:nvCxnSpPr>
          <p:cNvPr id="91" name="Connecteur droit avec flèche 149">
            <a:extLst>
              <a:ext uri="{FF2B5EF4-FFF2-40B4-BE49-F238E27FC236}">
                <a16:creationId xmlns:a16="http://schemas.microsoft.com/office/drawing/2014/main" id="{ED76A057-C789-4B13-AF66-FCF64679A599}"/>
              </a:ext>
            </a:extLst>
          </p:cNvPr>
          <p:cNvCxnSpPr>
            <a:cxnSpLocks/>
          </p:cNvCxnSpPr>
          <p:nvPr/>
        </p:nvCxnSpPr>
        <p:spPr>
          <a:xfrm>
            <a:off x="7932892" y="4299223"/>
            <a:ext cx="1" cy="3361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2" name="ZoneTexte 167"/>
          <p:cNvSpPr txBox="1"/>
          <p:nvPr/>
        </p:nvSpPr>
        <p:spPr>
          <a:xfrm>
            <a:off x="7960984" y="4386499"/>
            <a:ext cx="904415" cy="246221"/>
          </a:xfrm>
          <a:prstGeom prst="rect">
            <a:avLst/>
          </a:prstGeom>
          <a:noFill/>
        </p:spPr>
        <p:txBody>
          <a:bodyPr wrap="none" rtlCol="0">
            <a:spAutoFit/>
          </a:bodyPr>
          <a:lstStyle/>
          <a:p>
            <a:pPr>
              <a:defRPr/>
            </a:pPr>
            <a:r>
              <a:rPr lang="en-US" sz="1000" dirty="0">
                <a:solidFill>
                  <a:srgbClr val="97A7AF"/>
                </a:solidFill>
              </a:rPr>
              <a:t>(.out, .hex, …)</a:t>
            </a:r>
          </a:p>
        </p:txBody>
      </p:sp>
      <p:grpSp>
        <p:nvGrpSpPr>
          <p:cNvPr id="4" name="Group 3"/>
          <p:cNvGrpSpPr/>
          <p:nvPr/>
        </p:nvGrpSpPr>
        <p:grpSpPr>
          <a:xfrm>
            <a:off x="3654489" y="2052804"/>
            <a:ext cx="560114" cy="495700"/>
            <a:chOff x="2149187" y="2406717"/>
            <a:chExt cx="560114" cy="495700"/>
          </a:xfrm>
        </p:grpSpPr>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3" name="TextBox 2"/>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a:ln>
                    <a:noFill/>
                  </a:ln>
                  <a:solidFill>
                    <a:schemeClr val="tx2"/>
                  </a:solidFill>
                  <a:latin typeface="Source Sans Pro Light" charset="0"/>
                  <a:ea typeface="Source Sans Pro Light" charset="0"/>
                  <a:cs typeface="Source Sans Pro Light" charset="0"/>
                </a:rPr>
                <a:t>1</a:t>
              </a:r>
            </a:p>
          </p:txBody>
        </p:sp>
      </p:grpSp>
      <p:grpSp>
        <p:nvGrpSpPr>
          <p:cNvPr id="97" name="Group 96"/>
          <p:cNvGrpSpPr/>
          <p:nvPr/>
        </p:nvGrpSpPr>
        <p:grpSpPr>
          <a:xfrm>
            <a:off x="11497709" y="2052804"/>
            <a:ext cx="560114" cy="495700"/>
            <a:chOff x="2149187" y="2406717"/>
            <a:chExt cx="560114" cy="495700"/>
          </a:xfrm>
        </p:grpSpPr>
        <p:pic>
          <p:nvPicPr>
            <p:cNvPr id="98" name="Picture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99" name="TextBox 98"/>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a:ln>
                    <a:noFill/>
                  </a:ln>
                  <a:solidFill>
                    <a:schemeClr val="tx2"/>
                  </a:solidFill>
                  <a:latin typeface="Source Sans Pro Light" charset="0"/>
                  <a:ea typeface="Source Sans Pro Light" charset="0"/>
                  <a:cs typeface="Source Sans Pro Light" charset="0"/>
                </a:rPr>
                <a:t>2</a:t>
              </a:r>
            </a:p>
          </p:txBody>
        </p:sp>
      </p:grpSp>
      <p:grpSp>
        <p:nvGrpSpPr>
          <p:cNvPr id="100" name="Group 99"/>
          <p:cNvGrpSpPr/>
          <p:nvPr/>
        </p:nvGrpSpPr>
        <p:grpSpPr>
          <a:xfrm>
            <a:off x="3647728" y="4747999"/>
            <a:ext cx="560114" cy="495700"/>
            <a:chOff x="2149187" y="2406717"/>
            <a:chExt cx="560114" cy="495700"/>
          </a:xfrm>
        </p:grpSpPr>
        <p:pic>
          <p:nvPicPr>
            <p:cNvPr id="101" name="Picture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102" name="TextBox 101"/>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a:ln>
                    <a:noFill/>
                  </a:ln>
                  <a:solidFill>
                    <a:schemeClr val="tx2"/>
                  </a:solidFill>
                  <a:latin typeface="Source Sans Pro Light" charset="0"/>
                  <a:ea typeface="Source Sans Pro Light" charset="0"/>
                  <a:cs typeface="Source Sans Pro Light" charset="0"/>
                </a:rPr>
                <a:t>3</a:t>
              </a:r>
            </a:p>
          </p:txBody>
        </p:sp>
      </p:grpSp>
      <p:sp>
        <p:nvSpPr>
          <p:cNvPr id="103" name="Rounded Rectangle 102"/>
          <p:cNvSpPr/>
          <p:nvPr/>
        </p:nvSpPr>
        <p:spPr>
          <a:xfrm>
            <a:off x="5538285" y="3927386"/>
            <a:ext cx="610707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solidFill>
                  <a:srgbClr val="FFFFFF"/>
                </a:solidFill>
                <a:latin typeface="Source Sans Pro Light" charset="0"/>
                <a:ea typeface="Source Sans Pro Light" charset="0"/>
                <a:cs typeface="Source Sans Pro Light" charset="0"/>
              </a:rPr>
              <a:t>ELF Linker</a:t>
            </a:r>
            <a:endParaRPr lang="en-US" sz="1000" dirty="0">
              <a:solidFill>
                <a:srgbClr val="FFFFFF"/>
              </a:solidFill>
              <a:latin typeface="Source Sans Pro Light" charset="0"/>
              <a:ea typeface="Source Sans Pro Light" charset="0"/>
              <a:cs typeface="Source Sans Pro Light" charset="0"/>
            </a:endParaRPr>
          </a:p>
        </p:txBody>
      </p:sp>
      <p:grpSp>
        <p:nvGrpSpPr>
          <p:cNvPr id="104" name="Group 103"/>
          <p:cNvGrpSpPr/>
          <p:nvPr/>
        </p:nvGrpSpPr>
        <p:grpSpPr>
          <a:xfrm>
            <a:off x="8782907" y="1216513"/>
            <a:ext cx="2862448" cy="657123"/>
            <a:chOff x="7031111" y="1438578"/>
            <a:chExt cx="4224827" cy="657123"/>
          </a:xfrm>
        </p:grpSpPr>
        <p:sp>
          <p:nvSpPr>
            <p:cNvPr id="105" name="Rounded Rectangle 104"/>
            <p:cNvSpPr/>
            <p:nvPr/>
          </p:nvSpPr>
          <p:spPr>
            <a:xfrm>
              <a:off x="7031111" y="1438578"/>
              <a:ext cx="2023200" cy="657123"/>
            </a:xfrm>
            <a:prstGeom prst="roundRect">
              <a:avLst>
                <a:gd name="adj" fmla="val 11196"/>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C Code</a:t>
              </a:r>
              <a:br>
                <a:rPr lang="en-US" sz="1000" dirty="0">
                  <a:solidFill>
                    <a:schemeClr val="bg1"/>
                  </a:solidFill>
                  <a:latin typeface="Source Sans Pro Light" charset="0"/>
                  <a:ea typeface="Source Sans Pro Light" charset="0"/>
                  <a:cs typeface="Source Sans Pro Light" charset="0"/>
                </a:rPr>
              </a:br>
              <a:r>
                <a:rPr lang="en-US" sz="1000" dirty="0">
                  <a:solidFill>
                    <a:schemeClr val="bg1"/>
                  </a:solidFill>
                  <a:latin typeface="Source Sans Pro Light" charset="0"/>
                  <a:ea typeface="Source Sans Pro Light" charset="0"/>
                  <a:cs typeface="Source Sans Pro Light" charset="0"/>
                </a:rPr>
                <a:t> BSP code</a:t>
              </a:r>
            </a:p>
            <a:p>
              <a:pPr algn="ctr"/>
              <a:r>
                <a:rPr lang="en-US" sz="1000">
                  <a:solidFill>
                    <a:schemeClr val="bg1"/>
                  </a:solidFill>
                  <a:latin typeface="Source Sans Pro Light" charset="0"/>
                  <a:ea typeface="Source Sans Pro Light" charset="0"/>
                  <a:cs typeface="Source Sans Pro Light" charset="0"/>
                </a:rPr>
                <a:t>Abstraction </a:t>
              </a:r>
              <a:r>
                <a:rPr lang="en-US" sz="1000" dirty="0">
                  <a:solidFill>
                    <a:schemeClr val="bg1"/>
                  </a:solidFill>
                  <a:latin typeface="Source Sans Pro Light" charset="0"/>
                  <a:ea typeface="Source Sans Pro Light" charset="0"/>
                  <a:cs typeface="Source Sans Pro Light" charset="0"/>
                </a:rPr>
                <a:t>Layer</a:t>
              </a:r>
            </a:p>
            <a:p>
              <a:pPr algn="ctr"/>
              <a:r>
                <a:rPr lang="en-US" sz="1000" dirty="0">
                  <a:solidFill>
                    <a:schemeClr val="bg1"/>
                  </a:solidFill>
                  <a:latin typeface="Source Sans Pro Light" charset="0"/>
                  <a:ea typeface="Source Sans Pro Light" charset="0"/>
                  <a:cs typeface="Source Sans Pro Light" charset="0"/>
                </a:rPr>
                <a:t>+ </a:t>
              </a:r>
              <a:r>
                <a:rPr lang="en-US" sz="1000" dirty="0" err="1">
                  <a:solidFill>
                    <a:schemeClr val="bg1"/>
                  </a:solidFill>
                  <a:latin typeface="Source Sans Pro Light" charset="0"/>
                  <a:ea typeface="Source Sans Pro Light" charset="0"/>
                  <a:cs typeface="Source Sans Pro Light" charset="0"/>
                </a:rPr>
                <a:t>MicroEJ</a:t>
              </a:r>
              <a:r>
                <a:rPr lang="en-US" sz="1000" dirty="0">
                  <a:solidFill>
                    <a:schemeClr val="bg1"/>
                  </a:solidFill>
                  <a:latin typeface="Source Sans Pro Light" charset="0"/>
                  <a:ea typeface="Source Sans Pro Light" charset="0"/>
                  <a:cs typeface="Source Sans Pro Light" charset="0"/>
                </a:rPr>
                <a:t> Startup</a:t>
              </a:r>
            </a:p>
          </p:txBody>
        </p:sp>
        <p:sp>
          <p:nvSpPr>
            <p:cNvPr id="106" name="Rounded Rectangle 105"/>
            <p:cNvSpPr/>
            <p:nvPr/>
          </p:nvSpPr>
          <p:spPr>
            <a:xfrm>
              <a:off x="9232738" y="1438578"/>
              <a:ext cx="2023200" cy="657123"/>
            </a:xfrm>
            <a:prstGeom prst="roundRect">
              <a:avLst>
                <a:gd name="adj" fmla="val 11196"/>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C Libraries</a:t>
              </a:r>
            </a:p>
            <a:p>
              <a:pPr algn="ctr"/>
              <a:r>
                <a:rPr lang="en-US" sz="1000" dirty="0">
                  <a:solidFill>
                    <a:schemeClr val="bg1"/>
                  </a:solidFill>
                  <a:latin typeface="Source Sans Pro Light" charset="0"/>
                  <a:ea typeface="Source Sans Pro Light" charset="0"/>
                  <a:cs typeface="Source Sans Pro Light" charset="0"/>
                </a:rPr>
                <a:t>Legacy C Libraries</a:t>
              </a:r>
            </a:p>
          </p:txBody>
        </p:sp>
      </p:grpSp>
      <p:sp>
        <p:nvSpPr>
          <p:cNvPr id="107" name="Rounded Rectangle 106"/>
          <p:cNvSpPr/>
          <p:nvPr/>
        </p:nvSpPr>
        <p:spPr>
          <a:xfrm>
            <a:off x="5538285" y="1216513"/>
            <a:ext cx="1361954"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Java Application</a:t>
            </a:r>
          </a:p>
        </p:txBody>
      </p:sp>
      <p:sp>
        <p:nvSpPr>
          <p:cNvPr id="108" name="Rounded Rectangle 107"/>
          <p:cNvSpPr/>
          <p:nvPr/>
        </p:nvSpPr>
        <p:spPr>
          <a:xfrm>
            <a:off x="7030605" y="1216513"/>
            <a:ext cx="1361954"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 Libraries</a:t>
            </a:r>
          </a:p>
          <a:p>
            <a:pPr algn="ctr"/>
            <a:r>
              <a:rPr lang="en-US" sz="1000" dirty="0">
                <a:solidFill>
                  <a:srgbClr val="FFFFFF"/>
                </a:solidFill>
                <a:latin typeface="Source Sans Pro Light" charset="0"/>
                <a:ea typeface="Source Sans Pro Light" charset="0"/>
                <a:cs typeface="Source Sans Pro Light" charset="0"/>
              </a:rPr>
              <a:t>Add-on Libraries</a:t>
            </a:r>
          </a:p>
        </p:txBody>
      </p:sp>
      <p:sp>
        <p:nvSpPr>
          <p:cNvPr id="109" name="Rounded Rectangle 108"/>
          <p:cNvSpPr/>
          <p:nvPr/>
        </p:nvSpPr>
        <p:spPr>
          <a:xfrm>
            <a:off x="4063074" y="1216513"/>
            <a:ext cx="1361954" cy="657123"/>
          </a:xfrm>
          <a:prstGeom prst="roundRect">
            <a:avLst>
              <a:gd name="adj" fmla="val 11196"/>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Platform</a:t>
            </a:r>
          </a:p>
        </p:txBody>
      </p:sp>
      <p:grpSp>
        <p:nvGrpSpPr>
          <p:cNvPr id="110" name="Group 109"/>
          <p:cNvGrpSpPr/>
          <p:nvPr/>
        </p:nvGrpSpPr>
        <p:grpSpPr>
          <a:xfrm>
            <a:off x="8711541" y="1192755"/>
            <a:ext cx="355428" cy="303315"/>
            <a:chOff x="8422630" y="1909144"/>
            <a:chExt cx="355428" cy="303315"/>
          </a:xfrm>
        </p:grpSpPr>
        <p:sp>
          <p:nvSpPr>
            <p:cNvPr id="111" name="Bande diagonale 191">
              <a:extLst>
                <a:ext uri="{FF2B5EF4-FFF2-40B4-BE49-F238E27FC236}">
                  <a16:creationId xmlns:a16="http://schemas.microsoft.com/office/drawing/2014/main" id="{DAA7A729-6342-4FAC-9943-95D96FF2DD80}"/>
                </a:ext>
              </a:extLst>
            </p:cNvPr>
            <p:cNvSpPr/>
            <p:nvPr/>
          </p:nvSpPr>
          <p:spPr>
            <a:xfrm>
              <a:off x="8498230" y="1932631"/>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12" name="ZoneTexte 180">
              <a:extLst>
                <a:ext uri="{FF2B5EF4-FFF2-40B4-BE49-F238E27FC236}">
                  <a16:creationId xmlns:a16="http://schemas.microsoft.com/office/drawing/2014/main" id="{5BB884F8-E56F-40DE-BF31-76BF3D0D1275}"/>
                </a:ext>
              </a:extLst>
            </p:cNvPr>
            <p:cNvSpPr txBox="1"/>
            <p:nvPr/>
          </p:nvSpPr>
          <p:spPr>
            <a:xfrm rot="18945775">
              <a:off x="8422630" y="1909144"/>
              <a:ext cx="317716" cy="230832"/>
            </a:xfrm>
            <a:prstGeom prst="rect">
              <a:avLst/>
            </a:prstGeom>
            <a:noFill/>
          </p:spPr>
          <p:txBody>
            <a:bodyPr wrap="none" rtlCol="0">
              <a:spAutoFit/>
            </a:bodyPr>
            <a:lstStyle/>
            <a:p>
              <a:pPr>
                <a:defRPr/>
              </a:pPr>
              <a:r>
                <a:rPr lang="en-US" sz="900" dirty="0" err="1">
                  <a:solidFill>
                    <a:schemeClr val="bg1"/>
                  </a:solidFill>
                  <a:latin typeface="Source Sans Pro Light" charset="0"/>
                  <a:ea typeface="Source Sans Pro Light" charset="0"/>
                  <a:cs typeface="Source Sans Pro Light" charset="0"/>
                </a:rPr>
                <a:t>src</a:t>
              </a:r>
              <a:endParaRPr lang="en-US" sz="900" dirty="0">
                <a:solidFill>
                  <a:schemeClr val="bg1"/>
                </a:solidFill>
                <a:latin typeface="Source Sans Pro Light" charset="0"/>
                <a:ea typeface="Source Sans Pro Light" charset="0"/>
                <a:cs typeface="Source Sans Pro Light" charset="0"/>
              </a:endParaRPr>
            </a:p>
          </p:txBody>
        </p:sp>
      </p:grpSp>
      <p:grpSp>
        <p:nvGrpSpPr>
          <p:cNvPr id="113" name="Group 112"/>
          <p:cNvGrpSpPr/>
          <p:nvPr/>
        </p:nvGrpSpPr>
        <p:grpSpPr>
          <a:xfrm>
            <a:off x="4009146" y="1197422"/>
            <a:ext cx="338002" cy="303407"/>
            <a:chOff x="1830135" y="1909144"/>
            <a:chExt cx="338002" cy="303407"/>
          </a:xfrm>
        </p:grpSpPr>
        <p:sp>
          <p:nvSpPr>
            <p:cNvPr id="114" name="Bande diagonale 37"/>
            <p:cNvSpPr/>
            <p:nvPr/>
          </p:nvSpPr>
          <p:spPr>
            <a:xfrm>
              <a:off x="1888309" y="193272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15" name="ZoneTexte 178"/>
            <p:cNvSpPr txBox="1"/>
            <p:nvPr/>
          </p:nvSpPr>
          <p:spPr>
            <a:xfrm rot="18945775">
              <a:off x="1830135" y="190914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endParaRPr lang="en-US" sz="1000" dirty="0">
                <a:solidFill>
                  <a:srgbClr val="FFFFFF"/>
                </a:solidFill>
                <a:latin typeface="Source Sans Pro Light" charset="0"/>
                <a:ea typeface="Source Sans Pro Light" charset="0"/>
                <a:cs typeface="Source Sans Pro Light" charset="0"/>
              </a:endParaRPr>
            </a:p>
          </p:txBody>
        </p:sp>
      </p:grpSp>
      <p:grpSp>
        <p:nvGrpSpPr>
          <p:cNvPr id="116" name="Group 115"/>
          <p:cNvGrpSpPr/>
          <p:nvPr/>
        </p:nvGrpSpPr>
        <p:grpSpPr>
          <a:xfrm>
            <a:off x="5467185" y="1190711"/>
            <a:ext cx="352207" cy="308440"/>
            <a:chOff x="4014325" y="1909144"/>
            <a:chExt cx="352207" cy="308440"/>
          </a:xfrm>
        </p:grpSpPr>
        <p:sp>
          <p:nvSpPr>
            <p:cNvPr id="117" name="Bande diagonale 192"/>
            <p:cNvSpPr/>
            <p:nvPr/>
          </p:nvSpPr>
          <p:spPr>
            <a:xfrm>
              <a:off x="4086704" y="1937756"/>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18" name="ZoneTexte 182"/>
            <p:cNvSpPr txBox="1"/>
            <p:nvPr/>
          </p:nvSpPr>
          <p:spPr>
            <a:xfrm rot="18945775">
              <a:off x="4014325" y="1909144"/>
              <a:ext cx="317716" cy="230832"/>
            </a:xfrm>
            <a:prstGeom prst="rect">
              <a:avLst/>
            </a:prstGeom>
            <a:noFill/>
          </p:spPr>
          <p:txBody>
            <a:bodyPr wrap="none" rtlCol="0">
              <a:spAutoFit/>
            </a:bodyPr>
            <a:lstStyle/>
            <a:p>
              <a:pPr>
                <a:defRPr/>
              </a:pPr>
              <a:r>
                <a:rPr lang="en-US" sz="900" dirty="0" err="1">
                  <a:solidFill>
                    <a:srgbClr val="FFFFFF"/>
                  </a:solidFill>
                  <a:latin typeface="Source Sans Pro Light" charset="0"/>
                  <a:ea typeface="Source Sans Pro Light" charset="0"/>
                  <a:cs typeface="Source Sans Pro Light" charset="0"/>
                </a:rPr>
                <a:t>src</a:t>
              </a:r>
              <a:endParaRPr lang="en-US" sz="900" dirty="0">
                <a:solidFill>
                  <a:srgbClr val="FFFFFF"/>
                </a:solidFill>
                <a:latin typeface="Source Sans Pro Light" charset="0"/>
                <a:ea typeface="Source Sans Pro Light" charset="0"/>
                <a:cs typeface="Source Sans Pro Light" charset="0"/>
              </a:endParaRPr>
            </a:p>
          </p:txBody>
        </p:sp>
      </p:grpSp>
      <p:grpSp>
        <p:nvGrpSpPr>
          <p:cNvPr id="119" name="Group 118"/>
          <p:cNvGrpSpPr/>
          <p:nvPr/>
        </p:nvGrpSpPr>
        <p:grpSpPr>
          <a:xfrm>
            <a:off x="6965228" y="1201929"/>
            <a:ext cx="347595" cy="297222"/>
            <a:chOff x="6905452" y="1423994"/>
            <a:chExt cx="347595" cy="297222"/>
          </a:xfrm>
        </p:grpSpPr>
        <p:sp>
          <p:nvSpPr>
            <p:cNvPr id="120" name="Bande diagonale 192"/>
            <p:cNvSpPr/>
            <p:nvPr/>
          </p:nvSpPr>
          <p:spPr>
            <a:xfrm>
              <a:off x="6973219" y="1441388"/>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21" name="ZoneTexte 182"/>
            <p:cNvSpPr txBox="1"/>
            <p:nvPr/>
          </p:nvSpPr>
          <p:spPr>
            <a:xfrm rot="18945775">
              <a:off x="6905452" y="142399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nvGrpSpPr>
          <p:cNvPr id="122" name="Group 121"/>
          <p:cNvGrpSpPr/>
          <p:nvPr/>
        </p:nvGrpSpPr>
        <p:grpSpPr>
          <a:xfrm>
            <a:off x="10207325" y="1203607"/>
            <a:ext cx="350145" cy="295638"/>
            <a:chOff x="8455530" y="1425672"/>
            <a:chExt cx="350145" cy="295638"/>
          </a:xfrm>
        </p:grpSpPr>
        <p:sp>
          <p:nvSpPr>
            <p:cNvPr id="123" name="Bande diagonale 191">
              <a:extLst>
                <a:ext uri="{FF2B5EF4-FFF2-40B4-BE49-F238E27FC236}">
                  <a16:creationId xmlns:a16="http://schemas.microsoft.com/office/drawing/2014/main" id="{DAA7A729-6342-4FAC-9943-95D96FF2DD80}"/>
                </a:ext>
              </a:extLst>
            </p:cNvPr>
            <p:cNvSpPr/>
            <p:nvPr/>
          </p:nvSpPr>
          <p:spPr>
            <a:xfrm>
              <a:off x="8525847" y="1441482"/>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24" name="ZoneTexte 180">
              <a:extLst>
                <a:ext uri="{FF2B5EF4-FFF2-40B4-BE49-F238E27FC236}">
                  <a16:creationId xmlns:a16="http://schemas.microsoft.com/office/drawing/2014/main" id="{5BB884F8-E56F-40DE-BF31-76BF3D0D1275}"/>
                </a:ext>
              </a:extLst>
            </p:cNvPr>
            <p:cNvSpPr txBox="1"/>
            <p:nvPr/>
          </p:nvSpPr>
          <p:spPr>
            <a:xfrm rot="18945775">
              <a:off x="8455530" y="1425672"/>
              <a:ext cx="333746" cy="230832"/>
            </a:xfrm>
            <a:prstGeom prst="rect">
              <a:avLst/>
            </a:prstGeom>
            <a:noFill/>
          </p:spPr>
          <p:txBody>
            <a:bodyPr wrap="none" rtlCol="0">
              <a:spAutoFit/>
            </a:bodyPr>
            <a:lstStyle/>
            <a:p>
              <a:pPr>
                <a:defRPr/>
              </a:pPr>
              <a:r>
                <a:rPr lang="en-US" sz="900" dirty="0">
                  <a:solidFill>
                    <a:schemeClr val="bg1"/>
                  </a:solidFill>
                  <a:latin typeface="Source Sans Pro Light" charset="0"/>
                  <a:ea typeface="Source Sans Pro Light" charset="0"/>
                  <a:cs typeface="Source Sans Pro Light" charset="0"/>
                </a:rPr>
                <a:t>bin</a:t>
              </a:r>
            </a:p>
          </p:txBody>
        </p:sp>
      </p:grpSp>
      <p:sp>
        <p:nvSpPr>
          <p:cNvPr id="125" name="Text Placeholder 1"/>
          <p:cNvSpPr>
            <a:spLocks noGrp="1"/>
          </p:cNvSpPr>
          <p:nvPr>
            <p:ph type="body" idx="1"/>
          </p:nvPr>
        </p:nvSpPr>
        <p:spPr>
          <a:xfrm>
            <a:off x="550861" y="1293703"/>
            <a:ext cx="3248775" cy="407105"/>
          </a:xfrm>
        </p:spPr>
        <p:txBody>
          <a:bodyPr/>
          <a:lstStyle/>
          <a:p>
            <a:r>
              <a:rPr lang="en-US" sz="2400" dirty="0"/>
              <a:t>Firmware Build Flow</a:t>
            </a:r>
            <a:endParaRPr lang="en-GB" sz="2400" dirty="0"/>
          </a:p>
        </p:txBody>
      </p:sp>
      <p:sp>
        <p:nvSpPr>
          <p:cNvPr id="126" name="Title 3"/>
          <p:cNvSpPr>
            <a:spLocks noGrp="1"/>
          </p:cNvSpPr>
          <p:nvPr>
            <p:ph type="title"/>
          </p:nvPr>
        </p:nvSpPr>
        <p:spPr>
          <a:xfrm>
            <a:off x="550863" y="644525"/>
            <a:ext cx="10129837" cy="465786"/>
          </a:xfrm>
        </p:spPr>
        <p:txBody>
          <a:bodyPr/>
          <a:lstStyle/>
          <a:p>
            <a:r>
              <a:rPr lang="en-US" dirty="0"/>
              <a:t>Source BSP</a:t>
            </a:r>
            <a:endParaRPr lang="en-GB" dirty="0"/>
          </a:p>
        </p:txBody>
      </p:sp>
    </p:spTree>
    <p:extLst>
      <p:ext uri="{BB962C8B-B14F-4D97-AF65-F5344CB8AC3E}">
        <p14:creationId xmlns:p14="http://schemas.microsoft.com/office/powerpoint/2010/main" val="953273430"/>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2728</TotalTime>
  <Words>112</Words>
  <Application>Microsoft Office PowerPoint</Application>
  <PresentationFormat>Widescreen</PresentationFormat>
  <Paragraphs>38</Paragraphs>
  <Slides>1</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vt:i4>
      </vt:variant>
    </vt:vector>
  </HeadingPairs>
  <TitlesOfParts>
    <vt:vector size="14"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Template-MicroEJ</vt:lpstr>
      <vt:lpstr>Theme1</vt:lpstr>
      <vt:lpstr>1_Theme1</vt:lpstr>
      <vt:lpstr>2_Theme1</vt:lpstr>
      <vt:lpstr>Source BSP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Grégoire Jadi</cp:lastModifiedBy>
  <cp:revision>313</cp:revision>
  <cp:lastPrinted>2019-09-26T12:34:57Z</cp:lastPrinted>
  <dcterms:created xsi:type="dcterms:W3CDTF">2019-10-29T10:44:00Z</dcterms:created>
  <dcterms:modified xsi:type="dcterms:W3CDTF">2020-10-05T09:19:21Z</dcterms:modified>
  <cp:category/>
</cp:coreProperties>
</file>