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B5357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B5357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B5357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B5357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B5357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B5357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B5357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B5357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B5357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4B5357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717D83"/>
              </a:solidFill>
              <a:uFill>
                <a:solidFill>
                  <a:srgbClr val="FFFFFF"/>
                </a:solidFill>
              </a:uFill>
              <a:latin typeface="Calibri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/>
          <p:nvPr/>
        </p:nvPicPr>
        <p:blipFill>
          <a:blip r:embed="rId14"/>
          <a:stretch/>
        </p:blipFill>
        <p:spPr>
          <a:xfrm>
            <a:off x="3996000" y="6398280"/>
            <a:ext cx="1151640" cy="213840"/>
          </a:xfrm>
          <a:prstGeom prst="rect">
            <a:avLst/>
          </a:prstGeom>
          <a:ln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dt"/>
          </p:nvPr>
        </p:nvSpPr>
        <p:spPr>
          <a:xfrm>
            <a:off x="457200" y="6344640"/>
            <a:ext cx="1944000" cy="267840"/>
          </a:xfrm>
          <a:prstGeom prst="rect">
            <a:avLst/>
          </a:prstGeom>
        </p:spPr>
        <p:txBody>
          <a:bodyPr anchor="b"/>
          <a:lstStyle/>
          <a:p>
            <a:pPr>
              <a:lnSpc>
                <a:spcPct val="100000"/>
              </a:lnSpc>
            </a:pPr>
            <a:fld id="{C223416D-45E7-422B-ABB6-4ABABE53B648}" type="datetime">
              <a:rPr lang="en-US" sz="1000" b="0" strike="noStrike" spc="35">
                <a:solidFill>
                  <a:srgbClr val="717D83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 Regular"/>
              </a:rPr>
              <a:t>1/15/2025</a:t>
            </a:fld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/>
          </p:nvPr>
        </p:nvSpPr>
        <p:spPr>
          <a:xfrm>
            <a:off x="8191440" y="6344640"/>
            <a:ext cx="495000" cy="267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15D4FDFC-6686-4C72-814B-0353D729AAF4}" type="slidenum">
              <a:rPr lang="en-US" sz="1000" b="0" strike="noStrike" spc="35">
                <a:solidFill>
                  <a:srgbClr val="717D83"/>
                </a:solidFill>
                <a:uFill>
                  <a:solidFill>
                    <a:srgbClr val="FFFFFF"/>
                  </a:solidFill>
                </a:uFill>
                <a:latin typeface="Calibri Regular"/>
                <a:ea typeface="Calibri Regular"/>
              </a:rPr>
              <a:t>‹#›</a:t>
            </a:fld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5757840" y="6343560"/>
            <a:ext cx="2390400" cy="27108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en-US" sz="1000" b="0" strike="noStrike" spc="35">
                <a:solidFill>
                  <a:srgbClr val="717D83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Calibri Regular"/>
              </a:rPr>
              <a:t>© IS2T S.A. 2016. All rights reserved.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717D8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rgbClr val="717D8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717D8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717D8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717D8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717D8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717D83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2483640" y="1124640"/>
            <a:ext cx="4176000" cy="279288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2"/>
          <p:cNvSpPr/>
          <p:nvPr/>
        </p:nvSpPr>
        <p:spPr>
          <a:xfrm>
            <a:off x="2490120" y="4125960"/>
            <a:ext cx="2009520" cy="992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3"/>
          <p:cNvSpPr/>
          <p:nvPr/>
        </p:nvSpPr>
        <p:spPr>
          <a:xfrm>
            <a:off x="5782320" y="1197720"/>
            <a:ext cx="775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Kernel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CustomShape 4"/>
          <p:cNvSpPr/>
          <p:nvPr/>
        </p:nvSpPr>
        <p:spPr>
          <a:xfrm>
            <a:off x="3447720" y="4218120"/>
            <a:ext cx="1006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Feature1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5"/>
          <p:cNvSpPr/>
          <p:nvPr/>
        </p:nvSpPr>
        <p:spPr>
          <a:xfrm>
            <a:off x="2437560" y="2962800"/>
            <a:ext cx="351720" cy="24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 b="1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API</a:t>
            </a:r>
            <a:endParaRPr lang="en-US" sz="1000" b="1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CustomShape 6"/>
          <p:cNvSpPr/>
          <p:nvPr/>
        </p:nvSpPr>
        <p:spPr>
          <a:xfrm>
            <a:off x="2483640" y="2962800"/>
            <a:ext cx="41760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custDash>
              <a:ds d="400000" sp="3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7"/>
          <p:cNvSpPr/>
          <p:nvPr/>
        </p:nvSpPr>
        <p:spPr>
          <a:xfrm>
            <a:off x="2742120" y="3176280"/>
            <a:ext cx="1246320" cy="547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getContextI</a:t>
            </a: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(){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return </a:t>
            </a:r>
            <a:r>
              <a:rPr lang="en-US" sz="1000" spc="-1" dirty="0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</a:t>
            </a: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8"/>
          <p:cNvSpPr/>
          <p:nvPr/>
        </p:nvSpPr>
        <p:spPr>
          <a:xfrm>
            <a:off x="4644000" y="4125960"/>
            <a:ext cx="2016000" cy="992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9"/>
          <p:cNvSpPr/>
          <p:nvPr/>
        </p:nvSpPr>
        <p:spPr>
          <a:xfrm>
            <a:off x="5580000" y="4218120"/>
            <a:ext cx="10371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Feature2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0"/>
          <p:cNvSpPr/>
          <p:nvPr/>
        </p:nvSpPr>
        <p:spPr>
          <a:xfrm>
            <a:off x="4951440" y="3085920"/>
            <a:ext cx="1398960" cy="69948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getKernelI</a:t>
            </a: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(){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000" b="0" strike="noStrike" spc="-1" dirty="0" err="1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Kernel.enter</a:t>
            </a: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return </a:t>
            </a:r>
            <a:r>
              <a:rPr lang="en-US" sz="1000" b="0" strike="noStrike" spc="-1" dirty="0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</a:t>
            </a: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1"/>
          <p:cNvSpPr/>
          <p:nvPr/>
        </p:nvSpPr>
        <p:spPr>
          <a:xfrm>
            <a:off x="2716200" y="1337040"/>
            <a:ext cx="1932480" cy="3949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static </a:t>
            </a:r>
            <a:r>
              <a:rPr lang="en-US" sz="1000" b="0" strike="noStrike" spc="-1" dirty="0" err="1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int</a:t>
            </a: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</a:t>
            </a:r>
            <a:r>
              <a:rPr lang="en-US" sz="1000" b="0" strike="noStrike" spc="-1" dirty="0" err="1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cpt</a:t>
            </a: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 = 0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static Integer </a:t>
            </a:r>
            <a:r>
              <a:rPr lang="en-US" sz="1000" b="0" strike="noStrike" spc="-1" dirty="0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</a:t>
            </a: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= null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12"/>
          <p:cNvSpPr/>
          <p:nvPr/>
        </p:nvSpPr>
        <p:spPr>
          <a:xfrm>
            <a:off x="2670120" y="1869480"/>
            <a:ext cx="2237040" cy="5472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 b="0" strike="noStrike" spc="-1" dirty="0" err="1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init</a:t>
            </a: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(){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return new Integer(++</a:t>
            </a:r>
            <a:r>
              <a:rPr lang="en-US" sz="1000" b="0" strike="noStrike" spc="-1" dirty="0" err="1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cpt</a:t>
            </a: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);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}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3"/>
          <p:cNvSpPr/>
          <p:nvPr/>
        </p:nvSpPr>
        <p:spPr>
          <a:xfrm>
            <a:off x="2670120" y="2538000"/>
            <a:ext cx="3825000" cy="2757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&lt;</a:t>
            </a:r>
            <a:r>
              <a:rPr lang="en-US" sz="1000" b="0" strike="noStrike" spc="-1" dirty="0" err="1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contextLocalStorage</a:t>
            </a: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 name=“</a:t>
            </a:r>
            <a:r>
              <a:rPr lang="en-US" sz="1000" b="0" strike="noStrike" spc="-1" dirty="0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</a:t>
            </a: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” </a:t>
            </a:r>
            <a:r>
              <a:rPr lang="en-US" sz="1000" spc="-1" dirty="0" err="1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</a:t>
            </a:r>
            <a:r>
              <a:rPr lang="en-US" sz="1000" b="0" strike="noStrike" spc="-1" dirty="0" err="1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nitMethod</a:t>
            </a: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=“</a:t>
            </a:r>
            <a:r>
              <a:rPr lang="en-US" sz="1000" b="0" strike="noStrike" spc="-1" dirty="0" err="1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init</a:t>
            </a: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()”/&gt;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14"/>
          <p:cNvSpPr/>
          <p:nvPr/>
        </p:nvSpPr>
        <p:spPr>
          <a:xfrm>
            <a:off x="6182280" y="1623600"/>
            <a:ext cx="375480" cy="243360"/>
          </a:xfrm>
          <a:prstGeom prst="rect">
            <a:avLst/>
          </a:prstGeom>
          <a:solidFill>
            <a:schemeClr val="bg1"/>
          </a:solidFill>
          <a:ln>
            <a:solidFill>
              <a:srgbClr val="ED4B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null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5"/>
          <p:cNvSpPr/>
          <p:nvPr/>
        </p:nvSpPr>
        <p:spPr>
          <a:xfrm>
            <a:off x="5945040" y="1560960"/>
            <a:ext cx="286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16"/>
          <p:cNvSpPr/>
          <p:nvPr/>
        </p:nvSpPr>
        <p:spPr>
          <a:xfrm>
            <a:off x="3951360" y="4731480"/>
            <a:ext cx="375480" cy="243360"/>
          </a:xfrm>
          <a:prstGeom prst="rect">
            <a:avLst/>
          </a:prstGeom>
          <a:solidFill>
            <a:schemeClr val="bg1"/>
          </a:solidFill>
          <a:ln>
            <a:solidFill>
              <a:srgbClr val="ED4B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null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17"/>
          <p:cNvSpPr/>
          <p:nvPr/>
        </p:nvSpPr>
        <p:spPr>
          <a:xfrm>
            <a:off x="3713760" y="4668840"/>
            <a:ext cx="286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18"/>
          <p:cNvSpPr/>
          <p:nvPr/>
        </p:nvSpPr>
        <p:spPr>
          <a:xfrm>
            <a:off x="6119640" y="4731840"/>
            <a:ext cx="375480" cy="243360"/>
          </a:xfrm>
          <a:prstGeom prst="rect">
            <a:avLst/>
          </a:prstGeom>
          <a:solidFill>
            <a:schemeClr val="bg1"/>
          </a:solidFill>
          <a:ln>
            <a:solidFill>
              <a:srgbClr val="ED4B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null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CustomShape 19"/>
          <p:cNvSpPr/>
          <p:nvPr/>
        </p:nvSpPr>
        <p:spPr>
          <a:xfrm>
            <a:off x="5882040" y="4668840"/>
            <a:ext cx="286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3780000" y="1412640"/>
            <a:ext cx="1661400" cy="37440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2"/>
          <p:cNvSpPr/>
          <p:nvPr/>
        </p:nvSpPr>
        <p:spPr>
          <a:xfrm>
            <a:off x="4103640" y="1397520"/>
            <a:ext cx="1006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Feature1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3"/>
          <p:cNvSpPr/>
          <p:nvPr/>
        </p:nvSpPr>
        <p:spPr>
          <a:xfrm>
            <a:off x="5823000" y="1432800"/>
            <a:ext cx="1664280" cy="37242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4"/>
          <p:cNvSpPr/>
          <p:nvPr/>
        </p:nvSpPr>
        <p:spPr>
          <a:xfrm>
            <a:off x="6158880" y="1397520"/>
            <a:ext cx="1006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Feature2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CustomShape 5"/>
          <p:cNvSpPr/>
          <p:nvPr/>
        </p:nvSpPr>
        <p:spPr>
          <a:xfrm>
            <a:off x="4050360" y="1892520"/>
            <a:ext cx="375480" cy="243360"/>
          </a:xfrm>
          <a:prstGeom prst="rect">
            <a:avLst/>
          </a:prstGeom>
          <a:solidFill>
            <a:schemeClr val="bg1"/>
          </a:solidFill>
          <a:ln>
            <a:solidFill>
              <a:srgbClr val="ED4B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null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CustomShape 6"/>
          <p:cNvSpPr/>
          <p:nvPr/>
        </p:nvSpPr>
        <p:spPr>
          <a:xfrm>
            <a:off x="3813120" y="1829880"/>
            <a:ext cx="286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CustomShape 7"/>
          <p:cNvSpPr/>
          <p:nvPr/>
        </p:nvSpPr>
        <p:spPr>
          <a:xfrm>
            <a:off x="6110280" y="1900800"/>
            <a:ext cx="375480" cy="243360"/>
          </a:xfrm>
          <a:prstGeom prst="rect">
            <a:avLst/>
          </a:prstGeom>
          <a:solidFill>
            <a:schemeClr val="bg1"/>
          </a:solidFill>
          <a:ln>
            <a:solidFill>
              <a:srgbClr val="ED4B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null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8"/>
          <p:cNvSpPr/>
          <p:nvPr/>
        </p:nvSpPr>
        <p:spPr>
          <a:xfrm>
            <a:off x="5873040" y="1838160"/>
            <a:ext cx="286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CustomShape 9"/>
          <p:cNvSpPr/>
          <p:nvPr/>
        </p:nvSpPr>
        <p:spPr>
          <a:xfrm>
            <a:off x="1721160" y="1425600"/>
            <a:ext cx="1661400" cy="3731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10"/>
          <p:cNvSpPr/>
          <p:nvPr/>
        </p:nvSpPr>
        <p:spPr>
          <a:xfrm>
            <a:off x="2162520" y="1397520"/>
            <a:ext cx="775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Kernel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CustomShape 11"/>
          <p:cNvSpPr/>
          <p:nvPr/>
        </p:nvSpPr>
        <p:spPr>
          <a:xfrm>
            <a:off x="1973880" y="1892520"/>
            <a:ext cx="375480" cy="243360"/>
          </a:xfrm>
          <a:prstGeom prst="rect">
            <a:avLst/>
          </a:prstGeom>
          <a:solidFill>
            <a:schemeClr val="bg1"/>
          </a:solidFill>
          <a:ln>
            <a:solidFill>
              <a:srgbClr val="ED4B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null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CustomShape 12"/>
          <p:cNvSpPr/>
          <p:nvPr/>
        </p:nvSpPr>
        <p:spPr>
          <a:xfrm>
            <a:off x="1735560" y="1985040"/>
            <a:ext cx="5881392" cy="283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01. </a:t>
            </a:r>
            <a:r>
              <a:rPr lang="en-US" sz="1000" b="0" strike="noStrike" spc="-1" dirty="0" err="1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getContextI</a:t>
            </a: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 -&gt; 1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02. </a:t>
            </a:r>
            <a:r>
              <a:rPr lang="en-US" sz="1000" b="0" strike="noStrike" spc="-1" dirty="0" err="1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getKernelI</a:t>
            </a: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  -&gt; 1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03. </a:t>
            </a:r>
            <a:r>
              <a:rPr lang="en-US" sz="1000" b="0" strike="noStrike" spc="-1" dirty="0" err="1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getContextI</a:t>
            </a: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 -&gt; 1		   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   04. </a:t>
            </a:r>
            <a:r>
              <a:rPr lang="en-US" sz="1000" b="0" strike="noStrike" spc="-1" dirty="0" err="1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getKernelI</a:t>
            </a: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  -&gt; 1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 		      05. </a:t>
            </a:r>
            <a:r>
              <a:rPr lang="en-US" sz="1000" b="0" strike="noStrike" spc="-1" dirty="0" err="1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getKernelI</a:t>
            </a: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 -&gt; 1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   06. </a:t>
            </a:r>
            <a:r>
              <a:rPr lang="en-US" sz="1000" b="0" strike="noStrike" spc="-1" dirty="0" err="1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getContextI</a:t>
            </a: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 -&gt; 2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   07. </a:t>
            </a:r>
            <a:r>
              <a:rPr lang="en-US" sz="1000" b="0" strike="noStrike" spc="-1" dirty="0" err="1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getContextI</a:t>
            </a: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 -&gt; 2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				      08. </a:t>
            </a:r>
            <a:r>
              <a:rPr lang="en-US" sz="1000" b="0" strike="noStrike" spc="-1" dirty="0" err="1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getContextI</a:t>
            </a:r>
            <a:r>
              <a:rPr lang="en-US" sz="1000" b="0" strike="noStrike" spc="-1" dirty="0">
                <a:solidFill>
                  <a:srgbClr val="4B5357"/>
                </a:solidFill>
                <a:uFill>
                  <a:solidFill>
                    <a:srgbClr val="FFFFFF"/>
                  </a:solidFill>
                </a:uFill>
                <a:latin typeface="Consolas"/>
              </a:rPr>
              <a:t>() -&gt; 3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13"/>
          <p:cNvSpPr/>
          <p:nvPr/>
        </p:nvSpPr>
        <p:spPr>
          <a:xfrm>
            <a:off x="1736640" y="1829880"/>
            <a:ext cx="286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14"/>
          <p:cNvSpPr/>
          <p:nvPr/>
        </p:nvSpPr>
        <p:spPr>
          <a:xfrm>
            <a:off x="1959840" y="2528830"/>
            <a:ext cx="375480" cy="243360"/>
          </a:xfrm>
          <a:prstGeom prst="rect">
            <a:avLst/>
          </a:prstGeom>
          <a:solidFill>
            <a:schemeClr val="bg1"/>
          </a:solidFill>
          <a:ln>
            <a:solidFill>
              <a:srgbClr val="ED4B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1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15"/>
          <p:cNvSpPr/>
          <p:nvPr/>
        </p:nvSpPr>
        <p:spPr>
          <a:xfrm>
            <a:off x="1722240" y="2466190"/>
            <a:ext cx="286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16"/>
          <p:cNvSpPr/>
          <p:nvPr/>
        </p:nvSpPr>
        <p:spPr>
          <a:xfrm>
            <a:off x="4050360" y="3750534"/>
            <a:ext cx="375480" cy="243360"/>
          </a:xfrm>
          <a:prstGeom prst="rect">
            <a:avLst/>
          </a:prstGeom>
          <a:solidFill>
            <a:schemeClr val="bg1"/>
          </a:solidFill>
          <a:ln>
            <a:solidFill>
              <a:srgbClr val="ED4B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2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17"/>
          <p:cNvSpPr/>
          <p:nvPr/>
        </p:nvSpPr>
        <p:spPr>
          <a:xfrm>
            <a:off x="3813120" y="3687894"/>
            <a:ext cx="286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18"/>
          <p:cNvSpPr/>
          <p:nvPr/>
        </p:nvSpPr>
        <p:spPr>
          <a:xfrm>
            <a:off x="6079320" y="4782792"/>
            <a:ext cx="375480" cy="243360"/>
          </a:xfrm>
          <a:prstGeom prst="rect">
            <a:avLst/>
          </a:prstGeom>
          <a:solidFill>
            <a:schemeClr val="bg1"/>
          </a:solidFill>
          <a:ln>
            <a:solidFill>
              <a:srgbClr val="ED4B28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3</a:t>
            </a:r>
            <a:endParaRPr lang="en-US" sz="1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19"/>
          <p:cNvSpPr/>
          <p:nvPr/>
        </p:nvSpPr>
        <p:spPr>
          <a:xfrm>
            <a:off x="5842080" y="4720152"/>
            <a:ext cx="286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ED4B28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1149</TotalTime>
  <Words>147</Words>
  <Application>Microsoft Office PowerPoint</Application>
  <PresentationFormat>On-screen Show (4:3)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 Light</vt:lpstr>
      <vt:lpstr>Calibri Regular</vt:lpstr>
      <vt:lpstr>Consolas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Frédéric RIVIERE</dc:creator>
  <dc:description/>
  <cp:lastModifiedBy>Frédéric Rivière</cp:lastModifiedBy>
  <cp:revision>53</cp:revision>
  <dcterms:created xsi:type="dcterms:W3CDTF">2017-05-17T11:34:31Z</dcterms:created>
  <dcterms:modified xsi:type="dcterms:W3CDTF">2025-01-15T07:17:20Z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