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
  </p:notesMasterIdLst>
  <p:handoutMasterIdLst>
    <p:handoutMasterId r:id="rId4"/>
  </p:handoutMasterIdLst>
  <p:sldIdLst>
    <p:sldId id="7619"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gis Latawiec" initials="RLA" lastIdx="1" clrIdx="0">
    <p:extLst>
      <p:ext uri="{19B8F6BF-5375-455C-9EA6-DF929625EA0E}">
        <p15:presenceInfo xmlns:p15="http://schemas.microsoft.com/office/powerpoint/2012/main" userId="Régis Lat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92" autoAdjust="0"/>
  </p:normalViewPr>
  <p:slideViewPr>
    <p:cSldViewPr>
      <p:cViewPr varScale="1">
        <p:scale>
          <a:sx n="105" d="100"/>
          <a:sy n="105" d="100"/>
        </p:scale>
        <p:origin x="120" y="31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jeudi 7 septembre 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jeudi 7 septembre 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372D7-DEE0-450A-82D1-DA2634523B10}" type="slidenum">
              <a:rPr lang="fr-FR" smtClean="0"/>
              <a:pPr>
                <a:defRPr/>
              </a:pPr>
              <a:t>1</a:t>
            </a:fld>
            <a:endParaRPr lang="fr-FR"/>
          </a:p>
        </p:txBody>
      </p:sp>
    </p:spTree>
    <p:extLst>
      <p:ext uri="{BB962C8B-B14F-4D97-AF65-F5344CB8AC3E}">
        <p14:creationId xmlns:p14="http://schemas.microsoft.com/office/powerpoint/2010/main" val="527647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Click icon to add picture</a:t>
            </a:r>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4595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extLst>
      <p:ext uri="{BB962C8B-B14F-4D97-AF65-F5344CB8AC3E}">
        <p14:creationId xmlns:p14="http://schemas.microsoft.com/office/powerpoint/2010/main" val="29892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4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3031599"/>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MicroEJ S.A. operating under the brand name MicroEJ®.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Inc, in the United States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Android and Google Play are trademarks of Google LLC. </a:t>
            </a:r>
          </a:p>
          <a:p>
            <a:pPr marL="0" algn="ctr" defTabSz="914377" rtl="0" eaLnBrk="1" latinLnBrk="0" hangingPunct="1">
              <a:spcBef>
                <a:spcPts val="0"/>
              </a:spcBef>
              <a:spcAft>
                <a:spcPts val="600"/>
              </a:spcAft>
            </a:pPr>
            <a:endParaRPr lang="en-US" sz="10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D Slider">
    <p:spTree>
      <p:nvGrpSpPr>
        <p:cNvPr id="1" name=""/>
        <p:cNvGrpSpPr/>
        <p:nvPr/>
      </p:nvGrpSpPr>
      <p:grpSpPr>
        <a:xfrm>
          <a:off x="0" y="0"/>
          <a:ext cx="0" cy="0"/>
          <a:chOff x="0" y="0"/>
          <a:chExt cx="0" cy="0"/>
        </a:xfrm>
      </p:grpSpPr>
      <p:sp>
        <p:nvSpPr>
          <p:cNvPr id="5"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4458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44520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16147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021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8" r:id="rId3"/>
    <p:sldLayoutId id="2147483811" r:id="rId4"/>
    <p:sldLayoutId id="2147483813" r:id="rId5"/>
    <p:sldLayoutId id="2147483824" r:id="rId6"/>
    <p:sldLayoutId id="2147483826" r:id="rId7"/>
    <p:sldLayoutId id="2147483850" r:id="rId8"/>
    <p:sldLayoutId id="2147483880" r:id="rId9"/>
  </p:sldLayoutIdLst>
  <p:hf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16EDCD9-3800-45D9-B054-73E9A88C1E52}"/>
              </a:ext>
            </a:extLst>
          </p:cNvPr>
          <p:cNvSpPr/>
          <p:nvPr/>
        </p:nvSpPr>
        <p:spPr>
          <a:xfrm>
            <a:off x="7035908" y="1080453"/>
            <a:ext cx="1401895"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JS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83" name="TextBox 82">
            <a:extLst>
              <a:ext uri="{FF2B5EF4-FFF2-40B4-BE49-F238E27FC236}">
                <a16:creationId xmlns:a16="http://schemas.microsoft.com/office/drawing/2014/main" id="{B6653107-EADE-40C5-80C5-04A320721D3B}"/>
              </a:ext>
            </a:extLst>
          </p:cNvPr>
          <p:cNvSpPr txBox="1"/>
          <p:nvPr/>
        </p:nvSpPr>
        <p:spPr>
          <a:xfrm>
            <a:off x="7412678" y="4080035"/>
            <a:ext cx="4299946" cy="400110"/>
          </a:xfrm>
          <a:prstGeom prst="rect">
            <a:avLst/>
          </a:prstGeom>
          <a:noFill/>
        </p:spPr>
        <p:txBody>
          <a:bodyPr wrap="square" rtlCol="0">
            <a:spAutoFit/>
          </a:bodyPr>
          <a:lstStyle/>
          <a:p>
            <a:r>
              <a:rPr lang="en-US" sz="2000" b="1" dirty="0">
                <a:solidFill>
                  <a:schemeClr val="accent1"/>
                </a:solidFill>
              </a:rPr>
              <a:t>Common Language Infrastructure </a:t>
            </a:r>
            <a:r>
              <a:rPr lang="en-US" sz="1200" b="1" dirty="0">
                <a:solidFill>
                  <a:schemeClr val="accent1"/>
                </a:solidFill>
              </a:rPr>
              <a:t>(J2VM ISA)</a:t>
            </a:r>
          </a:p>
        </p:txBody>
      </p:sp>
      <p:pic>
        <p:nvPicPr>
          <p:cNvPr id="14" name="Picture 13">
            <a:extLst>
              <a:ext uri="{FF2B5EF4-FFF2-40B4-BE49-F238E27FC236}">
                <a16:creationId xmlns:a16="http://schemas.microsoft.com/office/drawing/2014/main" id="{25BF4613-3E9E-40AC-888F-B92A6B8C0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900" y="1015630"/>
            <a:ext cx="1812810" cy="987982"/>
          </a:xfrm>
          <a:prstGeom prst="rect">
            <a:avLst/>
          </a:prstGeom>
        </p:spPr>
      </p:pic>
      <p:sp>
        <p:nvSpPr>
          <p:cNvPr id="70" name="Rectangle 69">
            <a:extLst>
              <a:ext uri="{FF2B5EF4-FFF2-40B4-BE49-F238E27FC236}">
                <a16:creationId xmlns:a16="http://schemas.microsoft.com/office/drawing/2014/main" id="{3AF841B0-5EA7-471D-9E57-578809D82DBA}"/>
              </a:ext>
            </a:extLst>
          </p:cNvPr>
          <p:cNvSpPr/>
          <p:nvPr/>
        </p:nvSpPr>
        <p:spPr>
          <a:xfrm>
            <a:off x="5276337" y="1080500"/>
            <a:ext cx="1460132"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Java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68" name="Rectangle 67">
            <a:extLst>
              <a:ext uri="{FF2B5EF4-FFF2-40B4-BE49-F238E27FC236}">
                <a16:creationId xmlns:a16="http://schemas.microsoft.com/office/drawing/2014/main" id="{5AB708F0-2228-49A3-984F-49600C35AEA5}"/>
              </a:ext>
            </a:extLst>
          </p:cNvPr>
          <p:cNvSpPr/>
          <p:nvPr/>
        </p:nvSpPr>
        <p:spPr>
          <a:xfrm>
            <a:off x="3415855" y="1078257"/>
            <a:ext cx="1472928" cy="708454"/>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 C Code</a:t>
            </a:r>
          </a:p>
          <a:p>
            <a:pPr algn="ctr"/>
            <a:r>
              <a:rPr lang="en-US" sz="1200" b="1" dirty="0">
                <a:solidFill>
                  <a:schemeClr val="bg1"/>
                </a:solidFill>
                <a:cs typeface="Arial" panose="020B0604020202020204" pitchFamily="34" charset="0"/>
              </a:rPr>
              <a:t>BSP drivers</a:t>
            </a:r>
          </a:p>
          <a:p>
            <a:pPr algn="ctr"/>
            <a:r>
              <a:rPr lang="en-US" sz="1200" b="1" dirty="0">
                <a:solidFill>
                  <a:schemeClr val="bg1"/>
                </a:solidFill>
                <a:cs typeface="Arial" panose="020B0604020202020204" pitchFamily="34" charset="0"/>
              </a:rPr>
              <a:t>+ libraries</a:t>
            </a:r>
          </a:p>
        </p:txBody>
      </p:sp>
      <p:cxnSp>
        <p:nvCxnSpPr>
          <p:cNvPr id="112" name="Connecteur droit avec flèche 9"/>
          <p:cNvCxnSpPr/>
          <p:nvPr/>
        </p:nvCxnSpPr>
        <p:spPr>
          <a:xfrm>
            <a:off x="3733415" y="1786401"/>
            <a:ext cx="0" cy="360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51"/>
          <p:cNvCxnSpPr/>
          <p:nvPr/>
        </p:nvCxnSpPr>
        <p:spPr>
          <a:xfrm>
            <a:off x="5800587" y="1774910"/>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Flèche vers le bas 154"/>
          <p:cNvSpPr/>
          <p:nvPr/>
        </p:nvSpPr>
        <p:spPr>
          <a:xfrm>
            <a:off x="7310156" y="4720182"/>
            <a:ext cx="192213" cy="617226"/>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2" name="Rectangle 121"/>
          <p:cNvSpPr/>
          <p:nvPr/>
        </p:nvSpPr>
        <p:spPr>
          <a:xfrm>
            <a:off x="4510391" y="6401369"/>
            <a:ext cx="2162638" cy="153615"/>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MEJ32</a:t>
            </a:r>
          </a:p>
        </p:txBody>
      </p:sp>
      <p:sp>
        <p:nvSpPr>
          <p:cNvPr id="123" name="Rectangle 122"/>
          <p:cNvSpPr/>
          <p:nvPr/>
        </p:nvSpPr>
        <p:spPr>
          <a:xfrm>
            <a:off x="4510391" y="5978876"/>
            <a:ext cx="2162639" cy="432218"/>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Application + Libraries</a:t>
            </a:r>
          </a:p>
        </p:txBody>
      </p:sp>
      <p:sp>
        <p:nvSpPr>
          <p:cNvPr id="124" name="Rectangle 123"/>
          <p:cNvSpPr/>
          <p:nvPr/>
        </p:nvSpPr>
        <p:spPr>
          <a:xfrm>
            <a:off x="4510390" y="6553759"/>
            <a:ext cx="2162639" cy="172197"/>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BSP</a:t>
            </a:r>
          </a:p>
        </p:txBody>
      </p:sp>
      <p:sp>
        <p:nvSpPr>
          <p:cNvPr id="128" name="ZoneTexte 164"/>
          <p:cNvSpPr txBox="1"/>
          <p:nvPr/>
        </p:nvSpPr>
        <p:spPr>
          <a:xfrm>
            <a:off x="3155331" y="6078629"/>
            <a:ext cx="1287532" cy="415498"/>
          </a:xfrm>
          <a:prstGeom prst="rect">
            <a:avLst/>
          </a:prstGeom>
          <a:noFill/>
        </p:spPr>
        <p:txBody>
          <a:bodyPr wrap="none" rtlCol="0">
            <a:spAutoFit/>
          </a:bodyPr>
          <a:lstStyle/>
          <a:p>
            <a:r>
              <a:rPr lang="en-US" sz="1050" dirty="0"/>
              <a:t>Powered by MicroEJ</a:t>
            </a:r>
            <a:br>
              <a:rPr lang="en-US" sz="1050" dirty="0"/>
            </a:br>
            <a:r>
              <a:rPr lang="en-US" sz="1050" dirty="0"/>
              <a:t>monolithic firmware</a:t>
            </a:r>
          </a:p>
        </p:txBody>
      </p:sp>
      <p:cxnSp>
        <p:nvCxnSpPr>
          <p:cNvPr id="129" name="Connecteur droit 165"/>
          <p:cNvCxnSpPr/>
          <p:nvPr/>
        </p:nvCxnSpPr>
        <p:spPr>
          <a:xfrm flipH="1">
            <a:off x="4448657" y="5862765"/>
            <a:ext cx="1" cy="86319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0" name="Flèche vers le bas 166"/>
          <p:cNvSpPr/>
          <p:nvPr/>
        </p:nvSpPr>
        <p:spPr>
          <a:xfrm>
            <a:off x="3645463" y="2344093"/>
            <a:ext cx="232899" cy="293344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1" name="Rectangle 130"/>
          <p:cNvSpPr/>
          <p:nvPr/>
        </p:nvSpPr>
        <p:spPr>
          <a:xfrm>
            <a:off x="3411590" y="2148259"/>
            <a:ext cx="1472927" cy="351474"/>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C Compiler</a:t>
            </a:r>
          </a:p>
        </p:txBody>
      </p:sp>
      <p:sp>
        <p:nvSpPr>
          <p:cNvPr id="133" name="Rectangle 132"/>
          <p:cNvSpPr/>
          <p:nvPr/>
        </p:nvSpPr>
        <p:spPr>
          <a:xfrm>
            <a:off x="5265017" y="2143763"/>
            <a:ext cx="1483572"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Java Compiler</a:t>
            </a:r>
          </a:p>
        </p:txBody>
      </p:sp>
      <p:sp>
        <p:nvSpPr>
          <p:cNvPr id="134" name="Flèche vers le bas 172"/>
          <p:cNvSpPr/>
          <p:nvPr/>
        </p:nvSpPr>
        <p:spPr>
          <a:xfrm rot="19128435">
            <a:off x="6174550" y="2614058"/>
            <a:ext cx="202333" cy="202338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9" name="Bande diagonale 37"/>
          <p:cNvSpPr/>
          <p:nvPr/>
        </p:nvSpPr>
        <p:spPr>
          <a:xfrm rot="948540">
            <a:off x="1576321" y="106694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ZoneTexte 178"/>
          <p:cNvSpPr txBox="1"/>
          <p:nvPr/>
        </p:nvSpPr>
        <p:spPr>
          <a:xfrm rot="19702821">
            <a:off x="1534283" y="1037352"/>
            <a:ext cx="333746" cy="230832"/>
          </a:xfrm>
          <a:prstGeom prst="rect">
            <a:avLst/>
          </a:prstGeom>
          <a:noFill/>
        </p:spPr>
        <p:txBody>
          <a:bodyPr wrap="none" rtlCol="0">
            <a:spAutoFit/>
          </a:bodyPr>
          <a:lstStyle/>
          <a:p>
            <a:r>
              <a:rPr lang="en-US" sz="900" dirty="0">
                <a:solidFill>
                  <a:schemeClr val="bg1"/>
                </a:solidFill>
              </a:rPr>
              <a:t>bin</a:t>
            </a:r>
            <a:endParaRPr lang="en-US" sz="1000" dirty="0">
              <a:solidFill>
                <a:schemeClr val="bg1"/>
              </a:solidFill>
            </a:endParaRPr>
          </a:p>
        </p:txBody>
      </p:sp>
      <p:sp>
        <p:nvSpPr>
          <p:cNvPr id="141" name="Bande diagonale 191"/>
          <p:cNvSpPr/>
          <p:nvPr/>
        </p:nvSpPr>
        <p:spPr>
          <a:xfrm>
            <a:off x="3424059" y="107394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ZoneTexte 180"/>
          <p:cNvSpPr txBox="1"/>
          <p:nvPr/>
        </p:nvSpPr>
        <p:spPr>
          <a:xfrm rot="18945775">
            <a:off x="3350696" y="1050454"/>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43" name="Bande diagonale 192"/>
          <p:cNvSpPr/>
          <p:nvPr/>
        </p:nvSpPr>
        <p:spPr>
          <a:xfrm>
            <a:off x="5265017" y="107394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ZoneTexte 182"/>
          <p:cNvSpPr txBox="1"/>
          <p:nvPr/>
        </p:nvSpPr>
        <p:spPr>
          <a:xfrm rot="18945775">
            <a:off x="5192638" y="1045329"/>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51" name="Bande diagonale 199"/>
          <p:cNvSpPr/>
          <p:nvPr/>
        </p:nvSpPr>
        <p:spPr>
          <a:xfrm>
            <a:off x="4512929" y="5975862"/>
            <a:ext cx="279828" cy="279828"/>
          </a:xfrm>
          <a:prstGeom prst="diagStripe">
            <a:avLst>
              <a:gd name="adj" fmla="val 4199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ZoneTexte 200"/>
          <p:cNvSpPr txBox="1"/>
          <p:nvPr/>
        </p:nvSpPr>
        <p:spPr>
          <a:xfrm rot="18945775">
            <a:off x="4448006" y="5952555"/>
            <a:ext cx="333746" cy="230832"/>
          </a:xfrm>
          <a:prstGeom prst="rect">
            <a:avLst/>
          </a:prstGeom>
          <a:noFill/>
        </p:spPr>
        <p:txBody>
          <a:bodyPr wrap="none" rtlCol="0">
            <a:spAutoFit/>
          </a:bodyPr>
          <a:lstStyle/>
          <a:p>
            <a:r>
              <a:rPr lang="en-US" sz="900" dirty="0">
                <a:solidFill>
                  <a:schemeClr val="bg1"/>
                </a:solidFill>
              </a:rPr>
              <a:t>bin</a:t>
            </a:r>
          </a:p>
        </p:txBody>
      </p:sp>
      <p:sp>
        <p:nvSpPr>
          <p:cNvPr id="61" name="Rectangle 60">
            <a:extLst>
              <a:ext uri="{FF2B5EF4-FFF2-40B4-BE49-F238E27FC236}">
                <a16:creationId xmlns:a16="http://schemas.microsoft.com/office/drawing/2014/main" id="{8390233C-2EC6-45E8-8FAD-99A238D783B5}"/>
              </a:ext>
            </a:extLst>
          </p:cNvPr>
          <p:cNvSpPr/>
          <p:nvPr/>
        </p:nvSpPr>
        <p:spPr>
          <a:xfrm>
            <a:off x="1631507" y="5302849"/>
            <a:ext cx="690696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ELF Linker</a:t>
            </a:r>
          </a:p>
        </p:txBody>
      </p:sp>
      <p:sp>
        <p:nvSpPr>
          <p:cNvPr id="62" name="Flèche vers le bas 154">
            <a:extLst>
              <a:ext uri="{FF2B5EF4-FFF2-40B4-BE49-F238E27FC236}">
                <a16:creationId xmlns:a16="http://schemas.microsoft.com/office/drawing/2014/main" id="{8AFA12E6-B8E5-44E1-B806-88C8AFB9E98A}"/>
              </a:ext>
            </a:extLst>
          </p:cNvPr>
          <p:cNvSpPr/>
          <p:nvPr/>
        </p:nvSpPr>
        <p:spPr>
          <a:xfrm>
            <a:off x="5495602" y="5694816"/>
            <a:ext cx="192213" cy="280339"/>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0" name="Rectangle 119"/>
          <p:cNvSpPr/>
          <p:nvPr/>
        </p:nvSpPr>
        <p:spPr>
          <a:xfrm>
            <a:off x="6456041" y="4510761"/>
            <a:ext cx="208243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SOAR : C.L.I. to MEJ32 ISA</a:t>
            </a:r>
          </a:p>
        </p:txBody>
      </p:sp>
      <p:sp>
        <p:nvSpPr>
          <p:cNvPr id="71" name="Bande diagonale 192">
            <a:extLst>
              <a:ext uri="{FF2B5EF4-FFF2-40B4-BE49-F238E27FC236}">
                <a16:creationId xmlns:a16="http://schemas.microsoft.com/office/drawing/2014/main" id="{4FAE5C8D-9D35-4D48-A7E5-0C617CB141E4}"/>
              </a:ext>
            </a:extLst>
          </p:cNvPr>
          <p:cNvSpPr/>
          <p:nvPr/>
        </p:nvSpPr>
        <p:spPr>
          <a:xfrm>
            <a:off x="7029540" y="1066944"/>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ZoneTexte 182">
            <a:extLst>
              <a:ext uri="{FF2B5EF4-FFF2-40B4-BE49-F238E27FC236}">
                <a16:creationId xmlns:a16="http://schemas.microsoft.com/office/drawing/2014/main" id="{E5C1E506-CD0B-484B-8BBF-1D18AFC3F6A7}"/>
              </a:ext>
            </a:extLst>
          </p:cNvPr>
          <p:cNvSpPr txBox="1"/>
          <p:nvPr/>
        </p:nvSpPr>
        <p:spPr>
          <a:xfrm rot="18945775">
            <a:off x="6957161" y="1038332"/>
            <a:ext cx="317716" cy="230832"/>
          </a:xfrm>
          <a:prstGeom prst="rect">
            <a:avLst/>
          </a:prstGeom>
          <a:noFill/>
        </p:spPr>
        <p:txBody>
          <a:bodyPr wrap="square" rtlCol="0">
            <a:spAutoFit/>
          </a:bodyPr>
          <a:lstStyle/>
          <a:p>
            <a:r>
              <a:rPr lang="en-US" sz="900" dirty="0" err="1">
                <a:solidFill>
                  <a:schemeClr val="bg1"/>
                </a:solidFill>
              </a:rPr>
              <a:t>src</a:t>
            </a:r>
            <a:endParaRPr lang="en-US" sz="900" dirty="0">
              <a:solidFill>
                <a:schemeClr val="bg1"/>
              </a:solidFill>
            </a:endParaRPr>
          </a:p>
        </p:txBody>
      </p:sp>
      <p:sp>
        <p:nvSpPr>
          <p:cNvPr id="74" name="Flèche vers le bas 172">
            <a:extLst>
              <a:ext uri="{FF2B5EF4-FFF2-40B4-BE49-F238E27FC236}">
                <a16:creationId xmlns:a16="http://schemas.microsoft.com/office/drawing/2014/main" id="{C1F7088C-52B6-4C45-8C22-4C148C852466}"/>
              </a:ext>
            </a:extLst>
          </p:cNvPr>
          <p:cNvSpPr/>
          <p:nvPr/>
        </p:nvSpPr>
        <p:spPr>
          <a:xfrm>
            <a:off x="7281726" y="2383494"/>
            <a:ext cx="202333" cy="2008887"/>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75" name="Connecteur droit avec flèche 151">
            <a:extLst>
              <a:ext uri="{FF2B5EF4-FFF2-40B4-BE49-F238E27FC236}">
                <a16:creationId xmlns:a16="http://schemas.microsoft.com/office/drawing/2014/main" id="{F82F1895-1251-4474-B310-3EDA55517D37}"/>
              </a:ext>
            </a:extLst>
          </p:cNvPr>
          <p:cNvCxnSpPr/>
          <p:nvPr/>
        </p:nvCxnSpPr>
        <p:spPr>
          <a:xfrm>
            <a:off x="7382892" y="1762016"/>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8EF3371B-5840-40C4-93E8-2F38AE82DAB2}"/>
              </a:ext>
            </a:extLst>
          </p:cNvPr>
          <p:cNvSpPr/>
          <p:nvPr/>
        </p:nvSpPr>
        <p:spPr>
          <a:xfrm>
            <a:off x="7034449" y="2141595"/>
            <a:ext cx="1401750"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JS Compiler</a:t>
            </a:r>
          </a:p>
        </p:txBody>
      </p:sp>
      <p:sp>
        <p:nvSpPr>
          <p:cNvPr id="4" name="Left Brace 3">
            <a:extLst>
              <a:ext uri="{FF2B5EF4-FFF2-40B4-BE49-F238E27FC236}">
                <a16:creationId xmlns:a16="http://schemas.microsoft.com/office/drawing/2014/main" id="{90C41915-DDDE-46A4-8249-EF30EED9BB7F}"/>
              </a:ext>
            </a:extLst>
          </p:cNvPr>
          <p:cNvSpPr/>
          <p:nvPr/>
        </p:nvSpPr>
        <p:spPr>
          <a:xfrm rot="5400000">
            <a:off x="5777970" y="-1850453"/>
            <a:ext cx="195479" cy="5120978"/>
          </a:xfrm>
          <a:prstGeom prst="leftBrace">
            <a:avLst>
              <a:gd name="adj1" fmla="val 8333"/>
              <a:gd name="adj2" fmla="val 507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4A40942-91EB-4874-A4C0-F9B5EEF1FE02}"/>
              </a:ext>
            </a:extLst>
          </p:cNvPr>
          <p:cNvSpPr txBox="1"/>
          <p:nvPr/>
        </p:nvSpPr>
        <p:spPr>
          <a:xfrm>
            <a:off x="4603028" y="139290"/>
            <a:ext cx="2779864" cy="400110"/>
          </a:xfrm>
          <a:prstGeom prst="rect">
            <a:avLst/>
          </a:prstGeom>
          <a:noFill/>
        </p:spPr>
        <p:txBody>
          <a:bodyPr wrap="none" rtlCol="0">
            <a:spAutoFit/>
          </a:bodyPr>
          <a:lstStyle/>
          <a:p>
            <a:r>
              <a:rPr lang="en-US" sz="2000" b="1" dirty="0">
                <a:solidFill>
                  <a:schemeClr val="accent1"/>
                </a:solidFill>
              </a:rPr>
              <a:t>SUPPORTED LANGUAGES</a:t>
            </a:r>
          </a:p>
        </p:txBody>
      </p:sp>
      <p:sp>
        <p:nvSpPr>
          <p:cNvPr id="11" name="TextBox 10">
            <a:extLst>
              <a:ext uri="{FF2B5EF4-FFF2-40B4-BE49-F238E27FC236}">
                <a16:creationId xmlns:a16="http://schemas.microsoft.com/office/drawing/2014/main" id="{51BFE25C-A155-4135-B7C1-6E20D2C4E96B}"/>
              </a:ext>
            </a:extLst>
          </p:cNvPr>
          <p:cNvSpPr txBox="1"/>
          <p:nvPr/>
        </p:nvSpPr>
        <p:spPr>
          <a:xfrm>
            <a:off x="8010309" y="4937298"/>
            <a:ext cx="1401750" cy="400110"/>
          </a:xfrm>
          <a:prstGeom prst="rect">
            <a:avLst/>
          </a:prstGeom>
          <a:noFill/>
        </p:spPr>
        <p:txBody>
          <a:bodyPr wrap="square" rtlCol="0">
            <a:spAutoFit/>
          </a:bodyPr>
          <a:lstStyle/>
          <a:p>
            <a:r>
              <a:rPr lang="en-US" sz="2000" b="1" dirty="0">
                <a:solidFill>
                  <a:schemeClr val="accent1"/>
                </a:solidFill>
              </a:rPr>
              <a:t>MEJ32 ISA</a:t>
            </a:r>
          </a:p>
        </p:txBody>
      </p:sp>
      <p:sp>
        <p:nvSpPr>
          <p:cNvPr id="105" name="TextBox 104">
            <a:extLst>
              <a:ext uri="{FF2B5EF4-FFF2-40B4-BE49-F238E27FC236}">
                <a16:creationId xmlns:a16="http://schemas.microsoft.com/office/drawing/2014/main" id="{4649D90A-60AA-48AE-8B3D-F03F4F646CEA}"/>
              </a:ext>
            </a:extLst>
          </p:cNvPr>
          <p:cNvSpPr txBox="1"/>
          <p:nvPr/>
        </p:nvSpPr>
        <p:spPr>
          <a:xfrm>
            <a:off x="7658485" y="5654151"/>
            <a:ext cx="1401750" cy="400110"/>
          </a:xfrm>
          <a:prstGeom prst="rect">
            <a:avLst/>
          </a:prstGeom>
          <a:noFill/>
        </p:spPr>
        <p:txBody>
          <a:bodyPr wrap="square" rtlCol="0">
            <a:spAutoFit/>
          </a:bodyPr>
          <a:lstStyle/>
          <a:p>
            <a:pPr algn="r"/>
            <a:r>
              <a:rPr lang="en-US" sz="2000" b="1" dirty="0">
                <a:solidFill>
                  <a:schemeClr val="accent1"/>
                </a:solidFill>
              </a:rPr>
              <a:t>CPU ISA</a:t>
            </a:r>
          </a:p>
        </p:txBody>
      </p:sp>
      <p:sp>
        <p:nvSpPr>
          <p:cNvPr id="16" name="TextBox 15">
            <a:extLst>
              <a:ext uri="{FF2B5EF4-FFF2-40B4-BE49-F238E27FC236}">
                <a16:creationId xmlns:a16="http://schemas.microsoft.com/office/drawing/2014/main" id="{D79FB865-3832-4745-AE31-81B82C58EE9F}"/>
              </a:ext>
            </a:extLst>
          </p:cNvPr>
          <p:cNvSpPr txBox="1"/>
          <p:nvPr/>
        </p:nvSpPr>
        <p:spPr>
          <a:xfrm>
            <a:off x="2024245" y="1561961"/>
            <a:ext cx="865943" cy="400110"/>
          </a:xfrm>
          <a:prstGeom prst="rect">
            <a:avLst/>
          </a:prstGeom>
          <a:noFill/>
          <a:scene3d>
            <a:camera prst="isometricTopUp"/>
            <a:lightRig rig="threePt" dir="t"/>
          </a:scene3d>
        </p:spPr>
        <p:txBody>
          <a:bodyPr wrap="none" rtlCol="0">
            <a:spAutoFit/>
          </a:bodyPr>
          <a:lstStyle/>
          <a:p>
            <a:r>
              <a:rPr lang="en-US" sz="2000" dirty="0">
                <a:solidFill>
                  <a:schemeClr val="accent1"/>
                </a:solidFill>
              </a:rPr>
              <a:t>MEJ32</a:t>
            </a:r>
          </a:p>
        </p:txBody>
      </p:sp>
      <p:sp>
        <p:nvSpPr>
          <p:cNvPr id="17" name="Flèche vers le bas 166">
            <a:extLst>
              <a:ext uri="{FF2B5EF4-FFF2-40B4-BE49-F238E27FC236}">
                <a16:creationId xmlns:a16="http://schemas.microsoft.com/office/drawing/2014/main" id="{7D18DBE3-6929-4772-A8E5-CF6E2B2566A1}"/>
              </a:ext>
            </a:extLst>
          </p:cNvPr>
          <p:cNvSpPr/>
          <p:nvPr/>
        </p:nvSpPr>
        <p:spPr>
          <a:xfrm>
            <a:off x="1815298" y="2075421"/>
            <a:ext cx="232899" cy="3202111"/>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2" name="Flèche vers le bas 172">
            <a:extLst>
              <a:ext uri="{FF2B5EF4-FFF2-40B4-BE49-F238E27FC236}">
                <a16:creationId xmlns:a16="http://schemas.microsoft.com/office/drawing/2014/main" id="{7DF910F7-A211-4AB5-83CF-7B43D6048AE5}"/>
              </a:ext>
            </a:extLst>
          </p:cNvPr>
          <p:cNvSpPr/>
          <p:nvPr/>
        </p:nvSpPr>
        <p:spPr>
          <a:xfrm>
            <a:off x="5699421" y="2450867"/>
            <a:ext cx="202333" cy="59970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8" name="Straight Arrow Connector 7">
            <a:extLst>
              <a:ext uri="{FF2B5EF4-FFF2-40B4-BE49-F238E27FC236}">
                <a16:creationId xmlns:a16="http://schemas.microsoft.com/office/drawing/2014/main" id="{B790D018-C1F0-49A5-9832-1701BD56BCEA}"/>
              </a:ext>
            </a:extLst>
          </p:cNvPr>
          <p:cNvCxnSpPr/>
          <p:nvPr/>
        </p:nvCxnSpPr>
        <p:spPr>
          <a:xfrm>
            <a:off x="4223792" y="2636912"/>
            <a:ext cx="2211099" cy="1816759"/>
          </a:xfrm>
          <a:prstGeom prst="straightConnector1">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B8CB246-0124-D03D-3067-1CAD6D5AC5C3}"/>
              </a:ext>
            </a:extLst>
          </p:cNvPr>
          <p:cNvGrpSpPr/>
          <p:nvPr/>
        </p:nvGrpSpPr>
        <p:grpSpPr>
          <a:xfrm>
            <a:off x="5266702" y="2744102"/>
            <a:ext cx="3169497" cy="360401"/>
            <a:chOff x="5266702" y="2744102"/>
            <a:chExt cx="6229898" cy="360401"/>
          </a:xfrm>
          <a:solidFill>
            <a:schemeClr val="accent4"/>
          </a:solidFill>
        </p:grpSpPr>
        <p:sp>
          <p:nvSpPr>
            <p:cNvPr id="78" name="Rectangle 77">
              <a:extLst>
                <a:ext uri="{FF2B5EF4-FFF2-40B4-BE49-F238E27FC236}">
                  <a16:creationId xmlns:a16="http://schemas.microsoft.com/office/drawing/2014/main" id="{9231B7A4-328C-4A38-A75D-D80D47B94C66}"/>
                </a:ext>
              </a:extLst>
            </p:cNvPr>
            <p:cNvSpPr/>
            <p:nvPr/>
          </p:nvSpPr>
          <p:spPr>
            <a:xfrm>
              <a:off x="5266702" y="2753028"/>
              <a:ext cx="6229898" cy="351475"/>
            </a:xfrm>
            <a:prstGeom prst="rect">
              <a:avLst/>
            </a:prstGeom>
            <a:grp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Bytecode Verifier</a:t>
              </a:r>
            </a:p>
          </p:txBody>
        </p:sp>
        <p:pic>
          <p:nvPicPr>
            <p:cNvPr id="77" name="Picture 76">
              <a:extLst>
                <a:ext uri="{FF2B5EF4-FFF2-40B4-BE49-F238E27FC236}">
                  <a16:creationId xmlns:a16="http://schemas.microsoft.com/office/drawing/2014/main" id="{7EB13A27-2986-4F83-B31B-75F4EDD7E2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891" y="2744102"/>
              <a:ext cx="313698" cy="351475"/>
            </a:xfrm>
            <a:prstGeom prst="rect">
              <a:avLst/>
            </a:prstGeom>
            <a:grpFill/>
          </p:spPr>
        </p:pic>
      </p:grpSp>
    </p:spTree>
    <p:extLst>
      <p:ext uri="{BB962C8B-B14F-4D97-AF65-F5344CB8AC3E}">
        <p14:creationId xmlns:p14="http://schemas.microsoft.com/office/powerpoint/2010/main" val="40605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 id="{D7A6DB2A-BE4F-6C4F-9853-CB1CFB57A858}" vid="{5D161C6F-A6CE-1242-A910-55C7C696F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69</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1_Template-MicroEJ</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DiLoreto</dc:creator>
  <cp:lastModifiedBy>Benoit Guédas</cp:lastModifiedBy>
  <cp:revision>67</cp:revision>
  <dcterms:created xsi:type="dcterms:W3CDTF">2020-03-24T16:38:02Z</dcterms:created>
  <dcterms:modified xsi:type="dcterms:W3CDTF">2023-09-07T13:30:11Z</dcterms:modified>
</cp:coreProperties>
</file>