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8" r:id="rId2"/>
    <p:sldId id="322"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96" autoAdjust="0"/>
    <p:restoredTop sz="97046" autoAdjust="0"/>
  </p:normalViewPr>
  <p:slideViewPr>
    <p:cSldViewPr snapToGrid="0">
      <p:cViewPr varScale="1">
        <p:scale>
          <a:sx n="111" d="100"/>
          <a:sy n="111" d="100"/>
        </p:scale>
        <p:origin x="930" y="10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mars 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mars 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Arrow Connector 53">
            <a:extLst>
              <a:ext uri="{FF2B5EF4-FFF2-40B4-BE49-F238E27FC236}">
                <a16:creationId xmlns:a16="http://schemas.microsoft.com/office/drawing/2014/main" id="{E7F2AE44-FE24-2A9E-443D-84DEB5F5D75C}"/>
              </a:ext>
            </a:extLst>
          </p:cNvPr>
          <p:cNvCxnSpPr>
            <a:cxnSpLocks/>
          </p:cNvCxnSpPr>
          <p:nvPr/>
        </p:nvCxnSpPr>
        <p:spPr>
          <a:xfrm flipV="1">
            <a:off x="9809147" y="3275679"/>
            <a:ext cx="0" cy="5342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6B53245-5896-ECFC-29BD-51353CD69F57}"/>
              </a:ext>
            </a:extLst>
          </p:cNvPr>
          <p:cNvCxnSpPr/>
          <p:nvPr/>
        </p:nvCxnSpPr>
        <p:spPr>
          <a:xfrm flipH="1">
            <a:off x="6856245" y="4427528"/>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84BEAA5-4416-9647-F675-5619BE8F12BC}"/>
              </a:ext>
            </a:extLst>
          </p:cNvPr>
          <p:cNvCxnSpPr/>
          <p:nvPr/>
        </p:nvCxnSpPr>
        <p:spPr>
          <a:xfrm flipH="1">
            <a:off x="6887668" y="2805570"/>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ounded Rectangle 64">
            <a:extLst>
              <a:ext uri="{FF2B5EF4-FFF2-40B4-BE49-F238E27FC236}">
                <a16:creationId xmlns:a16="http://schemas.microsoft.com/office/drawing/2014/main" id="{4C8DEBDD-2D43-874A-B2FB-4604C9822544}"/>
              </a:ext>
            </a:extLst>
          </p:cNvPr>
          <p:cNvSpPr/>
          <p:nvPr/>
        </p:nvSpPr>
        <p:spPr>
          <a:xfrm>
            <a:off x="2771828" y="1877895"/>
            <a:ext cx="4357006" cy="3076165"/>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cxnSp>
        <p:nvCxnSpPr>
          <p:cNvPr id="130" name="Straight Arrow Connector 129">
            <a:extLst>
              <a:ext uri="{FF2B5EF4-FFF2-40B4-BE49-F238E27FC236}">
                <a16:creationId xmlns:a16="http://schemas.microsoft.com/office/drawing/2014/main" id="{A095D997-F139-094A-877F-1714B9C0BE65}"/>
              </a:ext>
            </a:extLst>
          </p:cNvPr>
          <p:cNvCxnSpPr>
            <a:cxnSpLocks/>
          </p:cNvCxnSpPr>
          <p:nvPr/>
        </p:nvCxnSpPr>
        <p:spPr>
          <a:xfrm flipH="1">
            <a:off x="5353215" y="2805570"/>
            <a:ext cx="107" cy="527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23">
            <a:extLst>
              <a:ext uri="{FF2B5EF4-FFF2-40B4-BE49-F238E27FC236}">
                <a16:creationId xmlns:a16="http://schemas.microsoft.com/office/drawing/2014/main" id="{BC494EF4-AF2B-6346-A692-3763118B54CA}"/>
              </a:ext>
            </a:extLst>
          </p:cNvPr>
          <p:cNvSpPr/>
          <p:nvPr/>
        </p:nvSpPr>
        <p:spPr>
          <a:xfrm>
            <a:off x="2771827" y="5227734"/>
            <a:ext cx="9199200" cy="1264400"/>
          </a:xfrm>
          <a:prstGeom prst="roundRect">
            <a:avLst>
              <a:gd name="adj" fmla="val 1142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RUNTIME DATA (RAM)</a:t>
            </a:r>
          </a:p>
        </p:txBody>
      </p:sp>
      <p:sp>
        <p:nvSpPr>
          <p:cNvPr id="7" name="Rounded Rectangle 64">
            <a:extLst>
              <a:ext uri="{FF2B5EF4-FFF2-40B4-BE49-F238E27FC236}">
                <a16:creationId xmlns:a16="http://schemas.microsoft.com/office/drawing/2014/main" id="{785DA6EB-9950-2240-88DB-BA6BB2128618}"/>
              </a:ext>
            </a:extLst>
          </p:cNvPr>
          <p:cNvSpPr/>
          <p:nvPr/>
        </p:nvSpPr>
        <p:spPr>
          <a:xfrm>
            <a:off x="6493416" y="5587292"/>
            <a:ext cx="2182268" cy="759600"/>
          </a:xfrm>
          <a:prstGeom prst="roundRect">
            <a:avLst>
              <a:gd name="adj" fmla="val 957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Thread Stacks</a:t>
            </a:r>
          </a:p>
          <a:p>
            <a:r>
              <a:rPr lang="en-US" sz="1000" dirty="0">
                <a:solidFill>
                  <a:schemeClr val="tx1"/>
                </a:solidFill>
                <a:latin typeface="Source Sans Pro" panose="020B0503030403020204" pitchFamily="34" charset="0"/>
                <a:ea typeface="Source Sans Pro" panose="020B0503030403020204" pitchFamily="34" charset="0"/>
              </a:rPr>
              <a:t>• Flexible Stack Blocks Allocation</a:t>
            </a:r>
          </a:p>
        </p:txBody>
      </p:sp>
      <p:sp>
        <p:nvSpPr>
          <p:cNvPr id="9" name="Rounded Rectangle 64">
            <a:extLst>
              <a:ext uri="{FF2B5EF4-FFF2-40B4-BE49-F238E27FC236}">
                <a16:creationId xmlns:a16="http://schemas.microsoft.com/office/drawing/2014/main" id="{5B033F2F-5CDB-5E49-895A-F543A3FECD31}"/>
              </a:ext>
            </a:extLst>
          </p:cNvPr>
          <p:cNvSpPr/>
          <p:nvPr/>
        </p:nvSpPr>
        <p:spPr>
          <a:xfrm>
            <a:off x="2895026" y="5587292"/>
            <a:ext cx="1006496"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Immortal</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13" name="Rounded Rectangle 64">
            <a:extLst>
              <a:ext uri="{FF2B5EF4-FFF2-40B4-BE49-F238E27FC236}">
                <a16:creationId xmlns:a16="http://schemas.microsoft.com/office/drawing/2014/main" id="{F6F5FDE2-41BA-C24F-AD34-190FE779FEF3}"/>
              </a:ext>
            </a:extLst>
          </p:cNvPr>
          <p:cNvSpPr/>
          <p:nvPr/>
        </p:nvSpPr>
        <p:spPr>
          <a:xfrm>
            <a:off x="5374209" y="5587292"/>
            <a:ext cx="1006496" cy="759600"/>
          </a:xfrm>
          <a:prstGeom prst="roundRect">
            <a:avLst>
              <a:gd name="adj" fmla="val 1223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Internal</a:t>
            </a:r>
          </a:p>
          <a:p>
            <a:pPr algn="ctr"/>
            <a:r>
              <a:rPr lang="en-GB" sz="1200" b="1" dirty="0">
                <a:solidFill>
                  <a:schemeClr val="tx1"/>
                </a:solidFill>
                <a:latin typeface="Source Sans Pro" panose="020B0503030403020204" pitchFamily="34" charset="0"/>
                <a:ea typeface="Source Sans Pro" panose="020B0503030403020204" pitchFamily="34" charset="0"/>
              </a:rPr>
              <a:t>Structures</a:t>
            </a:r>
            <a:endParaRPr lang="en-US" sz="1200" b="1" dirty="0">
              <a:solidFill>
                <a:schemeClr val="tx1"/>
              </a:solidFill>
              <a:latin typeface="Source Sans Pro" panose="020B0503030403020204" pitchFamily="34" charset="0"/>
              <a:ea typeface="Source Sans Pro" panose="020B0503030403020204" pitchFamily="34" charset="0"/>
            </a:endParaRPr>
          </a:p>
        </p:txBody>
      </p:sp>
      <p:cxnSp>
        <p:nvCxnSpPr>
          <p:cNvPr id="67" name="Straight Arrow Connector 66">
            <a:extLst>
              <a:ext uri="{FF2B5EF4-FFF2-40B4-BE49-F238E27FC236}">
                <a16:creationId xmlns:a16="http://schemas.microsoft.com/office/drawing/2014/main" id="{B9F061A1-CB24-A84C-A2D8-EB8BF256FB3C}"/>
              </a:ext>
            </a:extLst>
          </p:cNvPr>
          <p:cNvCxnSpPr>
            <a:cxnSpLocks/>
          </p:cNvCxnSpPr>
          <p:nvPr/>
        </p:nvCxnSpPr>
        <p:spPr>
          <a:xfrm>
            <a:off x="6187024" y="2826799"/>
            <a:ext cx="0" cy="5655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D138004-C406-DC46-BAE2-6D181D50B75C}"/>
              </a:ext>
            </a:extLst>
          </p:cNvPr>
          <p:cNvCxnSpPr/>
          <p:nvPr/>
        </p:nvCxnSpPr>
        <p:spPr>
          <a:xfrm flipH="1">
            <a:off x="4391475" y="3568473"/>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986C3C7-7050-1642-A95D-6AD9C09EF1A4}"/>
              </a:ext>
            </a:extLst>
          </p:cNvPr>
          <p:cNvCxnSpPr/>
          <p:nvPr/>
        </p:nvCxnSpPr>
        <p:spPr>
          <a:xfrm flipH="1">
            <a:off x="4391475" y="4527208"/>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64">
            <a:extLst>
              <a:ext uri="{FF2B5EF4-FFF2-40B4-BE49-F238E27FC236}">
                <a16:creationId xmlns:a16="http://schemas.microsoft.com/office/drawing/2014/main" id="{1DCB4E68-6CF9-AE45-8D9E-DA1EB5A53EA5}"/>
              </a:ext>
            </a:extLst>
          </p:cNvPr>
          <p:cNvSpPr/>
          <p:nvPr/>
        </p:nvSpPr>
        <p:spPr>
          <a:xfrm>
            <a:off x="5005291" y="2239925"/>
            <a:ext cx="1835999" cy="614336"/>
          </a:xfrm>
          <a:prstGeom prst="roundRect">
            <a:avLst>
              <a:gd name="adj" fmla="val 148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Scheduler</a:t>
            </a:r>
          </a:p>
          <a:p>
            <a:r>
              <a:rPr lang="en-US" sz="1000" dirty="0">
                <a:solidFill>
                  <a:schemeClr val="tx1"/>
                </a:solidFill>
                <a:latin typeface="Source Sans Pro" panose="020B0503030403020204" pitchFamily="34" charset="0"/>
                <a:ea typeface="Source Sans Pro" panose="020B0503030403020204" pitchFamily="34" charset="0"/>
              </a:rPr>
              <a:t>• Green Threads Policy</a:t>
            </a:r>
          </a:p>
          <a:p>
            <a:r>
              <a:rPr lang="en-US" sz="1000" dirty="0">
                <a:solidFill>
                  <a:schemeClr val="tx1"/>
                </a:solidFill>
                <a:latin typeface="Source Sans Pro" panose="020B0503030403020204" pitchFamily="34" charset="0"/>
                <a:ea typeface="Source Sans Pro" panose="020B0503030403020204" pitchFamily="34" charset="0"/>
              </a:rPr>
              <a:t>• Synchronization Monitors</a:t>
            </a:r>
          </a:p>
        </p:txBody>
      </p:sp>
      <p:sp>
        <p:nvSpPr>
          <p:cNvPr id="79" name="Rounded Rectangle 64">
            <a:extLst>
              <a:ext uri="{FF2B5EF4-FFF2-40B4-BE49-F238E27FC236}">
                <a16:creationId xmlns:a16="http://schemas.microsoft.com/office/drawing/2014/main" id="{2CA119AF-F873-2E4E-8528-57BFB2194CE1}"/>
              </a:ext>
            </a:extLst>
          </p:cNvPr>
          <p:cNvSpPr/>
          <p:nvPr/>
        </p:nvSpPr>
        <p:spPr>
          <a:xfrm>
            <a:off x="2895020" y="3089642"/>
            <a:ext cx="1835999" cy="1040509"/>
          </a:xfrm>
          <a:prstGeom prst="roundRect">
            <a:avLst>
              <a:gd name="adj" fmla="val 8984"/>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US" sz="1200" b="1" dirty="0">
                <a:solidFill>
                  <a:schemeClr val="tx1"/>
                </a:solidFill>
                <a:latin typeface="Source Sans Pro" panose="020B0503030403020204" pitchFamily="34" charset="0"/>
                <a:ea typeface="Source Sans Pro" panose="020B0503030403020204" pitchFamily="34" charset="0"/>
              </a:rPr>
              <a:t>Exceptions Manager</a:t>
            </a:r>
          </a:p>
          <a:p>
            <a:r>
              <a:rPr lang="en-US" sz="1000" dirty="0">
                <a:solidFill>
                  <a:schemeClr val="tx1"/>
                </a:solidFill>
                <a:latin typeface="Source Sans Pro" panose="020B0503030403020204" pitchFamily="34" charset="0"/>
                <a:ea typeface="Source Sans Pro" panose="020B0503030403020204" pitchFamily="34" charset="0"/>
              </a:rPr>
              <a:t>• Zero Division &amp; Null Pointer </a:t>
            </a:r>
          </a:p>
          <a:p>
            <a:r>
              <a:rPr lang="en-US" sz="1000" dirty="0">
                <a:solidFill>
                  <a:schemeClr val="tx1"/>
                </a:solidFill>
                <a:latin typeface="Source Sans Pro" panose="020B0503030403020204" pitchFamily="34" charset="0"/>
                <a:ea typeface="Source Sans Pro" panose="020B0503030403020204" pitchFamily="34" charset="0"/>
              </a:rPr>
              <a:t>• Array Index Out of Bounds</a:t>
            </a:r>
          </a:p>
          <a:p>
            <a:r>
              <a:rPr lang="en-US" sz="1000" dirty="0">
                <a:solidFill>
                  <a:schemeClr val="tx1"/>
                </a:solidFill>
                <a:latin typeface="Source Sans Pro" panose="020B0503030403020204" pitchFamily="34" charset="0"/>
                <a:ea typeface="Source Sans Pro" panose="020B0503030403020204" pitchFamily="34" charset="0"/>
              </a:rPr>
              <a:t>• Invalid Reference Cast</a:t>
            </a:r>
          </a:p>
          <a:p>
            <a:r>
              <a:rPr lang="en-US" sz="1000" dirty="0">
                <a:solidFill>
                  <a:schemeClr val="tx1"/>
                </a:solidFill>
                <a:latin typeface="Source Sans Pro" panose="020B0503030403020204" pitchFamily="34" charset="0"/>
                <a:ea typeface="Source Sans Pro" panose="020B0503030403020204" pitchFamily="34" charset="0"/>
              </a:rPr>
              <a:t>• Stack &amp; Memory Overflow</a:t>
            </a:r>
          </a:p>
          <a:p>
            <a:r>
              <a:rPr lang="en-US" sz="1000" dirty="0">
                <a:solidFill>
                  <a:schemeClr val="tx1"/>
                </a:solidFill>
                <a:latin typeface="Source Sans Pro" panose="020B0503030403020204" pitchFamily="34" charset="0"/>
                <a:ea typeface="Source Sans Pro" panose="020B0503030403020204" pitchFamily="34" charset="0"/>
              </a:rPr>
              <a:t>• Catch &amp; Finally Semantic </a:t>
            </a:r>
          </a:p>
        </p:txBody>
      </p:sp>
      <p:sp>
        <p:nvSpPr>
          <p:cNvPr id="81" name="Rounded Rectangle 64">
            <a:extLst>
              <a:ext uri="{FF2B5EF4-FFF2-40B4-BE49-F238E27FC236}">
                <a16:creationId xmlns:a16="http://schemas.microsoft.com/office/drawing/2014/main" id="{A1515842-3512-0E4B-BFAD-3B78CC0F79D2}"/>
              </a:ext>
            </a:extLst>
          </p:cNvPr>
          <p:cNvSpPr/>
          <p:nvPr/>
        </p:nvSpPr>
        <p:spPr>
          <a:xfrm>
            <a:off x="2893096" y="4235187"/>
            <a:ext cx="1835999" cy="630733"/>
          </a:xfrm>
          <a:prstGeom prst="roundRect">
            <a:avLst>
              <a:gd name="adj" fmla="val 19127"/>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Native Interface</a:t>
            </a:r>
          </a:p>
          <a:p>
            <a:r>
              <a:rPr lang="en-US" sz="1000" dirty="0">
                <a:solidFill>
                  <a:schemeClr val="tx1"/>
                </a:solidFill>
                <a:latin typeface="Source Sans Pro" panose="020B0503030403020204" pitchFamily="34" charset="0"/>
                <a:ea typeface="Source Sans Pro" panose="020B0503030403020204" pitchFamily="34" charset="0"/>
              </a:rPr>
              <a:t>• Procedure Call Standard ABI</a:t>
            </a:r>
          </a:p>
          <a:p>
            <a:r>
              <a:rPr lang="en-US" sz="1000" dirty="0">
                <a:solidFill>
                  <a:schemeClr val="tx1"/>
                </a:solidFill>
                <a:latin typeface="Source Sans Pro" panose="020B0503030403020204" pitchFamily="34" charset="0"/>
                <a:ea typeface="Source Sans Pro" panose="020B0503030403020204" pitchFamily="34" charset="0"/>
              </a:rPr>
              <a:t>• Native Resources Manager</a:t>
            </a:r>
          </a:p>
        </p:txBody>
      </p:sp>
      <p:sp>
        <p:nvSpPr>
          <p:cNvPr id="82" name="Rounded Rectangle 64">
            <a:extLst>
              <a:ext uri="{FF2B5EF4-FFF2-40B4-BE49-F238E27FC236}">
                <a16:creationId xmlns:a16="http://schemas.microsoft.com/office/drawing/2014/main" id="{E2D7539F-9236-6446-AB93-37D436E13DD1}"/>
              </a:ext>
            </a:extLst>
          </p:cNvPr>
          <p:cNvSpPr/>
          <p:nvPr/>
        </p:nvSpPr>
        <p:spPr>
          <a:xfrm>
            <a:off x="4844480" y="3213806"/>
            <a:ext cx="2055251" cy="1649785"/>
          </a:xfrm>
          <a:prstGeom prst="roundRect">
            <a:avLst>
              <a:gd name="adj" fmla="val 6348"/>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Processing Unit</a:t>
            </a:r>
          </a:p>
          <a:p>
            <a:endParaRPr lang="en-GB" sz="1000" dirty="0">
              <a:solidFill>
                <a:schemeClr val="tx1"/>
              </a:solidFill>
              <a:latin typeface="Source Sans Pro" panose="020B0503030403020204" pitchFamily="34" charset="0"/>
              <a:ea typeface="Source Sans Pro" panose="020B0503030403020204" pitchFamily="34" charset="0"/>
            </a:endParaRPr>
          </a:p>
          <a:p>
            <a:r>
              <a:rPr lang="en-US" sz="1000" dirty="0">
                <a:solidFill>
                  <a:schemeClr val="tx1"/>
                </a:solidFill>
                <a:latin typeface="Source Sans Pro" panose="020B0503030403020204" pitchFamily="34" charset="0"/>
                <a:ea typeface="Source Sans Pro" panose="020B0503030403020204" pitchFamily="34" charset="0"/>
              </a:rPr>
              <a:t>• High Density Instructions (ISA)</a:t>
            </a:r>
          </a:p>
          <a:p>
            <a:r>
              <a:rPr lang="en-US" sz="1000" dirty="0">
                <a:solidFill>
                  <a:schemeClr val="tx1"/>
                </a:solidFill>
                <a:latin typeface="Source Sans Pro" panose="020B0503030403020204" pitchFamily="34" charset="0"/>
                <a:ea typeface="Source Sans Pro" panose="020B0503030403020204" pitchFamily="34" charset="0"/>
              </a:rPr>
              <a:t>• FPU 32-bit &amp; 64-bit</a:t>
            </a:r>
          </a:p>
          <a:p>
            <a:r>
              <a:rPr lang="en-US" sz="1000" dirty="0">
                <a:solidFill>
                  <a:schemeClr val="tx1"/>
                </a:solidFill>
                <a:latin typeface="Source Sans Pro" panose="020B0503030403020204" pitchFamily="34" charset="0"/>
                <a:ea typeface="Source Sans Pro" panose="020B0503030403020204" pitchFamily="34" charset="0"/>
              </a:rPr>
              <a:t>• 16-bit Pointers(*)</a:t>
            </a:r>
          </a:p>
          <a:p>
            <a:r>
              <a:rPr lang="en-US" sz="1000" dirty="0">
                <a:solidFill>
                  <a:schemeClr val="tx1"/>
                </a:solidFill>
                <a:latin typeface="Source Sans Pro" panose="020B0503030403020204" pitchFamily="34" charset="0"/>
                <a:ea typeface="Source Sans Pro" panose="020B0503030403020204" pitchFamily="34" charset="0"/>
              </a:rPr>
              <a:t>• Software MPU</a:t>
            </a:r>
          </a:p>
        </p:txBody>
      </p:sp>
      <p:sp>
        <p:nvSpPr>
          <p:cNvPr id="86" name="Rectangle: Rounded Corners 25">
            <a:extLst>
              <a:ext uri="{FF2B5EF4-FFF2-40B4-BE49-F238E27FC236}">
                <a16:creationId xmlns:a16="http://schemas.microsoft.com/office/drawing/2014/main" id="{597E8CA4-0126-884C-BDD5-63D27B50D044}"/>
              </a:ext>
            </a:extLst>
          </p:cNvPr>
          <p:cNvSpPr/>
          <p:nvPr/>
        </p:nvSpPr>
        <p:spPr>
          <a:xfrm>
            <a:off x="2788886" y="136460"/>
            <a:ext cx="9115372" cy="1447634"/>
          </a:xfrm>
          <a:prstGeom prst="roundRect">
            <a:avLst>
              <a:gd name="adj" fmla="val 1121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APPLICATION DATA (ROM)</a:t>
            </a:r>
          </a:p>
        </p:txBody>
      </p:sp>
      <p:sp>
        <p:nvSpPr>
          <p:cNvPr id="87" name="Rounded Rectangle 64">
            <a:extLst>
              <a:ext uri="{FF2B5EF4-FFF2-40B4-BE49-F238E27FC236}">
                <a16:creationId xmlns:a16="http://schemas.microsoft.com/office/drawing/2014/main" id="{57FB36B9-4D8D-A74D-B500-893805181DA1}"/>
              </a:ext>
            </a:extLst>
          </p:cNvPr>
          <p:cNvSpPr/>
          <p:nvPr/>
        </p:nvSpPr>
        <p:spPr>
          <a:xfrm>
            <a:off x="2928356" y="509640"/>
            <a:ext cx="4217535" cy="987346"/>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Code</a:t>
            </a:r>
          </a:p>
          <a:p>
            <a:pPr marL="171450" indent="-171450">
              <a:buFont typeface="Arial" panose="020B0604020202020204" pitchFamily="34" charset="0"/>
              <a:buChar char="•"/>
            </a:pPr>
            <a:r>
              <a:rPr lang="en-US" sz="1000" dirty="0">
                <a:solidFill>
                  <a:schemeClr val="tx1"/>
                </a:solidFill>
                <a:latin typeface="Source Sans Pro" panose="020B0503030403020204" pitchFamily="34" charset="0"/>
                <a:ea typeface="Source Sans Pro" panose="020B0503030403020204" pitchFamily="34" charset="0"/>
              </a:rPr>
              <a:t>Execution In Place (XIP)</a:t>
            </a:r>
          </a:p>
          <a:p>
            <a:pPr marL="171450" indent="-171450">
              <a:buFont typeface="Arial" panose="020B0604020202020204" pitchFamily="34" charset="0"/>
              <a:buChar char="•"/>
            </a:pPr>
            <a:r>
              <a:rPr lang="en-US" sz="1000" dirty="0">
                <a:solidFill>
                  <a:srgbClr val="4B5357"/>
                </a:solidFill>
                <a:latin typeface="Source Sans Pro" panose="020B0503030403020204" pitchFamily="34" charset="0"/>
                <a:ea typeface="Source Sans Pro" panose="020B0503030403020204" pitchFamily="34" charset="0"/>
              </a:rPr>
              <a:t>Linked to any </a:t>
            </a:r>
            <a:r>
              <a:rPr lang="en-US" sz="1000" dirty="0">
                <a:solidFill>
                  <a:schemeClr val="tx1"/>
                </a:solidFill>
                <a:latin typeface="Source Sans Pro" panose="020B0503030403020204" pitchFamily="34" charset="0"/>
                <a:ea typeface="Source Sans Pro" panose="020B0503030403020204" pitchFamily="34" charset="0"/>
              </a:rPr>
              <a:t>byte-addressable memory (</a:t>
            </a:r>
            <a:r>
              <a:rPr lang="en-US" sz="1000" dirty="0">
                <a:solidFill>
                  <a:srgbClr val="4B5357"/>
                </a:solidFill>
                <a:latin typeface="Source Sans Pro" panose="020B0503030403020204" pitchFamily="34" charset="0"/>
                <a:ea typeface="Source Sans Pro" panose="020B0503030403020204" pitchFamily="34" charset="0"/>
              </a:rPr>
              <a:t>RAM or Flash)</a:t>
            </a:r>
          </a:p>
          <a:p>
            <a:pPr marL="171450" indent="-171450">
              <a:buFont typeface="Arial" panose="020B0604020202020204" pitchFamily="34" charset="0"/>
              <a:buChar char="•"/>
            </a:pPr>
            <a:endParaRPr lang="en-US" sz="1000" dirty="0">
              <a:solidFill>
                <a:schemeClr val="tx1"/>
              </a:solidFill>
              <a:latin typeface="Source Sans Pro" panose="020B0503030403020204" pitchFamily="34" charset="0"/>
              <a:ea typeface="Source Sans Pro" panose="020B0503030403020204" pitchFamily="34" charset="0"/>
            </a:endParaRPr>
          </a:p>
        </p:txBody>
      </p:sp>
      <p:sp>
        <p:nvSpPr>
          <p:cNvPr id="91" name="Rectangle: Rounded Corners 28">
            <a:extLst>
              <a:ext uri="{FF2B5EF4-FFF2-40B4-BE49-F238E27FC236}">
                <a16:creationId xmlns:a16="http://schemas.microsoft.com/office/drawing/2014/main" id="{80F92206-2787-1C4D-BC9E-CB585DD15340}"/>
              </a:ext>
            </a:extLst>
          </p:cNvPr>
          <p:cNvSpPr/>
          <p:nvPr/>
        </p:nvSpPr>
        <p:spPr>
          <a:xfrm>
            <a:off x="220972" y="3332731"/>
            <a:ext cx="2156338" cy="3156001"/>
          </a:xfrm>
          <a:prstGeom prst="roundRect">
            <a:avLst>
              <a:gd name="adj" fmla="val 666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DEBUG INTERFACE</a:t>
            </a:r>
          </a:p>
        </p:txBody>
      </p:sp>
      <p:sp>
        <p:nvSpPr>
          <p:cNvPr id="92" name="Rounded Rectangle 64">
            <a:extLst>
              <a:ext uri="{FF2B5EF4-FFF2-40B4-BE49-F238E27FC236}">
                <a16:creationId xmlns:a16="http://schemas.microsoft.com/office/drawing/2014/main" id="{5C22A8EC-AA3D-524E-93BE-1E61FC51FAEE}"/>
              </a:ext>
            </a:extLst>
          </p:cNvPr>
          <p:cNvSpPr/>
          <p:nvPr/>
        </p:nvSpPr>
        <p:spPr>
          <a:xfrm>
            <a:off x="389004" y="3694786"/>
            <a:ext cx="1800000" cy="263845"/>
          </a:xfrm>
          <a:prstGeom prst="roundRect">
            <a:avLst>
              <a:gd name="adj" fmla="val 25033"/>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Debugger Proxy</a:t>
            </a:r>
          </a:p>
        </p:txBody>
      </p:sp>
      <p:sp>
        <p:nvSpPr>
          <p:cNvPr id="93" name="Rounded Rectangle 64">
            <a:extLst>
              <a:ext uri="{FF2B5EF4-FFF2-40B4-BE49-F238E27FC236}">
                <a16:creationId xmlns:a16="http://schemas.microsoft.com/office/drawing/2014/main" id="{A4E77C73-F199-6D47-9802-F489C52F248C}"/>
              </a:ext>
            </a:extLst>
          </p:cNvPr>
          <p:cNvSpPr/>
          <p:nvPr/>
        </p:nvSpPr>
        <p:spPr>
          <a:xfrm>
            <a:off x="389002" y="4064732"/>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Integrity Check</a:t>
            </a:r>
          </a:p>
        </p:txBody>
      </p:sp>
      <p:sp>
        <p:nvSpPr>
          <p:cNvPr id="94" name="Rounded Rectangle 64">
            <a:extLst>
              <a:ext uri="{FF2B5EF4-FFF2-40B4-BE49-F238E27FC236}">
                <a16:creationId xmlns:a16="http://schemas.microsoft.com/office/drawing/2014/main" id="{213108D2-5926-FB42-B8BC-139A14481E01}"/>
              </a:ext>
            </a:extLst>
          </p:cNvPr>
          <p:cNvSpPr/>
          <p:nvPr/>
        </p:nvSpPr>
        <p:spPr>
          <a:xfrm>
            <a:off x="389003" y="4428418"/>
            <a:ext cx="1800000" cy="259463"/>
          </a:xfrm>
          <a:prstGeom prst="roundRect">
            <a:avLst>
              <a:gd name="adj" fmla="val 2291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Core Dump</a:t>
            </a:r>
          </a:p>
        </p:txBody>
      </p:sp>
      <p:sp>
        <p:nvSpPr>
          <p:cNvPr id="95" name="Rounded Rectangle 64">
            <a:extLst>
              <a:ext uri="{FF2B5EF4-FFF2-40B4-BE49-F238E27FC236}">
                <a16:creationId xmlns:a16="http://schemas.microsoft.com/office/drawing/2014/main" id="{9183D5D0-EDC8-D843-BB7B-F2F69FC0DFDA}"/>
              </a:ext>
            </a:extLst>
          </p:cNvPr>
          <p:cNvSpPr/>
          <p:nvPr/>
        </p:nvSpPr>
        <p:spPr>
          <a:xfrm>
            <a:off x="387084" y="4796173"/>
            <a:ext cx="1800000" cy="259463"/>
          </a:xfrm>
          <a:prstGeom prst="roundRect">
            <a:avLst>
              <a:gd name="adj" fmla="val 241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Heap Dump</a:t>
            </a:r>
          </a:p>
        </p:txBody>
      </p:sp>
      <p:sp>
        <p:nvSpPr>
          <p:cNvPr id="96" name="Rounded Rectangle 64">
            <a:extLst>
              <a:ext uri="{FF2B5EF4-FFF2-40B4-BE49-F238E27FC236}">
                <a16:creationId xmlns:a16="http://schemas.microsoft.com/office/drawing/2014/main" id="{385682CC-690C-3144-B485-992DF77ADF66}"/>
              </a:ext>
            </a:extLst>
          </p:cNvPr>
          <p:cNvSpPr/>
          <p:nvPr/>
        </p:nvSpPr>
        <p:spPr>
          <a:xfrm>
            <a:off x="387084" y="5163928"/>
            <a:ext cx="1800000" cy="360000"/>
          </a:xfrm>
          <a:prstGeom prst="roundRect">
            <a:avLst>
              <a:gd name="adj" fmla="val 19058"/>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Task/Threads </a:t>
            </a:r>
          </a:p>
          <a:p>
            <a:pPr algn="ctr"/>
            <a:r>
              <a:rPr lang="en-GB" sz="1000" b="1" dirty="0">
                <a:solidFill>
                  <a:schemeClr val="tx1"/>
                </a:solidFill>
                <a:latin typeface="Source Sans Pro" panose="020B0503030403020204" pitchFamily="34" charset="0"/>
                <a:ea typeface="Source Sans Pro" panose="020B0503030403020204" pitchFamily="34" charset="0"/>
              </a:rPr>
              <a:t>Execution Tracing</a:t>
            </a:r>
          </a:p>
        </p:txBody>
      </p:sp>
      <p:sp>
        <p:nvSpPr>
          <p:cNvPr id="97" name="Rounded Rectangle 64">
            <a:extLst>
              <a:ext uri="{FF2B5EF4-FFF2-40B4-BE49-F238E27FC236}">
                <a16:creationId xmlns:a16="http://schemas.microsoft.com/office/drawing/2014/main" id="{4719CA8E-D4A2-164F-8F44-AF0E6A443AB5}"/>
              </a:ext>
            </a:extLst>
          </p:cNvPr>
          <p:cNvSpPr/>
          <p:nvPr/>
        </p:nvSpPr>
        <p:spPr>
          <a:xfrm>
            <a:off x="387085" y="5613360"/>
            <a:ext cx="1800000" cy="748163"/>
          </a:xfrm>
          <a:prstGeom prst="roundRect">
            <a:avLst>
              <a:gd name="adj" fmla="val 1472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Advanced Profiling</a:t>
            </a:r>
          </a:p>
          <a:p>
            <a:r>
              <a:rPr lang="en-GB" sz="1000" dirty="0">
                <a:solidFill>
                  <a:schemeClr val="tx1"/>
                </a:solidFill>
                <a:latin typeface="Source Sans Pro" panose="020B0503030403020204" pitchFamily="34" charset="0"/>
                <a:ea typeface="Source Sans Pro" panose="020B0503030403020204" pitchFamily="34" charset="0"/>
              </a:rPr>
              <a:t>• Method calls (Flame Graph)</a:t>
            </a:r>
          </a:p>
          <a:p>
            <a:r>
              <a:rPr lang="en-GB" sz="1000" dirty="0">
                <a:solidFill>
                  <a:schemeClr val="tx1"/>
                </a:solidFill>
                <a:latin typeface="Source Sans Pro" panose="020B0503030403020204" pitchFamily="34" charset="0"/>
                <a:ea typeface="Source Sans Pro" panose="020B0503030403020204" pitchFamily="34" charset="0"/>
              </a:rPr>
              <a:t>• Object Allocations</a:t>
            </a:r>
          </a:p>
          <a:p>
            <a:r>
              <a:rPr lang="en-GB" sz="1000" dirty="0">
                <a:solidFill>
                  <a:schemeClr val="tx1"/>
                </a:solidFill>
                <a:latin typeface="Source Sans Pro" panose="020B0503030403020204" pitchFamily="34" charset="0"/>
                <a:ea typeface="Source Sans Pro" panose="020B0503030403020204" pitchFamily="34" charset="0"/>
              </a:rPr>
              <a:t>• Exceptions</a:t>
            </a:r>
          </a:p>
        </p:txBody>
      </p:sp>
      <p:cxnSp>
        <p:nvCxnSpPr>
          <p:cNvPr id="120" name="Straight Arrow Connector 119">
            <a:extLst>
              <a:ext uri="{FF2B5EF4-FFF2-40B4-BE49-F238E27FC236}">
                <a16:creationId xmlns:a16="http://schemas.microsoft.com/office/drawing/2014/main" id="{743083DE-42B4-AB41-A615-932E1796C6F9}"/>
              </a:ext>
            </a:extLst>
          </p:cNvPr>
          <p:cNvCxnSpPr>
            <a:cxnSpLocks/>
          </p:cNvCxnSpPr>
          <p:nvPr/>
        </p:nvCxnSpPr>
        <p:spPr>
          <a:xfrm>
            <a:off x="2357032" y="4232859"/>
            <a:ext cx="4147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F10700B-CEEB-6C4B-B549-1775EC8105EF}"/>
              </a:ext>
            </a:extLst>
          </p:cNvPr>
          <p:cNvCxnSpPr>
            <a:cxnSpLocks/>
          </p:cNvCxnSpPr>
          <p:nvPr/>
        </p:nvCxnSpPr>
        <p:spPr>
          <a:xfrm>
            <a:off x="4950331" y="1576653"/>
            <a:ext cx="0" cy="301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0E55BEC-89A1-7B4A-A945-CA0E2116DF56}"/>
              </a:ext>
            </a:extLst>
          </p:cNvPr>
          <p:cNvCxnSpPr>
            <a:cxnSpLocks/>
            <a:stCxn id="2" idx="2"/>
          </p:cNvCxnSpPr>
          <p:nvPr/>
        </p:nvCxnSpPr>
        <p:spPr>
          <a:xfrm>
            <a:off x="4950331" y="4954060"/>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73845779-2E79-654A-B05A-18F5C7364506}"/>
              </a:ext>
            </a:extLst>
          </p:cNvPr>
          <p:cNvSpPr txBox="1"/>
          <p:nvPr/>
        </p:nvSpPr>
        <p:spPr>
          <a:xfrm>
            <a:off x="2738938" y="4899611"/>
            <a:ext cx="1318672" cy="246221"/>
          </a:xfrm>
          <a:prstGeom prst="rect">
            <a:avLst/>
          </a:prstGeom>
          <a:noFill/>
        </p:spPr>
        <p:txBody>
          <a:bodyPr wrap="square">
            <a:spAutoFit/>
          </a:bodyPr>
          <a:lstStyle/>
          <a:p>
            <a:r>
              <a:rPr lang="en-GB" sz="1000" i="1" dirty="0">
                <a:solidFill>
                  <a:schemeClr val="tx1"/>
                </a:solidFill>
                <a:latin typeface="Source Sans Pro Light" charset="0"/>
                <a:ea typeface="Source Sans Pro Light" charset="0"/>
              </a:rPr>
              <a:t>(*) = optional</a:t>
            </a:r>
            <a:endParaRPr lang="en-US" sz="1000" i="1" dirty="0"/>
          </a:p>
        </p:txBody>
      </p:sp>
      <p:sp>
        <p:nvSpPr>
          <p:cNvPr id="154" name="Rounded Rectangle 64">
            <a:extLst>
              <a:ext uri="{FF2B5EF4-FFF2-40B4-BE49-F238E27FC236}">
                <a16:creationId xmlns:a16="http://schemas.microsoft.com/office/drawing/2014/main" id="{CEB6110E-772D-794B-9E39-2FF9F05E216E}"/>
              </a:ext>
            </a:extLst>
          </p:cNvPr>
          <p:cNvSpPr/>
          <p:nvPr/>
        </p:nvSpPr>
        <p:spPr>
          <a:xfrm>
            <a:off x="220972" y="136460"/>
            <a:ext cx="2174886" cy="3035577"/>
          </a:xfrm>
          <a:prstGeom prst="roundRect">
            <a:avLst>
              <a:gd name="adj" fmla="val 664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b="1" dirty="0">
                <a:solidFill>
                  <a:schemeClr val="tx1"/>
                </a:solidFill>
                <a:latin typeface="Source Sans Pro" panose="020B0503030403020204" pitchFamily="34" charset="0"/>
                <a:ea typeface="Source Sans Pro" panose="020B0503030403020204" pitchFamily="34" charset="0"/>
              </a:rPr>
              <a:t>BINARY INTERFACE</a:t>
            </a:r>
          </a:p>
        </p:txBody>
      </p:sp>
      <p:sp>
        <p:nvSpPr>
          <p:cNvPr id="155" name="Rounded Rectangle 64">
            <a:extLst>
              <a:ext uri="{FF2B5EF4-FFF2-40B4-BE49-F238E27FC236}">
                <a16:creationId xmlns:a16="http://schemas.microsoft.com/office/drawing/2014/main" id="{C29D47E1-AC6A-F343-87D7-F611527E467E}"/>
              </a:ext>
            </a:extLst>
          </p:cNvPr>
          <p:cNvSpPr/>
          <p:nvPr/>
        </p:nvSpPr>
        <p:spPr>
          <a:xfrm>
            <a:off x="398686" y="1490033"/>
            <a:ext cx="1800001" cy="266037"/>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ELF Linker</a:t>
            </a:r>
          </a:p>
        </p:txBody>
      </p:sp>
      <p:sp>
        <p:nvSpPr>
          <p:cNvPr id="156" name="Rounded Rectangle 64">
            <a:extLst>
              <a:ext uri="{FF2B5EF4-FFF2-40B4-BE49-F238E27FC236}">
                <a16:creationId xmlns:a16="http://schemas.microsoft.com/office/drawing/2014/main" id="{EFDA9BF2-0C1D-2E4B-8F32-4BD0A985EF95}"/>
              </a:ext>
            </a:extLst>
          </p:cNvPr>
          <p:cNvSpPr/>
          <p:nvPr/>
        </p:nvSpPr>
        <p:spPr>
          <a:xfrm>
            <a:off x="398686" y="839145"/>
            <a:ext cx="1800001" cy="268228"/>
          </a:xfrm>
          <a:prstGeom prst="roundRect">
            <a:avLst>
              <a:gd name="adj" fmla="val 27481"/>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Few Lib Dependencies</a:t>
            </a:r>
          </a:p>
        </p:txBody>
      </p:sp>
      <p:sp>
        <p:nvSpPr>
          <p:cNvPr id="157" name="Rounded Rectangle 64">
            <a:extLst>
              <a:ext uri="{FF2B5EF4-FFF2-40B4-BE49-F238E27FC236}">
                <a16:creationId xmlns:a16="http://schemas.microsoft.com/office/drawing/2014/main" id="{C28A150B-5971-DE41-9EA1-D58EAD38AC55}"/>
              </a:ext>
            </a:extLst>
          </p:cNvPr>
          <p:cNvSpPr/>
          <p:nvPr/>
        </p:nvSpPr>
        <p:spPr>
          <a:xfrm>
            <a:off x="398684" y="1794287"/>
            <a:ext cx="1800003" cy="450394"/>
          </a:xfrm>
          <a:prstGeom prst="roundRect">
            <a:avLst>
              <a:gd name="adj" fmla="val 2705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GB" sz="1000" dirty="0">
                <a:solidFill>
                  <a:schemeClr val="tx1"/>
                </a:solidFill>
                <a:latin typeface="Source Sans Pro" panose="020B0503030403020204" pitchFamily="34" charset="0"/>
                <a:ea typeface="Source Sans Pro" panose="020B0503030403020204" pitchFamily="34" charset="0"/>
              </a:rPr>
              <a:t>• Software or Interrupt Timer</a:t>
            </a:r>
          </a:p>
          <a:p>
            <a:r>
              <a:rPr lang="en-GB" sz="1000" dirty="0">
                <a:solidFill>
                  <a:schemeClr val="tx1"/>
                </a:solidFill>
                <a:latin typeface="Source Sans Pro" panose="020B0503030403020204" pitchFamily="34" charset="0"/>
                <a:ea typeface="Source Sans Pro" panose="020B0503030403020204" pitchFamily="34" charset="0"/>
              </a:rPr>
              <a:t>• Application Time</a:t>
            </a:r>
          </a:p>
        </p:txBody>
      </p:sp>
      <p:sp>
        <p:nvSpPr>
          <p:cNvPr id="158" name="Rounded Rectangle 64">
            <a:extLst>
              <a:ext uri="{FF2B5EF4-FFF2-40B4-BE49-F238E27FC236}">
                <a16:creationId xmlns:a16="http://schemas.microsoft.com/office/drawing/2014/main" id="{31229942-31A1-6F43-AE0D-DF76A0BB2330}"/>
              </a:ext>
            </a:extLst>
          </p:cNvPr>
          <p:cNvSpPr/>
          <p:nvPr/>
        </p:nvSpPr>
        <p:spPr>
          <a:xfrm>
            <a:off x="398686" y="1164378"/>
            <a:ext cx="1800001" cy="248505"/>
          </a:xfrm>
          <a:prstGeom prst="roundRect">
            <a:avLst>
              <a:gd name="adj" fmla="val 1529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I/O &amp; Character Print</a:t>
            </a:r>
          </a:p>
        </p:txBody>
      </p:sp>
      <p:cxnSp>
        <p:nvCxnSpPr>
          <p:cNvPr id="159" name="Straight Arrow Connector 158">
            <a:extLst>
              <a:ext uri="{FF2B5EF4-FFF2-40B4-BE49-F238E27FC236}">
                <a16:creationId xmlns:a16="http://schemas.microsoft.com/office/drawing/2014/main" id="{B9B5D951-FA28-B146-887B-9A6ED0DE30BE}"/>
              </a:ext>
            </a:extLst>
          </p:cNvPr>
          <p:cNvCxnSpPr>
            <a:cxnSpLocks/>
          </p:cNvCxnSpPr>
          <p:nvPr/>
        </p:nvCxnSpPr>
        <p:spPr>
          <a:xfrm>
            <a:off x="2395858" y="2870283"/>
            <a:ext cx="3712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64">
            <a:extLst>
              <a:ext uri="{FF2B5EF4-FFF2-40B4-BE49-F238E27FC236}">
                <a16:creationId xmlns:a16="http://schemas.microsoft.com/office/drawing/2014/main" id="{F8645847-2B7F-014A-827A-AC3404EFEF71}"/>
              </a:ext>
            </a:extLst>
          </p:cNvPr>
          <p:cNvSpPr/>
          <p:nvPr/>
        </p:nvSpPr>
        <p:spPr>
          <a:xfrm>
            <a:off x="2917149" y="2223849"/>
            <a:ext cx="2055252" cy="760757"/>
          </a:xfrm>
          <a:prstGeom prst="roundRect">
            <a:avLst>
              <a:gd name="adj" fmla="val 95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Smart Memory Manager</a:t>
            </a:r>
          </a:p>
          <a:p>
            <a:r>
              <a:rPr lang="en-US" sz="1000" dirty="0">
                <a:solidFill>
                  <a:schemeClr val="tx1"/>
                </a:solidFill>
                <a:latin typeface="Source Sans Pro" panose="020B0503030403020204" pitchFamily="34" charset="0"/>
                <a:ea typeface="Source Sans Pro" panose="020B0503030403020204" pitchFamily="34" charset="0"/>
              </a:rPr>
              <a:t>• Memory Allocator</a:t>
            </a:r>
          </a:p>
          <a:p>
            <a:r>
              <a:rPr lang="en-US" sz="1000" dirty="0">
                <a:solidFill>
                  <a:schemeClr val="tx1"/>
                </a:solidFill>
                <a:latin typeface="Source Sans Pro" panose="020B0503030403020204" pitchFamily="34" charset="0"/>
                <a:ea typeface="Source Sans Pro" panose="020B0503030403020204" pitchFamily="34" charset="0"/>
              </a:rPr>
              <a:t>• Garbage Collector</a:t>
            </a:r>
          </a:p>
          <a:p>
            <a:r>
              <a:rPr lang="en-US" sz="1000" dirty="0">
                <a:solidFill>
                  <a:schemeClr val="tx1"/>
                </a:solidFill>
                <a:latin typeface="Source Sans Pro" panose="020B0503030403020204" pitchFamily="34" charset="0"/>
                <a:ea typeface="Source Sans Pro" panose="020B0503030403020204" pitchFamily="34" charset="0"/>
              </a:rPr>
              <a:t>• Check Heap Overflow</a:t>
            </a:r>
          </a:p>
        </p:txBody>
      </p:sp>
      <p:sp>
        <p:nvSpPr>
          <p:cNvPr id="6" name="Rounded Rectangle 64">
            <a:extLst>
              <a:ext uri="{FF2B5EF4-FFF2-40B4-BE49-F238E27FC236}">
                <a16:creationId xmlns:a16="http://schemas.microsoft.com/office/drawing/2014/main" id="{4AF867AA-025B-3C16-FE63-345D39D2DB8D}"/>
              </a:ext>
            </a:extLst>
          </p:cNvPr>
          <p:cNvSpPr/>
          <p:nvPr/>
        </p:nvSpPr>
        <p:spPr>
          <a:xfrm>
            <a:off x="3985213" y="5587293"/>
            <a:ext cx="1301702"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Managed</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3" name="Rounded Rectangle 64">
            <a:extLst>
              <a:ext uri="{FF2B5EF4-FFF2-40B4-BE49-F238E27FC236}">
                <a16:creationId xmlns:a16="http://schemas.microsoft.com/office/drawing/2014/main" id="{83096020-8DA4-C869-4969-F34BD02510B4}"/>
              </a:ext>
            </a:extLst>
          </p:cNvPr>
          <p:cNvSpPr/>
          <p:nvPr/>
        </p:nvSpPr>
        <p:spPr>
          <a:xfrm>
            <a:off x="7318227" y="498997"/>
            <a:ext cx="4491683" cy="982993"/>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Resources</a:t>
            </a:r>
          </a:p>
          <a:p>
            <a:pPr marL="171450" indent="-171450">
              <a:buFont typeface="Arial" panose="020B0604020202020204" pitchFamily="34" charset="0"/>
              <a:buChar char="•"/>
            </a:pPr>
            <a:r>
              <a:rPr lang="en-GB" sz="1000" dirty="0">
                <a:solidFill>
                  <a:schemeClr val="tx1"/>
                </a:solidFill>
                <a:latin typeface="Source Sans Pro" panose="020B0503030403020204" pitchFamily="34" charset="0"/>
                <a:ea typeface="Source Sans Pro" panose="020B0503030403020204" pitchFamily="34" charset="0"/>
              </a:rPr>
              <a:t>Streaming and Seeking access modes</a:t>
            </a:r>
          </a:p>
          <a:p>
            <a:pPr marL="171450" indent="-171450">
              <a:buFont typeface="Arial" panose="020B0604020202020204" pitchFamily="34" charset="0"/>
              <a:buChar char="•"/>
            </a:pPr>
            <a:r>
              <a:rPr lang="en-GB" sz="1000" dirty="0">
                <a:solidFill>
                  <a:schemeClr val="tx1"/>
                </a:solidFill>
                <a:latin typeface="Source Sans Pro" panose="020B0503030403020204" pitchFamily="34" charset="0"/>
                <a:ea typeface="Source Sans Pro" panose="020B0503030403020204" pitchFamily="34" charset="0"/>
              </a:rPr>
              <a:t>Internal </a:t>
            </a:r>
            <a:r>
              <a:rPr lang="en-US" sz="1000" dirty="0">
                <a:solidFill>
                  <a:schemeClr val="tx1"/>
                </a:solidFill>
                <a:latin typeface="Source Sans Pro" panose="020B0503030403020204" pitchFamily="34" charset="0"/>
                <a:ea typeface="Source Sans Pro" panose="020B0503030403020204" pitchFamily="34" charset="0"/>
              </a:rPr>
              <a:t>Resources Linker (m</a:t>
            </a:r>
            <a:r>
              <a:rPr lang="en-GB" sz="1000" dirty="0" err="1">
                <a:solidFill>
                  <a:schemeClr val="tx1"/>
                </a:solidFill>
                <a:latin typeface="Source Sans Pro" panose="020B0503030403020204" pitchFamily="34" charset="0"/>
                <a:ea typeface="Source Sans Pro" panose="020B0503030403020204" pitchFamily="34" charset="0"/>
              </a:rPr>
              <a:t>emory</a:t>
            </a:r>
            <a:r>
              <a:rPr lang="en-GB" sz="1000" dirty="0">
                <a:solidFill>
                  <a:schemeClr val="tx1"/>
                </a:solidFill>
                <a:latin typeface="Source Sans Pro" panose="020B0503030403020204" pitchFamily="34" charset="0"/>
                <a:ea typeface="Source Sans Pro" panose="020B0503030403020204" pitchFamily="34" charset="0"/>
              </a:rPr>
              <a:t> mapped)</a:t>
            </a:r>
          </a:p>
          <a:p>
            <a:pPr marL="171450" indent="-171450">
              <a:buFont typeface="Arial" panose="020B0604020202020204" pitchFamily="34" charset="0"/>
              <a:buChar char="•"/>
            </a:pPr>
            <a:r>
              <a:rPr lang="en-US" sz="1000" dirty="0">
                <a:solidFill>
                  <a:schemeClr val="tx1"/>
                </a:solidFill>
                <a:latin typeface="Source Sans Pro" panose="020B0503030403020204" pitchFamily="34" charset="0"/>
                <a:ea typeface="Source Sans Pro" panose="020B0503030403020204" pitchFamily="34" charset="0"/>
              </a:rPr>
              <a:t>External Resources Loader (non byte-addressable memories)</a:t>
            </a:r>
          </a:p>
        </p:txBody>
      </p:sp>
      <p:sp>
        <p:nvSpPr>
          <p:cNvPr id="22" name="Rounded Rectangle 64">
            <a:extLst>
              <a:ext uri="{FF2B5EF4-FFF2-40B4-BE49-F238E27FC236}">
                <a16:creationId xmlns:a16="http://schemas.microsoft.com/office/drawing/2014/main" id="{CA91C84F-8868-E76E-9DE1-DA92EFA5A1CA}"/>
              </a:ext>
            </a:extLst>
          </p:cNvPr>
          <p:cNvSpPr/>
          <p:nvPr/>
        </p:nvSpPr>
        <p:spPr>
          <a:xfrm>
            <a:off x="7301170" y="1877896"/>
            <a:ext cx="4603086" cy="1614334"/>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16" name="Rounded Rectangle 64">
            <a:extLst>
              <a:ext uri="{FF2B5EF4-FFF2-40B4-BE49-F238E27FC236}">
                <a16:creationId xmlns:a16="http://schemas.microsoft.com/office/drawing/2014/main" id="{21C1CF18-5060-21BE-3DE9-B057DF52417D}"/>
              </a:ext>
            </a:extLst>
          </p:cNvPr>
          <p:cNvSpPr/>
          <p:nvPr/>
        </p:nvSpPr>
        <p:spPr>
          <a:xfrm>
            <a:off x="7548906" y="2151570"/>
            <a:ext cx="2124533" cy="1240816"/>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t">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a:solidFill>
                  <a:schemeClr val="tx1"/>
                </a:solidFill>
                <a:latin typeface="Source Sans Pro" panose="020B0503030403020204" pitchFamily="34" charset="0"/>
                <a:ea typeface="Source Sans Pro" panose="020B0503030403020204" pitchFamily="34" charset="0"/>
              </a:rPr>
              <a:t>Multi-Sandbox Unit</a:t>
            </a:r>
            <a:endParaRPr lang="en-US" sz="1000" dirty="0">
              <a:solidFill>
                <a:srgbClr val="4B5357"/>
              </a:solidFill>
              <a:latin typeface="Source Sans Pro" panose="020B0503030403020204" pitchFamily="34" charset="0"/>
              <a:ea typeface="Source Sans Pro" panose="020B0503030403020204" pitchFamily="34" charset="0"/>
            </a:endParaRP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a:t>
            </a:r>
            <a:r>
              <a:rPr lang="en-US" sz="1000" dirty="0">
                <a:solidFill>
                  <a:srgbClr val="4B5357"/>
                </a:solidFill>
                <a:latin typeface="Source Sans Pro" panose="020B0503030403020204" pitchFamily="34" charset="0"/>
                <a:ea typeface="Source Sans Pro" panose="020B0503030403020204" pitchFamily="34" charset="0"/>
              </a:rPr>
              <a:t>Extended ISA  (Sandboxes firewall)</a:t>
            </a: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Identification </a:t>
            </a:r>
            <a:r>
              <a:rPr lang="en-US" sz="1000" dirty="0">
                <a:solidFill>
                  <a:srgbClr val="4B5357"/>
                </a:solidFill>
                <a:latin typeface="Source Sans Pro" panose="020B0503030403020204" pitchFamily="34" charset="0"/>
                <a:ea typeface="Source Sans Pro" panose="020B0503030403020204" pitchFamily="34" charset="0"/>
              </a:rPr>
              <a:t>for </a:t>
            </a: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Objects, Threads, Code</a:t>
            </a: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a:t>
            </a:r>
            <a:r>
              <a:rPr lang="en-US" sz="1000" dirty="0">
                <a:solidFill>
                  <a:srgbClr val="4B5357"/>
                </a:solidFill>
                <a:latin typeface="Source Sans Pro" panose="020B0503030403020204" pitchFamily="34" charset="0"/>
                <a:ea typeface="Source Sans Pro" panose="020B0503030403020204" pitchFamily="34" charset="0"/>
              </a:rPr>
              <a:t>Kernel Mode</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Caller context Awareness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Shared I</a:t>
            </a:r>
            <a:r>
              <a:rPr lang="en-US" sz="1000" dirty="0" err="1">
                <a:solidFill>
                  <a:srgbClr val="4B5357"/>
                </a:solidFill>
                <a:latin typeface="Source Sans Pro" panose="020B0503030403020204" pitchFamily="34" charset="0"/>
                <a:ea typeface="Source Sans Pro" panose="020B0503030403020204" pitchFamily="34" charset="0"/>
              </a:rPr>
              <a:t>nterfaces</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p:txBody>
      </p:sp>
      <p:pic>
        <p:nvPicPr>
          <p:cNvPr id="21" name="Picture 20">
            <a:extLst>
              <a:ext uri="{FF2B5EF4-FFF2-40B4-BE49-F238E27FC236}">
                <a16:creationId xmlns:a16="http://schemas.microsoft.com/office/drawing/2014/main" id="{7ECACBEA-95D4-81A9-45F3-289A2D34328F}"/>
              </a:ext>
            </a:extLst>
          </p:cNvPr>
          <p:cNvPicPr>
            <a:picLocks noChangeAspect="1"/>
          </p:cNvPicPr>
          <p:nvPr/>
        </p:nvPicPr>
        <p:blipFill>
          <a:blip r:embed="rId2"/>
          <a:stretch>
            <a:fillRect/>
          </a:stretch>
        </p:blipFill>
        <p:spPr>
          <a:xfrm>
            <a:off x="7147846" y="1573159"/>
            <a:ext cx="680280" cy="680280"/>
          </a:xfrm>
          <a:prstGeom prst="rect">
            <a:avLst/>
          </a:prstGeom>
        </p:spPr>
      </p:pic>
      <p:sp>
        <p:nvSpPr>
          <p:cNvPr id="23" name="Rounded Rectangle 64">
            <a:extLst>
              <a:ext uri="{FF2B5EF4-FFF2-40B4-BE49-F238E27FC236}">
                <a16:creationId xmlns:a16="http://schemas.microsoft.com/office/drawing/2014/main" id="{CDBB7CAD-57FF-D045-B64E-5682765F0518}"/>
              </a:ext>
            </a:extLst>
          </p:cNvPr>
          <p:cNvSpPr/>
          <p:nvPr/>
        </p:nvSpPr>
        <p:spPr>
          <a:xfrm>
            <a:off x="9921176" y="1946631"/>
            <a:ext cx="1799892" cy="614336"/>
          </a:xfrm>
          <a:prstGeom prst="roundRect">
            <a:avLst>
              <a:gd name="adj" fmla="val 14022"/>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Dynamic App Loader</a:t>
            </a:r>
          </a:p>
          <a:p>
            <a:r>
              <a:rPr lang="en-US" sz="1000" dirty="0">
                <a:solidFill>
                  <a:schemeClr val="tx1"/>
                </a:solidFill>
                <a:latin typeface="Source Sans Pro" panose="020B0503030403020204" pitchFamily="34" charset="0"/>
                <a:ea typeface="Source Sans Pro" panose="020B0503030403020204" pitchFamily="34" charset="0"/>
              </a:rPr>
              <a:t>• Streaming Linker </a:t>
            </a:r>
          </a:p>
          <a:p>
            <a:r>
              <a:rPr lang="en-US" sz="1000" dirty="0">
                <a:solidFill>
                  <a:schemeClr val="tx1"/>
                </a:solidFill>
                <a:latin typeface="Source Sans Pro" panose="020B0503030403020204" pitchFamily="34" charset="0"/>
                <a:ea typeface="Source Sans Pro" panose="020B0503030403020204" pitchFamily="34" charset="0"/>
              </a:rPr>
              <a:t>• with/without symbols</a:t>
            </a:r>
          </a:p>
        </p:txBody>
      </p:sp>
      <p:pic>
        <p:nvPicPr>
          <p:cNvPr id="152" name="Picture 151">
            <a:extLst>
              <a:ext uri="{FF2B5EF4-FFF2-40B4-BE49-F238E27FC236}">
                <a16:creationId xmlns:a16="http://schemas.microsoft.com/office/drawing/2014/main" id="{1B1A000E-F51C-FF47-9A46-628E89225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4287" y="1553584"/>
            <a:ext cx="680280" cy="685740"/>
          </a:xfrm>
          <a:prstGeom prst="rect">
            <a:avLst/>
          </a:prstGeom>
          <a:ln w="19050">
            <a:noFill/>
          </a:ln>
        </p:spPr>
      </p:pic>
      <p:sp>
        <p:nvSpPr>
          <p:cNvPr id="36" name="Rounded Rectangle 64">
            <a:extLst>
              <a:ext uri="{FF2B5EF4-FFF2-40B4-BE49-F238E27FC236}">
                <a16:creationId xmlns:a16="http://schemas.microsoft.com/office/drawing/2014/main" id="{C1E27E64-DB0E-3AC8-2BC2-0B6701B165CE}"/>
              </a:ext>
            </a:extLst>
          </p:cNvPr>
          <p:cNvSpPr/>
          <p:nvPr/>
        </p:nvSpPr>
        <p:spPr>
          <a:xfrm>
            <a:off x="7249130" y="3689398"/>
            <a:ext cx="4655125" cy="1264401"/>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34" name="Rounded Rectangle 64">
            <a:extLst>
              <a:ext uri="{FF2B5EF4-FFF2-40B4-BE49-F238E27FC236}">
                <a16:creationId xmlns:a16="http://schemas.microsoft.com/office/drawing/2014/main" id="{AD2A244C-FDDC-FB2D-C08B-6C354A527A4E}"/>
              </a:ext>
            </a:extLst>
          </p:cNvPr>
          <p:cNvSpPr/>
          <p:nvPr/>
        </p:nvSpPr>
        <p:spPr>
          <a:xfrm>
            <a:off x="7703649" y="3988943"/>
            <a:ext cx="1944070" cy="857423"/>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Extended Processing Unit</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a:t>
            </a:r>
            <a:r>
              <a:rPr lang="en-US" sz="1000" dirty="0">
                <a:solidFill>
                  <a:srgbClr val="4B5357"/>
                </a:solidFill>
                <a:latin typeface="Source Sans Pro" panose="020B0503030403020204" pitchFamily="34" charset="0"/>
                <a:ea typeface="Source Sans Pro" panose="020B0503030403020204" pitchFamily="34" charset="0"/>
              </a:rPr>
              <a:t>L</a:t>
            </a:r>
            <a:r>
              <a:rPr kumimoji="0" lang="en-US" sz="1000" b="0" i="0" u="none" strike="noStrike" kern="1200" cap="none" spc="0" normalizeH="0" baseline="0" noProof="0" dirty="0" err="1">
                <a:ln>
                  <a:noFill/>
                </a:ln>
                <a:solidFill>
                  <a:srgbClr val="4B5357"/>
                </a:solidFill>
                <a:effectLst/>
                <a:uLnTx/>
                <a:uFillTx/>
                <a:latin typeface="Source Sans Pro" panose="020B0503030403020204" pitchFamily="34" charset="0"/>
                <a:ea typeface="Source Sans Pro" panose="020B0503030403020204" pitchFamily="34" charset="0"/>
                <a:cs typeface="+mn-cs"/>
              </a:rPr>
              <a:t>inear</a:t>
            </a: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memory R/W</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Unsigned types arithmetic</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a:t>
            </a:r>
            <a:r>
              <a:rPr lang="en-US" sz="1000" dirty="0">
                <a:solidFill>
                  <a:srgbClr val="4B5357"/>
                </a:solidFill>
                <a:latin typeface="Source Sans Pro" panose="020B0503030403020204" pitchFamily="34" charset="0"/>
                <a:ea typeface="Source Sans Pro" panose="020B0503030403020204" pitchFamily="34" charset="0"/>
              </a:rPr>
              <a:t> Atomics</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p:txBody>
      </p:sp>
      <p:pic>
        <p:nvPicPr>
          <p:cNvPr id="35" name="Picture 34">
            <a:extLst>
              <a:ext uri="{FF2B5EF4-FFF2-40B4-BE49-F238E27FC236}">
                <a16:creationId xmlns:a16="http://schemas.microsoft.com/office/drawing/2014/main" id="{59880678-F352-D7C7-B93F-24DEBBCEF078}"/>
              </a:ext>
            </a:extLst>
          </p:cNvPr>
          <p:cNvPicPr>
            <a:picLocks noChangeAspect="1"/>
          </p:cNvPicPr>
          <p:nvPr/>
        </p:nvPicPr>
        <p:blipFill>
          <a:blip r:embed="rId4"/>
          <a:stretch>
            <a:fillRect/>
          </a:stretch>
        </p:blipFill>
        <p:spPr>
          <a:xfrm>
            <a:off x="7183212" y="3466100"/>
            <a:ext cx="680280" cy="680280"/>
          </a:xfrm>
          <a:prstGeom prst="rect">
            <a:avLst/>
          </a:prstGeom>
        </p:spPr>
      </p:pic>
      <p:sp>
        <p:nvSpPr>
          <p:cNvPr id="38" name="Rounded Rectangle 64">
            <a:extLst>
              <a:ext uri="{FF2B5EF4-FFF2-40B4-BE49-F238E27FC236}">
                <a16:creationId xmlns:a16="http://schemas.microsoft.com/office/drawing/2014/main" id="{29F42E51-9D1B-EC86-8B51-99DECE17AD8E}"/>
              </a:ext>
            </a:extLst>
          </p:cNvPr>
          <p:cNvSpPr/>
          <p:nvPr/>
        </p:nvSpPr>
        <p:spPr>
          <a:xfrm>
            <a:off x="8788394" y="5568933"/>
            <a:ext cx="1934239"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Linear Memories Heap</a:t>
            </a:r>
          </a:p>
          <a:p>
            <a:pPr>
              <a:defRPr/>
            </a:pPr>
            <a:r>
              <a:rPr lang="en-US" sz="1000" dirty="0">
                <a:solidFill>
                  <a:srgbClr val="4B5357"/>
                </a:solidFill>
                <a:latin typeface="Source Sans Pro" panose="020B0503030403020204" pitchFamily="34" charset="0"/>
                <a:ea typeface="Source Sans Pro" panose="020B0503030403020204" pitchFamily="34" charset="0"/>
              </a:rPr>
              <a:t>• Zero Fragmentation</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a:p>
            <a:pPr algn="ctr"/>
            <a:endParaRPr lang="en-US" sz="1000" dirty="0">
              <a:solidFill>
                <a:schemeClr val="tx1"/>
              </a:solidFill>
              <a:latin typeface="Source Sans Pro" panose="020B0503030403020204" pitchFamily="34" charset="0"/>
              <a:ea typeface="Source Sans Pro" panose="020B0503030403020204" pitchFamily="34" charset="0"/>
            </a:endParaRPr>
          </a:p>
        </p:txBody>
      </p:sp>
      <p:cxnSp>
        <p:nvCxnSpPr>
          <p:cNvPr id="46" name="Straight Arrow Connector 45">
            <a:extLst>
              <a:ext uri="{FF2B5EF4-FFF2-40B4-BE49-F238E27FC236}">
                <a16:creationId xmlns:a16="http://schemas.microsoft.com/office/drawing/2014/main" id="{B097ED9C-916B-98E3-AB07-633D2A1ED9D9}"/>
              </a:ext>
            </a:extLst>
          </p:cNvPr>
          <p:cNvCxnSpPr>
            <a:cxnSpLocks/>
          </p:cNvCxnSpPr>
          <p:nvPr/>
        </p:nvCxnSpPr>
        <p:spPr>
          <a:xfrm>
            <a:off x="9439246" y="1576653"/>
            <a:ext cx="0" cy="301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64">
            <a:extLst>
              <a:ext uri="{FF2B5EF4-FFF2-40B4-BE49-F238E27FC236}">
                <a16:creationId xmlns:a16="http://schemas.microsoft.com/office/drawing/2014/main" id="{ADC7F58B-55FD-889B-3343-E735C07A9090}"/>
              </a:ext>
            </a:extLst>
          </p:cNvPr>
          <p:cNvSpPr/>
          <p:nvPr/>
        </p:nvSpPr>
        <p:spPr>
          <a:xfrm>
            <a:off x="9921176" y="2665448"/>
            <a:ext cx="1799892" cy="710568"/>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t">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a:solidFill>
                  <a:schemeClr val="tx1"/>
                </a:solidFill>
                <a:latin typeface="Source Sans Pro" panose="020B0503030403020204" pitchFamily="34" charset="0"/>
                <a:ea typeface="Source Sans Pro" panose="020B0503030403020204" pitchFamily="34" charset="0"/>
              </a:rPr>
              <a:t>Execution Control</a:t>
            </a:r>
            <a:endParaRPr lang="en-US" sz="1000" dirty="0">
              <a:solidFill>
                <a:srgbClr val="4B5357"/>
              </a:solidFill>
              <a:latin typeface="Source Sans Pro" panose="020B0503030403020204" pitchFamily="34" charset="0"/>
              <a:ea typeface="Source Sans Pro" panose="020B050303040302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a:t>
            </a:r>
            <a:r>
              <a:rPr lang="en-US" sz="1000" dirty="0">
                <a:solidFill>
                  <a:srgbClr val="4B5357"/>
                </a:solidFill>
                <a:latin typeface="Source Sans Pro" panose="020B0503030403020204" pitchFamily="34" charset="0"/>
                <a:ea typeface="Source Sans Pro" panose="020B0503030403020204" pitchFamily="34" charset="0"/>
              </a:rPr>
              <a:t> Start &amp; Stop (Hot kill)</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CPU Control</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RAM Control</a:t>
            </a:r>
            <a:endParaRPr lang="en-US" sz="1000" dirty="0">
              <a:solidFill>
                <a:srgbClr val="4B5357"/>
              </a:solidFill>
              <a:latin typeface="Source Sans Pro" panose="020B0503030403020204" pitchFamily="34" charset="0"/>
              <a:ea typeface="Source Sans Pro" panose="020B0503030403020204" pitchFamily="34" charset="0"/>
            </a:endParaRPr>
          </a:p>
        </p:txBody>
      </p:sp>
      <p:cxnSp>
        <p:nvCxnSpPr>
          <p:cNvPr id="48" name="Straight Arrow Connector 47">
            <a:extLst>
              <a:ext uri="{FF2B5EF4-FFF2-40B4-BE49-F238E27FC236}">
                <a16:creationId xmlns:a16="http://schemas.microsoft.com/office/drawing/2014/main" id="{AF8B3A82-6113-9815-21FC-8CDC1E7835C1}"/>
              </a:ext>
            </a:extLst>
          </p:cNvPr>
          <p:cNvCxnSpPr>
            <a:cxnSpLocks/>
          </p:cNvCxnSpPr>
          <p:nvPr/>
        </p:nvCxnSpPr>
        <p:spPr>
          <a:xfrm>
            <a:off x="8527418" y="4953799"/>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BCAB5313-D1B7-9B3F-E7E3-22B107EDFAD2}"/>
              </a:ext>
            </a:extLst>
          </p:cNvPr>
          <p:cNvPicPr>
            <a:picLocks noChangeAspect="1"/>
          </p:cNvPicPr>
          <p:nvPr/>
        </p:nvPicPr>
        <p:blipFill>
          <a:blip r:embed="rId4"/>
          <a:stretch>
            <a:fillRect/>
          </a:stretch>
        </p:blipFill>
        <p:spPr>
          <a:xfrm>
            <a:off x="10314630" y="5913064"/>
            <a:ext cx="408003" cy="408003"/>
          </a:xfrm>
          <a:prstGeom prst="rect">
            <a:avLst/>
          </a:prstGeom>
        </p:spPr>
      </p:pic>
      <p:sp>
        <p:nvSpPr>
          <p:cNvPr id="5" name="Rounded Rectangle 64">
            <a:extLst>
              <a:ext uri="{FF2B5EF4-FFF2-40B4-BE49-F238E27FC236}">
                <a16:creationId xmlns:a16="http://schemas.microsoft.com/office/drawing/2014/main" id="{B684CC96-8F06-6878-3CB1-92C48EE2DCAC}"/>
              </a:ext>
            </a:extLst>
          </p:cNvPr>
          <p:cNvSpPr/>
          <p:nvPr/>
        </p:nvSpPr>
        <p:spPr>
          <a:xfrm>
            <a:off x="9766597" y="3988943"/>
            <a:ext cx="2009260" cy="599126"/>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Extended Scheduler</a:t>
            </a:r>
          </a:p>
          <a:p>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Multi-Module (Code &amp; Instances)</a:t>
            </a: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Unified multi-thread’s stack</a:t>
            </a:r>
          </a:p>
        </p:txBody>
      </p:sp>
    </p:spTree>
    <p:extLst>
      <p:ext uri="{BB962C8B-B14F-4D97-AF65-F5344CB8AC3E}">
        <p14:creationId xmlns:p14="http://schemas.microsoft.com/office/powerpoint/2010/main" val="26918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8">
            <a:extLst>
              <a:ext uri="{FF2B5EF4-FFF2-40B4-BE49-F238E27FC236}">
                <a16:creationId xmlns:a16="http://schemas.microsoft.com/office/drawing/2014/main" id="{AB604406-3172-629D-FD5C-E5E9A34ACF9E}"/>
              </a:ext>
            </a:extLst>
          </p:cNvPr>
          <p:cNvSpPr/>
          <p:nvPr/>
        </p:nvSpPr>
        <p:spPr>
          <a:xfrm>
            <a:off x="3984220" y="2361538"/>
            <a:ext cx="4223560" cy="1744479"/>
          </a:xfrm>
          <a:prstGeom prst="roundRect">
            <a:avLst>
              <a:gd name="adj" fmla="val 3692"/>
            </a:avLst>
          </a:pr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 name="Group 2">
            <a:extLst>
              <a:ext uri="{FF2B5EF4-FFF2-40B4-BE49-F238E27FC236}">
                <a16:creationId xmlns:a16="http://schemas.microsoft.com/office/drawing/2014/main" id="{9E55F925-0FF5-45AD-61FE-5EDFB9DAAE6D}"/>
              </a:ext>
            </a:extLst>
          </p:cNvPr>
          <p:cNvGrpSpPr/>
          <p:nvPr/>
        </p:nvGrpSpPr>
        <p:grpSpPr>
          <a:xfrm>
            <a:off x="4092128" y="2476500"/>
            <a:ext cx="4032160" cy="1526674"/>
            <a:chOff x="3671477" y="4458395"/>
            <a:chExt cx="4538543" cy="1718407"/>
          </a:xfrm>
        </p:grpSpPr>
        <p:sp>
          <p:nvSpPr>
            <p:cNvPr id="4" name="Rounded Rectangle 59">
              <a:extLst>
                <a:ext uri="{FF2B5EF4-FFF2-40B4-BE49-F238E27FC236}">
                  <a16:creationId xmlns:a16="http://schemas.microsoft.com/office/drawing/2014/main" id="{2FDBBE9A-BA27-5F3C-38C1-7439447CCC5C}"/>
                </a:ext>
              </a:extLst>
            </p:cNvPr>
            <p:cNvSpPr/>
            <p:nvPr/>
          </p:nvSpPr>
          <p:spPr>
            <a:xfrm>
              <a:off x="3671477" y="4458395"/>
              <a:ext cx="4538543" cy="1718407"/>
            </a:xfrm>
            <a:prstGeom prst="roundRect">
              <a:avLst>
                <a:gd name="adj" fmla="val 369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0C7605DB-70D0-97B3-FFE3-FFAE885C633A}"/>
                </a:ext>
              </a:extLst>
            </p:cNvPr>
            <p:cNvGrpSpPr/>
            <p:nvPr/>
          </p:nvGrpSpPr>
          <p:grpSpPr>
            <a:xfrm>
              <a:off x="5208200" y="4534162"/>
              <a:ext cx="1230087" cy="352081"/>
              <a:chOff x="5208200" y="4534162"/>
              <a:chExt cx="1230087" cy="352081"/>
            </a:xfrm>
          </p:grpSpPr>
          <p:pic>
            <p:nvPicPr>
              <p:cNvPr id="6" name="Picture 5">
                <a:extLst>
                  <a:ext uri="{FF2B5EF4-FFF2-40B4-BE49-F238E27FC236}">
                    <a16:creationId xmlns:a16="http://schemas.microsoft.com/office/drawing/2014/main" id="{907702B9-012C-A964-6C63-475D2A5344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7813" y="4536059"/>
                <a:ext cx="900474" cy="350184"/>
              </a:xfrm>
              <a:prstGeom prst="rect">
                <a:avLst/>
              </a:prstGeom>
            </p:spPr>
          </p:pic>
          <p:pic>
            <p:nvPicPr>
              <p:cNvPr id="7" name="Picture 6">
                <a:extLst>
                  <a:ext uri="{FF2B5EF4-FFF2-40B4-BE49-F238E27FC236}">
                    <a16:creationId xmlns:a16="http://schemas.microsoft.com/office/drawing/2014/main" id="{E265C011-3AA6-0F33-D330-18E0B0574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8200" y="4534162"/>
                <a:ext cx="322073" cy="324658"/>
              </a:xfrm>
              <a:prstGeom prst="rect">
                <a:avLst/>
              </a:prstGeom>
            </p:spPr>
          </p:pic>
        </p:grpSp>
      </p:grpSp>
      <p:sp>
        <p:nvSpPr>
          <p:cNvPr id="8" name="Rounded Rectangle 65">
            <a:extLst>
              <a:ext uri="{FF2B5EF4-FFF2-40B4-BE49-F238E27FC236}">
                <a16:creationId xmlns:a16="http://schemas.microsoft.com/office/drawing/2014/main" id="{7C89140B-659D-645A-778E-5CF1949F6901}"/>
              </a:ext>
            </a:extLst>
          </p:cNvPr>
          <p:cNvSpPr/>
          <p:nvPr/>
        </p:nvSpPr>
        <p:spPr>
          <a:xfrm>
            <a:off x="5838145" y="3638196"/>
            <a:ext cx="2213301"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GB" sz="1200">
                <a:solidFill>
                  <a:schemeClr val="accent1"/>
                </a:solidFill>
                <a:latin typeface="Source Sans Pro Light" charset="0"/>
                <a:ea typeface="Source Sans Pro Light" charset="0"/>
              </a:rPr>
              <a:t>Automatic memory management</a:t>
            </a:r>
            <a:endParaRPr lang="en-US" sz="1200" dirty="0">
              <a:solidFill>
                <a:schemeClr val="accent1"/>
              </a:solidFill>
              <a:latin typeface="Source Sans Pro Light" charset="0"/>
              <a:ea typeface="Source Sans Pro Light" charset="0"/>
            </a:endParaRPr>
          </a:p>
        </p:txBody>
      </p:sp>
      <p:sp>
        <p:nvSpPr>
          <p:cNvPr id="9" name="Rounded Rectangle 66">
            <a:extLst>
              <a:ext uri="{FF2B5EF4-FFF2-40B4-BE49-F238E27FC236}">
                <a16:creationId xmlns:a16="http://schemas.microsoft.com/office/drawing/2014/main" id="{C6FC0F25-BAE4-1D3B-DB9A-89060CC72A9B}"/>
              </a:ext>
            </a:extLst>
          </p:cNvPr>
          <p:cNvSpPr/>
          <p:nvPr/>
        </p:nvSpPr>
        <p:spPr>
          <a:xfrm>
            <a:off x="6600145" y="3272900"/>
            <a:ext cx="1451300"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Multi-Sandbox mode</a:t>
            </a:r>
            <a:endParaRPr lang="en-US" sz="1200" dirty="0">
              <a:solidFill>
                <a:schemeClr val="accent1"/>
              </a:solidFill>
              <a:latin typeface="Source Sans Pro Light" charset="0"/>
              <a:ea typeface="Source Sans Pro Light" charset="0"/>
            </a:endParaRPr>
          </a:p>
        </p:txBody>
      </p:sp>
      <p:sp>
        <p:nvSpPr>
          <p:cNvPr id="10" name="Rounded Rectangle 67">
            <a:extLst>
              <a:ext uri="{FF2B5EF4-FFF2-40B4-BE49-F238E27FC236}">
                <a16:creationId xmlns:a16="http://schemas.microsoft.com/office/drawing/2014/main" id="{D0E5AAC7-BEE8-CFBD-230D-77E6B6E4DE6A}"/>
              </a:ext>
            </a:extLst>
          </p:cNvPr>
          <p:cNvSpPr/>
          <p:nvPr/>
        </p:nvSpPr>
        <p:spPr>
          <a:xfrm>
            <a:off x="5390550" y="3272900"/>
            <a:ext cx="1128113"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Processing Unit</a:t>
            </a:r>
            <a:endParaRPr lang="en-US" sz="1200" dirty="0">
              <a:solidFill>
                <a:schemeClr val="accent1"/>
              </a:solidFill>
              <a:latin typeface="Source Sans Pro Light" charset="0"/>
              <a:ea typeface="Source Sans Pro Light" charset="0"/>
            </a:endParaRPr>
          </a:p>
        </p:txBody>
      </p:sp>
      <p:sp>
        <p:nvSpPr>
          <p:cNvPr id="11" name="Rounded Rectangle 68">
            <a:extLst>
              <a:ext uri="{FF2B5EF4-FFF2-40B4-BE49-F238E27FC236}">
                <a16:creationId xmlns:a16="http://schemas.microsoft.com/office/drawing/2014/main" id="{18235C9A-AEEF-41D0-D6C0-50D5BDC072F6}"/>
              </a:ext>
            </a:extLst>
          </p:cNvPr>
          <p:cNvSpPr/>
          <p:nvPr/>
        </p:nvSpPr>
        <p:spPr>
          <a:xfrm>
            <a:off x="4146180" y="3638196"/>
            <a:ext cx="1601095"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Exception Management</a:t>
            </a:r>
            <a:endParaRPr lang="en-US" sz="1200" dirty="0">
              <a:solidFill>
                <a:schemeClr val="accent1"/>
              </a:solidFill>
              <a:latin typeface="Source Sans Pro Light" charset="0"/>
              <a:ea typeface="Source Sans Pro Light" charset="0"/>
            </a:endParaRPr>
          </a:p>
        </p:txBody>
      </p:sp>
      <p:sp>
        <p:nvSpPr>
          <p:cNvPr id="12" name="Rounded Rectangle 79">
            <a:extLst>
              <a:ext uri="{FF2B5EF4-FFF2-40B4-BE49-F238E27FC236}">
                <a16:creationId xmlns:a16="http://schemas.microsoft.com/office/drawing/2014/main" id="{2DEC3A71-FD61-0BE4-F3DF-C6BC8B55B700}"/>
              </a:ext>
            </a:extLst>
          </p:cNvPr>
          <p:cNvSpPr/>
          <p:nvPr/>
        </p:nvSpPr>
        <p:spPr>
          <a:xfrm>
            <a:off x="4131265" y="3272900"/>
            <a:ext cx="1177802"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Optional Loader </a:t>
            </a:r>
            <a:endParaRPr lang="en-US" sz="1200" dirty="0">
              <a:solidFill>
                <a:schemeClr val="accent1"/>
              </a:solidFill>
              <a:latin typeface="Source Sans Pro Light" charset="0"/>
              <a:ea typeface="Source Sans Pro Light" charset="0"/>
            </a:endParaRPr>
          </a:p>
        </p:txBody>
      </p:sp>
      <p:sp>
        <p:nvSpPr>
          <p:cNvPr id="13" name="Rounded Rectangle 93">
            <a:extLst>
              <a:ext uri="{FF2B5EF4-FFF2-40B4-BE49-F238E27FC236}">
                <a16:creationId xmlns:a16="http://schemas.microsoft.com/office/drawing/2014/main" id="{3BF66C6D-218B-3420-9412-F26371774489}"/>
              </a:ext>
            </a:extLst>
          </p:cNvPr>
          <p:cNvSpPr/>
          <p:nvPr/>
        </p:nvSpPr>
        <p:spPr>
          <a:xfrm>
            <a:off x="4131265" y="2907604"/>
            <a:ext cx="3922789" cy="288000"/>
          </a:xfrm>
          <a:prstGeom prst="roundRect">
            <a:avLst>
              <a:gd name="adj" fmla="val 22586"/>
            </a:avLst>
          </a:prstGeom>
          <a:solidFill>
            <a:schemeClr val="tx2">
              <a:lumMod val="20000"/>
              <a:lumOff val="80000"/>
            </a:schemeClr>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200" dirty="0">
                <a:solidFill>
                  <a:schemeClr val="accent1"/>
                </a:solidFill>
                <a:latin typeface="Source Sans Pro Light" charset="0"/>
                <a:ea typeface="Source Sans Pro Light" charset="0"/>
              </a:rPr>
              <a:t>Multi-Threading</a:t>
            </a:r>
            <a:endParaRPr lang="en-US" sz="1200" dirty="0">
              <a:solidFill>
                <a:schemeClr val="accent1"/>
              </a:solidFill>
              <a:latin typeface="Source Sans Pro Light" charset="0"/>
              <a:ea typeface="Source Sans Pro Light" charset="0"/>
            </a:endParaRPr>
          </a:p>
        </p:txBody>
      </p:sp>
    </p:spTree>
    <p:extLst>
      <p:ext uri="{BB962C8B-B14F-4D97-AF65-F5344CB8AC3E}">
        <p14:creationId xmlns:p14="http://schemas.microsoft.com/office/powerpoint/2010/main" val="87082584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33613</TotalTime>
  <Words>298</Words>
  <Application>Microsoft Office PowerPoint</Application>
  <PresentationFormat>Widescreen</PresentationFormat>
  <Paragraphs>87</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470</cp:revision>
  <cp:lastPrinted>2021-01-04T17:40:49Z</cp:lastPrinted>
  <dcterms:created xsi:type="dcterms:W3CDTF">2017-01-10T13:21:08Z</dcterms:created>
  <dcterms:modified xsi:type="dcterms:W3CDTF">2025-03-20T12:45:27Z</dcterms:modified>
</cp:coreProperties>
</file>