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1" autoAdjust="0"/>
    <p:restoredTop sz="96646" autoAdjust="0"/>
  </p:normalViewPr>
  <p:slideViewPr>
    <p:cSldViewPr>
      <p:cViewPr varScale="1">
        <p:scale>
          <a:sx n="114" d="100"/>
          <a:sy n="114" d="100"/>
        </p:scale>
        <p:origin x="768"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05/10/2020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05/10/2020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Oct-20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438262" y="591720"/>
            <a:ext cx="7978218" cy="5645592"/>
            <a:chOff x="2438262" y="123307"/>
            <a:chExt cx="7978218" cy="5645592"/>
          </a:xfrm>
        </p:grpSpPr>
        <p:sp>
          <p:nvSpPr>
            <p:cNvPr id="231" name="Arrow: Down 230">
              <a:extLst>
                <a:ext uri="{FF2B5EF4-FFF2-40B4-BE49-F238E27FC236}">
                  <a16:creationId xmlns:a16="http://schemas.microsoft.com/office/drawing/2014/main" id="{DB507579-1962-449F-9F0D-04A94733A5A9}"/>
                </a:ext>
              </a:extLst>
            </p:cNvPr>
            <p:cNvSpPr/>
            <p:nvPr/>
          </p:nvSpPr>
          <p:spPr>
            <a:xfrm>
              <a:off x="2855641" y="4434855"/>
              <a:ext cx="1872206" cy="573520"/>
            </a:xfrm>
            <a:prstGeom prst="downArrow">
              <a:avLst>
                <a:gd name="adj1" fmla="val 100000"/>
                <a:gd name="adj2" fmla="val 32401"/>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1B84D"/>
                </a:solidFill>
              </a:endParaRPr>
            </a:p>
          </p:txBody>
        </p:sp>
        <p:sp>
          <p:nvSpPr>
            <p:cNvPr id="11" name="Rounded Rectangle 174">
              <a:extLst>
                <a:ext uri="{FF2B5EF4-FFF2-40B4-BE49-F238E27FC236}">
                  <a16:creationId xmlns:a16="http://schemas.microsoft.com/office/drawing/2014/main" id="{A4FC7A78-8ACF-40AB-8BEB-4556F31260DD}"/>
                </a:ext>
              </a:extLst>
            </p:cNvPr>
            <p:cNvSpPr/>
            <p:nvPr/>
          </p:nvSpPr>
          <p:spPr>
            <a:xfrm>
              <a:off x="7752184" y="375732"/>
              <a:ext cx="2664296" cy="4680520"/>
            </a:xfrm>
            <a:prstGeom prst="roundRect">
              <a:avLst>
                <a:gd name="adj" fmla="val 8739"/>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81" name="Rounded Rectangle 174">
              <a:extLst>
                <a:ext uri="{FF2B5EF4-FFF2-40B4-BE49-F238E27FC236}">
                  <a16:creationId xmlns:a16="http://schemas.microsoft.com/office/drawing/2014/main" id="{FD5674D9-1DE4-4787-B6DC-AEA63B6921B5}"/>
                </a:ext>
              </a:extLst>
            </p:cNvPr>
            <p:cNvSpPr/>
            <p:nvPr/>
          </p:nvSpPr>
          <p:spPr>
            <a:xfrm>
              <a:off x="2438262" y="324661"/>
              <a:ext cx="2706094" cy="4403045"/>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239" name="Rounded Rectangle 105">
              <a:extLst>
                <a:ext uri="{FF2B5EF4-FFF2-40B4-BE49-F238E27FC236}">
                  <a16:creationId xmlns:a16="http://schemas.microsoft.com/office/drawing/2014/main" id="{D94918E0-52E2-4098-B250-C307C5F05C31}"/>
                </a:ext>
              </a:extLst>
            </p:cNvPr>
            <p:cNvSpPr/>
            <p:nvPr/>
          </p:nvSpPr>
          <p:spPr>
            <a:xfrm>
              <a:off x="8053911" y="723900"/>
              <a:ext cx="2073070" cy="909664"/>
            </a:xfrm>
            <a:prstGeom prst="roundRect">
              <a:avLst>
                <a:gd name="adj" fmla="val 15733"/>
              </a:avLst>
            </a:prstGeom>
            <a:solidFill>
              <a:schemeClr val="bg1"/>
            </a:solidFill>
            <a:ln w="28575">
              <a:solidFill>
                <a:srgbClr val="5B6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08" name="Rounded Rectangle 62">
              <a:extLst>
                <a:ext uri="{FF2B5EF4-FFF2-40B4-BE49-F238E27FC236}">
                  <a16:creationId xmlns:a16="http://schemas.microsoft.com/office/drawing/2014/main" id="{594485E9-9FDD-42D9-A895-515379347D47}"/>
                </a:ext>
              </a:extLst>
            </p:cNvPr>
            <p:cNvSpPr/>
            <p:nvPr/>
          </p:nvSpPr>
          <p:spPr>
            <a:xfrm>
              <a:off x="2630304" y="522114"/>
              <a:ext cx="2336726" cy="3567436"/>
            </a:xfrm>
            <a:prstGeom prst="roundRect">
              <a:avLst>
                <a:gd name="adj" fmla="val 5059"/>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33" name="Rounded Rectangle 62">
              <a:extLst>
                <a:ext uri="{FF2B5EF4-FFF2-40B4-BE49-F238E27FC236}">
                  <a16:creationId xmlns:a16="http://schemas.microsoft.com/office/drawing/2014/main" id="{4DCEBE55-347C-41E0-BAE6-4579FE9D8A50}"/>
                </a:ext>
              </a:extLst>
            </p:cNvPr>
            <p:cNvSpPr/>
            <p:nvPr/>
          </p:nvSpPr>
          <p:spPr>
            <a:xfrm>
              <a:off x="2755010" y="893554"/>
              <a:ext cx="2095698" cy="776402"/>
            </a:xfrm>
            <a:prstGeom prst="roundRect">
              <a:avLst>
                <a:gd name="adj" fmla="val 16065"/>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12" name="Rounded Rectangle 62">
              <a:extLst>
                <a:ext uri="{FF2B5EF4-FFF2-40B4-BE49-F238E27FC236}">
                  <a16:creationId xmlns:a16="http://schemas.microsoft.com/office/drawing/2014/main" id="{532D9E35-28E9-4BFA-8137-0AE48A627B0F}"/>
                </a:ext>
              </a:extLst>
            </p:cNvPr>
            <p:cNvSpPr/>
            <p:nvPr/>
          </p:nvSpPr>
          <p:spPr>
            <a:xfrm>
              <a:off x="2755010" y="1794697"/>
              <a:ext cx="2095698" cy="2155095"/>
            </a:xfrm>
            <a:prstGeom prst="roundRect">
              <a:avLst>
                <a:gd name="adj" fmla="val 5059"/>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pic>
          <p:nvPicPr>
            <p:cNvPr id="31" name="Picture 30">
              <a:extLst>
                <a:ext uri="{FF2B5EF4-FFF2-40B4-BE49-F238E27FC236}">
                  <a16:creationId xmlns:a16="http://schemas.microsoft.com/office/drawing/2014/main" id="{5F7DE197-6DCD-4FC2-90CC-649BF9CBE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056" y="3418463"/>
              <a:ext cx="1917153" cy="1867053"/>
            </a:xfrm>
            <a:prstGeom prst="rect">
              <a:avLst/>
            </a:prstGeom>
          </p:spPr>
        </p:pic>
        <p:sp>
          <p:nvSpPr>
            <p:cNvPr id="49" name="Rounded Rectangle 105">
              <a:extLst>
                <a:ext uri="{FF2B5EF4-FFF2-40B4-BE49-F238E27FC236}">
                  <a16:creationId xmlns:a16="http://schemas.microsoft.com/office/drawing/2014/main" id="{4EE4CB66-D3BE-4DE8-813A-DFD683522CD1}"/>
                </a:ext>
              </a:extLst>
            </p:cNvPr>
            <p:cNvSpPr/>
            <p:nvPr/>
          </p:nvSpPr>
          <p:spPr>
            <a:xfrm>
              <a:off x="8053911" y="1751828"/>
              <a:ext cx="2073070" cy="1144492"/>
            </a:xfrm>
            <a:prstGeom prst="roundRect">
              <a:avLst>
                <a:gd name="adj" fmla="val 12449"/>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5" name="TextBox 14">
              <a:extLst>
                <a:ext uri="{FF2B5EF4-FFF2-40B4-BE49-F238E27FC236}">
                  <a16:creationId xmlns:a16="http://schemas.microsoft.com/office/drawing/2014/main" id="{AA020493-DFFC-4E55-A85B-129B71B8A63F}"/>
                </a:ext>
              </a:extLst>
            </p:cNvPr>
            <p:cNvSpPr txBox="1"/>
            <p:nvPr/>
          </p:nvSpPr>
          <p:spPr>
            <a:xfrm>
              <a:off x="7991367" y="201911"/>
              <a:ext cx="2135615"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         MicroEJ Resources</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19" name="Rounded Rectangle 114">
              <a:extLst>
                <a:ext uri="{FF2B5EF4-FFF2-40B4-BE49-F238E27FC236}">
                  <a16:creationId xmlns:a16="http://schemas.microsoft.com/office/drawing/2014/main" id="{1D36DEA3-C198-40A7-930F-6A604581A596}"/>
                </a:ext>
              </a:extLst>
            </p:cNvPr>
            <p:cNvSpPr/>
            <p:nvPr/>
          </p:nvSpPr>
          <p:spPr>
            <a:xfrm>
              <a:off x="8147567" y="3014698"/>
              <a:ext cx="1867691"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Application</a:t>
              </a:r>
            </a:p>
          </p:txBody>
        </p:sp>
        <p:sp>
          <p:nvSpPr>
            <p:cNvPr id="25" name="Rounded Rectangle 114">
              <a:extLst>
                <a:ext uri="{FF2B5EF4-FFF2-40B4-BE49-F238E27FC236}">
                  <a16:creationId xmlns:a16="http://schemas.microsoft.com/office/drawing/2014/main" id="{B65E21A1-B2EE-4D1F-9D6D-37123904C747}"/>
                </a:ext>
              </a:extLst>
            </p:cNvPr>
            <p:cNvSpPr/>
            <p:nvPr/>
          </p:nvSpPr>
          <p:spPr>
            <a:xfrm>
              <a:off x="8147567" y="3397812"/>
              <a:ext cx="1867691"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Offline</a:t>
              </a:r>
              <a:r>
                <a:rPr lang="en-US" sz="1400" b="1" i="1">
                  <a:solidFill>
                    <a:schemeClr val="bg1"/>
                  </a:solidFill>
                  <a:latin typeface="Source Sans Pro Semibold" charset="0"/>
                  <a:ea typeface="Source Sans Pro Semibold" charset="0"/>
                  <a:cs typeface="Source Sans Pro Light" charset="0"/>
                </a:rPr>
                <a:t> </a:t>
              </a:r>
              <a:r>
                <a:rPr lang="en-US" sz="1400" b="1">
                  <a:solidFill>
                    <a:schemeClr val="bg1"/>
                  </a:solidFill>
                  <a:latin typeface="Source Sans Pro Semibold" charset="0"/>
                  <a:ea typeface="Source Sans Pro Semibold" charset="0"/>
                  <a:cs typeface="Source Sans Pro Light" charset="0"/>
                </a:rPr>
                <a:t>Repository</a:t>
              </a:r>
            </a:p>
          </p:txBody>
        </p:sp>
        <p:pic>
          <p:nvPicPr>
            <p:cNvPr id="29" name="Picture 28">
              <a:extLst>
                <a:ext uri="{FF2B5EF4-FFF2-40B4-BE49-F238E27FC236}">
                  <a16:creationId xmlns:a16="http://schemas.microsoft.com/office/drawing/2014/main" id="{D4737AF5-9142-4604-AD93-F7EFE7B3D9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216" y="150840"/>
              <a:ext cx="402708" cy="402708"/>
            </a:xfrm>
            <a:prstGeom prst="rect">
              <a:avLst/>
            </a:prstGeom>
          </p:spPr>
        </p:pic>
        <p:sp>
          <p:nvSpPr>
            <p:cNvPr id="83" name="TextBox 82">
              <a:extLst>
                <a:ext uri="{FF2B5EF4-FFF2-40B4-BE49-F238E27FC236}">
                  <a16:creationId xmlns:a16="http://schemas.microsoft.com/office/drawing/2014/main" id="{3AB9F36E-0481-460D-A03A-69AF2060179C}"/>
                </a:ext>
              </a:extLst>
            </p:cNvPr>
            <p:cNvSpPr txBox="1"/>
            <p:nvPr/>
          </p:nvSpPr>
          <p:spPr>
            <a:xfrm>
              <a:off x="2838019" y="150840"/>
              <a:ext cx="1909987"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       Developer Setup</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85" name="Rounded Rectangle 114">
              <a:extLst>
                <a:ext uri="{FF2B5EF4-FFF2-40B4-BE49-F238E27FC236}">
                  <a16:creationId xmlns:a16="http://schemas.microsoft.com/office/drawing/2014/main" id="{23B6A628-FCCC-4E65-8963-19973CA2E7D7}"/>
                </a:ext>
              </a:extLst>
            </p:cNvPr>
            <p:cNvSpPr/>
            <p:nvPr/>
          </p:nvSpPr>
          <p:spPr>
            <a:xfrm>
              <a:off x="2855640" y="2604582"/>
              <a:ext cx="1872208" cy="324374"/>
            </a:xfrm>
            <a:prstGeom prst="roundRect">
              <a:avLst>
                <a:gd name="adj" fmla="val 19644"/>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Semibold" charset="0"/>
                </a:rPr>
                <a:t>Java Projects</a:t>
              </a:r>
            </a:p>
          </p:txBody>
        </p:sp>
        <p:sp>
          <p:nvSpPr>
            <p:cNvPr id="87" name="Rounded Rectangle 114">
              <a:extLst>
                <a:ext uri="{FF2B5EF4-FFF2-40B4-BE49-F238E27FC236}">
                  <a16:creationId xmlns:a16="http://schemas.microsoft.com/office/drawing/2014/main" id="{AB1FDF19-F29D-4188-9A76-717A2E2D4076}"/>
                </a:ext>
              </a:extLst>
            </p:cNvPr>
            <p:cNvSpPr/>
            <p:nvPr/>
          </p:nvSpPr>
          <p:spPr>
            <a:xfrm>
              <a:off x="2855638" y="3025295"/>
              <a:ext cx="1872209" cy="809435"/>
            </a:xfrm>
            <a:prstGeom prst="roundRect">
              <a:avLst>
                <a:gd name="adj" fmla="val 7230"/>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err="1">
                  <a:solidFill>
                    <a:schemeClr val="bg1"/>
                  </a:solidFill>
                  <a:latin typeface="Source Sans Pro Semibold" charset="0"/>
                  <a:ea typeface="Source Sans Pro Semibold" charset="0"/>
                  <a:cs typeface="Source Sans Pro Semibold" charset="0"/>
                </a:rPr>
                <a:t>MicroEJ</a:t>
              </a:r>
              <a:r>
                <a:rPr lang="en-US" sz="1400" b="1" dirty="0">
                  <a:solidFill>
                    <a:schemeClr val="bg1"/>
                  </a:solidFill>
                  <a:latin typeface="Source Sans Pro Semibold" charset="0"/>
                  <a:ea typeface="Source Sans Pro Semibold" charset="0"/>
                  <a:cs typeface="Source Sans Pro Semibold" charset="0"/>
                </a:rPr>
                <a:t> Module</a:t>
              </a:r>
            </a:p>
            <a:p>
              <a:pPr algn="ctr"/>
              <a:r>
                <a:rPr lang="en-US" sz="1400" b="1" dirty="0">
                  <a:solidFill>
                    <a:schemeClr val="bg1"/>
                  </a:solidFill>
                  <a:latin typeface="Source Sans Pro Semibold" charset="0"/>
                  <a:ea typeface="Source Sans Pro Semibold" charset="0"/>
                  <a:cs typeface="Source Sans Pro Semibold" charset="0"/>
                </a:rPr>
                <a:t>Manager</a:t>
              </a:r>
            </a:p>
            <a:p>
              <a:pPr algn="ctr"/>
              <a:r>
                <a:rPr lang="en-US" sz="1400" b="1" dirty="0">
                  <a:solidFill>
                    <a:schemeClr val="bg1"/>
                  </a:solidFill>
                  <a:latin typeface="Source Sans Pro Semibold" charset="0"/>
                  <a:ea typeface="Source Sans Pro Semibold" charset="0"/>
                  <a:cs typeface="Source Sans Pro Semibold" charset="0"/>
                </a:rPr>
                <a:t>(MMM)</a:t>
              </a:r>
            </a:p>
          </p:txBody>
        </p:sp>
        <p:pic>
          <p:nvPicPr>
            <p:cNvPr id="98" name="Picture 97">
              <a:extLst>
                <a:ext uri="{FF2B5EF4-FFF2-40B4-BE49-F238E27FC236}">
                  <a16:creationId xmlns:a16="http://schemas.microsoft.com/office/drawing/2014/main" id="{E1A84BC3-43DA-4112-9E5E-E0F64EF886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8019" y="123307"/>
              <a:ext cx="402708" cy="402708"/>
            </a:xfrm>
            <a:prstGeom prst="rect">
              <a:avLst/>
            </a:prstGeom>
          </p:spPr>
        </p:pic>
        <p:sp>
          <p:nvSpPr>
            <p:cNvPr id="117" name="TextBox 116">
              <a:extLst>
                <a:ext uri="{FF2B5EF4-FFF2-40B4-BE49-F238E27FC236}">
                  <a16:creationId xmlns:a16="http://schemas.microsoft.com/office/drawing/2014/main" id="{7919CBE3-81C7-4DD0-94ED-87CCA9F5D8E8}"/>
                </a:ext>
              </a:extLst>
            </p:cNvPr>
            <p:cNvSpPr txBox="1"/>
            <p:nvPr/>
          </p:nvSpPr>
          <p:spPr>
            <a:xfrm>
              <a:off x="2765464" y="1852472"/>
              <a:ext cx="1260637" cy="276999"/>
            </a:xfrm>
            <a:prstGeom prst="rect">
              <a:avLst/>
            </a:prstGeom>
            <a:noFill/>
          </p:spPr>
          <p:txBody>
            <a:bodyPr wrap="square" rtlCol="0">
              <a:spAutoFit/>
            </a:bodyPr>
            <a:lstStyle/>
            <a:p>
              <a:r>
                <a:rPr lang="en-US" sz="1200" b="1" dirty="0">
                  <a:solidFill>
                    <a:schemeClr val="bg1"/>
                  </a:solidFill>
                  <a:latin typeface="Source Sans Pro Semibold" charset="0"/>
                  <a:ea typeface="Source Sans Pro Semibold" charset="0"/>
                  <a:cs typeface="Source Sans Pro Semibold" charset="0"/>
                </a:rPr>
                <a:t>SDK Workspace</a:t>
              </a:r>
            </a:p>
          </p:txBody>
        </p:sp>
        <p:sp>
          <p:nvSpPr>
            <p:cNvPr id="119" name="TextBox 118">
              <a:extLst>
                <a:ext uri="{FF2B5EF4-FFF2-40B4-BE49-F238E27FC236}">
                  <a16:creationId xmlns:a16="http://schemas.microsoft.com/office/drawing/2014/main" id="{75380A88-4537-46CC-BEB6-83BD464DA85A}"/>
                </a:ext>
              </a:extLst>
            </p:cNvPr>
            <p:cNvSpPr txBox="1"/>
            <p:nvPr/>
          </p:nvSpPr>
          <p:spPr>
            <a:xfrm>
              <a:off x="2654595" y="575130"/>
              <a:ext cx="1495718" cy="276999"/>
            </a:xfrm>
            <a:prstGeom prst="rect">
              <a:avLst/>
            </a:prstGeom>
            <a:noFill/>
          </p:spPr>
          <p:txBody>
            <a:bodyPr wrap="square" rtlCol="0">
              <a:spAutoFit/>
            </a:bodyPr>
            <a:lstStyle/>
            <a:p>
              <a:r>
                <a:rPr lang="en-US" sz="1200" b="1" dirty="0" err="1">
                  <a:latin typeface="Source Sans Pro Semibold" charset="0"/>
                  <a:ea typeface="Source Sans Pro Semibold" charset="0"/>
                  <a:cs typeface="Source Sans Pro Semibold" charset="0"/>
                </a:rPr>
                <a:t>MicroEJ</a:t>
              </a:r>
              <a:r>
                <a:rPr lang="en-US" sz="1200" b="1" dirty="0">
                  <a:latin typeface="Source Sans Pro Semibold" charset="0"/>
                  <a:ea typeface="Source Sans Pro Semibold" charset="0"/>
                  <a:cs typeface="Source Sans Pro Semibold" charset="0"/>
                </a:rPr>
                <a:t> SDK IDE</a:t>
              </a:r>
            </a:p>
          </p:txBody>
        </p:sp>
        <p:sp>
          <p:nvSpPr>
            <p:cNvPr id="121" name="Rounded Rectangle 114">
              <a:extLst>
                <a:ext uri="{FF2B5EF4-FFF2-40B4-BE49-F238E27FC236}">
                  <a16:creationId xmlns:a16="http://schemas.microsoft.com/office/drawing/2014/main" id="{C3BC971D-01A8-4300-B6EE-560EA7C7D394}"/>
                </a:ext>
              </a:extLst>
            </p:cNvPr>
            <p:cNvSpPr/>
            <p:nvPr/>
          </p:nvSpPr>
          <p:spPr>
            <a:xfrm>
              <a:off x="2855640" y="2179882"/>
              <a:ext cx="1872208" cy="324374"/>
            </a:xfrm>
            <a:prstGeom prst="roundRect">
              <a:avLst>
                <a:gd name="adj" fmla="val 19644"/>
              </a:avLst>
            </a:prstGeom>
            <a:noFill/>
            <a:ln w="28575">
              <a:solidFill>
                <a:srgbClr val="00AEC7"/>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Semibold" charset="0"/>
                </a:rPr>
                <a:t>Platform Projects</a:t>
              </a:r>
            </a:p>
          </p:txBody>
        </p:sp>
        <p:sp>
          <p:nvSpPr>
            <p:cNvPr id="123" name="Rounded Rectangle 114">
              <a:extLst>
                <a:ext uri="{FF2B5EF4-FFF2-40B4-BE49-F238E27FC236}">
                  <a16:creationId xmlns:a16="http://schemas.microsoft.com/office/drawing/2014/main" id="{3C22549C-E7EC-4E20-8401-ADC527F14B89}"/>
                </a:ext>
              </a:extLst>
            </p:cNvPr>
            <p:cNvSpPr/>
            <p:nvPr/>
          </p:nvSpPr>
          <p:spPr>
            <a:xfrm>
              <a:off x="8154423" y="2243100"/>
              <a:ext cx="1867691" cy="56690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Platform Configuration</a:t>
              </a:r>
            </a:p>
          </p:txBody>
        </p:sp>
        <p:sp>
          <p:nvSpPr>
            <p:cNvPr id="125" name="Rounded Rectangle 114">
              <a:extLst>
                <a:ext uri="{FF2B5EF4-FFF2-40B4-BE49-F238E27FC236}">
                  <a16:creationId xmlns:a16="http://schemas.microsoft.com/office/drawing/2014/main" id="{4C068209-3EA3-428A-94F5-8C979958A54D}"/>
                </a:ext>
              </a:extLst>
            </p:cNvPr>
            <p:cNvSpPr/>
            <p:nvPr/>
          </p:nvSpPr>
          <p:spPr>
            <a:xfrm>
              <a:off x="8154423" y="1855181"/>
              <a:ext cx="1867691" cy="32437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BSP C Drivers</a:t>
              </a:r>
            </a:p>
          </p:txBody>
        </p:sp>
        <p:sp>
          <p:nvSpPr>
            <p:cNvPr id="127" name="Rounded Rectangle 114">
              <a:extLst>
                <a:ext uri="{FF2B5EF4-FFF2-40B4-BE49-F238E27FC236}">
                  <a16:creationId xmlns:a16="http://schemas.microsoft.com/office/drawing/2014/main" id="{B2F17F48-047C-4B94-8A7C-566FCDAB4FFC}"/>
                </a:ext>
              </a:extLst>
            </p:cNvPr>
            <p:cNvSpPr/>
            <p:nvPr/>
          </p:nvSpPr>
          <p:spPr>
            <a:xfrm>
              <a:off x="2855640" y="1237883"/>
              <a:ext cx="1872208"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err="1">
                  <a:solidFill>
                    <a:schemeClr val="bg1"/>
                  </a:solidFill>
                  <a:latin typeface="Source Sans Pro Semibold" charset="0"/>
                  <a:ea typeface="Source Sans Pro Semibold" charset="0"/>
                  <a:cs typeface="Source Sans Pro Semibold" charset="0"/>
                </a:rPr>
                <a:t>MicroEJ</a:t>
              </a:r>
              <a:r>
                <a:rPr lang="en-US" sz="1400" b="1" dirty="0">
                  <a:solidFill>
                    <a:schemeClr val="bg1"/>
                  </a:solidFill>
                  <a:latin typeface="Source Sans Pro Semibold" charset="0"/>
                  <a:ea typeface="Source Sans Pro Semibold" charset="0"/>
                  <a:cs typeface="Source Sans Pro Light" charset="0"/>
                </a:rPr>
                <a:t> Architecture</a:t>
              </a:r>
            </a:p>
          </p:txBody>
        </p:sp>
        <p:sp>
          <p:nvSpPr>
            <p:cNvPr id="129" name="Rounded Rectangle 114">
              <a:extLst>
                <a:ext uri="{FF2B5EF4-FFF2-40B4-BE49-F238E27FC236}">
                  <a16:creationId xmlns:a16="http://schemas.microsoft.com/office/drawing/2014/main" id="{86C790C5-092C-46A0-BE5E-8BE15DE5A4F7}"/>
                </a:ext>
              </a:extLst>
            </p:cNvPr>
            <p:cNvSpPr/>
            <p:nvPr/>
          </p:nvSpPr>
          <p:spPr>
            <a:xfrm>
              <a:off x="2838020" y="4221823"/>
              <a:ext cx="1909485"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C Toolchain</a:t>
              </a:r>
            </a:p>
          </p:txBody>
        </p:sp>
        <p:sp>
          <p:nvSpPr>
            <p:cNvPr id="131" name="Rounded Rectangle 114">
              <a:extLst>
                <a:ext uri="{FF2B5EF4-FFF2-40B4-BE49-F238E27FC236}">
                  <a16:creationId xmlns:a16="http://schemas.microsoft.com/office/drawing/2014/main" id="{D4E6FA0B-3D4E-44B2-8289-D335B8ECC9AF}"/>
                </a:ext>
              </a:extLst>
            </p:cNvPr>
            <p:cNvSpPr/>
            <p:nvPr/>
          </p:nvSpPr>
          <p:spPr>
            <a:xfrm>
              <a:off x="8154423" y="821647"/>
              <a:ext cx="1867691"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Architecture</a:t>
              </a:r>
            </a:p>
          </p:txBody>
        </p:sp>
        <p:sp>
          <p:nvSpPr>
            <p:cNvPr id="135" name="TextBox 134">
              <a:extLst>
                <a:ext uri="{FF2B5EF4-FFF2-40B4-BE49-F238E27FC236}">
                  <a16:creationId xmlns:a16="http://schemas.microsoft.com/office/drawing/2014/main" id="{656FFD6D-3BF2-4097-AD2F-529C514C43FF}"/>
                </a:ext>
              </a:extLst>
            </p:cNvPr>
            <p:cNvSpPr txBox="1"/>
            <p:nvPr/>
          </p:nvSpPr>
          <p:spPr>
            <a:xfrm>
              <a:off x="2765464" y="937276"/>
              <a:ext cx="2267590" cy="276999"/>
            </a:xfrm>
            <a:prstGeom prst="rect">
              <a:avLst/>
            </a:prstGeom>
            <a:noFill/>
          </p:spPr>
          <p:txBody>
            <a:bodyPr wrap="square" rtlCol="0">
              <a:spAutoFit/>
            </a:bodyPr>
            <a:lstStyle/>
            <a:p>
              <a:r>
                <a:rPr lang="en-US" sz="1200" b="1" dirty="0" err="1">
                  <a:solidFill>
                    <a:schemeClr val="bg1"/>
                  </a:solidFill>
                  <a:latin typeface="Source Sans Pro Semibold" charset="0"/>
                  <a:ea typeface="Source Sans Pro Semibold" charset="0"/>
                  <a:cs typeface="Source Sans Pro Semibold" charset="0"/>
                </a:rPr>
                <a:t>MicroEJ</a:t>
              </a:r>
              <a:r>
                <a:rPr lang="en-US" sz="1200" b="1" dirty="0">
                  <a:solidFill>
                    <a:schemeClr val="bg1"/>
                  </a:solidFill>
                  <a:latin typeface="Source Sans Pro Semibold" charset="0"/>
                  <a:ea typeface="Source Sans Pro Semibold" charset="0"/>
                  <a:cs typeface="Source Sans Pro Semibold" charset="0"/>
                </a:rPr>
                <a:t> Repository</a:t>
              </a:r>
            </a:p>
          </p:txBody>
        </p:sp>
        <p:cxnSp>
          <p:nvCxnSpPr>
            <p:cNvPr id="137" name="Straight Arrow Connector 136">
              <a:extLst>
                <a:ext uri="{FF2B5EF4-FFF2-40B4-BE49-F238E27FC236}">
                  <a16:creationId xmlns:a16="http://schemas.microsoft.com/office/drawing/2014/main" id="{DD6E312E-41A2-4E7E-B762-4D3AC37044F7}"/>
                </a:ext>
              </a:extLst>
            </p:cNvPr>
            <p:cNvCxnSpPr>
              <a:cxnSpLocks/>
              <a:endCxn id="127" idx="3"/>
            </p:cNvCxnSpPr>
            <p:nvPr/>
          </p:nvCxnSpPr>
          <p:spPr>
            <a:xfrm flipH="1" flipV="1">
              <a:off x="4727848" y="1400070"/>
              <a:ext cx="3317193" cy="5179"/>
            </a:xfrm>
            <a:prstGeom prst="straightConnector1">
              <a:avLst/>
            </a:prstGeom>
            <a:ln w="28575">
              <a:solidFill>
                <a:srgbClr val="5B6D76"/>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4ADD20C-B063-4A53-8F52-BE7CC7F8A8F9}"/>
                </a:ext>
              </a:extLst>
            </p:cNvPr>
            <p:cNvCxnSpPr>
              <a:cxnSpLocks/>
              <a:stCxn id="49" idx="1"/>
              <a:endCxn id="121" idx="3"/>
            </p:cNvCxnSpPr>
            <p:nvPr/>
          </p:nvCxnSpPr>
          <p:spPr>
            <a:xfrm flipH="1">
              <a:off x="4727848" y="2324074"/>
              <a:ext cx="3326063" cy="17995"/>
            </a:xfrm>
            <a:prstGeom prst="straightConnector1">
              <a:avLst/>
            </a:prstGeom>
            <a:ln w="28575">
              <a:solidFill>
                <a:srgbClr val="00AEC7"/>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EEC1D79B-F7DD-4944-8B47-7221AC95BB2F}"/>
                </a:ext>
              </a:extLst>
            </p:cNvPr>
            <p:cNvCxnSpPr>
              <a:cxnSpLocks/>
            </p:cNvCxnSpPr>
            <p:nvPr/>
          </p:nvCxnSpPr>
          <p:spPr>
            <a:xfrm flipH="1">
              <a:off x="4740190" y="3629733"/>
              <a:ext cx="337791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F3CCDCD2-9CAF-4075-9D88-CB832DFEBFA5}"/>
                </a:ext>
              </a:extLst>
            </p:cNvPr>
            <p:cNvSpPr txBox="1"/>
            <p:nvPr/>
          </p:nvSpPr>
          <p:spPr>
            <a:xfrm>
              <a:off x="5489462" y="2017544"/>
              <a:ext cx="1969074"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rgbClr val="00AEC7"/>
                  </a:solidFill>
                  <a:latin typeface="Source Sans Pro Light" charset="0"/>
                  <a:ea typeface="Source Sans Pro Light" charset="0"/>
                  <a:cs typeface="Source Sans Pro Light" charset="0"/>
                </a:rPr>
                <a:t>Import platform in workspace</a:t>
              </a:r>
            </a:p>
          </p:txBody>
        </p:sp>
        <p:sp>
          <p:nvSpPr>
            <p:cNvPr id="173" name="TextBox 172">
              <a:extLst>
                <a:ext uri="{FF2B5EF4-FFF2-40B4-BE49-F238E27FC236}">
                  <a16:creationId xmlns:a16="http://schemas.microsoft.com/office/drawing/2014/main" id="{265E5B4D-30CC-42C2-8AC0-3586FA23FFAC}"/>
                </a:ext>
              </a:extLst>
            </p:cNvPr>
            <p:cNvSpPr txBox="1"/>
            <p:nvPr/>
          </p:nvSpPr>
          <p:spPr>
            <a:xfrm>
              <a:off x="5135977" y="2541192"/>
              <a:ext cx="2600969" cy="115416"/>
            </a:xfrm>
            <a:prstGeom prst="rect">
              <a:avLst/>
            </a:prstGeom>
            <a:noFill/>
          </p:spPr>
          <p:txBody>
            <a:bodyPr vert="horz" wrap="square" lIns="0" tIns="0" rIns="0" bIns="0" numCol="1" spcCol="288000" rtlCol="0" anchor="t" anchorCtr="0">
              <a:spAutoFit/>
            </a:bodyPr>
            <a:lstStyle/>
            <a:p>
              <a:pPr algn="ctr">
                <a:lnSpc>
                  <a:spcPts val="940"/>
                </a:lnSpc>
                <a:spcBef>
                  <a:spcPts val="0"/>
                </a:spcBef>
                <a:spcAft>
                  <a:spcPts val="600"/>
                </a:spcAft>
              </a:pPr>
              <a:r>
                <a:rPr lang="en-US" sz="1200" i="0" spc="0" dirty="0">
                  <a:ln>
                    <a:noFill/>
                  </a:ln>
                  <a:solidFill>
                    <a:srgbClr val="EE502E"/>
                  </a:solidFill>
                  <a:latin typeface="Source Sans Pro Light" charset="0"/>
                  <a:ea typeface="Source Sans Pro Light" charset="0"/>
                  <a:cs typeface="Source Sans Pro Light" charset="0"/>
                </a:rPr>
                <a:t>Import </a:t>
              </a:r>
              <a:r>
                <a:rPr lang="en-US" sz="1200" i="0" spc="0">
                  <a:ln>
                    <a:noFill/>
                  </a:ln>
                  <a:solidFill>
                    <a:srgbClr val="EE502E"/>
                  </a:solidFill>
                  <a:latin typeface="Source Sans Pro Light" charset="0"/>
                  <a:ea typeface="Source Sans Pro Light" charset="0"/>
                  <a:cs typeface="Source Sans Pro Light" charset="0"/>
                </a:rPr>
                <a:t>Java application in </a:t>
              </a:r>
              <a:r>
                <a:rPr lang="en-US" sz="1200" i="0" spc="0" dirty="0">
                  <a:ln>
                    <a:noFill/>
                  </a:ln>
                  <a:solidFill>
                    <a:srgbClr val="EE502E"/>
                  </a:solidFill>
                  <a:latin typeface="Source Sans Pro Light" charset="0"/>
                  <a:ea typeface="Source Sans Pro Light" charset="0"/>
                  <a:cs typeface="Source Sans Pro Light" charset="0"/>
                </a:rPr>
                <a:t>workspace</a:t>
              </a:r>
            </a:p>
          </p:txBody>
        </p:sp>
        <p:sp>
          <p:nvSpPr>
            <p:cNvPr id="175" name="TextBox 174">
              <a:extLst>
                <a:ext uri="{FF2B5EF4-FFF2-40B4-BE49-F238E27FC236}">
                  <a16:creationId xmlns:a16="http://schemas.microsoft.com/office/drawing/2014/main" id="{DFCE4E0F-0EBE-4B23-B724-9867E1476585}"/>
                </a:ext>
              </a:extLst>
            </p:cNvPr>
            <p:cNvSpPr txBox="1"/>
            <p:nvPr/>
          </p:nvSpPr>
          <p:spPr>
            <a:xfrm>
              <a:off x="5336398" y="3200854"/>
              <a:ext cx="2294191"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rgbClr val="EE502E"/>
                  </a:solidFill>
                  <a:latin typeface="Source Sans Pro Light" charset="0"/>
                  <a:ea typeface="Source Sans Pro Light" charset="0"/>
                  <a:cs typeface="Source Sans Pro Light" charset="0"/>
                </a:rPr>
                <a:t>Import offline repository </a:t>
              </a:r>
              <a:r>
                <a:rPr lang="en-US" sz="1200" dirty="0">
                  <a:solidFill>
                    <a:srgbClr val="EE502E"/>
                  </a:solidFill>
                  <a:latin typeface="Source Sans Pro Light" charset="0"/>
                  <a:ea typeface="Source Sans Pro Light" charset="0"/>
                  <a:cs typeface="Source Sans Pro Light" charset="0"/>
                </a:rPr>
                <a:t>(optional)</a:t>
              </a:r>
              <a:endParaRPr lang="en-US" sz="1200" spc="0" dirty="0">
                <a:ln>
                  <a:noFill/>
                </a:ln>
                <a:solidFill>
                  <a:srgbClr val="EE502E"/>
                </a:solidFill>
                <a:latin typeface="Source Sans Pro Light" charset="0"/>
                <a:ea typeface="Source Sans Pro Light" charset="0"/>
                <a:cs typeface="Source Sans Pro Light" charset="0"/>
              </a:endParaRPr>
            </a:p>
          </p:txBody>
        </p:sp>
        <p:sp>
          <p:nvSpPr>
            <p:cNvPr id="177" name="TextBox 176">
              <a:extLst>
                <a:ext uri="{FF2B5EF4-FFF2-40B4-BE49-F238E27FC236}">
                  <a16:creationId xmlns:a16="http://schemas.microsoft.com/office/drawing/2014/main" id="{F1753A14-2EC3-4B43-9F13-78F208C94A82}"/>
                </a:ext>
              </a:extLst>
            </p:cNvPr>
            <p:cNvSpPr txBox="1"/>
            <p:nvPr/>
          </p:nvSpPr>
          <p:spPr>
            <a:xfrm>
              <a:off x="5487109" y="3708220"/>
              <a:ext cx="1969074"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a:ln>
                    <a:noFill/>
                  </a:ln>
                  <a:solidFill>
                    <a:srgbClr val="EE502E"/>
                  </a:solidFill>
                  <a:latin typeface="Source Sans Pro Light" charset="0"/>
                  <a:ea typeface="Source Sans Pro Light" charset="0"/>
                  <a:cs typeface="Source Sans Pro Light" charset="0"/>
                </a:rPr>
                <a:t>Update Module </a:t>
              </a:r>
              <a:r>
                <a:rPr lang="en-US" sz="1200" spc="0" dirty="0">
                  <a:ln>
                    <a:noFill/>
                  </a:ln>
                  <a:solidFill>
                    <a:srgbClr val="EE502E"/>
                  </a:solidFill>
                  <a:latin typeface="Source Sans Pro Light" charset="0"/>
                  <a:ea typeface="Source Sans Pro Light" charset="0"/>
                  <a:cs typeface="Source Sans Pro Light" charset="0"/>
                </a:rPr>
                <a:t>Settings</a:t>
              </a:r>
            </a:p>
          </p:txBody>
        </p:sp>
        <p:sp>
          <p:nvSpPr>
            <p:cNvPr id="179" name="TextBox 178">
              <a:extLst>
                <a:ext uri="{FF2B5EF4-FFF2-40B4-BE49-F238E27FC236}">
                  <a16:creationId xmlns:a16="http://schemas.microsoft.com/office/drawing/2014/main" id="{09F1F4F5-C1B4-47B3-B18F-076B70A4E0F2}"/>
                </a:ext>
              </a:extLst>
            </p:cNvPr>
            <p:cNvSpPr txBox="1"/>
            <p:nvPr/>
          </p:nvSpPr>
          <p:spPr>
            <a:xfrm>
              <a:off x="5463477" y="882711"/>
              <a:ext cx="1969074" cy="363882"/>
            </a:xfrm>
            <a:prstGeom prst="rect">
              <a:avLst/>
            </a:prstGeom>
            <a:noFill/>
          </p:spPr>
          <p:txBody>
            <a:bodyPr vert="horz" wrap="square" lIns="0" tIns="0" rIns="0" bIns="0" numCol="1" spcCol="288000" rtlCol="0" anchor="t" anchorCtr="0">
              <a:spAutoFit/>
            </a:bodyPr>
            <a:lstStyle/>
            <a:p>
              <a:pPr algn="ctr">
                <a:lnSpc>
                  <a:spcPts val="1140"/>
                </a:lnSpc>
                <a:spcBef>
                  <a:spcPts val="0"/>
                </a:spcBef>
                <a:spcAft>
                  <a:spcPts val="600"/>
                </a:spcAft>
              </a:pPr>
              <a:r>
                <a:rPr lang="en-US" sz="1200" spc="0" dirty="0">
                  <a:ln>
                    <a:noFill/>
                  </a:ln>
                  <a:solidFill>
                    <a:srgbClr val="5B6D76"/>
                  </a:solidFill>
                  <a:latin typeface="Source Sans Pro Light" charset="0"/>
                  <a:ea typeface="Source Sans Pro Light" charset="0"/>
                  <a:cs typeface="Source Sans Pro Light" charset="0"/>
                </a:rPr>
                <a:t>Import required</a:t>
              </a:r>
            </a:p>
            <a:p>
              <a:pPr algn="ctr">
                <a:lnSpc>
                  <a:spcPts val="1140"/>
                </a:lnSpc>
                <a:spcBef>
                  <a:spcPts val="0"/>
                </a:spcBef>
                <a:spcAft>
                  <a:spcPts val="600"/>
                </a:spcAft>
              </a:pPr>
              <a:r>
                <a:rPr lang="en-US" sz="1200" dirty="0" err="1">
                  <a:solidFill>
                    <a:srgbClr val="5B6D76"/>
                  </a:solidFill>
                  <a:latin typeface="Source Sans Pro Light" charset="0"/>
                  <a:ea typeface="Source Sans Pro Light" charset="0"/>
                  <a:cs typeface="Source Sans Pro Light" charset="0"/>
                </a:rPr>
                <a:t>MicroEJ</a:t>
              </a:r>
              <a:r>
                <a:rPr lang="en-US" sz="1200" dirty="0">
                  <a:solidFill>
                    <a:srgbClr val="5B6D76"/>
                  </a:solidFill>
                  <a:latin typeface="Source Sans Pro Light" charset="0"/>
                  <a:ea typeface="Source Sans Pro Light" charset="0"/>
                  <a:cs typeface="Source Sans Pro Light" charset="0"/>
                </a:rPr>
                <a:t> Architecture &amp; Packs</a:t>
              </a:r>
              <a:endParaRPr lang="en-US" sz="1200" spc="0" dirty="0">
                <a:ln>
                  <a:noFill/>
                </a:ln>
                <a:solidFill>
                  <a:srgbClr val="5B6D76"/>
                </a:solidFill>
                <a:latin typeface="Source Sans Pro Light" charset="0"/>
                <a:ea typeface="Source Sans Pro Light" charset="0"/>
                <a:cs typeface="Source Sans Pro Light" charset="0"/>
              </a:endParaRPr>
            </a:p>
          </p:txBody>
        </p:sp>
        <p:cxnSp>
          <p:nvCxnSpPr>
            <p:cNvPr id="216" name="Connector: Elbow 215">
              <a:extLst>
                <a:ext uri="{FF2B5EF4-FFF2-40B4-BE49-F238E27FC236}">
                  <a16:creationId xmlns:a16="http://schemas.microsoft.com/office/drawing/2014/main" id="{485E2FF2-B957-450D-9FFA-829105FF84A6}"/>
                </a:ext>
              </a:extLst>
            </p:cNvPr>
            <p:cNvCxnSpPr>
              <a:cxnSpLocks/>
              <a:stCxn id="31" idx="1"/>
            </p:cNvCxnSpPr>
            <p:nvPr/>
          </p:nvCxnSpPr>
          <p:spPr>
            <a:xfrm rot="10800000">
              <a:off x="4743086" y="3629734"/>
              <a:ext cx="3422971" cy="722257"/>
            </a:xfrm>
            <a:prstGeom prst="bentConnector3">
              <a:avLst>
                <a:gd name="adj1" fmla="val 185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4" name="Rectangle 233">
              <a:extLst>
                <a:ext uri="{FF2B5EF4-FFF2-40B4-BE49-F238E27FC236}">
                  <a16:creationId xmlns:a16="http://schemas.microsoft.com/office/drawing/2014/main" id="{92C3D1E1-9D9A-4743-B664-EA5ABF4B57AC}"/>
                </a:ext>
              </a:extLst>
            </p:cNvPr>
            <p:cNvSpPr/>
            <p:nvPr/>
          </p:nvSpPr>
          <p:spPr>
            <a:xfrm>
              <a:off x="2838021" y="5563715"/>
              <a:ext cx="1945170" cy="205184"/>
            </a:xfrm>
            <a:prstGeom prst="rect">
              <a:avLst/>
            </a:prstGeom>
          </p:spPr>
          <p:txBody>
            <a:bodyPr wrap="square" lIns="0" tIns="0" rIns="0" bIns="0" anchor="ctr">
              <a:spAutoFit/>
            </a:bodyPr>
            <a:lstStyle/>
            <a:p>
              <a:pPr algn="ctr">
                <a:lnSpc>
                  <a:spcPts val="1600"/>
                </a:lnSpc>
                <a:spcBef>
                  <a:spcPts val="100"/>
                </a:spcBef>
                <a:spcAft>
                  <a:spcPts val="100"/>
                </a:spcAft>
              </a:pPr>
              <a:endParaRPr lang="en-US" sz="1400" b="1" dirty="0">
                <a:solidFill>
                  <a:schemeClr val="bg1"/>
                </a:solidFill>
                <a:latin typeface="Source Sans Pro" charset="0"/>
                <a:ea typeface="Source Sans Pro" charset="0"/>
                <a:cs typeface="Source Sans Pro" charset="0"/>
              </a:endParaRPr>
            </a:p>
          </p:txBody>
        </p:sp>
        <p:sp>
          <p:nvSpPr>
            <p:cNvPr id="237" name="Rounded Rectangle 114">
              <a:extLst>
                <a:ext uri="{FF2B5EF4-FFF2-40B4-BE49-F238E27FC236}">
                  <a16:creationId xmlns:a16="http://schemas.microsoft.com/office/drawing/2014/main" id="{301EEBF6-0A4E-4662-9B5C-C1808601BF30}"/>
                </a:ext>
              </a:extLst>
            </p:cNvPr>
            <p:cNvSpPr/>
            <p:nvPr/>
          </p:nvSpPr>
          <p:spPr>
            <a:xfrm>
              <a:off x="8149907" y="1214928"/>
              <a:ext cx="1872208"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a:solidFill>
                    <a:schemeClr val="bg1"/>
                  </a:solidFill>
                  <a:latin typeface="Source Sans Pro Semibold" charset="0"/>
                  <a:ea typeface="Source Sans Pro Semibold" charset="0"/>
                  <a:cs typeface="Source Sans Pro Light" charset="0"/>
                </a:rPr>
                <a:t>Foundation Libraries</a:t>
              </a:r>
            </a:p>
          </p:txBody>
        </p:sp>
        <p:sp>
          <p:nvSpPr>
            <p:cNvPr id="68" name="TextBox 67">
              <a:extLst>
                <a:ext uri="{FF2B5EF4-FFF2-40B4-BE49-F238E27FC236}">
                  <a16:creationId xmlns:a16="http://schemas.microsoft.com/office/drawing/2014/main" id="{2E717F41-5B33-4E06-83D6-2B661FDACDC7}"/>
                </a:ext>
              </a:extLst>
            </p:cNvPr>
            <p:cNvSpPr txBox="1"/>
            <p:nvPr/>
          </p:nvSpPr>
          <p:spPr>
            <a:xfrm>
              <a:off x="8546542" y="4149800"/>
              <a:ext cx="1088230" cy="577906"/>
            </a:xfrm>
            <a:prstGeom prst="rect">
              <a:avLst/>
            </a:prstGeom>
            <a:noFill/>
          </p:spPr>
          <p:txBody>
            <a:bodyPr wrap="square" tIns="36000" bIns="36000" rtlCol="0">
              <a:spAutoFit/>
            </a:bodyPr>
            <a:lstStyle/>
            <a:p>
              <a:pPr algn="ctr" defTabSz="685783">
                <a:lnSpc>
                  <a:spcPts val="1300"/>
                </a:lnSpc>
                <a:buClrTx/>
              </a:pPr>
              <a:r>
                <a:rPr lang="en-US" sz="1400" dirty="0" err="1">
                  <a:solidFill>
                    <a:schemeClr val="tx1">
                      <a:lumMod val="75000"/>
                    </a:schemeClr>
                  </a:solidFill>
                  <a:latin typeface="Source Sans Pro Light" charset="0"/>
                  <a:ea typeface="Source Sans Pro Light" charset="0"/>
                  <a:cs typeface="Source Sans Pro Light" charset="0"/>
                </a:rPr>
                <a:t>MicroEJ</a:t>
              </a:r>
              <a:r>
                <a:rPr lang="en-US" sz="1400" dirty="0">
                  <a:solidFill>
                    <a:schemeClr val="tx1">
                      <a:lumMod val="75000"/>
                    </a:schemeClr>
                  </a:solidFill>
                  <a:latin typeface="Source Sans Pro Light" charset="0"/>
                  <a:ea typeface="Source Sans Pro Light" charset="0"/>
                  <a:cs typeface="Source Sans Pro Light" charset="0"/>
                </a:rPr>
                <a:t> Central</a:t>
              </a:r>
            </a:p>
            <a:p>
              <a:pPr algn="ctr" defTabSz="685783">
                <a:lnSpc>
                  <a:spcPts val="1300"/>
                </a:lnSpc>
                <a:buClrTx/>
              </a:pPr>
              <a:r>
                <a:rPr lang="en-US" sz="1400" dirty="0">
                  <a:solidFill>
                    <a:schemeClr val="tx1">
                      <a:lumMod val="75000"/>
                    </a:schemeClr>
                  </a:solidFill>
                  <a:latin typeface="Source Sans Pro Light" charset="0"/>
                  <a:ea typeface="Source Sans Pro Light" charset="0"/>
                  <a:cs typeface="Source Sans Pro Light" charset="0"/>
                </a:rPr>
                <a:t>Repository</a:t>
              </a:r>
            </a:p>
          </p:txBody>
        </p:sp>
        <p:cxnSp>
          <p:nvCxnSpPr>
            <p:cNvPr id="82" name="Straight Arrow Connector 81">
              <a:extLst>
                <a:ext uri="{FF2B5EF4-FFF2-40B4-BE49-F238E27FC236}">
                  <a16:creationId xmlns:a16="http://schemas.microsoft.com/office/drawing/2014/main" id="{EEC1D79B-F7DD-4944-8B47-7221AC95BB2F}"/>
                </a:ext>
              </a:extLst>
            </p:cNvPr>
            <p:cNvCxnSpPr>
              <a:cxnSpLocks/>
            </p:cNvCxnSpPr>
            <p:nvPr/>
          </p:nvCxnSpPr>
          <p:spPr>
            <a:xfrm flipH="1">
              <a:off x="4747505" y="3501008"/>
              <a:ext cx="337791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215">
              <a:extLst>
                <a:ext uri="{FF2B5EF4-FFF2-40B4-BE49-F238E27FC236}">
                  <a16:creationId xmlns:a16="http://schemas.microsoft.com/office/drawing/2014/main" id="{485E2FF2-B957-450D-9FFA-829105FF84A6}"/>
                </a:ext>
              </a:extLst>
            </p:cNvPr>
            <p:cNvCxnSpPr>
              <a:cxnSpLocks/>
            </p:cNvCxnSpPr>
            <p:nvPr/>
          </p:nvCxnSpPr>
          <p:spPr>
            <a:xfrm rot="10800000">
              <a:off x="4734706" y="2774457"/>
              <a:ext cx="3365355" cy="389433"/>
            </a:xfrm>
            <a:prstGeom prst="bentConnector3">
              <a:avLst>
                <a:gd name="adj1" fmla="val 1671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4" name="Rounded Rectangle 114">
              <a:extLst>
                <a:ext uri="{FF2B5EF4-FFF2-40B4-BE49-F238E27FC236}">
                  <a16:creationId xmlns:a16="http://schemas.microsoft.com/office/drawing/2014/main" id="{86C790C5-092C-46A0-BE5E-8BE15DE5A4F7}"/>
                </a:ext>
              </a:extLst>
            </p:cNvPr>
            <p:cNvSpPr/>
            <p:nvPr/>
          </p:nvSpPr>
          <p:spPr>
            <a:xfrm>
              <a:off x="2838020" y="5115155"/>
              <a:ext cx="1909485" cy="555656"/>
            </a:xfrm>
            <a:prstGeom prst="roundRect">
              <a:avLst>
                <a:gd name="adj" fmla="val 50000"/>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latin typeface="Source Sans Pro Semibold" charset="0"/>
                  <a:ea typeface="Source Sans Pro Semibold" charset="0"/>
                  <a:cs typeface="Source Sans Pro Semibold" charset="0"/>
                </a:rPr>
                <a:t>MicroEJ</a:t>
              </a:r>
              <a:r>
                <a:rPr lang="en-US" sz="1400" b="1" dirty="0">
                  <a:solidFill>
                    <a:schemeClr val="bg1"/>
                  </a:solidFill>
                  <a:latin typeface="Source Sans Pro Semibold" charset="0"/>
                  <a:ea typeface="Source Sans Pro Semibold" charset="0"/>
                  <a:cs typeface="Source Sans Pro Semibold" charset="0"/>
                </a:rPr>
                <a:t> </a:t>
              </a:r>
              <a:br>
                <a:rPr lang="en-US" sz="1400" b="1" dirty="0">
                  <a:solidFill>
                    <a:schemeClr val="bg1"/>
                  </a:solidFill>
                  <a:latin typeface="Source Sans Pro Semibold" charset="0"/>
                  <a:ea typeface="Source Sans Pro Semibold" charset="0"/>
                  <a:cs typeface="Source Sans Pro Semibold" charset="0"/>
                </a:rPr>
              </a:br>
              <a:r>
                <a:rPr lang="en-US" sz="1400" b="1" dirty="0">
                  <a:solidFill>
                    <a:schemeClr val="bg1"/>
                  </a:solidFill>
                  <a:latin typeface="Source Sans Pro Semibold" charset="0"/>
                  <a:ea typeface="Source Sans Pro Semibold" charset="0"/>
                  <a:cs typeface="Source Sans Pro Semibold" charset="0"/>
                </a:rPr>
                <a:t>Firmware</a:t>
              </a:r>
            </a:p>
          </p:txBody>
        </p:sp>
      </p:grpSp>
    </p:spTree>
    <p:extLst>
      <p:ext uri="{BB962C8B-B14F-4D97-AF65-F5344CB8AC3E}">
        <p14:creationId xmlns:p14="http://schemas.microsoft.com/office/powerpoint/2010/main" val="2991487714"/>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2778</TotalTime>
  <Words>72</Words>
  <Application>Microsoft Office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vt:i4>
      </vt:variant>
    </vt:vector>
  </HeadingPairs>
  <TitlesOfParts>
    <vt:vector size="15"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Source Sans Pro Semibold</vt:lpstr>
      <vt:lpstr>Template-MicroEJ</vt:lpstr>
      <vt:lpstr>Theme1</vt:lpstr>
      <vt:lpstr>1_Theme1</vt:lpstr>
      <vt:lpstr>2_Theme1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Grégoire Jadi</cp:lastModifiedBy>
  <cp:revision>320</cp:revision>
  <cp:lastPrinted>2019-09-26T12:34:57Z</cp:lastPrinted>
  <dcterms:created xsi:type="dcterms:W3CDTF">2019-10-29T10:44:00Z</dcterms:created>
  <dcterms:modified xsi:type="dcterms:W3CDTF">2020-10-05T09:41:43Z</dcterms:modified>
  <cp:category/>
</cp:coreProperties>
</file>