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7"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331"/>
    <a:srgbClr val="48A23F"/>
    <a:srgbClr val="00AEC7"/>
    <a:srgbClr val="6CC24A"/>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7" autoAdjust="0"/>
    <p:restoredTop sz="97046" autoAdjust="0"/>
  </p:normalViewPr>
  <p:slideViewPr>
    <p:cSldViewPr snapToGrid="0">
      <p:cViewPr varScale="1">
        <p:scale>
          <a:sx n="114" d="100"/>
          <a:sy n="114" d="100"/>
        </p:scale>
        <p:origin x="648"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novembre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novembre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64">
            <a:extLst>
              <a:ext uri="{FF2B5EF4-FFF2-40B4-BE49-F238E27FC236}">
                <a16:creationId xmlns:a16="http://schemas.microsoft.com/office/drawing/2014/main" id="{7BF2F664-C39B-75A9-CA44-30CA725CF03A}"/>
              </a:ext>
            </a:extLst>
          </p:cNvPr>
          <p:cNvSpPr/>
          <p:nvPr/>
        </p:nvSpPr>
        <p:spPr>
          <a:xfrm>
            <a:off x="3365424" y="1793910"/>
            <a:ext cx="7115669" cy="2976470"/>
          </a:xfrm>
          <a:prstGeom prst="roundRect">
            <a:avLst>
              <a:gd name="adj" fmla="val 7133"/>
            </a:avLst>
          </a:prstGeom>
          <a:solidFill>
            <a:schemeClr val="tx1">
              <a:lumMod val="20000"/>
              <a:lumOff val="8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200" b="1" dirty="0">
              <a:solidFill>
                <a:schemeClr val="bg1"/>
              </a:solidFill>
              <a:latin typeface="Source Sans Pro Light" charset="0"/>
              <a:ea typeface="Source Sans Pro Light" charset="0"/>
            </a:endParaRPr>
          </a:p>
        </p:txBody>
      </p:sp>
      <p:sp>
        <p:nvSpPr>
          <p:cNvPr id="26" name="Rectangle: Rounded Corners 25">
            <a:extLst>
              <a:ext uri="{FF2B5EF4-FFF2-40B4-BE49-F238E27FC236}">
                <a16:creationId xmlns:a16="http://schemas.microsoft.com/office/drawing/2014/main" id="{AC5C0EB8-1007-3610-28D3-5BE1CC3A6C8A}"/>
              </a:ext>
            </a:extLst>
          </p:cNvPr>
          <p:cNvSpPr/>
          <p:nvPr/>
        </p:nvSpPr>
        <p:spPr>
          <a:xfrm>
            <a:off x="4253725" y="5082927"/>
            <a:ext cx="6063682" cy="1415954"/>
          </a:xfrm>
          <a:prstGeom prst="roundRect">
            <a:avLst/>
          </a:prstGeom>
          <a:solidFill>
            <a:srgbClr val="48A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 Data (ROM)</a:t>
            </a:r>
          </a:p>
        </p:txBody>
      </p:sp>
      <p:sp>
        <p:nvSpPr>
          <p:cNvPr id="24" name="Rectangle: Rounded Corners 23">
            <a:extLst>
              <a:ext uri="{FF2B5EF4-FFF2-40B4-BE49-F238E27FC236}">
                <a16:creationId xmlns:a16="http://schemas.microsoft.com/office/drawing/2014/main" id="{AA1C322E-33C4-5BF6-E902-B080DC103CA7}"/>
              </a:ext>
            </a:extLst>
          </p:cNvPr>
          <p:cNvSpPr/>
          <p:nvPr/>
        </p:nvSpPr>
        <p:spPr>
          <a:xfrm>
            <a:off x="3716323" y="222398"/>
            <a:ext cx="7138486" cy="1518211"/>
          </a:xfrm>
          <a:prstGeom prst="roundRect">
            <a:avLst/>
          </a:prstGeom>
          <a:solidFill>
            <a:srgbClr val="48A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Runtime Data (RAM)</a:t>
            </a:r>
          </a:p>
        </p:txBody>
      </p:sp>
      <p:sp>
        <p:nvSpPr>
          <p:cNvPr id="8" name="Rounded Rectangle 64">
            <a:extLst>
              <a:ext uri="{FF2B5EF4-FFF2-40B4-BE49-F238E27FC236}">
                <a16:creationId xmlns:a16="http://schemas.microsoft.com/office/drawing/2014/main" id="{EBA5949E-A646-46E3-358F-811C6D1BC9CC}"/>
              </a:ext>
            </a:extLst>
          </p:cNvPr>
          <p:cNvSpPr/>
          <p:nvPr/>
        </p:nvSpPr>
        <p:spPr>
          <a:xfrm>
            <a:off x="5885413" y="2294578"/>
            <a:ext cx="2086185" cy="1134422"/>
          </a:xfrm>
          <a:prstGeom prst="roundRect">
            <a:avLst>
              <a:gd name="adj" fmla="val 13841"/>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Light" charset="0"/>
                <a:ea typeface="Source Sans Pro Light" charset="0"/>
              </a:rPr>
              <a:t>Processing Unit</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High Density Instructions</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FPU 32bits &amp; 64bits</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Compacted Pointers(*)</a:t>
            </a:r>
          </a:p>
        </p:txBody>
      </p:sp>
      <p:sp>
        <p:nvSpPr>
          <p:cNvPr id="14" name="Rounded Rectangle 64">
            <a:extLst>
              <a:ext uri="{FF2B5EF4-FFF2-40B4-BE49-F238E27FC236}">
                <a16:creationId xmlns:a16="http://schemas.microsoft.com/office/drawing/2014/main" id="{2C10701F-CDD4-7162-AB44-B869AA6866AB}"/>
              </a:ext>
            </a:extLst>
          </p:cNvPr>
          <p:cNvSpPr/>
          <p:nvPr/>
        </p:nvSpPr>
        <p:spPr>
          <a:xfrm>
            <a:off x="3427803" y="1873834"/>
            <a:ext cx="2206307" cy="717615"/>
          </a:xfrm>
          <a:prstGeom prst="roundRect">
            <a:avLst>
              <a:gd name="adj" fmla="val 22586"/>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Scheduler</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Green Threads Policy</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Synchronization Monitors</a:t>
            </a:r>
          </a:p>
        </p:txBody>
      </p:sp>
      <p:sp>
        <p:nvSpPr>
          <p:cNvPr id="15" name="Rounded Rectangle 64">
            <a:extLst>
              <a:ext uri="{FF2B5EF4-FFF2-40B4-BE49-F238E27FC236}">
                <a16:creationId xmlns:a16="http://schemas.microsoft.com/office/drawing/2014/main" id="{EE6CEA3F-0F24-5440-263C-87648A7AC3D9}"/>
              </a:ext>
            </a:extLst>
          </p:cNvPr>
          <p:cNvSpPr/>
          <p:nvPr/>
        </p:nvSpPr>
        <p:spPr>
          <a:xfrm>
            <a:off x="3783211" y="567719"/>
            <a:ext cx="2206307" cy="92907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Thread Stacks</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Flexible Stack Blocks Allocation</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Check Stack Overflow</a:t>
            </a:r>
          </a:p>
        </p:txBody>
      </p:sp>
      <p:sp>
        <p:nvSpPr>
          <p:cNvPr id="16" name="Rounded Rectangle 64">
            <a:extLst>
              <a:ext uri="{FF2B5EF4-FFF2-40B4-BE49-F238E27FC236}">
                <a16:creationId xmlns:a16="http://schemas.microsoft.com/office/drawing/2014/main" id="{4D667B41-61F4-7B8E-58AC-C4EB7830B5BA}"/>
              </a:ext>
            </a:extLst>
          </p:cNvPr>
          <p:cNvSpPr/>
          <p:nvPr/>
        </p:nvSpPr>
        <p:spPr>
          <a:xfrm>
            <a:off x="6090400" y="684800"/>
            <a:ext cx="2513344" cy="92907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Heap</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Automatic Memory Management (GC)</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Check Heap Overflow</a:t>
            </a:r>
          </a:p>
        </p:txBody>
      </p:sp>
      <p:sp>
        <p:nvSpPr>
          <p:cNvPr id="17" name="Rounded Rectangle 64">
            <a:extLst>
              <a:ext uri="{FF2B5EF4-FFF2-40B4-BE49-F238E27FC236}">
                <a16:creationId xmlns:a16="http://schemas.microsoft.com/office/drawing/2014/main" id="{99CEB14A-1DC6-0D4A-4672-2EDD0145FB2E}"/>
              </a:ext>
            </a:extLst>
          </p:cNvPr>
          <p:cNvSpPr/>
          <p:nvPr/>
        </p:nvSpPr>
        <p:spPr>
          <a:xfrm>
            <a:off x="8757532" y="728423"/>
            <a:ext cx="968363" cy="50616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Immortal</a:t>
            </a:r>
          </a:p>
          <a:p>
            <a:pPr algn="ctr"/>
            <a:r>
              <a:rPr lang="en-GB" sz="1200" b="1" dirty="0">
                <a:solidFill>
                  <a:schemeClr val="tx1"/>
                </a:solidFill>
                <a:latin typeface="Source Sans Pro Light" charset="0"/>
                <a:ea typeface="Source Sans Pro Light" charset="0"/>
              </a:rPr>
              <a:t>Heap</a:t>
            </a:r>
            <a:endParaRPr lang="en-US" sz="1200" b="1" dirty="0">
              <a:solidFill>
                <a:schemeClr val="bg1"/>
              </a:solidFill>
              <a:latin typeface="Source Sans Pro Light" charset="0"/>
              <a:ea typeface="Source Sans Pro Light" charset="0"/>
            </a:endParaRPr>
          </a:p>
        </p:txBody>
      </p:sp>
      <p:sp>
        <p:nvSpPr>
          <p:cNvPr id="18" name="Rounded Rectangle 64">
            <a:extLst>
              <a:ext uri="{FF2B5EF4-FFF2-40B4-BE49-F238E27FC236}">
                <a16:creationId xmlns:a16="http://schemas.microsoft.com/office/drawing/2014/main" id="{85471E85-1BF1-30F9-239E-9ED79774AE73}"/>
              </a:ext>
            </a:extLst>
          </p:cNvPr>
          <p:cNvSpPr/>
          <p:nvPr/>
        </p:nvSpPr>
        <p:spPr>
          <a:xfrm>
            <a:off x="3463834" y="2831393"/>
            <a:ext cx="1903098" cy="1140525"/>
          </a:xfrm>
          <a:prstGeom prst="roundRect">
            <a:avLst>
              <a:gd name="adj" fmla="val 22586"/>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Multi-Sandbox Mode(*)</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App Execution Control (START/STOP)</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CPU Control</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RAM Control</a:t>
            </a:r>
          </a:p>
        </p:txBody>
      </p:sp>
      <p:sp>
        <p:nvSpPr>
          <p:cNvPr id="19" name="Rounded Rectangle 64">
            <a:extLst>
              <a:ext uri="{FF2B5EF4-FFF2-40B4-BE49-F238E27FC236}">
                <a16:creationId xmlns:a16="http://schemas.microsoft.com/office/drawing/2014/main" id="{40C9D5CF-13F4-5BBC-DCB2-3454E1824F6B}"/>
              </a:ext>
            </a:extLst>
          </p:cNvPr>
          <p:cNvSpPr/>
          <p:nvPr/>
        </p:nvSpPr>
        <p:spPr>
          <a:xfrm>
            <a:off x="8210995" y="3221878"/>
            <a:ext cx="2206307" cy="999555"/>
          </a:xfrm>
          <a:prstGeom prst="roundRect">
            <a:avLst>
              <a:gd name="adj" fmla="val 22586"/>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US" sz="1200" b="1" dirty="0">
                <a:solidFill>
                  <a:schemeClr val="tx1"/>
                </a:solidFill>
                <a:latin typeface="Source Sans Pro Light" charset="0"/>
                <a:ea typeface="Source Sans Pro Light" charset="0"/>
              </a:rPr>
              <a:t>Exceptions Management</a:t>
            </a:r>
          </a:p>
          <a:p>
            <a:pPr marL="171450" indent="-171450">
              <a:buFont typeface="Arial" panose="020B0604020202020204" pitchFamily="34" charset="0"/>
              <a:buChar char="•"/>
            </a:pPr>
            <a:r>
              <a:rPr lang="en-US" sz="1000" b="1" dirty="0">
                <a:solidFill>
                  <a:schemeClr val="bg1"/>
                </a:solidFill>
                <a:latin typeface="Source Sans Pro Light" charset="0"/>
                <a:ea typeface="Source Sans Pro Light" charset="0"/>
              </a:rPr>
              <a:t>Divide by Zero</a:t>
            </a:r>
          </a:p>
          <a:p>
            <a:pPr marL="171450" indent="-171450">
              <a:buFont typeface="Arial" panose="020B0604020202020204" pitchFamily="34" charset="0"/>
              <a:buChar char="•"/>
            </a:pPr>
            <a:r>
              <a:rPr lang="en-US" sz="1000" b="1" dirty="0">
                <a:solidFill>
                  <a:schemeClr val="bg1"/>
                </a:solidFill>
                <a:latin typeface="Source Sans Pro Light" charset="0"/>
                <a:ea typeface="Source Sans Pro Light" charset="0"/>
              </a:rPr>
              <a:t>Null Pointer Access</a:t>
            </a:r>
          </a:p>
          <a:p>
            <a:pPr marL="171450" indent="-171450">
              <a:buFont typeface="Arial" panose="020B0604020202020204" pitchFamily="34" charset="0"/>
              <a:buChar char="•"/>
            </a:pPr>
            <a:r>
              <a:rPr lang="en-US" sz="1000" b="1" dirty="0">
                <a:solidFill>
                  <a:schemeClr val="bg1"/>
                </a:solidFill>
                <a:latin typeface="Source Sans Pro Light" charset="0"/>
                <a:ea typeface="Source Sans Pro Light" charset="0"/>
              </a:rPr>
              <a:t>Array Index Out of Bounds</a:t>
            </a:r>
          </a:p>
          <a:p>
            <a:pPr marL="171450" indent="-171450">
              <a:buFont typeface="Arial" panose="020B0604020202020204" pitchFamily="34" charset="0"/>
              <a:buChar char="•"/>
            </a:pPr>
            <a:r>
              <a:rPr lang="en-US" sz="1000" b="1" dirty="0">
                <a:solidFill>
                  <a:schemeClr val="bg1"/>
                </a:solidFill>
                <a:latin typeface="Source Sans Pro Light" charset="0"/>
                <a:ea typeface="Source Sans Pro Light" charset="0"/>
              </a:rPr>
              <a:t>Invalid Reference Cast</a:t>
            </a:r>
          </a:p>
        </p:txBody>
      </p:sp>
      <p:sp>
        <p:nvSpPr>
          <p:cNvPr id="22" name="Rounded Rectangle 64">
            <a:extLst>
              <a:ext uri="{FF2B5EF4-FFF2-40B4-BE49-F238E27FC236}">
                <a16:creationId xmlns:a16="http://schemas.microsoft.com/office/drawing/2014/main" id="{424B1EAF-C0F8-20C3-17FB-D9CA893A7C24}"/>
              </a:ext>
            </a:extLst>
          </p:cNvPr>
          <p:cNvSpPr/>
          <p:nvPr/>
        </p:nvSpPr>
        <p:spPr>
          <a:xfrm>
            <a:off x="5777691" y="3875323"/>
            <a:ext cx="2086185" cy="717615"/>
          </a:xfrm>
          <a:prstGeom prst="roundRect">
            <a:avLst>
              <a:gd name="adj" fmla="val 22586"/>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Dynamic Loader(*)</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Streaming </a:t>
            </a:r>
            <a:r>
              <a:rPr lang="en-US" sz="1200" b="1">
                <a:solidFill>
                  <a:schemeClr val="bg1"/>
                </a:solidFill>
                <a:latin typeface="Source Sans Pro Light" charset="0"/>
                <a:ea typeface="Source Sans Pro Light" charset="0"/>
              </a:rPr>
              <a:t>Linker </a:t>
            </a:r>
          </a:p>
          <a:p>
            <a:pPr marL="171450" indent="-171450">
              <a:buFont typeface="Arial" panose="020B0604020202020204" pitchFamily="34" charset="0"/>
              <a:buChar char="•"/>
            </a:pPr>
            <a:r>
              <a:rPr lang="en-US" sz="1200" b="1">
                <a:solidFill>
                  <a:schemeClr val="bg1"/>
                </a:solidFill>
                <a:latin typeface="Source Sans Pro Light" charset="0"/>
                <a:ea typeface="Source Sans Pro Light" charset="0"/>
              </a:rPr>
              <a:t>App </a:t>
            </a:r>
            <a:r>
              <a:rPr lang="en-US" sz="1200" b="1" dirty="0">
                <a:solidFill>
                  <a:schemeClr val="bg1"/>
                </a:solidFill>
                <a:latin typeface="Source Sans Pro Light" charset="0"/>
                <a:ea typeface="Source Sans Pro Light" charset="0"/>
              </a:rPr>
              <a:t>Build on Device (*)</a:t>
            </a:r>
          </a:p>
        </p:txBody>
      </p:sp>
      <p:sp>
        <p:nvSpPr>
          <p:cNvPr id="23" name="Rounded Rectangle 64">
            <a:extLst>
              <a:ext uri="{FF2B5EF4-FFF2-40B4-BE49-F238E27FC236}">
                <a16:creationId xmlns:a16="http://schemas.microsoft.com/office/drawing/2014/main" id="{C5E2C1A5-EE05-B5E6-3CCF-8CEB9E998AE5}"/>
              </a:ext>
            </a:extLst>
          </p:cNvPr>
          <p:cNvSpPr/>
          <p:nvPr/>
        </p:nvSpPr>
        <p:spPr>
          <a:xfrm>
            <a:off x="9777654" y="745575"/>
            <a:ext cx="943476" cy="50616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Internal</a:t>
            </a:r>
          </a:p>
          <a:p>
            <a:pPr algn="ctr"/>
            <a:r>
              <a:rPr lang="en-GB" sz="1200" b="1" dirty="0">
                <a:solidFill>
                  <a:schemeClr val="tx1"/>
                </a:solidFill>
                <a:latin typeface="Source Sans Pro Light" charset="0"/>
                <a:ea typeface="Source Sans Pro Light" charset="0"/>
              </a:rPr>
              <a:t>Structures</a:t>
            </a:r>
            <a:endParaRPr lang="en-US" sz="1200" b="1" dirty="0">
              <a:solidFill>
                <a:schemeClr val="bg1"/>
              </a:solidFill>
              <a:latin typeface="Source Sans Pro Light" charset="0"/>
              <a:ea typeface="Source Sans Pro Light" charset="0"/>
            </a:endParaRPr>
          </a:p>
        </p:txBody>
      </p:sp>
      <p:pic>
        <p:nvPicPr>
          <p:cNvPr id="25" name="Picture 24">
            <a:extLst>
              <a:ext uri="{FF2B5EF4-FFF2-40B4-BE49-F238E27FC236}">
                <a16:creationId xmlns:a16="http://schemas.microsoft.com/office/drawing/2014/main" id="{E224E875-2DE3-950E-3CB8-60C45AB725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089" y="4211863"/>
            <a:ext cx="387471" cy="390580"/>
          </a:xfrm>
          <a:prstGeom prst="rect">
            <a:avLst/>
          </a:prstGeom>
        </p:spPr>
      </p:pic>
      <p:sp>
        <p:nvSpPr>
          <p:cNvPr id="27" name="Rounded Rectangle 64">
            <a:extLst>
              <a:ext uri="{FF2B5EF4-FFF2-40B4-BE49-F238E27FC236}">
                <a16:creationId xmlns:a16="http://schemas.microsoft.com/office/drawing/2014/main" id="{9BBBA201-E7B8-FEAF-D0F2-CA82A90E9ED5}"/>
              </a:ext>
            </a:extLst>
          </p:cNvPr>
          <p:cNvSpPr/>
          <p:nvPr/>
        </p:nvSpPr>
        <p:spPr>
          <a:xfrm>
            <a:off x="5038141" y="5615676"/>
            <a:ext cx="1930807" cy="50616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Code</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Execution In Place (XIP)</a:t>
            </a:r>
          </a:p>
        </p:txBody>
      </p:sp>
      <p:sp>
        <p:nvSpPr>
          <p:cNvPr id="28" name="Rounded Rectangle 64">
            <a:extLst>
              <a:ext uri="{FF2B5EF4-FFF2-40B4-BE49-F238E27FC236}">
                <a16:creationId xmlns:a16="http://schemas.microsoft.com/office/drawing/2014/main" id="{73B72CB4-A91D-0E55-180C-DB7A1D4DF9DE}"/>
              </a:ext>
            </a:extLst>
          </p:cNvPr>
          <p:cNvSpPr/>
          <p:nvPr/>
        </p:nvSpPr>
        <p:spPr>
          <a:xfrm>
            <a:off x="8014193" y="5476226"/>
            <a:ext cx="2139486" cy="929070"/>
          </a:xfrm>
          <a:prstGeom prst="roundRect">
            <a:avLst>
              <a:gd name="adj" fmla="val 22586"/>
            </a:avLst>
          </a:prstGeom>
          <a:solidFill>
            <a:srgbClr val="6CC24A"/>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Resources</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External Resources Loader (non byte-addressable memories)</a:t>
            </a:r>
          </a:p>
        </p:txBody>
      </p:sp>
      <p:sp>
        <p:nvSpPr>
          <p:cNvPr id="29" name="Rectangle: Rounded Corners 28">
            <a:extLst>
              <a:ext uri="{FF2B5EF4-FFF2-40B4-BE49-F238E27FC236}">
                <a16:creationId xmlns:a16="http://schemas.microsoft.com/office/drawing/2014/main" id="{779DE565-D206-EBDB-B255-21D81FEEA466}"/>
              </a:ext>
            </a:extLst>
          </p:cNvPr>
          <p:cNvSpPr/>
          <p:nvPr/>
        </p:nvSpPr>
        <p:spPr>
          <a:xfrm>
            <a:off x="10904351" y="488840"/>
            <a:ext cx="2383871" cy="5170325"/>
          </a:xfrm>
          <a:prstGeom prst="roundRect">
            <a:avLst/>
          </a:prstGeom>
          <a:solidFill>
            <a:srgbClr val="00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Debug Interface</a:t>
            </a:r>
          </a:p>
        </p:txBody>
      </p:sp>
      <p:sp>
        <p:nvSpPr>
          <p:cNvPr id="30" name="Rounded Rectangle 64">
            <a:extLst>
              <a:ext uri="{FF2B5EF4-FFF2-40B4-BE49-F238E27FC236}">
                <a16:creationId xmlns:a16="http://schemas.microsoft.com/office/drawing/2014/main" id="{09F70DC9-DA8F-D771-7548-7B178103E211}"/>
              </a:ext>
            </a:extLst>
          </p:cNvPr>
          <p:cNvSpPr/>
          <p:nvPr/>
        </p:nvSpPr>
        <p:spPr>
          <a:xfrm>
            <a:off x="11106114" y="1226176"/>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Static Debugger Proxy</a:t>
            </a:r>
          </a:p>
        </p:txBody>
      </p:sp>
      <p:sp>
        <p:nvSpPr>
          <p:cNvPr id="31" name="Rounded Rectangle 64">
            <a:extLst>
              <a:ext uri="{FF2B5EF4-FFF2-40B4-BE49-F238E27FC236}">
                <a16:creationId xmlns:a16="http://schemas.microsoft.com/office/drawing/2014/main" id="{7B108FAF-6726-220B-A709-1BED21E67FFE}"/>
              </a:ext>
            </a:extLst>
          </p:cNvPr>
          <p:cNvSpPr/>
          <p:nvPr/>
        </p:nvSpPr>
        <p:spPr>
          <a:xfrm>
            <a:off x="11106112" y="1740609"/>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Integrity Check</a:t>
            </a:r>
          </a:p>
        </p:txBody>
      </p:sp>
      <p:sp>
        <p:nvSpPr>
          <p:cNvPr id="32" name="Rounded Rectangle 64">
            <a:extLst>
              <a:ext uri="{FF2B5EF4-FFF2-40B4-BE49-F238E27FC236}">
                <a16:creationId xmlns:a16="http://schemas.microsoft.com/office/drawing/2014/main" id="{E18BE8DB-A7A2-C279-F3D3-9439828AAAC0}"/>
              </a:ext>
            </a:extLst>
          </p:cNvPr>
          <p:cNvSpPr/>
          <p:nvPr/>
        </p:nvSpPr>
        <p:spPr>
          <a:xfrm>
            <a:off x="11106113" y="2255042"/>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Core Dump</a:t>
            </a:r>
          </a:p>
        </p:txBody>
      </p:sp>
      <p:cxnSp>
        <p:nvCxnSpPr>
          <p:cNvPr id="37" name="Straight Arrow Connector 36">
            <a:extLst>
              <a:ext uri="{FF2B5EF4-FFF2-40B4-BE49-F238E27FC236}">
                <a16:creationId xmlns:a16="http://schemas.microsoft.com/office/drawing/2014/main" id="{1CF22CDA-2746-3DCF-6EEB-355E68A95278}"/>
              </a:ext>
            </a:extLst>
          </p:cNvPr>
          <p:cNvCxnSpPr>
            <a:cxnSpLocks/>
          </p:cNvCxnSpPr>
          <p:nvPr/>
        </p:nvCxnSpPr>
        <p:spPr>
          <a:xfrm>
            <a:off x="10481094" y="3084788"/>
            <a:ext cx="42325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8" name="Rounded Rectangle 64">
            <a:extLst>
              <a:ext uri="{FF2B5EF4-FFF2-40B4-BE49-F238E27FC236}">
                <a16:creationId xmlns:a16="http://schemas.microsoft.com/office/drawing/2014/main" id="{D6849B4F-6845-AE63-936B-7343174342B8}"/>
              </a:ext>
            </a:extLst>
          </p:cNvPr>
          <p:cNvSpPr/>
          <p:nvPr/>
        </p:nvSpPr>
        <p:spPr>
          <a:xfrm>
            <a:off x="11103808" y="2717351"/>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Heap Dump</a:t>
            </a:r>
          </a:p>
        </p:txBody>
      </p:sp>
      <p:cxnSp>
        <p:nvCxnSpPr>
          <p:cNvPr id="40" name="Straight Arrow Connector 39">
            <a:extLst>
              <a:ext uri="{FF2B5EF4-FFF2-40B4-BE49-F238E27FC236}">
                <a16:creationId xmlns:a16="http://schemas.microsoft.com/office/drawing/2014/main" id="{AB268351-6F52-0BCF-AD6A-46BF3B899BDA}"/>
              </a:ext>
            </a:extLst>
          </p:cNvPr>
          <p:cNvCxnSpPr>
            <a:cxnSpLocks/>
            <a:stCxn id="17" idx="2"/>
          </p:cNvCxnSpPr>
          <p:nvPr/>
        </p:nvCxnSpPr>
        <p:spPr>
          <a:xfrm flipH="1">
            <a:off x="9241713" y="1234583"/>
            <a:ext cx="1" cy="62894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8F7229A0-C7F9-115A-2BB7-935B67E8863E}"/>
              </a:ext>
            </a:extLst>
          </p:cNvPr>
          <p:cNvCxnSpPr>
            <a:cxnSpLocks/>
          </p:cNvCxnSpPr>
          <p:nvPr/>
        </p:nvCxnSpPr>
        <p:spPr>
          <a:xfrm flipV="1">
            <a:off x="5373609" y="3084788"/>
            <a:ext cx="541626" cy="383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9069ED9-44C0-77A1-386A-774F5D17A180}"/>
              </a:ext>
            </a:extLst>
          </p:cNvPr>
          <p:cNvCxnSpPr>
            <a:cxnSpLocks/>
            <a:endCxn id="8" idx="0"/>
          </p:cNvCxnSpPr>
          <p:nvPr/>
        </p:nvCxnSpPr>
        <p:spPr>
          <a:xfrm>
            <a:off x="6928505" y="1740609"/>
            <a:ext cx="1" cy="55396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5813FC14-5D7C-EF51-8B0F-62CBD4ABFB80}"/>
              </a:ext>
            </a:extLst>
          </p:cNvPr>
          <p:cNvCxnSpPr>
            <a:cxnSpLocks/>
          </p:cNvCxnSpPr>
          <p:nvPr/>
        </p:nvCxnSpPr>
        <p:spPr>
          <a:xfrm flipH="1">
            <a:off x="6928505" y="3411997"/>
            <a:ext cx="7631" cy="3850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BDFEF4C-5277-C4EA-3025-C9303E96BE26}"/>
              </a:ext>
            </a:extLst>
          </p:cNvPr>
          <p:cNvCxnSpPr>
            <a:cxnSpLocks/>
          </p:cNvCxnSpPr>
          <p:nvPr/>
        </p:nvCxnSpPr>
        <p:spPr>
          <a:xfrm>
            <a:off x="4682107" y="1470049"/>
            <a:ext cx="0" cy="4027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42EF6DFF-B777-C0AF-B6C4-F43B31CF25F3}"/>
              </a:ext>
            </a:extLst>
          </p:cNvPr>
          <p:cNvCxnSpPr>
            <a:cxnSpLocks/>
          </p:cNvCxnSpPr>
          <p:nvPr/>
        </p:nvCxnSpPr>
        <p:spPr>
          <a:xfrm>
            <a:off x="5603352" y="2402395"/>
            <a:ext cx="34867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4B1907AF-BD2F-4153-7F2E-35DA2AA2CE7E}"/>
              </a:ext>
            </a:extLst>
          </p:cNvPr>
          <p:cNvCxnSpPr>
            <a:cxnSpLocks/>
          </p:cNvCxnSpPr>
          <p:nvPr/>
        </p:nvCxnSpPr>
        <p:spPr>
          <a:xfrm>
            <a:off x="6087430" y="4698666"/>
            <a:ext cx="0" cy="88053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8" name="Rounded Rectangle 64">
            <a:extLst>
              <a:ext uri="{FF2B5EF4-FFF2-40B4-BE49-F238E27FC236}">
                <a16:creationId xmlns:a16="http://schemas.microsoft.com/office/drawing/2014/main" id="{56483364-C1E8-B843-595E-C9D30810C858}"/>
              </a:ext>
            </a:extLst>
          </p:cNvPr>
          <p:cNvSpPr/>
          <p:nvPr/>
        </p:nvSpPr>
        <p:spPr>
          <a:xfrm>
            <a:off x="8295573" y="1980261"/>
            <a:ext cx="2152486" cy="929070"/>
          </a:xfrm>
          <a:prstGeom prst="roundRect">
            <a:avLst>
              <a:gd name="adj" fmla="val 22586"/>
            </a:avLst>
          </a:prstGeom>
          <a:solidFill>
            <a:srgbClr val="F8A33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Native Interface</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Procedure Call Standard ABI</a:t>
            </a:r>
          </a:p>
          <a:p>
            <a:pPr marL="171450" indent="-171450">
              <a:buFont typeface="Arial" panose="020B0604020202020204" pitchFamily="34" charset="0"/>
              <a:buChar char="•"/>
            </a:pPr>
            <a:r>
              <a:rPr lang="en-US" sz="1200" b="1" dirty="0">
                <a:solidFill>
                  <a:schemeClr val="bg1"/>
                </a:solidFill>
                <a:latin typeface="Source Sans Pro Light" charset="0"/>
                <a:ea typeface="Source Sans Pro Light" charset="0"/>
              </a:rPr>
              <a:t>Native Resources Manager</a:t>
            </a:r>
          </a:p>
        </p:txBody>
      </p:sp>
      <p:cxnSp>
        <p:nvCxnSpPr>
          <p:cNvPr id="70" name="Straight Arrow Connector 69">
            <a:extLst>
              <a:ext uri="{FF2B5EF4-FFF2-40B4-BE49-F238E27FC236}">
                <a16:creationId xmlns:a16="http://schemas.microsoft.com/office/drawing/2014/main" id="{6498248E-11AE-6622-EF58-2B2AD5DAB2C4}"/>
              </a:ext>
            </a:extLst>
          </p:cNvPr>
          <p:cNvCxnSpPr>
            <a:cxnSpLocks/>
          </p:cNvCxnSpPr>
          <p:nvPr/>
        </p:nvCxnSpPr>
        <p:spPr>
          <a:xfrm>
            <a:off x="7946894" y="2402395"/>
            <a:ext cx="34867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1" name="Rounded Rectangle 64">
            <a:extLst>
              <a:ext uri="{FF2B5EF4-FFF2-40B4-BE49-F238E27FC236}">
                <a16:creationId xmlns:a16="http://schemas.microsoft.com/office/drawing/2014/main" id="{8AC6CB3F-C6A0-A87B-08B0-69119DA81759}"/>
              </a:ext>
            </a:extLst>
          </p:cNvPr>
          <p:cNvSpPr/>
          <p:nvPr/>
        </p:nvSpPr>
        <p:spPr>
          <a:xfrm>
            <a:off x="782542" y="715827"/>
            <a:ext cx="2341057" cy="4674063"/>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dirty="0">
                <a:solidFill>
                  <a:schemeClr val="lt1"/>
                </a:solidFill>
              </a:rPr>
              <a:t>Binary Interface</a:t>
            </a:r>
          </a:p>
        </p:txBody>
      </p:sp>
      <p:cxnSp>
        <p:nvCxnSpPr>
          <p:cNvPr id="72" name="Straight Arrow Connector 71">
            <a:extLst>
              <a:ext uri="{FF2B5EF4-FFF2-40B4-BE49-F238E27FC236}">
                <a16:creationId xmlns:a16="http://schemas.microsoft.com/office/drawing/2014/main" id="{36CCFBD3-C774-0F43-F021-C56ECEA27F74}"/>
              </a:ext>
            </a:extLst>
          </p:cNvPr>
          <p:cNvCxnSpPr>
            <a:cxnSpLocks/>
          </p:cNvCxnSpPr>
          <p:nvPr/>
        </p:nvCxnSpPr>
        <p:spPr>
          <a:xfrm flipH="1" flipV="1">
            <a:off x="5326587" y="3837935"/>
            <a:ext cx="384371" cy="2434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554C6CF1-4872-F8BE-AFE1-2E4D73961058}"/>
              </a:ext>
            </a:extLst>
          </p:cNvPr>
          <p:cNvCxnSpPr>
            <a:cxnSpLocks/>
          </p:cNvCxnSpPr>
          <p:nvPr/>
        </p:nvCxnSpPr>
        <p:spPr>
          <a:xfrm>
            <a:off x="7874222" y="3366716"/>
            <a:ext cx="34867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7" name="Rounded Rectangle 64">
            <a:extLst>
              <a:ext uri="{FF2B5EF4-FFF2-40B4-BE49-F238E27FC236}">
                <a16:creationId xmlns:a16="http://schemas.microsoft.com/office/drawing/2014/main" id="{45E2645D-33B9-0D85-0392-51D1CA0CFD01}"/>
              </a:ext>
            </a:extLst>
          </p:cNvPr>
          <p:cNvSpPr/>
          <p:nvPr/>
        </p:nvSpPr>
        <p:spPr>
          <a:xfrm>
            <a:off x="1010151" y="2900046"/>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ELF Linker</a:t>
            </a:r>
          </a:p>
        </p:txBody>
      </p:sp>
      <p:sp>
        <p:nvSpPr>
          <p:cNvPr id="78" name="Rounded Rectangle 64">
            <a:extLst>
              <a:ext uri="{FF2B5EF4-FFF2-40B4-BE49-F238E27FC236}">
                <a16:creationId xmlns:a16="http://schemas.microsoft.com/office/drawing/2014/main" id="{3422D5FB-91AE-B40A-DF66-D10558980AD5}"/>
              </a:ext>
            </a:extLst>
          </p:cNvPr>
          <p:cNvSpPr/>
          <p:nvPr/>
        </p:nvSpPr>
        <p:spPr>
          <a:xfrm>
            <a:off x="987666" y="3474891"/>
            <a:ext cx="1930807" cy="29470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Few </a:t>
            </a:r>
            <a:r>
              <a:rPr lang="en-GB" sz="1200" b="1" dirty="0" err="1">
                <a:solidFill>
                  <a:schemeClr val="tx1"/>
                </a:solidFill>
                <a:latin typeface="Source Sans Pro Light" charset="0"/>
                <a:ea typeface="Source Sans Pro Light" charset="0"/>
              </a:rPr>
              <a:t>Libc</a:t>
            </a:r>
            <a:r>
              <a:rPr lang="en-GB" sz="1200" b="1" dirty="0">
                <a:solidFill>
                  <a:schemeClr val="tx1"/>
                </a:solidFill>
                <a:latin typeface="Source Sans Pro Light" charset="0"/>
                <a:ea typeface="Source Sans Pro Light" charset="0"/>
              </a:rPr>
              <a:t> Dependencies</a:t>
            </a:r>
          </a:p>
        </p:txBody>
      </p:sp>
      <p:sp>
        <p:nvSpPr>
          <p:cNvPr id="79" name="Rounded Rectangle 64">
            <a:extLst>
              <a:ext uri="{FF2B5EF4-FFF2-40B4-BE49-F238E27FC236}">
                <a16:creationId xmlns:a16="http://schemas.microsoft.com/office/drawing/2014/main" id="{D8803EF8-9F7A-0910-5344-A4306B4BBD6E}"/>
              </a:ext>
            </a:extLst>
          </p:cNvPr>
          <p:cNvSpPr/>
          <p:nvPr/>
        </p:nvSpPr>
        <p:spPr>
          <a:xfrm>
            <a:off x="860629" y="1963921"/>
            <a:ext cx="2137192" cy="506160"/>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marL="171450" indent="-171450">
              <a:buFont typeface="Arial" panose="020B0604020202020204" pitchFamily="34" charset="0"/>
              <a:buChar char="•"/>
            </a:pPr>
            <a:r>
              <a:rPr lang="en-GB" sz="1200" b="1" dirty="0">
                <a:solidFill>
                  <a:schemeClr val="tx1"/>
                </a:solidFill>
                <a:latin typeface="Source Sans Pro Light" charset="0"/>
                <a:ea typeface="Source Sans Pro Light" charset="0"/>
              </a:rPr>
              <a:t>Software or Interrupt Timer</a:t>
            </a:r>
          </a:p>
          <a:p>
            <a:pPr marL="171450" indent="-171450">
              <a:buFont typeface="Arial" panose="020B0604020202020204" pitchFamily="34" charset="0"/>
              <a:buChar char="•"/>
            </a:pPr>
            <a:r>
              <a:rPr lang="en-GB" sz="1200" b="1" dirty="0">
                <a:solidFill>
                  <a:schemeClr val="tx1"/>
                </a:solidFill>
                <a:latin typeface="Source Sans Pro Light" charset="0"/>
                <a:ea typeface="Source Sans Pro Light" charset="0"/>
              </a:rPr>
              <a:t>Application Time</a:t>
            </a:r>
          </a:p>
        </p:txBody>
      </p:sp>
      <p:sp>
        <p:nvSpPr>
          <p:cNvPr id="80" name="Rounded Rectangle 64">
            <a:extLst>
              <a:ext uri="{FF2B5EF4-FFF2-40B4-BE49-F238E27FC236}">
                <a16:creationId xmlns:a16="http://schemas.microsoft.com/office/drawing/2014/main" id="{3C10BB01-7A20-3069-C450-A084CE89E5BD}"/>
              </a:ext>
            </a:extLst>
          </p:cNvPr>
          <p:cNvSpPr/>
          <p:nvPr/>
        </p:nvSpPr>
        <p:spPr>
          <a:xfrm>
            <a:off x="922105" y="3973475"/>
            <a:ext cx="2048383" cy="506160"/>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err="1">
                <a:solidFill>
                  <a:schemeClr val="tx1"/>
                </a:solidFill>
                <a:latin typeface="Source Sans Pro Light" charset="0"/>
                <a:ea typeface="Source Sans Pro Light" charset="0"/>
              </a:rPr>
              <a:t>Stdout</a:t>
            </a:r>
            <a:r>
              <a:rPr lang="en-GB" sz="1200" b="1" dirty="0">
                <a:solidFill>
                  <a:schemeClr val="tx1"/>
                </a:solidFill>
                <a:latin typeface="Source Sans Pro Light" charset="0"/>
                <a:ea typeface="Source Sans Pro Light" charset="0"/>
              </a:rPr>
              <a:t> Character Print (_</a:t>
            </a:r>
            <a:r>
              <a:rPr lang="en-GB" sz="1200" b="1" dirty="0" err="1">
                <a:solidFill>
                  <a:schemeClr val="tx1"/>
                </a:solidFill>
                <a:latin typeface="Source Sans Pro Light" charset="0"/>
                <a:ea typeface="Source Sans Pro Light" charset="0"/>
              </a:rPr>
              <a:t>putchar</a:t>
            </a:r>
            <a:r>
              <a:rPr lang="en-GB" sz="1200" b="1" dirty="0">
                <a:solidFill>
                  <a:schemeClr val="tx1"/>
                </a:solidFill>
                <a:latin typeface="Source Sans Pro Light" charset="0"/>
                <a:ea typeface="Source Sans Pro Light" charset="0"/>
              </a:rPr>
              <a:t>)</a:t>
            </a:r>
          </a:p>
        </p:txBody>
      </p:sp>
      <p:sp>
        <p:nvSpPr>
          <p:cNvPr id="81" name="Rounded Rectangle 64">
            <a:extLst>
              <a:ext uri="{FF2B5EF4-FFF2-40B4-BE49-F238E27FC236}">
                <a16:creationId xmlns:a16="http://schemas.microsoft.com/office/drawing/2014/main" id="{4749CD38-0FBD-A6B8-4922-908816285E69}"/>
              </a:ext>
            </a:extLst>
          </p:cNvPr>
          <p:cNvSpPr/>
          <p:nvPr/>
        </p:nvSpPr>
        <p:spPr>
          <a:xfrm>
            <a:off x="11116837" y="3178182"/>
            <a:ext cx="1930807" cy="506160"/>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Threads Execution Tracing (</a:t>
            </a:r>
            <a:r>
              <a:rPr lang="en-GB" sz="1200" b="1" dirty="0" err="1">
                <a:solidFill>
                  <a:schemeClr val="tx1"/>
                </a:solidFill>
                <a:latin typeface="Source Sans Pro Light" charset="0"/>
                <a:ea typeface="Source Sans Pro Light" charset="0"/>
              </a:rPr>
              <a:t>SystemView</a:t>
            </a:r>
            <a:r>
              <a:rPr lang="en-GB" sz="1200" b="1" dirty="0">
                <a:solidFill>
                  <a:schemeClr val="tx1"/>
                </a:solidFill>
                <a:latin typeface="Source Sans Pro Light" charset="0"/>
                <a:ea typeface="Source Sans Pro Light" charset="0"/>
              </a:rPr>
              <a:t>)</a:t>
            </a:r>
          </a:p>
        </p:txBody>
      </p:sp>
      <p:sp>
        <p:nvSpPr>
          <p:cNvPr id="82" name="Rounded Rectangle 64">
            <a:extLst>
              <a:ext uri="{FF2B5EF4-FFF2-40B4-BE49-F238E27FC236}">
                <a16:creationId xmlns:a16="http://schemas.microsoft.com/office/drawing/2014/main" id="{F6DA74AD-0D05-8972-D614-296EF9BDBB7F}"/>
              </a:ext>
            </a:extLst>
          </p:cNvPr>
          <p:cNvSpPr/>
          <p:nvPr/>
        </p:nvSpPr>
        <p:spPr>
          <a:xfrm>
            <a:off x="11086468" y="3829808"/>
            <a:ext cx="2077512" cy="929070"/>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Light" charset="0"/>
                <a:ea typeface="Source Sans Pro Light" charset="0"/>
              </a:rPr>
              <a:t>Advanced Profiling</a:t>
            </a:r>
          </a:p>
          <a:p>
            <a:pPr marL="171450" indent="-171450">
              <a:buFont typeface="Arial" panose="020B0604020202020204" pitchFamily="34" charset="0"/>
              <a:buChar char="•"/>
            </a:pPr>
            <a:r>
              <a:rPr lang="en-GB" sz="1200" b="1" dirty="0">
                <a:solidFill>
                  <a:schemeClr val="tx1"/>
                </a:solidFill>
                <a:latin typeface="Source Sans Pro Light" charset="0"/>
                <a:ea typeface="Source Sans Pro Light" charset="0"/>
              </a:rPr>
              <a:t>Method calls (Flame Graph)</a:t>
            </a:r>
          </a:p>
          <a:p>
            <a:pPr marL="171450" indent="-171450">
              <a:buFont typeface="Arial" panose="020B0604020202020204" pitchFamily="34" charset="0"/>
              <a:buChar char="•"/>
            </a:pPr>
            <a:r>
              <a:rPr lang="en-GB" sz="1200" b="1" dirty="0">
                <a:solidFill>
                  <a:schemeClr val="tx1"/>
                </a:solidFill>
                <a:latin typeface="Source Sans Pro Light" charset="0"/>
                <a:ea typeface="Source Sans Pro Light" charset="0"/>
              </a:rPr>
              <a:t>Object Allocations</a:t>
            </a:r>
          </a:p>
        </p:txBody>
      </p:sp>
      <p:cxnSp>
        <p:nvCxnSpPr>
          <p:cNvPr id="85" name="Straight Arrow Connector 84">
            <a:extLst>
              <a:ext uri="{FF2B5EF4-FFF2-40B4-BE49-F238E27FC236}">
                <a16:creationId xmlns:a16="http://schemas.microsoft.com/office/drawing/2014/main" id="{0F1C8885-0E73-F2B9-3491-1C6A1FE61C27}"/>
              </a:ext>
            </a:extLst>
          </p:cNvPr>
          <p:cNvCxnSpPr>
            <a:cxnSpLocks/>
          </p:cNvCxnSpPr>
          <p:nvPr/>
        </p:nvCxnSpPr>
        <p:spPr>
          <a:xfrm>
            <a:off x="3068798" y="3084788"/>
            <a:ext cx="30896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B7F31EE6-B9BD-E621-937B-57978F842ACC}"/>
              </a:ext>
            </a:extLst>
          </p:cNvPr>
          <p:cNvSpPr txBox="1"/>
          <p:nvPr/>
        </p:nvSpPr>
        <p:spPr>
          <a:xfrm>
            <a:off x="641486" y="6114560"/>
            <a:ext cx="6644080" cy="369332"/>
          </a:xfrm>
          <a:prstGeom prst="rect">
            <a:avLst/>
          </a:prstGeom>
          <a:noFill/>
        </p:spPr>
        <p:txBody>
          <a:bodyPr wrap="square">
            <a:spAutoFit/>
          </a:bodyPr>
          <a:lstStyle/>
          <a:p>
            <a:r>
              <a:rPr lang="en-GB" sz="1800" b="1" dirty="0">
                <a:solidFill>
                  <a:schemeClr val="tx1"/>
                </a:solidFill>
                <a:latin typeface="Source Sans Pro Light" charset="0"/>
                <a:ea typeface="Source Sans Pro Light" charset="0"/>
              </a:rPr>
              <a:t>(*) = optional</a:t>
            </a:r>
            <a:endParaRPr lang="en-US" dirty="0"/>
          </a:p>
        </p:txBody>
      </p:sp>
      <p:cxnSp>
        <p:nvCxnSpPr>
          <p:cNvPr id="10" name="Straight Arrow Connector 9">
            <a:extLst>
              <a:ext uri="{FF2B5EF4-FFF2-40B4-BE49-F238E27FC236}">
                <a16:creationId xmlns:a16="http://schemas.microsoft.com/office/drawing/2014/main" id="{060D93D6-A58B-28CF-D822-8BE430BAEE05}"/>
              </a:ext>
            </a:extLst>
          </p:cNvPr>
          <p:cNvCxnSpPr>
            <a:cxnSpLocks/>
          </p:cNvCxnSpPr>
          <p:nvPr/>
        </p:nvCxnSpPr>
        <p:spPr>
          <a:xfrm>
            <a:off x="6952093" y="4778629"/>
            <a:ext cx="0" cy="30429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19304AC-577C-36CC-A6A2-D68FF3D74CEE}"/>
              </a:ext>
            </a:extLst>
          </p:cNvPr>
          <p:cNvCxnSpPr>
            <a:cxnSpLocks/>
            <a:endCxn id="14" idx="1"/>
          </p:cNvCxnSpPr>
          <p:nvPr/>
        </p:nvCxnSpPr>
        <p:spPr>
          <a:xfrm flipV="1">
            <a:off x="2990703" y="2232642"/>
            <a:ext cx="437100" cy="22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440941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35158</TotalTime>
  <Words>166</Words>
  <Application>Microsoft Office PowerPoint</Application>
  <PresentationFormat>Widescreen</PresentationFormat>
  <Paragraphs>54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428</cp:revision>
  <cp:lastPrinted>2021-01-04T17:40:49Z</cp:lastPrinted>
  <dcterms:created xsi:type="dcterms:W3CDTF">2017-01-10T13:21:08Z</dcterms:created>
  <dcterms:modified xsi:type="dcterms:W3CDTF">2023-11-09T08:09:49Z</dcterms:modified>
</cp:coreProperties>
</file>