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media/image12.wmf" ContentType="image/x-wmf"/>
  <Override PartName="/ppt/media/image1.png" ContentType="image/png"/>
  <Override PartName="/ppt/media/image8.wmf" ContentType="image/x-wmf"/>
  <Override PartName="/ppt/media/image2.png" ContentType="image/png"/>
  <Override PartName="/ppt/media/image3.png" ContentType="image/png"/>
  <Override PartName="/ppt/media/image4.wmf" ContentType="image/x-wmf"/>
  <Override PartName="/ppt/media/image5.png" ContentType="image/png"/>
  <Override PartName="/ppt/media/image7.png" ContentType="image/png"/>
  <Override PartName="/ppt/media/image6.wmf" ContentType="image/x-wmf"/>
  <Override PartName="/ppt/media/image9.wmf" ContentType="image/x-wmf"/>
  <Override PartName="/ppt/media/image10.wmf" ContentType="image/x-wmf"/>
  <Override PartName="/ppt/media/image11.png" ContentType="image/png"/>
  <Override PartName="/ppt/media/image23.wmf" ContentType="image/x-wmf"/>
  <Override PartName="/ppt/media/image13.png" ContentType="image/png"/>
  <Override PartName="/ppt/media/image25.wmf" ContentType="image/x-wmf"/>
  <Override PartName="/ppt/media/image14.png" ContentType="image/png"/>
  <Override PartName="/ppt/media/image15.wmf" ContentType="image/x-wmf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4.wmf" ContentType="image/x-wmf"/>
  <Override PartName="/ppt/media/image26.png" ContentType="image/png"/>
  <Override PartName="/ppt/media/image27.wmf" ContentType="image/x-wmf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2192000" cy="75596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D4960F-0238-4237-818E-C7613C24C7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1051524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518000"/>
            <a:ext cx="1051524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441377-EAC6-4832-9345-F600F47288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5180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5180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5AA2F7-87AA-4187-9155-B4C36370E81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20124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20124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5180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5180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5180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DE5694-8D3C-46D7-BBFD-546DB498D6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6673B6-9EB2-4539-80E4-ECD183688D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2012400"/>
            <a:ext cx="10515240" cy="479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FE03FF-4A95-4E9E-BC3E-0ECA458010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10515240" cy="479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C65877-038A-42B4-B721-C15A611C79F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479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479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CF30B7-E018-462D-B9BF-C461C9DC82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9F1F56-E62E-4899-BE5D-5BFF0422D4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402480"/>
            <a:ext cx="10515240" cy="67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9C02C7-2503-4CAC-8DB9-E75715678A0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479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5180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CB2F75-CF9B-47BC-AA20-38B79623ACE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2012400"/>
            <a:ext cx="10515240" cy="479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A957CD-989F-457D-9D7C-C1AA60F88CD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479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5180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DE4E5E-07E1-4F34-8747-31C440228B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518000"/>
            <a:ext cx="1051524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C81081-9865-4B79-9B68-B0840DCF8F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1051524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518000"/>
            <a:ext cx="1051524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838D32-9BE4-438F-BB0B-26A0C6A296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5180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5180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809AFE-A836-4018-BDAB-C276717C0DE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20124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20124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5180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5180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518000"/>
            <a:ext cx="338580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0BA04F-F467-4348-9479-E001DBE553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10515240" cy="479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6DA841-0F9D-4BFB-8307-B09DC0D1E2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479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479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0341F8-7EA8-4CCF-BCC5-A7208B00EC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59A454-73CD-43E2-A552-AE31BBD5C0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402480"/>
            <a:ext cx="10515240" cy="67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CA0C85-26A4-4CAE-820E-F4B583E61CE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479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5180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667E85-F07F-42D5-BF03-AA4AAD1AB3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479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5180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FC12FE-DBF0-45EC-BDBD-D187B76102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2012400"/>
            <a:ext cx="513108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518000"/>
            <a:ext cx="10515240" cy="228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48D0AC-4C3B-4B54-ADA5-2185A8529D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237320"/>
            <a:ext cx="9143640" cy="26316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7006680"/>
            <a:ext cx="27428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7006680"/>
            <a:ext cx="41144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7006680"/>
            <a:ext cx="27428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C628AB-19AE-44C1-B9B3-B665C9664C32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768680"/>
            <a:ext cx="1097244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402480"/>
            <a:ext cx="10515240" cy="14608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2012400"/>
            <a:ext cx="10515240" cy="479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7006680"/>
            <a:ext cx="27428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7006680"/>
            <a:ext cx="41144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7006680"/>
            <a:ext cx="2742840" cy="4021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F9FFA8-0408-4934-9FFD-97BE54C924F3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wmf"/><Relationship Id="rId5" Type="http://schemas.openxmlformats.org/officeDocument/2006/relationships/image" Target="../media/image5.png"/><Relationship Id="rId6" Type="http://schemas.openxmlformats.org/officeDocument/2006/relationships/image" Target="../media/image6.wmf"/><Relationship Id="rId7" Type="http://schemas.openxmlformats.org/officeDocument/2006/relationships/image" Target="../media/image7.png"/><Relationship Id="rId8" Type="http://schemas.openxmlformats.org/officeDocument/2006/relationships/image" Target="../media/image8.wmf"/><Relationship Id="rId9" Type="http://schemas.openxmlformats.org/officeDocument/2006/relationships/image" Target="../media/image9.wmf"/><Relationship Id="rId10" Type="http://schemas.openxmlformats.org/officeDocument/2006/relationships/image" Target="../media/image10.wmf"/><Relationship Id="rId11" Type="http://schemas.openxmlformats.org/officeDocument/2006/relationships/image" Target="../media/image11.png"/><Relationship Id="rId12" Type="http://schemas.openxmlformats.org/officeDocument/2006/relationships/image" Target="../media/image12.wmf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wmf"/><Relationship Id="rId16" Type="http://schemas.openxmlformats.org/officeDocument/2006/relationships/image" Target="../media/image16.png"/><Relationship Id="rId17" Type="http://schemas.openxmlformats.org/officeDocument/2006/relationships/image" Target="../media/image17.png"/><Relationship Id="rId18" Type="http://schemas.openxmlformats.org/officeDocument/2006/relationships/image" Target="../media/image18.png"/><Relationship Id="rId19" Type="http://schemas.openxmlformats.org/officeDocument/2006/relationships/image" Target="../media/image19.png"/><Relationship Id="rId20" Type="http://schemas.openxmlformats.org/officeDocument/2006/relationships/image" Target="../media/image20.png"/><Relationship Id="rId21" Type="http://schemas.openxmlformats.org/officeDocument/2006/relationships/image" Target="../media/image21.png"/><Relationship Id="rId22" Type="http://schemas.openxmlformats.org/officeDocument/2006/relationships/image" Target="../media/image22.png"/><Relationship Id="rId23" Type="http://schemas.openxmlformats.org/officeDocument/2006/relationships/image" Target="../media/image23.wmf"/><Relationship Id="rId24" Type="http://schemas.openxmlformats.org/officeDocument/2006/relationships/image" Target="../media/image24.wmf"/><Relationship Id="rId25" Type="http://schemas.openxmlformats.org/officeDocument/2006/relationships/image" Target="../media/image25.wmf"/><Relationship Id="rId26" Type="http://schemas.openxmlformats.org/officeDocument/2006/relationships/image" Target="../media/image26.png"/><Relationship Id="rId27" Type="http://schemas.openxmlformats.org/officeDocument/2006/relationships/image" Target="../media/image27.wmf"/><Relationship Id="rId28" Type="http://schemas.openxmlformats.org/officeDocument/2006/relationships/image" Target="../media/image28.png"/><Relationship Id="rId29" Type="http://schemas.openxmlformats.org/officeDocument/2006/relationships/image" Target="../media/image29.png"/><Relationship Id="rId30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4"/>
          <p:cNvSpPr/>
          <p:nvPr/>
        </p:nvSpPr>
        <p:spPr>
          <a:xfrm>
            <a:off x="141840" y="169200"/>
            <a:ext cx="14583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4b5357"/>
                </a:solidFill>
                <a:latin typeface="Source Sans Pro Light"/>
                <a:ea typeface="Source Sans Pro Light"/>
              </a:rPr>
              <a:t>Kernel Build Time</a:t>
            </a:r>
            <a:endParaRPr b="0" lang="en-US" sz="1400" spc="-1" strike="noStrike">
              <a:latin typeface="Arial"/>
            </a:endParaRPr>
          </a:p>
        </p:txBody>
      </p:sp>
      <p:grpSp>
        <p:nvGrpSpPr>
          <p:cNvPr id="83" name=""/>
          <p:cNvGrpSpPr/>
          <p:nvPr/>
        </p:nvGrpSpPr>
        <p:grpSpPr>
          <a:xfrm>
            <a:off x="6530400" y="-7920"/>
            <a:ext cx="4273920" cy="7526520"/>
            <a:chOff x="6530400" y="-7920"/>
            <a:chExt cx="4273920" cy="7526520"/>
          </a:xfrm>
        </p:grpSpPr>
        <p:sp>
          <p:nvSpPr>
            <p:cNvPr id="84" name="TextBox 89"/>
            <p:cNvSpPr/>
            <p:nvPr/>
          </p:nvSpPr>
          <p:spPr>
            <a:xfrm>
              <a:off x="6530400" y="-7920"/>
              <a:ext cx="2096640" cy="729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4b5357"/>
                  </a:solidFill>
                  <a:latin typeface="Source Sans Pro Light"/>
                  <a:ea typeface="Source Sans Pro Light"/>
                </a:rPr>
                <a:t>Original EDC foundation library impl jar </a:t>
              </a:r>
              <a:endParaRPr b="0" lang="en-US" sz="14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4b5357"/>
                  </a:solidFill>
                  <a:latin typeface="Source Sans Pro Light"/>
                  <a:ea typeface="Source Sans Pro Light"/>
                </a:rPr>
                <a:t>(in architecture)</a:t>
              </a:r>
              <a:endParaRPr b="0" lang="en-US" sz="1400" spc="-1" strike="noStrike">
                <a:latin typeface="Arial"/>
              </a:endParaRPr>
            </a:p>
          </p:txBody>
        </p:sp>
        <p:grpSp>
          <p:nvGrpSpPr>
            <p:cNvPr id="85" name=""/>
            <p:cNvGrpSpPr/>
            <p:nvPr/>
          </p:nvGrpSpPr>
          <p:grpSpPr>
            <a:xfrm>
              <a:off x="6874920" y="36000"/>
              <a:ext cx="3929400" cy="7482600"/>
              <a:chOff x="6874920" y="36000"/>
              <a:chExt cx="3929400" cy="7482600"/>
            </a:xfrm>
          </p:grpSpPr>
          <p:sp>
            <p:nvSpPr>
              <p:cNvPr id="86" name="Straight Connector 31"/>
              <p:cNvSpPr/>
              <p:nvPr/>
            </p:nvSpPr>
            <p:spPr>
              <a:xfrm>
                <a:off x="9021600" y="5865840"/>
                <a:ext cx="0" cy="420480"/>
              </a:xfrm>
              <a:prstGeom prst="line">
                <a:avLst/>
              </a:prstGeom>
              <a:ln w="28440">
                <a:solidFill>
                  <a:srgbClr val="a9b1b5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" name="Straight Connector 35"/>
              <p:cNvSpPr/>
              <p:nvPr/>
            </p:nvSpPr>
            <p:spPr>
              <a:xfrm>
                <a:off x="8958600" y="4512600"/>
                <a:ext cx="0" cy="402480"/>
              </a:xfrm>
              <a:prstGeom prst="line">
                <a:avLst/>
              </a:prstGeom>
              <a:ln w="28440">
                <a:solidFill>
                  <a:srgbClr val="a9b1b5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" name="Straight Connector 40"/>
              <p:cNvSpPr/>
              <p:nvPr/>
            </p:nvSpPr>
            <p:spPr>
              <a:xfrm>
                <a:off x="7650000" y="2858040"/>
                <a:ext cx="685800" cy="685800"/>
              </a:xfrm>
              <a:prstGeom prst="line">
                <a:avLst/>
              </a:prstGeom>
              <a:ln w="28440">
                <a:solidFill>
                  <a:srgbClr val="a9b1b5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" name="Straight Connector 43"/>
              <p:cNvSpPr/>
              <p:nvPr/>
            </p:nvSpPr>
            <p:spPr>
              <a:xfrm flipH="1">
                <a:off x="9502200" y="2807280"/>
                <a:ext cx="685800" cy="742320"/>
              </a:xfrm>
              <a:prstGeom prst="line">
                <a:avLst/>
              </a:prstGeom>
              <a:ln w="28440">
                <a:solidFill>
                  <a:srgbClr val="a9b1b5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" name="Straight Connector 46"/>
              <p:cNvSpPr/>
              <p:nvPr/>
            </p:nvSpPr>
            <p:spPr>
              <a:xfrm>
                <a:off x="7471800" y="1431000"/>
                <a:ext cx="0" cy="360360"/>
              </a:xfrm>
              <a:prstGeom prst="line">
                <a:avLst/>
              </a:prstGeom>
              <a:ln w="28440">
                <a:solidFill>
                  <a:srgbClr val="a9b1b5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" name="Straight Connector 91"/>
              <p:cNvSpPr/>
              <p:nvPr/>
            </p:nvSpPr>
            <p:spPr>
              <a:xfrm>
                <a:off x="9882000" y="1432800"/>
                <a:ext cx="0" cy="358200"/>
              </a:xfrm>
              <a:prstGeom prst="line">
                <a:avLst/>
              </a:prstGeom>
              <a:ln w="28440">
                <a:solidFill>
                  <a:srgbClr val="a9b1b5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" name="TextBox 93"/>
              <p:cNvSpPr/>
              <p:nvPr/>
            </p:nvSpPr>
            <p:spPr>
              <a:xfrm>
                <a:off x="8407800" y="7002000"/>
                <a:ext cx="1533600" cy="51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08000" rIns="108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1" lang="en-US" sz="1400" spc="-1" strike="noStrike">
                    <a:solidFill>
                      <a:srgbClr val="4b5357"/>
                    </a:solidFill>
                    <a:latin typeface="Source Sans Pro Light"/>
                    <a:ea typeface="Source Sans Pro Light"/>
                  </a:rPr>
                  <a:t>Overriden EDC jar (in new platform)</a:t>
                </a:r>
                <a:endParaRPr b="0" lang="en-US" sz="1400" spc="-1" strike="noStrike">
                  <a:latin typeface="Arial"/>
                </a:endParaRPr>
              </a:p>
            </p:txBody>
          </p:sp>
          <p:pic>
            <p:nvPicPr>
              <p:cNvPr id="93" name="Picture 57" descr=""/>
              <p:cNvPicPr/>
              <p:nvPr/>
            </p:nvPicPr>
            <p:blipFill>
              <a:blip r:embed="rId1"/>
              <a:stretch/>
            </p:blipFill>
            <p:spPr>
              <a:xfrm>
                <a:off x="8735400" y="6244200"/>
                <a:ext cx="628200" cy="828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4" name="Picture 76" descr=""/>
              <p:cNvPicPr/>
              <p:nvPr/>
            </p:nvPicPr>
            <p:blipFill>
              <a:blip r:embed="rId2"/>
              <a:stretch/>
            </p:blipFill>
            <p:spPr>
              <a:xfrm>
                <a:off x="9550800" y="696600"/>
                <a:ext cx="628200" cy="828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95" name="Picture 77" descr=""/>
              <p:cNvPicPr/>
              <p:nvPr/>
            </p:nvPicPr>
            <p:blipFill>
              <a:blip r:embed="rId3"/>
              <a:stretch/>
            </p:blipFill>
            <p:spPr>
              <a:xfrm>
                <a:off x="7180200" y="685800"/>
                <a:ext cx="628200" cy="82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96" name="TextBox 85"/>
              <p:cNvSpPr/>
              <p:nvPr/>
            </p:nvSpPr>
            <p:spPr>
              <a:xfrm>
                <a:off x="9129600" y="36000"/>
                <a:ext cx="1548360" cy="51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08000" rIns="108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1" lang="en-US" sz="1400" spc="-1" strike="noStrike">
                    <a:solidFill>
                      <a:srgbClr val="4b5357"/>
                    </a:solidFill>
                    <a:latin typeface="Source Sans Pro Light"/>
                    <a:ea typeface="Source Sans Pro Light"/>
                  </a:rPr>
                  <a:t>String extension add-on library jar</a:t>
                </a:r>
                <a:endParaRPr b="0" lang="en-US" sz="1400" spc="-1" strike="noStrike">
                  <a:latin typeface="Arial"/>
                </a:endParaRPr>
              </a:p>
            </p:txBody>
          </p:sp>
          <p:grpSp>
            <p:nvGrpSpPr>
              <p:cNvPr id="97" name=""/>
              <p:cNvGrpSpPr/>
              <p:nvPr/>
            </p:nvGrpSpPr>
            <p:grpSpPr>
              <a:xfrm>
                <a:off x="6874920" y="1708200"/>
                <a:ext cx="1553400" cy="1185840"/>
                <a:chOff x="6874920" y="1708200"/>
                <a:chExt cx="1553400" cy="1185840"/>
              </a:xfrm>
            </p:grpSpPr>
            <p:grpSp>
              <p:nvGrpSpPr>
                <p:cNvPr id="98" name="Group 5"/>
                <p:cNvGrpSpPr/>
                <p:nvPr/>
              </p:nvGrpSpPr>
              <p:grpSpPr>
                <a:xfrm>
                  <a:off x="6874920" y="1708200"/>
                  <a:ext cx="1143000" cy="1185840"/>
                  <a:chOff x="6874920" y="1708200"/>
                  <a:chExt cx="1143000" cy="1185840"/>
                </a:xfrm>
              </p:grpSpPr>
              <p:pic>
                <p:nvPicPr>
                  <p:cNvPr id="99" name="Picture 9" descr=""/>
                  <p:cNvPicPr/>
                  <p:nvPr/>
                </p:nvPicPr>
                <p:blipFill>
                  <a:blip r:embed="rId4">
                    <a:grayscl/>
                  </a:blip>
                  <a:stretch/>
                </p:blipFill>
                <p:spPr>
                  <a:xfrm>
                    <a:off x="7019640" y="1708200"/>
                    <a:ext cx="998280" cy="1185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00" name="Picture 10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7191720" y="2083680"/>
                    <a:ext cx="597600" cy="7099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sp>
                <p:nvSpPr>
                  <p:cNvPr id="101" name="Rectangle 5"/>
                  <p:cNvSpPr/>
                  <p:nvPr/>
                </p:nvSpPr>
                <p:spPr>
                  <a:xfrm>
                    <a:off x="6874920" y="1963440"/>
                    <a:ext cx="753120" cy="165960"/>
                  </a:xfrm>
                  <a:prstGeom prst="rect">
                    <a:avLst/>
                  </a:prstGeom>
                  <a:solidFill>
                    <a:srgbClr val="4b5357"/>
                  </a:solidFill>
                  <a:ln w="1260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7200" rIns="7200" tIns="7200" bIns="7200" anchor="ctr" anchorCtr="1">
                    <a:spAutoFit/>
                  </a:bodyPr>
                  <a:p>
                    <a:pPr algn="ctr">
                      <a:lnSpc>
                        <a:spcPct val="100000"/>
                      </a:lnSpc>
                      <a:buNone/>
                    </a:pPr>
                    <a:r>
                      <a:rPr b="1" lang="en-FR" sz="1000" spc="-1" strike="noStrike">
                        <a:solidFill>
                          <a:srgbClr val="ffffff"/>
                        </a:solidFill>
                        <a:latin typeface="Source Sans Pro"/>
                        <a:ea typeface="Source Sans Pro"/>
                      </a:rPr>
                      <a:t>String.class</a:t>
                    </a:r>
                    <a:endParaRPr b="0" lang="en-US" sz="1000" spc="-1" strike="noStrike">
                      <a:latin typeface="Arial"/>
                    </a:endParaRPr>
                  </a:p>
                </p:txBody>
              </p:sp>
            </p:grpSp>
            <p:sp>
              <p:nvSpPr>
                <p:cNvPr id="102" name="Rounded Rectangle 107"/>
                <p:cNvSpPr/>
                <p:nvPr/>
              </p:nvSpPr>
              <p:spPr>
                <a:xfrm>
                  <a:off x="7368120" y="2665080"/>
                  <a:ext cx="1060200" cy="228960"/>
                </a:xfrm>
                <a:prstGeom prst="roundRect">
                  <a:avLst>
                    <a:gd name="adj" fmla="val 19644"/>
                  </a:avLst>
                </a:prstGeom>
                <a:solidFill>
                  <a:srgbClr val="ee502e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6000" bIns="36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900" spc="-1" strike="noStrike">
                      <a:solidFill>
                        <a:srgbClr val="ffffff"/>
                      </a:solidFill>
                      <a:latin typeface="Source Sans Pro Light"/>
                      <a:ea typeface="Source Sans Pro Light"/>
                    </a:rPr>
                    <a:t>Base Java classfile</a:t>
                  </a:r>
                  <a:endParaRPr b="0" lang="en-US" sz="900" spc="-1" strike="noStrike">
                    <a:latin typeface="Arial"/>
                  </a:endParaRPr>
                </a:p>
              </p:txBody>
            </p:sp>
          </p:grpSp>
          <p:grpSp>
            <p:nvGrpSpPr>
              <p:cNvPr id="103" name="Group 1"/>
              <p:cNvGrpSpPr/>
              <p:nvPr/>
            </p:nvGrpSpPr>
            <p:grpSpPr>
              <a:xfrm>
                <a:off x="8359200" y="4816440"/>
                <a:ext cx="1143000" cy="1185840"/>
                <a:chOff x="8359200" y="4816440"/>
                <a:chExt cx="1143000" cy="1185840"/>
              </a:xfrm>
            </p:grpSpPr>
            <p:pic>
              <p:nvPicPr>
                <p:cNvPr id="104" name="Picture 1" descr=""/>
                <p:cNvPicPr/>
                <p:nvPr/>
              </p:nvPicPr>
              <p:blipFill>
                <a:blip r:embed="rId6">
                  <a:grayscl/>
                </a:blip>
                <a:stretch/>
              </p:blipFill>
              <p:spPr>
                <a:xfrm>
                  <a:off x="8503920" y="4816440"/>
                  <a:ext cx="998280" cy="11858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05" name="Picture 2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8676000" y="5191920"/>
                  <a:ext cx="597600" cy="7099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06" name="Rectangle 1"/>
                <p:cNvSpPr/>
                <p:nvPr/>
              </p:nvSpPr>
              <p:spPr>
                <a:xfrm>
                  <a:off x="8359200" y="4995720"/>
                  <a:ext cx="753120" cy="318240"/>
                </a:xfrm>
                <a:prstGeom prst="rect">
                  <a:avLst/>
                </a:prstGeom>
                <a:solidFill>
                  <a:srgbClr val="4b5357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7200" rIns="7200" tIns="7200" bIns="7200" anchor="ctr" anchorCtr="1">
                  <a:sp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FR" sz="1000" spc="-1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</a:rPr>
                    <a:t>String.class</a:t>
                  </a:r>
                  <a:endParaRPr b="0" lang="en-US" sz="10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FR" sz="1000" spc="-1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</a:rPr>
                    <a:t>(extended)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grpSp>
            <p:nvGrpSpPr>
              <p:cNvPr id="107" name=""/>
              <p:cNvGrpSpPr/>
              <p:nvPr/>
            </p:nvGrpSpPr>
            <p:grpSpPr>
              <a:xfrm>
                <a:off x="8088120" y="3236400"/>
                <a:ext cx="1798560" cy="1452240"/>
                <a:chOff x="8088120" y="3236400"/>
                <a:chExt cx="1798560" cy="1452240"/>
              </a:xfrm>
            </p:grpSpPr>
            <p:pic>
              <p:nvPicPr>
                <p:cNvPr id="108" name="Picture 27" descr="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8138520" y="3236400"/>
                  <a:ext cx="1554120" cy="131832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09" name="Picture 228" descr="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8998560" y="3833280"/>
                  <a:ext cx="888120" cy="85536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10" name="TextBox 1"/>
                <p:cNvSpPr/>
                <p:nvPr/>
              </p:nvSpPr>
              <p:spPr>
                <a:xfrm>
                  <a:off x="8088120" y="3732480"/>
                  <a:ext cx="1658880" cy="3027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108000" rIns="108000" tIns="45000" bIns="45000" anchor="t">
                  <a:sp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1400" spc="-1" strike="noStrike">
                      <a:solidFill>
                        <a:srgbClr val="4b5357"/>
                      </a:solidFill>
                      <a:latin typeface="Source Sans Pro Light"/>
                      <a:ea typeface="Source Sans Pro Light"/>
                    </a:rPr>
                    <a:t>ClassExtender</a:t>
                  </a:r>
                  <a:endParaRPr b="0" lang="en-US" sz="1400" spc="-1" strike="noStrike">
                    <a:latin typeface="Arial"/>
                  </a:endParaRPr>
                </a:p>
              </p:txBody>
            </p:sp>
          </p:grpSp>
          <p:grpSp>
            <p:nvGrpSpPr>
              <p:cNvPr id="111" name=""/>
              <p:cNvGrpSpPr/>
              <p:nvPr/>
            </p:nvGrpSpPr>
            <p:grpSpPr>
              <a:xfrm>
                <a:off x="8744400" y="1708200"/>
                <a:ext cx="2059920" cy="1221840"/>
                <a:chOff x="8744400" y="1708200"/>
                <a:chExt cx="2059920" cy="1221840"/>
              </a:xfrm>
            </p:grpSpPr>
            <p:pic>
              <p:nvPicPr>
                <p:cNvPr id="112" name="Picture 9" descr=""/>
                <p:cNvPicPr/>
                <p:nvPr/>
              </p:nvPicPr>
              <p:blipFill>
                <a:blip r:embed="rId10">
                  <a:grayscl/>
                </a:blip>
                <a:stretch/>
              </p:blipFill>
              <p:spPr>
                <a:xfrm>
                  <a:off x="9429120" y="1708200"/>
                  <a:ext cx="998280" cy="11858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13" name="Picture 10" descr=""/>
                <p:cNvPicPr/>
                <p:nvPr/>
              </p:nvPicPr>
              <p:blipFill>
                <a:blip r:embed="rId11"/>
                <a:stretch/>
              </p:blipFill>
              <p:spPr>
                <a:xfrm>
                  <a:off x="9601200" y="2083680"/>
                  <a:ext cx="597600" cy="709920"/>
                </a:xfrm>
                <a:prstGeom prst="rect">
                  <a:avLst/>
                </a:prstGeom>
                <a:ln w="0">
                  <a:noFill/>
                </a:ln>
              </p:spPr>
            </p:pic>
            <p:sp>
              <p:nvSpPr>
                <p:cNvPr id="114" name="Rounded Rectangle 107"/>
                <p:cNvSpPr/>
                <p:nvPr/>
              </p:nvSpPr>
              <p:spPr>
                <a:xfrm>
                  <a:off x="9813600" y="2649240"/>
                  <a:ext cx="990720" cy="280800"/>
                </a:xfrm>
                <a:prstGeom prst="roundRect">
                  <a:avLst>
                    <a:gd name="adj" fmla="val 19644"/>
                  </a:avLst>
                </a:prstGeom>
                <a:solidFill>
                  <a:srgbClr val="ee502e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6000" bIns="36000" anchor="ctr">
                  <a:no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US" sz="800" spc="-1" strike="noStrike">
                      <a:solidFill>
                        <a:srgbClr val="ffffff"/>
                      </a:solidFill>
                      <a:latin typeface="Source Sans Pro Light"/>
                      <a:ea typeface="Source Sans Pro Light"/>
                    </a:rPr>
                    <a:t>Only new methods implementation</a:t>
                  </a:r>
                  <a:endParaRPr b="0" lang="en-US" sz="800" spc="-1" strike="noStrike">
                    <a:latin typeface="Arial"/>
                  </a:endParaRPr>
                </a:p>
              </p:txBody>
            </p:sp>
            <p:sp>
              <p:nvSpPr>
                <p:cNvPr id="115" name="Rectangle 5"/>
                <p:cNvSpPr/>
                <p:nvPr/>
              </p:nvSpPr>
              <p:spPr>
                <a:xfrm>
                  <a:off x="8744400" y="1962720"/>
                  <a:ext cx="1371600" cy="167400"/>
                </a:xfrm>
                <a:prstGeom prst="rect">
                  <a:avLst/>
                </a:prstGeom>
                <a:solidFill>
                  <a:srgbClr val="4b5357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7200" rIns="7200" tIns="7200" bIns="7200" anchor="ctr" anchorCtr="1">
                  <a:sp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FR" sz="1000" spc="-1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</a:rPr>
                    <a:t>StringExtension.class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sp>
            <p:nvSpPr>
              <p:cNvPr id="116" name="Straight Connector 2"/>
              <p:cNvSpPr/>
              <p:nvPr/>
            </p:nvSpPr>
            <p:spPr>
              <a:xfrm>
                <a:off x="7471800" y="1424160"/>
                <a:ext cx="0" cy="360360"/>
              </a:xfrm>
              <a:prstGeom prst="line">
                <a:avLst/>
              </a:prstGeom>
              <a:ln w="28440">
                <a:solidFill>
                  <a:srgbClr val="a9b1b5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117" name=""/>
          <p:cNvGrpSpPr/>
          <p:nvPr/>
        </p:nvGrpSpPr>
        <p:grpSpPr>
          <a:xfrm>
            <a:off x="445320" y="221400"/>
            <a:ext cx="5257800" cy="7102440"/>
            <a:chOff x="445320" y="221400"/>
            <a:chExt cx="5257800" cy="7102440"/>
          </a:xfrm>
        </p:grpSpPr>
        <p:sp>
          <p:nvSpPr>
            <p:cNvPr id="118" name="Rounded Rectangle 76"/>
            <p:cNvSpPr/>
            <p:nvPr/>
          </p:nvSpPr>
          <p:spPr>
            <a:xfrm>
              <a:off x="2343240" y="5689440"/>
              <a:ext cx="3323880" cy="1634400"/>
            </a:xfrm>
            <a:prstGeom prst="roundRect">
              <a:avLst>
                <a:gd name="adj" fmla="val 17902"/>
              </a:avLst>
            </a:prstGeom>
            <a:solidFill>
              <a:srgbClr val="ffffff"/>
            </a:solidFill>
            <a:ln w="12600">
              <a:solidFill>
                <a:srgbClr val="e7e6e6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ffffff"/>
                  </a:solidFill>
                  <a:latin typeface="Calibri"/>
                </a:rPr>
                <a:t> </a:t>
              </a:r>
              <a:endParaRPr b="0" lang="en-US" sz="1800" spc="-1" strike="noStrike">
                <a:latin typeface="Arial"/>
              </a:endParaRPr>
            </a:p>
          </p:txBody>
        </p:sp>
        <p:grpSp>
          <p:nvGrpSpPr>
            <p:cNvPr id="119" name=""/>
            <p:cNvGrpSpPr/>
            <p:nvPr/>
          </p:nvGrpSpPr>
          <p:grpSpPr>
            <a:xfrm>
              <a:off x="445320" y="4098600"/>
              <a:ext cx="1637280" cy="1239840"/>
              <a:chOff x="445320" y="4098600"/>
              <a:chExt cx="1637280" cy="1239840"/>
            </a:xfrm>
          </p:grpSpPr>
          <p:grpSp>
            <p:nvGrpSpPr>
              <p:cNvPr id="120" name=""/>
              <p:cNvGrpSpPr/>
              <p:nvPr/>
            </p:nvGrpSpPr>
            <p:grpSpPr>
              <a:xfrm>
                <a:off x="445320" y="4098600"/>
                <a:ext cx="1143000" cy="1185840"/>
                <a:chOff x="445320" y="4098600"/>
                <a:chExt cx="1143000" cy="1185840"/>
              </a:xfrm>
            </p:grpSpPr>
            <p:grpSp>
              <p:nvGrpSpPr>
                <p:cNvPr id="121" name=""/>
                <p:cNvGrpSpPr/>
                <p:nvPr/>
              </p:nvGrpSpPr>
              <p:grpSpPr>
                <a:xfrm>
                  <a:off x="590040" y="4098600"/>
                  <a:ext cx="998280" cy="1185840"/>
                  <a:chOff x="590040" y="4098600"/>
                  <a:chExt cx="998280" cy="1185840"/>
                </a:xfrm>
              </p:grpSpPr>
              <p:pic>
                <p:nvPicPr>
                  <p:cNvPr id="122" name="Picture 9" descr=""/>
                  <p:cNvPicPr/>
                  <p:nvPr/>
                </p:nvPicPr>
                <p:blipFill>
                  <a:blip r:embed="rId12">
                    <a:grayscl/>
                  </a:blip>
                  <a:stretch/>
                </p:blipFill>
                <p:spPr>
                  <a:xfrm>
                    <a:off x="590040" y="4098600"/>
                    <a:ext cx="998280" cy="1185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23" name="Picture 186" descr=""/>
                  <p:cNvPicPr/>
                  <p:nvPr/>
                </p:nvPicPr>
                <p:blipFill>
                  <a:blip r:embed="rId13"/>
                  <a:stretch/>
                </p:blipFill>
                <p:spPr>
                  <a:xfrm>
                    <a:off x="812880" y="4598640"/>
                    <a:ext cx="536040" cy="536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sp>
              <p:nvSpPr>
                <p:cNvPr id="124" name="Rectangle 5"/>
                <p:cNvSpPr/>
                <p:nvPr/>
              </p:nvSpPr>
              <p:spPr>
                <a:xfrm>
                  <a:off x="445320" y="4277880"/>
                  <a:ext cx="753120" cy="318240"/>
                </a:xfrm>
                <a:prstGeom prst="rect">
                  <a:avLst/>
                </a:prstGeom>
                <a:solidFill>
                  <a:srgbClr val="4b5357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7200" rIns="7200" tIns="7200" bIns="7200" anchor="ctr" anchorCtr="1">
                  <a:sp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FR" sz="1000" spc="-1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</a:rPr>
                    <a:t>String.java</a:t>
                  </a:r>
                  <a:endParaRPr b="0" lang="en-US" sz="1000" spc="-1" strike="noStrike">
                    <a:latin typeface="Arial"/>
                  </a:endParaRPr>
                </a:p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FR" sz="1000" spc="-1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</a:rPr>
                    <a:t>(extended)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sp>
            <p:nvSpPr>
              <p:cNvPr id="125" name="Rounded Rectangle 107"/>
              <p:cNvSpPr/>
              <p:nvPr/>
            </p:nvSpPr>
            <p:spPr>
              <a:xfrm>
                <a:off x="1035000" y="5054760"/>
                <a:ext cx="1047600" cy="283680"/>
              </a:xfrm>
              <a:prstGeom prst="roundRect">
                <a:avLst>
                  <a:gd name="adj" fmla="val 19644"/>
                </a:avLst>
              </a:prstGeom>
              <a:solidFill>
                <a:srgbClr val="ee502e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000" bIns="36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1" lang="en-US" sz="900" spc="-1" strike="noStrike">
                    <a:solidFill>
                      <a:srgbClr val="ffffff"/>
                    </a:solidFill>
                    <a:latin typeface="Source Sans Pro Light"/>
                    <a:ea typeface="Source Sans Pro Light"/>
                  </a:rPr>
                  <a:t>Base API + new methods API</a:t>
                </a:r>
                <a:endParaRPr b="0" lang="en-US" sz="900" spc="-1" strike="noStrike">
                  <a:latin typeface="Arial"/>
                </a:endParaRPr>
              </a:p>
            </p:txBody>
          </p:sp>
          <p:pic>
            <p:nvPicPr>
              <p:cNvPr id="126" name="Picture 70" descr=""/>
              <p:cNvPicPr/>
              <p:nvPr/>
            </p:nvPicPr>
            <p:blipFill>
              <a:blip r:embed="rId14"/>
              <a:stretch/>
            </p:blipFill>
            <p:spPr>
              <a:xfrm>
                <a:off x="1198440" y="4371840"/>
                <a:ext cx="412560" cy="4125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7" name=""/>
            <p:cNvGrpSpPr/>
            <p:nvPr/>
          </p:nvGrpSpPr>
          <p:grpSpPr>
            <a:xfrm>
              <a:off x="445320" y="2727000"/>
              <a:ext cx="1637280" cy="1239840"/>
              <a:chOff x="445320" y="2727000"/>
              <a:chExt cx="1637280" cy="1239840"/>
            </a:xfrm>
          </p:grpSpPr>
          <p:grpSp>
            <p:nvGrpSpPr>
              <p:cNvPr id="128" name=""/>
              <p:cNvGrpSpPr/>
              <p:nvPr/>
            </p:nvGrpSpPr>
            <p:grpSpPr>
              <a:xfrm>
                <a:off x="445320" y="2727000"/>
                <a:ext cx="1143000" cy="1185840"/>
                <a:chOff x="445320" y="2727000"/>
                <a:chExt cx="1143000" cy="1185840"/>
              </a:xfrm>
            </p:grpSpPr>
            <p:grpSp>
              <p:nvGrpSpPr>
                <p:cNvPr id="129" name=""/>
                <p:cNvGrpSpPr/>
                <p:nvPr/>
              </p:nvGrpSpPr>
              <p:grpSpPr>
                <a:xfrm>
                  <a:off x="590040" y="2727000"/>
                  <a:ext cx="998280" cy="1185840"/>
                  <a:chOff x="590040" y="2727000"/>
                  <a:chExt cx="998280" cy="1185840"/>
                </a:xfrm>
              </p:grpSpPr>
              <p:pic>
                <p:nvPicPr>
                  <p:cNvPr id="130" name="Picture 9" descr=""/>
                  <p:cNvPicPr/>
                  <p:nvPr/>
                </p:nvPicPr>
                <p:blipFill>
                  <a:blip r:embed="rId15">
                    <a:grayscl/>
                  </a:blip>
                  <a:stretch/>
                </p:blipFill>
                <p:spPr>
                  <a:xfrm>
                    <a:off x="590040" y="2727000"/>
                    <a:ext cx="998280" cy="1185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31" name="Picture 186" descr=""/>
                  <p:cNvPicPr/>
                  <p:nvPr/>
                </p:nvPicPr>
                <p:blipFill>
                  <a:blip r:embed="rId16"/>
                  <a:stretch/>
                </p:blipFill>
                <p:spPr>
                  <a:xfrm>
                    <a:off x="812880" y="3227040"/>
                    <a:ext cx="536040" cy="536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sp>
              <p:nvSpPr>
                <p:cNvPr id="132" name="Rectangle 5"/>
                <p:cNvSpPr/>
                <p:nvPr/>
              </p:nvSpPr>
              <p:spPr>
                <a:xfrm>
                  <a:off x="445320" y="2981520"/>
                  <a:ext cx="753120" cy="167400"/>
                </a:xfrm>
                <a:prstGeom prst="rect">
                  <a:avLst/>
                </a:prstGeom>
                <a:solidFill>
                  <a:srgbClr val="4b5357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7200" rIns="7200" tIns="7200" bIns="7200" anchor="ctr" anchorCtr="1">
                  <a:sp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FR" sz="1000" spc="-1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</a:rPr>
                    <a:t>Kernel.api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sp>
            <p:nvSpPr>
              <p:cNvPr id="133" name="Rounded Rectangle 107"/>
              <p:cNvSpPr/>
              <p:nvPr/>
            </p:nvSpPr>
            <p:spPr>
              <a:xfrm>
                <a:off x="1035000" y="3683160"/>
                <a:ext cx="1047600" cy="283680"/>
              </a:xfrm>
              <a:prstGeom prst="roundRect">
                <a:avLst>
                  <a:gd name="adj" fmla="val 19644"/>
                </a:avLst>
              </a:prstGeom>
              <a:solidFill>
                <a:srgbClr val="ee502e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000" bIns="36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1" lang="en-US" sz="900" spc="-1" strike="noStrike">
                    <a:solidFill>
                      <a:srgbClr val="ffffff"/>
                    </a:solidFill>
                    <a:latin typeface="Source Sans Pro Light"/>
                    <a:ea typeface="Source Sans Pro Light"/>
                  </a:rPr>
                  <a:t>Kernel API + extended API</a:t>
                </a:r>
                <a:endParaRPr b="0" lang="en-US" sz="900" spc="-1" strike="noStrike">
                  <a:latin typeface="Arial"/>
                </a:endParaRPr>
              </a:p>
            </p:txBody>
          </p:sp>
          <p:pic>
            <p:nvPicPr>
              <p:cNvPr id="134" name="Picture 70" descr=""/>
              <p:cNvPicPr/>
              <p:nvPr/>
            </p:nvPicPr>
            <p:blipFill>
              <a:blip r:embed="rId17"/>
              <a:stretch/>
            </p:blipFill>
            <p:spPr>
              <a:xfrm>
                <a:off x="1198440" y="3000240"/>
                <a:ext cx="412560" cy="4125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35" name="TextBox 58"/>
            <p:cNvSpPr/>
            <p:nvPr/>
          </p:nvSpPr>
          <p:spPr>
            <a:xfrm>
              <a:off x="3183480" y="6897960"/>
              <a:ext cx="1707840" cy="303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400" spc="-1" strike="noStrike">
                  <a:solidFill>
                    <a:srgbClr val="4b5357"/>
                  </a:solidFill>
                  <a:latin typeface="Source Sans Pro Light"/>
                  <a:ea typeface="Source Sans Pro Light"/>
                </a:rPr>
                <a:t>Custom Runtime API</a:t>
              </a:r>
              <a:endParaRPr b="0" lang="en-US" sz="1400" spc="-1" strike="noStrike">
                <a:latin typeface="Arial"/>
              </a:endParaRPr>
            </a:p>
          </p:txBody>
        </p:sp>
        <p:pic>
          <p:nvPicPr>
            <p:cNvPr id="136" name="Picture 74" descr=""/>
            <p:cNvPicPr/>
            <p:nvPr/>
          </p:nvPicPr>
          <p:blipFill>
            <a:blip r:embed="rId18"/>
            <a:stretch/>
          </p:blipFill>
          <p:spPr>
            <a:xfrm>
              <a:off x="2536200" y="5936760"/>
              <a:ext cx="737640" cy="972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7" name="TextBox 79"/>
            <p:cNvSpPr/>
            <p:nvPr/>
          </p:nvSpPr>
          <p:spPr>
            <a:xfrm>
              <a:off x="2477880" y="6263280"/>
              <a:ext cx="853920" cy="501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900" spc="-1" strike="noStrike">
                  <a:solidFill>
                    <a:srgbClr val="4b5357"/>
                  </a:solidFill>
                  <a:latin typeface="Source Sans Pro"/>
                  <a:ea typeface="Source Sans Pro"/>
                </a:rPr>
                <a:t>Add-on library (kernel.api)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38" name="Straight Connector 52"/>
            <p:cNvSpPr/>
            <p:nvPr/>
          </p:nvSpPr>
          <p:spPr>
            <a:xfrm>
              <a:off x="4050360" y="3042720"/>
              <a:ext cx="0" cy="454320"/>
            </a:xfrm>
            <a:prstGeom prst="line">
              <a:avLst/>
            </a:prstGeom>
            <a:ln w="28440">
              <a:solidFill>
                <a:srgbClr val="a9b1b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39" name=""/>
            <p:cNvGrpSpPr/>
            <p:nvPr/>
          </p:nvGrpSpPr>
          <p:grpSpPr>
            <a:xfrm>
              <a:off x="2651040" y="221400"/>
              <a:ext cx="3052080" cy="1450800"/>
              <a:chOff x="2651040" y="221400"/>
              <a:chExt cx="3052080" cy="1450800"/>
            </a:xfrm>
          </p:grpSpPr>
          <p:pic>
            <p:nvPicPr>
              <p:cNvPr id="140" name="Picture 104" descr=""/>
              <p:cNvPicPr/>
              <p:nvPr/>
            </p:nvPicPr>
            <p:blipFill>
              <a:blip r:embed="rId19"/>
              <a:stretch/>
            </p:blipFill>
            <p:spPr>
              <a:xfrm>
                <a:off x="3589200" y="732600"/>
                <a:ext cx="628200" cy="828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1" name="Picture 100" descr=""/>
              <p:cNvPicPr/>
              <p:nvPr/>
            </p:nvPicPr>
            <p:blipFill>
              <a:blip r:embed="rId20"/>
              <a:stretch/>
            </p:blipFill>
            <p:spPr>
              <a:xfrm>
                <a:off x="3697920" y="779760"/>
                <a:ext cx="628200" cy="828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42" name="Picture 80" descr=""/>
              <p:cNvPicPr/>
              <p:nvPr/>
            </p:nvPicPr>
            <p:blipFill>
              <a:blip r:embed="rId21"/>
              <a:stretch/>
            </p:blipFill>
            <p:spPr>
              <a:xfrm>
                <a:off x="3817080" y="843840"/>
                <a:ext cx="628200" cy="82836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43" name="TextBox 101"/>
              <p:cNvSpPr/>
              <p:nvPr/>
            </p:nvSpPr>
            <p:spPr>
              <a:xfrm>
                <a:off x="2651040" y="221400"/>
                <a:ext cx="3052080" cy="5166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108000" rIns="108000" tIns="45000" bIns="45000" anchor="t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1" lang="en-US" sz="1400" spc="-1" strike="noStrike">
                    <a:solidFill>
                      <a:srgbClr val="4b5357"/>
                    </a:solidFill>
                    <a:latin typeface="Source Sans Pro Light"/>
                    <a:ea typeface="Source Sans Pro Light"/>
                  </a:rPr>
                  <a:t>Original EDC foundation library API jar </a:t>
                </a:r>
                <a:endParaRPr b="0" lang="en-US" sz="1400" spc="-1" strike="noStrike">
                  <a:latin typeface="Arial"/>
                </a:endParaRPr>
              </a:p>
              <a:p>
                <a:pPr algn="ctr">
                  <a:lnSpc>
                    <a:spcPct val="100000"/>
                  </a:lnSpc>
                  <a:buNone/>
                </a:pPr>
                <a:r>
                  <a:rPr b="1" lang="en-US" sz="1400" spc="-1" strike="noStrike">
                    <a:solidFill>
                      <a:srgbClr val="4b5357"/>
                    </a:solidFill>
                    <a:latin typeface="Source Sans Pro Light"/>
                    <a:ea typeface="Source Sans Pro Light"/>
                  </a:rPr>
                  <a:t>(among Runtime API libraries)</a:t>
                </a:r>
                <a:endParaRPr b="0" lang="en-US" sz="1400" spc="-1" strike="noStrike">
                  <a:latin typeface="Arial"/>
                </a:endParaRPr>
              </a:p>
            </p:txBody>
          </p:sp>
        </p:grpSp>
        <p:pic>
          <p:nvPicPr>
            <p:cNvPr id="144" name="Picture 75" descr=""/>
            <p:cNvPicPr/>
            <p:nvPr/>
          </p:nvPicPr>
          <p:blipFill>
            <a:blip r:embed="rId22"/>
            <a:stretch/>
          </p:blipFill>
          <p:spPr>
            <a:xfrm>
              <a:off x="3668760" y="5936760"/>
              <a:ext cx="737640" cy="972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5" name="TextBox 81"/>
            <p:cNvSpPr/>
            <p:nvPr/>
          </p:nvSpPr>
          <p:spPr>
            <a:xfrm>
              <a:off x="3598200" y="6283080"/>
              <a:ext cx="878400" cy="54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8000" rIns="108000" tIns="45000" bIns="45000" anchor="t">
              <a:spAutoFit/>
            </a:bodyPr>
            <a:p>
              <a:pPr algn="ctr">
                <a:lnSpc>
                  <a:spcPts val="901"/>
                </a:lnSpc>
                <a:buNone/>
              </a:pPr>
              <a:r>
                <a:rPr b="0" lang="en-US" sz="900" spc="-1" strike="noStrike">
                  <a:solidFill>
                    <a:srgbClr val="4b5357"/>
                  </a:solidFill>
                  <a:latin typeface="Source Sans Pro"/>
                  <a:ea typeface="Source Sans Pro"/>
                </a:rPr>
                <a:t>Runtime API (with extended String API)</a:t>
              </a:r>
              <a:endParaRPr b="0" lang="en-US" sz="900" spc="-1" strike="noStrike">
                <a:latin typeface="Arial"/>
              </a:endParaRPr>
            </a:p>
          </p:txBody>
        </p:sp>
        <p:sp>
          <p:nvSpPr>
            <p:cNvPr id="146" name="Straight Connector 49"/>
            <p:cNvSpPr/>
            <p:nvPr/>
          </p:nvSpPr>
          <p:spPr>
            <a:xfrm flipH="1">
              <a:off x="4046400" y="4748400"/>
              <a:ext cx="3960" cy="1161000"/>
            </a:xfrm>
            <a:prstGeom prst="line">
              <a:avLst/>
            </a:prstGeom>
            <a:ln w="28440">
              <a:solidFill>
                <a:srgbClr val="a9b1b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Straight Connector 53"/>
            <p:cNvSpPr/>
            <p:nvPr/>
          </p:nvSpPr>
          <p:spPr>
            <a:xfrm flipH="1">
              <a:off x="2913840" y="5360760"/>
              <a:ext cx="1137240" cy="548640"/>
            </a:xfrm>
            <a:prstGeom prst="line">
              <a:avLst/>
            </a:prstGeom>
            <a:ln w="28440">
              <a:solidFill>
                <a:srgbClr val="a9b1b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Straight Connector 48"/>
            <p:cNvSpPr/>
            <p:nvPr/>
          </p:nvSpPr>
          <p:spPr>
            <a:xfrm>
              <a:off x="4054680" y="5366880"/>
              <a:ext cx="1027440" cy="560520"/>
            </a:xfrm>
            <a:prstGeom prst="line">
              <a:avLst/>
            </a:prstGeom>
            <a:ln w="28440">
              <a:solidFill>
                <a:srgbClr val="a9b1b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49" name=""/>
            <p:cNvGrpSpPr/>
            <p:nvPr/>
          </p:nvGrpSpPr>
          <p:grpSpPr>
            <a:xfrm>
              <a:off x="3188520" y="3456360"/>
              <a:ext cx="1798560" cy="1452240"/>
              <a:chOff x="3188520" y="3456360"/>
              <a:chExt cx="1798560" cy="1452240"/>
            </a:xfrm>
          </p:grpSpPr>
          <p:grpSp>
            <p:nvGrpSpPr>
              <p:cNvPr id="150" name=""/>
              <p:cNvGrpSpPr/>
              <p:nvPr/>
            </p:nvGrpSpPr>
            <p:grpSpPr>
              <a:xfrm>
                <a:off x="3188520" y="3456360"/>
                <a:ext cx="1798560" cy="1452240"/>
                <a:chOff x="3188520" y="3456360"/>
                <a:chExt cx="1798560" cy="1452240"/>
              </a:xfrm>
            </p:grpSpPr>
            <p:grpSp>
              <p:nvGrpSpPr>
                <p:cNvPr id="151" name=""/>
                <p:cNvGrpSpPr/>
                <p:nvPr/>
              </p:nvGrpSpPr>
              <p:grpSpPr>
                <a:xfrm>
                  <a:off x="3188520" y="3456360"/>
                  <a:ext cx="1658880" cy="1318320"/>
                  <a:chOff x="3188520" y="3456360"/>
                  <a:chExt cx="1658880" cy="1318320"/>
                </a:xfrm>
              </p:grpSpPr>
              <p:pic>
                <p:nvPicPr>
                  <p:cNvPr id="152" name="Picture 27" descr=""/>
                  <p:cNvPicPr/>
                  <p:nvPr/>
                </p:nvPicPr>
                <p:blipFill>
                  <a:blip r:embed="rId23"/>
                  <a:stretch/>
                </p:blipFill>
                <p:spPr>
                  <a:xfrm>
                    <a:off x="3238920" y="3456360"/>
                    <a:ext cx="1554120" cy="13183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sp>
                <p:nvSpPr>
                  <p:cNvPr id="153" name="TextBox 1"/>
                  <p:cNvSpPr/>
                  <p:nvPr/>
                </p:nvSpPr>
                <p:spPr>
                  <a:xfrm>
                    <a:off x="3188520" y="3808440"/>
                    <a:ext cx="1658880" cy="51588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108000" rIns="108000" tIns="45000" bIns="45000" anchor="t">
                    <a:spAutoFit/>
                  </a:bodyPr>
                  <a:p>
                    <a:pPr algn="ctr">
                      <a:lnSpc>
                        <a:spcPct val="100000"/>
                      </a:lnSpc>
                      <a:buNone/>
                    </a:pPr>
                    <a:r>
                      <a:rPr b="1" lang="en-US" sz="1400" spc="-1" strike="noStrike">
                        <a:solidFill>
                          <a:srgbClr val="4b5357"/>
                        </a:solidFill>
                        <a:latin typeface="Source Sans Pro Light"/>
                        <a:ea typeface="Source Sans Pro Light"/>
                      </a:rPr>
                      <a:t>Buildtype</a:t>
                    </a:r>
                    <a:endParaRPr b="0" lang="en-US" sz="1400" spc="-1" strike="noStrike">
                      <a:latin typeface="Arial"/>
                    </a:endParaRPr>
                  </a:p>
                  <a:p>
                    <a:pPr algn="ctr">
                      <a:lnSpc>
                        <a:spcPct val="100000"/>
                      </a:lnSpc>
                      <a:buNone/>
                    </a:pPr>
                    <a:r>
                      <a:rPr b="1" lang="en-US" sz="1400" spc="-1" strike="noStrike">
                        <a:solidFill>
                          <a:srgbClr val="4b5357"/>
                        </a:solidFill>
                        <a:latin typeface="Source Sans Pro Light"/>
                        <a:ea typeface="Source Sans Pro Light"/>
                      </a:rPr>
                      <a:t>runtime-api</a:t>
                    </a:r>
                    <a:endParaRPr b="0" lang="en-US" sz="1400" spc="-1" strike="noStrike">
                      <a:latin typeface="Arial"/>
                    </a:endParaRPr>
                  </a:p>
                </p:txBody>
              </p:sp>
            </p:grpSp>
            <p:pic>
              <p:nvPicPr>
                <p:cNvPr id="154" name="Picture 228" descr=""/>
                <p:cNvPicPr/>
                <p:nvPr/>
              </p:nvPicPr>
              <p:blipFill>
                <a:blip r:embed="rId24"/>
                <a:stretch/>
              </p:blipFill>
              <p:spPr>
                <a:xfrm>
                  <a:off x="4098960" y="4053240"/>
                  <a:ext cx="888120" cy="85536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  <p:grpSp>
          <p:nvGrpSpPr>
            <p:cNvPr id="155" name=""/>
            <p:cNvGrpSpPr/>
            <p:nvPr/>
          </p:nvGrpSpPr>
          <p:grpSpPr>
            <a:xfrm>
              <a:off x="4518000" y="5848560"/>
              <a:ext cx="1143000" cy="1185840"/>
              <a:chOff x="4518000" y="5848560"/>
              <a:chExt cx="1143000" cy="1185840"/>
            </a:xfrm>
          </p:grpSpPr>
          <p:grpSp>
            <p:nvGrpSpPr>
              <p:cNvPr id="156" name=""/>
              <p:cNvGrpSpPr/>
              <p:nvPr/>
            </p:nvGrpSpPr>
            <p:grpSpPr>
              <a:xfrm>
                <a:off x="4662720" y="5848560"/>
                <a:ext cx="998280" cy="1185840"/>
                <a:chOff x="4662720" y="5848560"/>
                <a:chExt cx="998280" cy="1185840"/>
              </a:xfrm>
            </p:grpSpPr>
            <p:pic>
              <p:nvPicPr>
                <p:cNvPr id="157" name="Picture 9" descr=""/>
                <p:cNvPicPr/>
                <p:nvPr/>
              </p:nvPicPr>
              <p:blipFill>
                <a:blip r:embed="rId25">
                  <a:grayscl/>
                </a:blip>
                <a:stretch/>
              </p:blipFill>
              <p:spPr>
                <a:xfrm>
                  <a:off x="4662720" y="5848560"/>
                  <a:ext cx="998280" cy="11858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158" name="Picture 186" descr=""/>
                <p:cNvPicPr/>
                <p:nvPr/>
              </p:nvPicPr>
              <p:blipFill>
                <a:blip r:embed="rId26"/>
                <a:stretch/>
              </p:blipFill>
              <p:spPr>
                <a:xfrm>
                  <a:off x="4885560" y="6348600"/>
                  <a:ext cx="536040" cy="53604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159" name="Rectangle 5"/>
              <p:cNvSpPr/>
              <p:nvPr/>
            </p:nvSpPr>
            <p:spPr>
              <a:xfrm>
                <a:off x="4518000" y="6103800"/>
                <a:ext cx="753120" cy="165960"/>
              </a:xfrm>
              <a:prstGeom prst="rect">
                <a:avLst/>
              </a:prstGeom>
              <a:solidFill>
                <a:srgbClr val="4b5357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7200" rIns="7200" tIns="7200" bIns="7200" anchor="ctr" anchorCtr="1">
                <a:sp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1" lang="en-FR" sz="1000" spc="-1" strike="noStrike">
                    <a:solidFill>
                      <a:srgbClr val="ffffff"/>
                    </a:solidFill>
                    <a:latin typeface="Source Sans Pro"/>
                    <a:ea typeface="Source Sans Pro"/>
                  </a:rPr>
                  <a:t>Javadoc</a:t>
                </a:r>
                <a:endParaRPr b="0" lang="en-US" sz="1000" spc="-1" strike="noStrike">
                  <a:latin typeface="Arial"/>
                </a:endParaRPr>
              </a:p>
            </p:txBody>
          </p:sp>
        </p:grpSp>
        <p:grpSp>
          <p:nvGrpSpPr>
            <p:cNvPr id="160" name=""/>
            <p:cNvGrpSpPr/>
            <p:nvPr/>
          </p:nvGrpSpPr>
          <p:grpSpPr>
            <a:xfrm>
              <a:off x="3365280" y="1872000"/>
              <a:ext cx="1600200" cy="1185840"/>
              <a:chOff x="3365280" y="1872000"/>
              <a:chExt cx="1600200" cy="1185840"/>
            </a:xfrm>
          </p:grpSpPr>
          <p:grpSp>
            <p:nvGrpSpPr>
              <p:cNvPr id="161" name=""/>
              <p:cNvGrpSpPr/>
              <p:nvPr/>
            </p:nvGrpSpPr>
            <p:grpSpPr>
              <a:xfrm>
                <a:off x="3365280" y="1872000"/>
                <a:ext cx="1143000" cy="1185840"/>
                <a:chOff x="3365280" y="1872000"/>
                <a:chExt cx="1143000" cy="1185840"/>
              </a:xfrm>
            </p:grpSpPr>
            <p:grpSp>
              <p:nvGrpSpPr>
                <p:cNvPr id="162" name=""/>
                <p:cNvGrpSpPr/>
                <p:nvPr/>
              </p:nvGrpSpPr>
              <p:grpSpPr>
                <a:xfrm>
                  <a:off x="3510000" y="1872000"/>
                  <a:ext cx="998280" cy="1185840"/>
                  <a:chOff x="3510000" y="1872000"/>
                  <a:chExt cx="998280" cy="1185840"/>
                </a:xfrm>
              </p:grpSpPr>
              <p:pic>
                <p:nvPicPr>
                  <p:cNvPr id="163" name="Picture 9" descr=""/>
                  <p:cNvPicPr/>
                  <p:nvPr/>
                </p:nvPicPr>
                <p:blipFill>
                  <a:blip r:embed="rId27">
                    <a:grayscl/>
                  </a:blip>
                  <a:stretch/>
                </p:blipFill>
                <p:spPr>
                  <a:xfrm>
                    <a:off x="3510000" y="1872000"/>
                    <a:ext cx="998280" cy="1185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  <p:pic>
                <p:nvPicPr>
                  <p:cNvPr id="164" name="Picture 186" descr=""/>
                  <p:cNvPicPr/>
                  <p:nvPr/>
                </p:nvPicPr>
                <p:blipFill>
                  <a:blip r:embed="rId28"/>
                  <a:stretch/>
                </p:blipFill>
                <p:spPr>
                  <a:xfrm>
                    <a:off x="3732840" y="2372040"/>
                    <a:ext cx="536040" cy="5360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grpSp>
            <p:sp>
              <p:nvSpPr>
                <p:cNvPr id="165" name="Rectangle 5"/>
                <p:cNvSpPr/>
                <p:nvPr/>
              </p:nvSpPr>
              <p:spPr>
                <a:xfrm>
                  <a:off x="3365280" y="2127240"/>
                  <a:ext cx="753120" cy="165960"/>
                </a:xfrm>
                <a:prstGeom prst="rect">
                  <a:avLst/>
                </a:prstGeom>
                <a:solidFill>
                  <a:srgbClr val="4b5357"/>
                </a:solidFill>
                <a:ln w="1260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7200" rIns="7200" tIns="7200" bIns="7200" anchor="ctr" anchorCtr="1">
                  <a:spAutoFit/>
                </a:bodyPr>
                <a:p>
                  <a:pPr algn="ctr">
                    <a:lnSpc>
                      <a:spcPct val="100000"/>
                    </a:lnSpc>
                    <a:buNone/>
                  </a:pPr>
                  <a:r>
                    <a:rPr b="1" lang="en-FR" sz="1000" spc="-1" strike="noStrike">
                      <a:solidFill>
                        <a:srgbClr val="ffffff"/>
                      </a:solidFill>
                      <a:latin typeface="Source Sans Pro"/>
                      <a:ea typeface="Source Sans Pro"/>
                    </a:rPr>
                    <a:t>String.java</a:t>
                  </a:r>
                  <a:endParaRPr b="0" lang="en-US" sz="1000" spc="-1" strike="noStrike">
                    <a:latin typeface="Arial"/>
                  </a:endParaRPr>
                </a:p>
              </p:txBody>
            </p:sp>
          </p:grpSp>
          <p:sp>
            <p:nvSpPr>
              <p:cNvPr id="166" name="Rounded Rectangle 107"/>
              <p:cNvSpPr/>
              <p:nvPr/>
            </p:nvSpPr>
            <p:spPr>
              <a:xfrm>
                <a:off x="3974760" y="2828880"/>
                <a:ext cx="990720" cy="228960"/>
              </a:xfrm>
              <a:prstGeom prst="roundRect">
                <a:avLst>
                  <a:gd name="adj" fmla="val 19644"/>
                </a:avLst>
              </a:prstGeom>
              <a:solidFill>
                <a:srgbClr val="ee502e"/>
              </a:solidFill>
              <a:ln w="1260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000" bIns="36000" anchor="ctr">
                <a:noAutofit/>
              </a:bodyPr>
              <a:p>
                <a:pPr algn="ctr">
                  <a:lnSpc>
                    <a:spcPct val="100000"/>
                  </a:lnSpc>
                  <a:buNone/>
                </a:pPr>
                <a:r>
                  <a:rPr b="1" lang="en-US" sz="900" spc="-1" strike="noStrike">
                    <a:solidFill>
                      <a:srgbClr val="ffffff"/>
                    </a:solidFill>
                    <a:latin typeface="Source Sans Pro Light"/>
                    <a:ea typeface="Source Sans Pro Light"/>
                  </a:rPr>
                  <a:t>Base Java API</a:t>
                </a:r>
                <a:endParaRPr b="0" lang="en-US" sz="900" spc="-1" strike="noStrike">
                  <a:latin typeface="Arial"/>
                </a:endParaRPr>
              </a:p>
            </p:txBody>
          </p:sp>
          <p:pic>
            <p:nvPicPr>
              <p:cNvPr id="167" name="Picture 70" descr=""/>
              <p:cNvPicPr/>
              <p:nvPr/>
            </p:nvPicPr>
            <p:blipFill>
              <a:blip r:embed="rId29"/>
              <a:stretch/>
            </p:blipFill>
            <p:spPr>
              <a:xfrm>
                <a:off x="4118400" y="2145240"/>
                <a:ext cx="412560" cy="41256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68" name="Straight Connector 1"/>
            <p:cNvSpPr/>
            <p:nvPr/>
          </p:nvSpPr>
          <p:spPr>
            <a:xfrm>
              <a:off x="4047120" y="1611360"/>
              <a:ext cx="0" cy="360360"/>
            </a:xfrm>
            <a:prstGeom prst="line">
              <a:avLst/>
            </a:prstGeom>
            <a:ln w="28440">
              <a:solidFill>
                <a:srgbClr val="a9b1b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Left Brace 1"/>
            <p:cNvSpPr/>
            <p:nvPr/>
          </p:nvSpPr>
          <p:spPr>
            <a:xfrm flipH="1">
              <a:off x="2228040" y="2620800"/>
              <a:ext cx="311400" cy="2971800"/>
            </a:xfrm>
            <a:prstGeom prst="leftBrace">
              <a:avLst>
                <a:gd name="adj1" fmla="val 42747"/>
                <a:gd name="adj2" fmla="val 50000"/>
              </a:avLst>
            </a:prstGeom>
            <a:noFill/>
            <a:ln w="9360">
              <a:solidFill>
                <a:srgbClr val="4b535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Straight Connector 3"/>
            <p:cNvSpPr/>
            <p:nvPr/>
          </p:nvSpPr>
          <p:spPr>
            <a:xfrm>
              <a:off x="2610720" y="4123440"/>
              <a:ext cx="613800" cy="0"/>
            </a:xfrm>
            <a:prstGeom prst="line">
              <a:avLst/>
            </a:prstGeom>
            <a:ln w="28440">
              <a:solidFill>
                <a:srgbClr val="a9b1b5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traight Connector 15"/>
          <p:cNvSpPr/>
          <p:nvPr/>
        </p:nvSpPr>
        <p:spPr>
          <a:xfrm>
            <a:off x="5111280" y="2644200"/>
            <a:ext cx="984600" cy="648360"/>
          </a:xfrm>
          <a:prstGeom prst="line">
            <a:avLst/>
          </a:prstGeom>
          <a:ln w="28440">
            <a:solidFill>
              <a:srgbClr val="a9b1b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Straight Connector 16"/>
          <p:cNvSpPr/>
          <p:nvPr/>
        </p:nvSpPr>
        <p:spPr>
          <a:xfrm flipH="1">
            <a:off x="4128120" y="2644200"/>
            <a:ext cx="983160" cy="649800"/>
          </a:xfrm>
          <a:prstGeom prst="line">
            <a:avLst/>
          </a:prstGeom>
          <a:ln w="28440">
            <a:solidFill>
              <a:srgbClr val="a9b1b5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Box 27"/>
          <p:cNvSpPr/>
          <p:nvPr/>
        </p:nvSpPr>
        <p:spPr>
          <a:xfrm>
            <a:off x="3175920" y="2730240"/>
            <a:ext cx="145836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b5357"/>
                </a:solidFill>
                <a:latin typeface="Source Sans Pro Light"/>
                <a:ea typeface="Source Sans Pro Light"/>
              </a:rPr>
              <a:t>App developer uses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4" name="TextBox 28"/>
          <p:cNvSpPr/>
          <p:nvPr/>
        </p:nvSpPr>
        <p:spPr>
          <a:xfrm>
            <a:off x="5587560" y="2730240"/>
            <a:ext cx="1630800" cy="27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b5357"/>
                </a:solidFill>
                <a:latin typeface="Source Sans Pro Light"/>
                <a:ea typeface="Source Sans Pro Light"/>
              </a:rPr>
              <a:t>Kernel developer uses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5" name="TextBox 29"/>
          <p:cNvSpPr/>
          <p:nvPr/>
        </p:nvSpPr>
        <p:spPr>
          <a:xfrm>
            <a:off x="3312720" y="4265640"/>
            <a:ext cx="1630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b5357"/>
                </a:solidFill>
                <a:latin typeface="Source Sans Pro Light"/>
                <a:ea typeface="Source Sans Pro Light"/>
              </a:rPr>
              <a:t>For use in application development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6" name="TextBox 30"/>
          <p:cNvSpPr/>
          <p:nvPr/>
        </p:nvSpPr>
        <p:spPr>
          <a:xfrm>
            <a:off x="5280480" y="4265640"/>
            <a:ext cx="16308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US" sz="1200" spc="-1" strike="noStrike">
                <a:solidFill>
                  <a:srgbClr val="4b5357"/>
                </a:solidFill>
                <a:latin typeface="Source Sans Pro Light"/>
                <a:ea typeface="Source Sans Pro Light"/>
              </a:rPr>
              <a:t>For use in kernel API declaration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77" name="Picture 34" descr=""/>
          <p:cNvPicPr/>
          <p:nvPr/>
        </p:nvPicPr>
        <p:blipFill>
          <a:blip r:embed="rId1"/>
          <a:stretch/>
        </p:blipFill>
        <p:spPr>
          <a:xfrm>
            <a:off x="3759480" y="3294000"/>
            <a:ext cx="737640" cy="972720"/>
          </a:xfrm>
          <a:prstGeom prst="rect">
            <a:avLst/>
          </a:prstGeom>
          <a:ln w="0">
            <a:noFill/>
          </a:ln>
        </p:spPr>
      </p:pic>
      <p:sp>
        <p:nvSpPr>
          <p:cNvPr id="178" name="TextBox 35"/>
          <p:cNvSpPr/>
          <p:nvPr/>
        </p:nvSpPr>
        <p:spPr>
          <a:xfrm>
            <a:off x="3688920" y="3640320"/>
            <a:ext cx="878400" cy="54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 algn="ctr">
              <a:lnSpc>
                <a:spcPts val="901"/>
              </a:lnSpc>
              <a:buNone/>
            </a:pPr>
            <a:r>
              <a:rPr b="0" lang="en-US" sz="900" spc="-1" strike="noStrike">
                <a:solidFill>
                  <a:srgbClr val="4b5357"/>
                </a:solidFill>
                <a:latin typeface="Source Sans Pro"/>
                <a:ea typeface="Source Sans Pro"/>
              </a:rPr>
              <a:t>Runtime API (with extended String API)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79" name="Picture 36" descr=""/>
          <p:cNvPicPr/>
          <p:nvPr/>
        </p:nvPicPr>
        <p:blipFill>
          <a:blip r:embed="rId2"/>
          <a:stretch/>
        </p:blipFill>
        <p:spPr>
          <a:xfrm>
            <a:off x="5727240" y="3292560"/>
            <a:ext cx="737640" cy="972720"/>
          </a:xfrm>
          <a:prstGeom prst="rect">
            <a:avLst/>
          </a:prstGeom>
          <a:ln w="0">
            <a:noFill/>
          </a:ln>
        </p:spPr>
      </p:pic>
      <p:sp>
        <p:nvSpPr>
          <p:cNvPr id="180" name="TextBox 37"/>
          <p:cNvSpPr/>
          <p:nvPr/>
        </p:nvSpPr>
        <p:spPr>
          <a:xfrm>
            <a:off x="5668920" y="3619080"/>
            <a:ext cx="853920" cy="50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b5357"/>
                </a:solidFill>
                <a:latin typeface="Source Sans Pro"/>
                <a:ea typeface="Source Sans Pro"/>
              </a:rPr>
              <a:t>Add-on library (kernel.api)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181" name="Picture 38" descr=""/>
          <p:cNvPicPr/>
          <p:nvPr/>
        </p:nvPicPr>
        <p:blipFill>
          <a:blip r:embed="rId3"/>
          <a:stretch/>
        </p:blipFill>
        <p:spPr>
          <a:xfrm>
            <a:off x="4742640" y="1671120"/>
            <a:ext cx="737640" cy="972720"/>
          </a:xfrm>
          <a:prstGeom prst="rect">
            <a:avLst/>
          </a:prstGeom>
          <a:ln w="0">
            <a:noFill/>
          </a:ln>
        </p:spPr>
      </p:pic>
      <p:sp>
        <p:nvSpPr>
          <p:cNvPr id="182" name="TextBox 39"/>
          <p:cNvSpPr/>
          <p:nvPr/>
        </p:nvSpPr>
        <p:spPr>
          <a:xfrm>
            <a:off x="4684320" y="2054520"/>
            <a:ext cx="8539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4b5357"/>
                </a:solidFill>
                <a:latin typeface="Source Sans Pro"/>
                <a:ea typeface="Source Sans Pro"/>
              </a:rPr>
              <a:t>Custom Runtime API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11637</TotalTime>
  <Application>LibreOffice/7.3.2.2$Windows_X86_64 LibreOffice_project/49f2b1bff42cfccbd8f788c8dc32c1c309559be0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2022-02-21T13:40:56Z</dcterms:created>
  <dc:creator>Félix Pinel</dc:creator>
  <dc:description/>
  <dc:language>en-US</dc:language>
  <cp:lastModifiedBy/>
  <dcterms:modified xsi:type="dcterms:W3CDTF">2022-04-19T10:07:15Z</dcterms:modified>
  <cp:revision>31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2</vt:r8>
  </property>
</Properties>
</file>