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extLst>
      <p:ext uri="{19B8F6BF-5375-455C-9EA6-DF929625EA0E}">
        <p15:presenceInfo xmlns:p15="http://schemas.microsoft.com/office/powerpoint/2012/main" userId="be9668c8704a2840" providerId="Windows Live"/>
      </p:ext>
    </p:extLst>
  </p:cmAuthor>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5" autoAdjust="0"/>
    <p:restoredTop sz="79681" autoAdjust="0"/>
  </p:normalViewPr>
  <p:slideViewPr>
    <p:cSldViewPr>
      <p:cViewPr varScale="1">
        <p:scale>
          <a:sx n="91" d="100"/>
          <a:sy n="91" d="100"/>
        </p:scale>
        <p:origin x="142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28/09/2020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28/09/2020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Rounded Rectangle 105">
            <a:extLst>
              <a:ext uri="{FF2B5EF4-FFF2-40B4-BE49-F238E27FC236}">
                <a16:creationId xmlns:a16="http://schemas.microsoft.com/office/drawing/2014/main" id="{D94918E0-52E2-4098-B250-C307C5F05C31}"/>
              </a:ext>
            </a:extLst>
          </p:cNvPr>
          <p:cNvSpPr/>
          <p:nvPr/>
        </p:nvSpPr>
        <p:spPr>
          <a:xfrm>
            <a:off x="7929274" y="552465"/>
            <a:ext cx="2329036" cy="820071"/>
          </a:xfrm>
          <a:prstGeom prst="roundRect">
            <a:avLst>
              <a:gd name="adj" fmla="val 15733"/>
            </a:avLst>
          </a:prstGeom>
          <a:solidFill>
            <a:schemeClr val="bg1"/>
          </a:solidFill>
          <a:ln w="28575">
            <a:solidFill>
              <a:srgbClr val="5B6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08" name="Rounded Rectangle 62">
            <a:extLst>
              <a:ext uri="{FF2B5EF4-FFF2-40B4-BE49-F238E27FC236}">
                <a16:creationId xmlns:a16="http://schemas.microsoft.com/office/drawing/2014/main" id="{594485E9-9FDD-42D9-A895-515379347D47}"/>
              </a:ext>
            </a:extLst>
          </p:cNvPr>
          <p:cNvSpPr/>
          <p:nvPr/>
        </p:nvSpPr>
        <p:spPr>
          <a:xfrm>
            <a:off x="2509445" y="522114"/>
            <a:ext cx="2578443" cy="3626966"/>
          </a:xfrm>
          <a:prstGeom prst="roundRect">
            <a:avLst>
              <a:gd name="adj" fmla="val 5059"/>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33" name="Rounded Rectangle 62">
            <a:extLst>
              <a:ext uri="{FF2B5EF4-FFF2-40B4-BE49-F238E27FC236}">
                <a16:creationId xmlns:a16="http://schemas.microsoft.com/office/drawing/2014/main" id="{4DCEBE55-347C-41E0-BAE6-4579FE9D8A50}"/>
              </a:ext>
            </a:extLst>
          </p:cNvPr>
          <p:cNvSpPr/>
          <p:nvPr/>
        </p:nvSpPr>
        <p:spPr>
          <a:xfrm>
            <a:off x="2661845" y="893554"/>
            <a:ext cx="2282027" cy="725978"/>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12" name="Rounded Rectangle 62">
            <a:extLst>
              <a:ext uri="{FF2B5EF4-FFF2-40B4-BE49-F238E27FC236}">
                <a16:creationId xmlns:a16="http://schemas.microsoft.com/office/drawing/2014/main" id="{532D9E35-28E9-4BFA-8137-0AE48A627B0F}"/>
              </a:ext>
            </a:extLst>
          </p:cNvPr>
          <p:cNvSpPr/>
          <p:nvPr/>
        </p:nvSpPr>
        <p:spPr>
          <a:xfrm>
            <a:off x="2661845" y="1767721"/>
            <a:ext cx="2282027" cy="2233170"/>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41" name="TextBox 40">
            <a:extLst>
              <a:ext uri="{FF2B5EF4-FFF2-40B4-BE49-F238E27FC236}">
                <a16:creationId xmlns:a16="http://schemas.microsoft.com/office/drawing/2014/main" id="{2E717F41-5B33-4E06-83D6-2B661FDACDC7}"/>
              </a:ext>
            </a:extLst>
          </p:cNvPr>
          <p:cNvSpPr txBox="1"/>
          <p:nvPr/>
        </p:nvSpPr>
        <p:spPr>
          <a:xfrm>
            <a:off x="8549677" y="3960641"/>
            <a:ext cx="1088230" cy="719034"/>
          </a:xfrm>
          <a:prstGeom prst="rect">
            <a:avLst/>
          </a:prstGeom>
          <a:solidFill>
            <a:schemeClr val="bg1"/>
          </a:solidFill>
        </p:spPr>
        <p:txBody>
          <a:bodyPr wrap="square" tIns="36000" bIns="36000" rtlCol="0">
            <a:spAutoFit/>
          </a:bodyPr>
          <a:lstStyle/>
          <a:p>
            <a:pPr algn="ctr" defTabSz="685783">
              <a:buClrTx/>
            </a:pPr>
            <a:r>
              <a:rPr lang="en-US" sz="1400" b="1">
                <a:solidFill>
                  <a:schemeClr val="tx1">
                    <a:lumMod val="75000"/>
                  </a:schemeClr>
                </a:solidFill>
                <a:latin typeface="Source Sans Pro Light" charset="0"/>
                <a:ea typeface="Source Sans Pro Light" charset="0"/>
                <a:cs typeface="Source Sans Pro Light" charset="0"/>
              </a:rPr>
              <a:t>MicroEJ Central</a:t>
            </a:r>
          </a:p>
          <a:p>
            <a:pPr algn="ctr" defTabSz="685783">
              <a:buClrTx/>
            </a:pPr>
            <a:r>
              <a:rPr lang="en-US" sz="1400" b="1">
                <a:solidFill>
                  <a:schemeClr val="tx1">
                    <a:lumMod val="75000"/>
                  </a:schemeClr>
                </a:solidFill>
                <a:latin typeface="Source Sans Pro Light" charset="0"/>
                <a:ea typeface="Source Sans Pro Light" charset="0"/>
                <a:cs typeface="Source Sans Pro Light" charset="0"/>
              </a:rPr>
              <a:t>Repository</a:t>
            </a:r>
            <a:endParaRPr lang="en-US" sz="1400" b="1" dirty="0">
              <a:solidFill>
                <a:schemeClr val="tx1">
                  <a:lumMod val="75000"/>
                </a:schemeClr>
              </a:solidFill>
              <a:latin typeface="Source Sans Pro Light" charset="0"/>
              <a:ea typeface="Source Sans Pro Light" charset="0"/>
              <a:cs typeface="Source Sans Pro Light" charset="0"/>
            </a:endParaRPr>
          </a:p>
        </p:txBody>
      </p:sp>
      <p:pic>
        <p:nvPicPr>
          <p:cNvPr id="31" name="Picture 30">
            <a:extLst>
              <a:ext uri="{FF2B5EF4-FFF2-40B4-BE49-F238E27FC236}">
                <a16:creationId xmlns:a16="http://schemas.microsoft.com/office/drawing/2014/main" id="{5F7DE197-6DCD-4FC2-90CC-649BF9CB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271" y="3348894"/>
            <a:ext cx="2263040" cy="1867053"/>
          </a:xfrm>
          <a:prstGeom prst="rect">
            <a:avLst/>
          </a:prstGeom>
        </p:spPr>
      </p:pic>
      <p:sp>
        <p:nvSpPr>
          <p:cNvPr id="49" name="Rounded Rectangle 105">
            <a:extLst>
              <a:ext uri="{FF2B5EF4-FFF2-40B4-BE49-F238E27FC236}">
                <a16:creationId xmlns:a16="http://schemas.microsoft.com/office/drawing/2014/main" id="{4EE4CB66-D3BE-4DE8-813A-DFD683522CD1}"/>
              </a:ext>
            </a:extLst>
          </p:cNvPr>
          <p:cNvSpPr/>
          <p:nvPr/>
        </p:nvSpPr>
        <p:spPr>
          <a:xfrm>
            <a:off x="7929274" y="1455899"/>
            <a:ext cx="2329036" cy="1036997"/>
          </a:xfrm>
          <a:prstGeom prst="roundRect">
            <a:avLst>
              <a:gd name="adj" fmla="val 15733"/>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1" name="Rounded Rectangle 174">
            <a:extLst>
              <a:ext uri="{FF2B5EF4-FFF2-40B4-BE49-F238E27FC236}">
                <a16:creationId xmlns:a16="http://schemas.microsoft.com/office/drawing/2014/main" id="{A4FC7A78-8ACF-40AB-8BEB-4556F31260DD}"/>
              </a:ext>
            </a:extLst>
          </p:cNvPr>
          <p:cNvSpPr/>
          <p:nvPr/>
        </p:nvSpPr>
        <p:spPr>
          <a:xfrm>
            <a:off x="7752184" y="375732"/>
            <a:ext cx="2664296" cy="4680520"/>
          </a:xfrm>
          <a:prstGeom prst="roundRect">
            <a:avLst>
              <a:gd name="adj" fmla="val 10813"/>
            </a:avLst>
          </a:prstGeom>
          <a:no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A020493-DFFC-4E55-A85B-129B71B8A63F}"/>
              </a:ext>
            </a:extLst>
          </p:cNvPr>
          <p:cNvSpPr txBox="1"/>
          <p:nvPr/>
        </p:nvSpPr>
        <p:spPr>
          <a:xfrm>
            <a:off x="7956402" y="201911"/>
            <a:ext cx="2172046"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MicroEJ Resources</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016831" y="2703082"/>
            <a:ext cx="2172046"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Application</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014929" y="3193211"/>
            <a:ext cx="2172045"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Offline</a:t>
            </a:r>
            <a:r>
              <a:rPr lang="en-US" sz="1400" b="1" i="1">
                <a:solidFill>
                  <a:schemeClr val="bg1"/>
                </a:solidFill>
                <a:latin typeface="Source Sans Pro Semibold" charset="0"/>
                <a:ea typeface="Source Sans Pro Semibold" charset="0"/>
                <a:cs typeface="Source Sans Pro Light" charset="0"/>
              </a:rPr>
              <a:t> </a:t>
            </a:r>
            <a:r>
              <a:rPr lang="en-US" sz="1400" b="1">
                <a:solidFill>
                  <a:schemeClr val="bg1"/>
                </a:solidFill>
                <a:latin typeface="Source Sans Pro Semibold" charset="0"/>
                <a:ea typeface="Source Sans Pro Semibold" charset="0"/>
                <a:cs typeface="Source Sans Pro Light" charset="0"/>
              </a:rPr>
              <a:t>Repository</a:t>
            </a: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312" y="150840"/>
            <a:ext cx="402708" cy="402708"/>
          </a:xfrm>
          <a:prstGeom prst="rect">
            <a:avLst/>
          </a:prstGeom>
        </p:spPr>
      </p:pic>
      <p:sp>
        <p:nvSpPr>
          <p:cNvPr id="81" name="Rounded Rectangle 174">
            <a:extLst>
              <a:ext uri="{FF2B5EF4-FFF2-40B4-BE49-F238E27FC236}">
                <a16:creationId xmlns:a16="http://schemas.microsoft.com/office/drawing/2014/main" id="{FD5674D9-1DE4-4787-B6DC-AEA63B6921B5}"/>
              </a:ext>
            </a:extLst>
          </p:cNvPr>
          <p:cNvSpPr/>
          <p:nvPr/>
        </p:nvSpPr>
        <p:spPr>
          <a:xfrm>
            <a:off x="2438262" y="324661"/>
            <a:ext cx="2706094" cy="4680520"/>
          </a:xfrm>
          <a:prstGeom prst="roundRect">
            <a:avLst>
              <a:gd name="adj" fmla="val 10813"/>
            </a:avLst>
          </a:prstGeom>
          <a:no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3" name="TextBox 82">
            <a:extLst>
              <a:ext uri="{FF2B5EF4-FFF2-40B4-BE49-F238E27FC236}">
                <a16:creationId xmlns:a16="http://schemas.microsoft.com/office/drawing/2014/main" id="{3AB9F36E-0481-460D-A03A-69AF2060179C}"/>
              </a:ext>
            </a:extLst>
          </p:cNvPr>
          <p:cNvSpPr txBox="1"/>
          <p:nvPr/>
        </p:nvSpPr>
        <p:spPr>
          <a:xfrm>
            <a:off x="2673845" y="150840"/>
            <a:ext cx="1909987"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Developer Setup</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55640" y="2534283"/>
            <a:ext cx="1872208"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Java Projects</a:t>
            </a:r>
          </a:p>
        </p:txBody>
      </p:sp>
      <p:sp>
        <p:nvSpPr>
          <p:cNvPr id="87" name="Rounded Rectangle 114">
            <a:extLst>
              <a:ext uri="{FF2B5EF4-FFF2-40B4-BE49-F238E27FC236}">
                <a16:creationId xmlns:a16="http://schemas.microsoft.com/office/drawing/2014/main" id="{AB1FDF19-F29D-4188-9A76-717A2E2D4076}"/>
              </a:ext>
            </a:extLst>
          </p:cNvPr>
          <p:cNvSpPr/>
          <p:nvPr/>
        </p:nvSpPr>
        <p:spPr>
          <a:xfrm>
            <a:off x="2855639" y="3026233"/>
            <a:ext cx="1872209"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Module</a:t>
            </a:r>
            <a:r>
              <a:rPr lang="en-US" sz="1400" b="1" i="1">
                <a:solidFill>
                  <a:schemeClr val="bg1"/>
                </a:solidFill>
                <a:latin typeface="Source Sans Pro Semibold" charset="0"/>
                <a:ea typeface="Source Sans Pro Semibold" charset="0"/>
                <a:cs typeface="Source Sans Pro Light" charset="0"/>
              </a:rPr>
              <a:t> </a:t>
            </a:r>
            <a:r>
              <a:rPr lang="en-US" sz="1400" b="1">
                <a:solidFill>
                  <a:schemeClr val="bg1"/>
                </a:solidFill>
                <a:latin typeface="Source Sans Pro Semibold" charset="0"/>
                <a:ea typeface="Source Sans Pro Semibold" charset="0"/>
                <a:cs typeface="Source Sans Pro Light" charset="0"/>
              </a:rPr>
              <a:t>Repository</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3845" y="123307"/>
            <a:ext cx="402708" cy="402708"/>
          </a:xfrm>
          <a:prstGeom prst="rect">
            <a:avLst/>
          </a:prstGeom>
        </p:spPr>
      </p:pic>
      <p:sp>
        <p:nvSpPr>
          <p:cNvPr id="104" name="Rounded Rectangle 114">
            <a:extLst>
              <a:ext uri="{FF2B5EF4-FFF2-40B4-BE49-F238E27FC236}">
                <a16:creationId xmlns:a16="http://schemas.microsoft.com/office/drawing/2014/main" id="{E5EAF111-F798-4E7F-9EAD-FE8DE1482D14}"/>
              </a:ext>
            </a:extLst>
          </p:cNvPr>
          <p:cNvSpPr/>
          <p:nvPr/>
        </p:nvSpPr>
        <p:spPr>
          <a:xfrm>
            <a:off x="2855639" y="3480730"/>
            <a:ext cx="1872209"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Ivy Settings</a:t>
            </a:r>
          </a:p>
        </p:txBody>
      </p:sp>
      <p:sp>
        <p:nvSpPr>
          <p:cNvPr id="117" name="TextBox 116">
            <a:extLst>
              <a:ext uri="{FF2B5EF4-FFF2-40B4-BE49-F238E27FC236}">
                <a16:creationId xmlns:a16="http://schemas.microsoft.com/office/drawing/2014/main" id="{7919CBE3-81C7-4DD0-94ED-87CCA9F5D8E8}"/>
              </a:ext>
            </a:extLst>
          </p:cNvPr>
          <p:cNvSpPr txBox="1"/>
          <p:nvPr/>
        </p:nvSpPr>
        <p:spPr>
          <a:xfrm>
            <a:off x="2646858" y="1810950"/>
            <a:ext cx="1144886" cy="246221"/>
          </a:xfrm>
          <a:prstGeom prst="rect">
            <a:avLst/>
          </a:prstGeom>
          <a:noFill/>
        </p:spPr>
        <p:txBody>
          <a:bodyPr wrap="square" rtlCol="0">
            <a:spAutoFit/>
          </a:bodyPr>
          <a:lstStyle/>
          <a:p>
            <a:r>
              <a:rPr lang="en-US" sz="1000" b="1">
                <a:solidFill>
                  <a:schemeClr val="bg1"/>
                </a:solidFill>
                <a:latin typeface="Source Sans Pro" charset="0"/>
                <a:ea typeface="Source Sans Pro" charset="0"/>
                <a:cs typeface="Source Sans Pro" charset="0"/>
              </a:rPr>
              <a:t>SDK Workspace</a:t>
            </a:r>
            <a:endParaRPr lang="en-US" sz="1000" b="1" dirty="0">
              <a:solidFill>
                <a:schemeClr val="bg1"/>
              </a:solidFill>
              <a:latin typeface="Source Sans Pro" charset="0"/>
              <a:ea typeface="Source Sans Pro" charset="0"/>
              <a:cs typeface="Source Sans Pro" charset="0"/>
            </a:endParaRPr>
          </a:p>
        </p:txBody>
      </p:sp>
      <p:sp>
        <p:nvSpPr>
          <p:cNvPr id="119" name="TextBox 118">
            <a:extLst>
              <a:ext uri="{FF2B5EF4-FFF2-40B4-BE49-F238E27FC236}">
                <a16:creationId xmlns:a16="http://schemas.microsoft.com/office/drawing/2014/main" id="{75380A88-4537-46CC-BEB6-83BD464DA85A}"/>
              </a:ext>
            </a:extLst>
          </p:cNvPr>
          <p:cNvSpPr txBox="1"/>
          <p:nvPr/>
        </p:nvSpPr>
        <p:spPr>
          <a:xfrm>
            <a:off x="2504110" y="517210"/>
            <a:ext cx="1144886" cy="246221"/>
          </a:xfrm>
          <a:prstGeom prst="rect">
            <a:avLst/>
          </a:prstGeom>
          <a:noFill/>
        </p:spPr>
        <p:txBody>
          <a:bodyPr wrap="square" rtlCol="0">
            <a:spAutoFit/>
          </a:bodyPr>
          <a:lstStyle/>
          <a:p>
            <a:r>
              <a:rPr lang="en-US" sz="1000" b="1">
                <a:latin typeface="Source Sans Pro" charset="0"/>
                <a:ea typeface="Source Sans Pro" charset="0"/>
                <a:cs typeface="Source Sans Pro" charset="0"/>
              </a:rPr>
              <a:t>MicroEJ SDK IDE</a:t>
            </a:r>
            <a:endParaRPr lang="en-US" sz="1000" b="1" dirty="0">
              <a:latin typeface="Source Sans Pro" charset="0"/>
              <a:ea typeface="Source Sans Pro" charset="0"/>
              <a:cs typeface="Source Sans Pro" charset="0"/>
            </a:endParaRP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55640" y="2086160"/>
            <a:ext cx="1872208" cy="324374"/>
          </a:xfrm>
          <a:prstGeom prst="roundRect">
            <a:avLst>
              <a:gd name="adj" fmla="val 19644"/>
            </a:avLst>
          </a:prstGeom>
          <a:noFill/>
          <a:ln w="28575">
            <a:solidFill>
              <a:srgbClr val="00AEC7"/>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Platform Projects</a:t>
            </a:r>
          </a:p>
        </p:txBody>
      </p:sp>
      <p:sp>
        <p:nvSpPr>
          <p:cNvPr id="123" name="Rounded Rectangle 114">
            <a:extLst>
              <a:ext uri="{FF2B5EF4-FFF2-40B4-BE49-F238E27FC236}">
                <a16:creationId xmlns:a16="http://schemas.microsoft.com/office/drawing/2014/main" id="{3C22549C-E7EC-4E20-8401-ADC527F14B89}"/>
              </a:ext>
            </a:extLst>
          </p:cNvPr>
          <p:cNvSpPr/>
          <p:nvPr/>
        </p:nvSpPr>
        <p:spPr>
          <a:xfrm>
            <a:off x="8012705" y="2060702"/>
            <a:ext cx="2172046"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Platform Configuration</a:t>
            </a: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007769" y="1592312"/>
            <a:ext cx="2172046"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BSP C Drivers</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855640" y="1160410"/>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2855638" y="4349732"/>
            <a:ext cx="1872209"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C Toolchain</a:t>
            </a:r>
          </a:p>
        </p:txBody>
      </p:sp>
      <p:sp>
        <p:nvSpPr>
          <p:cNvPr id="131" name="Rounded Rectangle 114">
            <a:extLst>
              <a:ext uri="{FF2B5EF4-FFF2-40B4-BE49-F238E27FC236}">
                <a16:creationId xmlns:a16="http://schemas.microsoft.com/office/drawing/2014/main" id="{D4E6FA0B-3D4E-44B2-8289-D335B8ECC9AF}"/>
              </a:ext>
            </a:extLst>
          </p:cNvPr>
          <p:cNvSpPr/>
          <p:nvPr/>
        </p:nvSpPr>
        <p:spPr>
          <a:xfrm>
            <a:off x="8040768" y="604619"/>
            <a:ext cx="2139047"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35" name="TextBox 134">
            <a:extLst>
              <a:ext uri="{FF2B5EF4-FFF2-40B4-BE49-F238E27FC236}">
                <a16:creationId xmlns:a16="http://schemas.microsoft.com/office/drawing/2014/main" id="{656FFD6D-3BF2-4097-AD2F-529C514C43FF}"/>
              </a:ext>
            </a:extLst>
          </p:cNvPr>
          <p:cNvSpPr txBox="1"/>
          <p:nvPr/>
        </p:nvSpPr>
        <p:spPr>
          <a:xfrm>
            <a:off x="2633233" y="888650"/>
            <a:ext cx="2267590" cy="246221"/>
          </a:xfrm>
          <a:prstGeom prst="rect">
            <a:avLst/>
          </a:prstGeom>
          <a:noFill/>
        </p:spPr>
        <p:txBody>
          <a:bodyPr wrap="square" rtlCol="0">
            <a:spAutoFit/>
          </a:bodyPr>
          <a:lstStyle/>
          <a:p>
            <a:r>
              <a:rPr lang="en-US" sz="1000" b="1">
                <a:solidFill>
                  <a:schemeClr val="bg1"/>
                </a:solidFill>
                <a:latin typeface="Source Sans Pro" charset="0"/>
                <a:ea typeface="Source Sans Pro" charset="0"/>
                <a:cs typeface="Source Sans Pro" charset="0"/>
              </a:rPr>
              <a:t>MicroEJ Repository</a:t>
            </a:r>
            <a:endParaRPr lang="en-US" sz="1000" b="1" dirty="0">
              <a:solidFill>
                <a:schemeClr val="bg1"/>
              </a:solidFill>
              <a:latin typeface="Source Sans Pro" charset="0"/>
              <a:ea typeface="Source Sans Pro" charset="0"/>
              <a:cs typeface="Source Sans Pro" charset="0"/>
            </a:endParaRPr>
          </a:p>
        </p:txBody>
      </p:sp>
      <p:cxnSp>
        <p:nvCxnSpPr>
          <p:cNvPr id="137" name="Straight Arrow Connector 136">
            <a:extLst>
              <a:ext uri="{FF2B5EF4-FFF2-40B4-BE49-F238E27FC236}">
                <a16:creationId xmlns:a16="http://schemas.microsoft.com/office/drawing/2014/main" id="{DD6E312E-41A2-4E7E-B762-4D3AC37044F7}"/>
              </a:ext>
            </a:extLst>
          </p:cNvPr>
          <p:cNvCxnSpPr>
            <a:cxnSpLocks/>
            <a:stCxn id="239" idx="1"/>
            <a:endCxn id="127" idx="3"/>
          </p:cNvCxnSpPr>
          <p:nvPr/>
        </p:nvCxnSpPr>
        <p:spPr>
          <a:xfrm flipH="1">
            <a:off x="4727848" y="962501"/>
            <a:ext cx="3201426" cy="360096"/>
          </a:xfrm>
          <a:prstGeom prst="straightConnector1">
            <a:avLst/>
          </a:prstGeom>
          <a:ln w="28575">
            <a:solidFill>
              <a:srgbClr val="5B6D7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4ADD20C-B063-4A53-8F52-BE7CC7F8A8F9}"/>
              </a:ext>
            </a:extLst>
          </p:cNvPr>
          <p:cNvCxnSpPr>
            <a:cxnSpLocks/>
            <a:stCxn id="49" idx="1"/>
            <a:endCxn id="121" idx="3"/>
          </p:cNvCxnSpPr>
          <p:nvPr/>
        </p:nvCxnSpPr>
        <p:spPr>
          <a:xfrm flipH="1">
            <a:off x="4727848" y="1974398"/>
            <a:ext cx="3201426" cy="273949"/>
          </a:xfrm>
          <a:prstGeom prst="straightConnector1">
            <a:avLst/>
          </a:prstGeom>
          <a:ln w="28575">
            <a:solidFill>
              <a:srgbClr val="00AEC7"/>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0827C906-D6A5-40AA-9276-CDE437E0FF30}"/>
              </a:ext>
            </a:extLst>
          </p:cNvPr>
          <p:cNvCxnSpPr>
            <a:cxnSpLocks/>
            <a:stCxn id="19" idx="1"/>
          </p:cNvCxnSpPr>
          <p:nvPr/>
        </p:nvCxnSpPr>
        <p:spPr>
          <a:xfrm flipH="1" flipV="1">
            <a:off x="4747505" y="2715992"/>
            <a:ext cx="3269326" cy="1492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EEC1D79B-F7DD-4944-8B47-7221AC95BB2F}"/>
              </a:ext>
            </a:extLst>
          </p:cNvPr>
          <p:cNvCxnSpPr>
            <a:stCxn id="25" idx="1"/>
          </p:cNvCxnSpPr>
          <p:nvPr/>
        </p:nvCxnSpPr>
        <p:spPr>
          <a:xfrm flipH="1" flipV="1">
            <a:off x="4747505" y="3259228"/>
            <a:ext cx="3267424" cy="961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F3CCDCD2-9CAF-4075-9D88-CB832DFEBFA5}"/>
              </a:ext>
            </a:extLst>
          </p:cNvPr>
          <p:cNvSpPr txBox="1"/>
          <p:nvPr/>
        </p:nvSpPr>
        <p:spPr>
          <a:xfrm>
            <a:off x="4702884" y="1676264"/>
            <a:ext cx="1969074" cy="44627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00AEC7"/>
                </a:solidFill>
                <a:latin typeface="Source Sans Pro Light" charset="0"/>
                <a:ea typeface="Source Sans Pro Light" charset="0"/>
                <a:cs typeface="Source Sans Pro Light" charset="0"/>
              </a:rPr>
              <a:t>Import platform</a:t>
            </a:r>
          </a:p>
          <a:p>
            <a:pPr algn="ctr">
              <a:spcBef>
                <a:spcPts val="0"/>
              </a:spcBef>
              <a:spcAft>
                <a:spcPts val="600"/>
              </a:spcAft>
            </a:pPr>
            <a:r>
              <a:rPr lang="en-US" sz="1200" b="1" i="0" spc="0">
                <a:ln>
                  <a:noFill/>
                </a:ln>
                <a:solidFill>
                  <a:srgbClr val="00AEC7"/>
                </a:solidFill>
                <a:latin typeface="Source Sans Pro Light" charset="0"/>
                <a:ea typeface="Source Sans Pro Light" charset="0"/>
                <a:cs typeface="Source Sans Pro Light" charset="0"/>
              </a:rPr>
              <a:t>in workspace</a:t>
            </a:r>
            <a:endParaRPr lang="en-US" sz="1200" b="1" i="0" spc="0" dirty="0">
              <a:ln>
                <a:noFill/>
              </a:ln>
              <a:solidFill>
                <a:srgbClr val="00AEC7"/>
              </a:solidFill>
              <a:latin typeface="Source Sans Pro Light" charset="0"/>
              <a:ea typeface="Source Sans Pro Light" charset="0"/>
              <a:cs typeface="Source Sans Pro Light" charset="0"/>
            </a:endParaRPr>
          </a:p>
        </p:txBody>
      </p:sp>
      <p:sp>
        <p:nvSpPr>
          <p:cNvPr id="173" name="TextBox 172">
            <a:extLst>
              <a:ext uri="{FF2B5EF4-FFF2-40B4-BE49-F238E27FC236}">
                <a16:creationId xmlns:a16="http://schemas.microsoft.com/office/drawing/2014/main" id="{265E5B4D-30CC-42C2-8AC0-3586FA23FFAC}"/>
              </a:ext>
            </a:extLst>
          </p:cNvPr>
          <p:cNvSpPr txBox="1"/>
          <p:nvPr/>
        </p:nvSpPr>
        <p:spPr>
          <a:xfrm>
            <a:off x="5994928" y="2304492"/>
            <a:ext cx="1969074" cy="44627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Import Java application</a:t>
            </a:r>
          </a:p>
          <a:p>
            <a:pPr algn="ct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in workspace</a:t>
            </a:r>
            <a:endParaRPr lang="en-US" sz="1200" b="1" i="0" spc="0" dirty="0">
              <a:ln>
                <a:noFill/>
              </a:ln>
              <a:solidFill>
                <a:srgbClr val="EE502E"/>
              </a:solidFill>
              <a:latin typeface="Source Sans Pro Light" charset="0"/>
              <a:ea typeface="Source Sans Pro Light" charset="0"/>
              <a:cs typeface="Source Sans Pro Light" charset="0"/>
            </a:endParaRPr>
          </a:p>
        </p:txBody>
      </p:sp>
      <p:sp>
        <p:nvSpPr>
          <p:cNvPr id="175" name="TextBox 174">
            <a:extLst>
              <a:ext uri="{FF2B5EF4-FFF2-40B4-BE49-F238E27FC236}">
                <a16:creationId xmlns:a16="http://schemas.microsoft.com/office/drawing/2014/main" id="{DFCE4E0F-0EBE-4B23-B724-9867E1476585}"/>
              </a:ext>
            </a:extLst>
          </p:cNvPr>
          <p:cNvSpPr txBox="1"/>
          <p:nvPr/>
        </p:nvSpPr>
        <p:spPr>
          <a:xfrm>
            <a:off x="4968865" y="3047221"/>
            <a:ext cx="1969074" cy="44627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Import offline repository</a:t>
            </a:r>
          </a:p>
          <a:p>
            <a:pPr algn="ctr">
              <a:spcBef>
                <a:spcPts val="0"/>
              </a:spcBef>
              <a:spcAft>
                <a:spcPts val="600"/>
              </a:spcAft>
            </a:pPr>
            <a:r>
              <a:rPr lang="en-US" sz="1200" b="1">
                <a:solidFill>
                  <a:srgbClr val="EE502E"/>
                </a:solidFill>
                <a:latin typeface="Source Sans Pro Light" charset="0"/>
                <a:ea typeface="Source Sans Pro Light" charset="0"/>
                <a:cs typeface="Source Sans Pro Light" charset="0"/>
              </a:rPr>
              <a:t>(optional)</a:t>
            </a:r>
            <a:endParaRPr lang="en-US" sz="1200" b="1" i="0" spc="0" dirty="0">
              <a:ln>
                <a:noFill/>
              </a:ln>
              <a:solidFill>
                <a:srgbClr val="EE502E"/>
              </a:solidFill>
              <a:latin typeface="Source Sans Pro Light" charset="0"/>
              <a:ea typeface="Source Sans Pro Light" charset="0"/>
              <a:cs typeface="Source Sans Pro Light" charset="0"/>
            </a:endParaRPr>
          </a:p>
        </p:txBody>
      </p:sp>
      <p:sp>
        <p:nvSpPr>
          <p:cNvPr id="177" name="TextBox 176">
            <a:extLst>
              <a:ext uri="{FF2B5EF4-FFF2-40B4-BE49-F238E27FC236}">
                <a16:creationId xmlns:a16="http://schemas.microsoft.com/office/drawing/2014/main" id="{F1753A14-2EC3-4B43-9F13-78F208C94A82}"/>
              </a:ext>
            </a:extLst>
          </p:cNvPr>
          <p:cNvSpPr txBox="1"/>
          <p:nvPr/>
        </p:nvSpPr>
        <p:spPr>
          <a:xfrm>
            <a:off x="6104223" y="3798656"/>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EE502E"/>
                </a:solidFill>
                <a:latin typeface="Source Sans Pro Light" charset="0"/>
                <a:ea typeface="Source Sans Pro Light" charset="0"/>
                <a:cs typeface="Source Sans Pro Light" charset="0"/>
              </a:rPr>
              <a:t>Update Ivy Settings</a:t>
            </a:r>
            <a:endParaRPr lang="en-US" sz="1200" b="1" i="0" spc="0" dirty="0">
              <a:ln>
                <a:noFill/>
              </a:ln>
              <a:solidFill>
                <a:srgbClr val="EE502E"/>
              </a:solidFill>
              <a:latin typeface="Source Sans Pro Light" charset="0"/>
              <a:ea typeface="Source Sans Pro Light" charset="0"/>
              <a:cs typeface="Source Sans Pro Light" charset="0"/>
            </a:endParaRPr>
          </a:p>
        </p:txBody>
      </p:sp>
      <p:sp>
        <p:nvSpPr>
          <p:cNvPr id="179" name="TextBox 178">
            <a:extLst>
              <a:ext uri="{FF2B5EF4-FFF2-40B4-BE49-F238E27FC236}">
                <a16:creationId xmlns:a16="http://schemas.microsoft.com/office/drawing/2014/main" id="{09F1F4F5-C1B4-47B3-B18F-076B70A4E0F2}"/>
              </a:ext>
            </a:extLst>
          </p:cNvPr>
          <p:cNvSpPr txBox="1"/>
          <p:nvPr/>
        </p:nvSpPr>
        <p:spPr>
          <a:xfrm>
            <a:off x="5772655" y="533613"/>
            <a:ext cx="1969074" cy="44627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b="1" i="0" spc="0">
                <a:ln>
                  <a:noFill/>
                </a:ln>
                <a:solidFill>
                  <a:srgbClr val="5B6D76"/>
                </a:solidFill>
                <a:latin typeface="Source Sans Pro Light" charset="0"/>
                <a:ea typeface="Source Sans Pro Light" charset="0"/>
                <a:cs typeface="Source Sans Pro Light" charset="0"/>
              </a:rPr>
              <a:t>Import required</a:t>
            </a:r>
          </a:p>
          <a:p>
            <a:pPr algn="ctr">
              <a:spcBef>
                <a:spcPts val="0"/>
              </a:spcBef>
              <a:spcAft>
                <a:spcPts val="600"/>
              </a:spcAft>
            </a:pPr>
            <a:r>
              <a:rPr lang="en-US" sz="1200" b="1">
                <a:solidFill>
                  <a:srgbClr val="5B6D76"/>
                </a:solidFill>
                <a:latin typeface="Source Sans Pro Light" charset="0"/>
                <a:ea typeface="Source Sans Pro Light" charset="0"/>
                <a:cs typeface="Source Sans Pro Light" charset="0"/>
              </a:rPr>
              <a:t>MicroEJ Architecture &amp; Packs</a:t>
            </a:r>
            <a:endParaRPr lang="en-US" sz="1200" b="1" i="0" spc="0" dirty="0">
              <a:ln>
                <a:noFill/>
              </a:ln>
              <a:solidFill>
                <a:srgbClr val="5B6D76"/>
              </a:solidFill>
              <a:latin typeface="Source Sans Pro Light" charset="0"/>
              <a:ea typeface="Source Sans Pro Light" charset="0"/>
              <a:cs typeface="Source Sans Pro Light" charset="0"/>
            </a:endParaRPr>
          </a:p>
        </p:txBody>
      </p:sp>
      <p:cxnSp>
        <p:nvCxnSpPr>
          <p:cNvPr id="214" name="Connector: Elbow 213">
            <a:extLst>
              <a:ext uri="{FF2B5EF4-FFF2-40B4-BE49-F238E27FC236}">
                <a16:creationId xmlns:a16="http://schemas.microsoft.com/office/drawing/2014/main" id="{164947C8-29B0-4631-AD36-5D7F99EAE1AE}"/>
              </a:ext>
            </a:extLst>
          </p:cNvPr>
          <p:cNvCxnSpPr>
            <a:cxnSpLocks/>
            <a:stCxn id="25" idx="1"/>
          </p:cNvCxnSpPr>
          <p:nvPr/>
        </p:nvCxnSpPr>
        <p:spPr>
          <a:xfrm rot="10800000" flipV="1">
            <a:off x="4776509" y="3355398"/>
            <a:ext cx="3238421" cy="284378"/>
          </a:xfrm>
          <a:prstGeom prst="bentConnector3">
            <a:avLst>
              <a:gd name="adj1" fmla="val 48235"/>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485E2FF2-B957-450D-9FFA-829105FF84A6}"/>
              </a:ext>
            </a:extLst>
          </p:cNvPr>
          <p:cNvCxnSpPr>
            <a:cxnSpLocks/>
          </p:cNvCxnSpPr>
          <p:nvPr/>
        </p:nvCxnSpPr>
        <p:spPr>
          <a:xfrm rot="10800000">
            <a:off x="4776511" y="3642917"/>
            <a:ext cx="3773167" cy="446632"/>
          </a:xfrm>
          <a:prstGeom prst="bentConnector3">
            <a:avLst>
              <a:gd name="adj1" fmla="val 5561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1" name="Arrow: Down 230">
            <a:extLst>
              <a:ext uri="{FF2B5EF4-FFF2-40B4-BE49-F238E27FC236}">
                <a16:creationId xmlns:a16="http://schemas.microsoft.com/office/drawing/2014/main" id="{DB507579-1962-449F-9F0D-04A94733A5A9}"/>
              </a:ext>
            </a:extLst>
          </p:cNvPr>
          <p:cNvSpPr/>
          <p:nvPr/>
        </p:nvSpPr>
        <p:spPr>
          <a:xfrm>
            <a:off x="3517877" y="4800389"/>
            <a:ext cx="547734" cy="641338"/>
          </a:xfrm>
          <a:prstGeom prst="downArrow">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grpSp>
        <p:nvGrpSpPr>
          <p:cNvPr id="232" name="Group 231">
            <a:extLst>
              <a:ext uri="{FF2B5EF4-FFF2-40B4-BE49-F238E27FC236}">
                <a16:creationId xmlns:a16="http://schemas.microsoft.com/office/drawing/2014/main" id="{205A33FB-2D91-4D0E-8682-ED84318E8809}"/>
              </a:ext>
            </a:extLst>
          </p:cNvPr>
          <p:cNvGrpSpPr/>
          <p:nvPr/>
        </p:nvGrpSpPr>
        <p:grpSpPr>
          <a:xfrm>
            <a:off x="2782677" y="5514410"/>
            <a:ext cx="1945170" cy="934358"/>
            <a:chOff x="9510880" y="2289222"/>
            <a:chExt cx="471389" cy="478559"/>
          </a:xfrm>
        </p:grpSpPr>
        <p:pic>
          <p:nvPicPr>
            <p:cNvPr id="233" name="Picture 232">
              <a:extLst>
                <a:ext uri="{FF2B5EF4-FFF2-40B4-BE49-F238E27FC236}">
                  <a16:creationId xmlns:a16="http://schemas.microsoft.com/office/drawing/2014/main" id="{05940B28-01B3-4EDF-878D-5CFFBAC57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2584" y="2289222"/>
              <a:ext cx="436488" cy="478559"/>
            </a:xfrm>
            <a:prstGeom prst="rect">
              <a:avLst/>
            </a:prstGeom>
          </p:spPr>
        </p:pic>
        <p:sp>
          <p:nvSpPr>
            <p:cNvPr id="234" name="Rectangle 233">
              <a:extLst>
                <a:ext uri="{FF2B5EF4-FFF2-40B4-BE49-F238E27FC236}">
                  <a16:creationId xmlns:a16="http://schemas.microsoft.com/office/drawing/2014/main" id="{92C3D1E1-9D9A-4743-B664-EA5ABF4B57AC}"/>
                </a:ext>
              </a:extLst>
            </p:cNvPr>
            <p:cNvSpPr/>
            <p:nvPr/>
          </p:nvSpPr>
          <p:spPr>
            <a:xfrm>
              <a:off x="9510880" y="2464063"/>
              <a:ext cx="471389" cy="105091"/>
            </a:xfrm>
            <a:prstGeom prst="rect">
              <a:avLst/>
            </a:prstGeom>
          </p:spPr>
          <p:txBody>
            <a:bodyPr wrap="square" lIns="0" tIns="0" rIns="0" bIns="0" anchor="ctr">
              <a:spAutoFit/>
            </a:bodyPr>
            <a:lstStyle/>
            <a:p>
              <a:pPr algn="ctr">
                <a:lnSpc>
                  <a:spcPts val="1600"/>
                </a:lnSpc>
                <a:spcBef>
                  <a:spcPts val="100"/>
                </a:spcBef>
                <a:spcAft>
                  <a:spcPts val="100"/>
                </a:spcAft>
              </a:pPr>
              <a:r>
                <a:rPr lang="en-US" sz="1400" b="1">
                  <a:solidFill>
                    <a:schemeClr val="bg1"/>
                  </a:solidFill>
                  <a:latin typeface="Source Sans Pro" charset="0"/>
                  <a:ea typeface="Source Sans Pro" charset="0"/>
                  <a:cs typeface="Source Sans Pro" charset="0"/>
                </a:rPr>
                <a:t>MicroEJ Firmware</a:t>
              </a:r>
              <a:endParaRPr lang="en-US" sz="1400" b="1" dirty="0">
                <a:solidFill>
                  <a:schemeClr val="bg1"/>
                </a:solidFill>
                <a:latin typeface="Source Sans Pro" charset="0"/>
                <a:ea typeface="Source Sans Pro" charset="0"/>
                <a:cs typeface="Source Sans Pro" charset="0"/>
              </a:endParaRPr>
            </a:p>
          </p:txBody>
        </p:sp>
      </p:grpSp>
      <p:sp>
        <p:nvSpPr>
          <p:cNvPr id="237" name="Rounded Rectangle 114">
            <a:extLst>
              <a:ext uri="{FF2B5EF4-FFF2-40B4-BE49-F238E27FC236}">
                <a16:creationId xmlns:a16="http://schemas.microsoft.com/office/drawing/2014/main" id="{301EEBF6-0A4E-4662-9B5C-C1808601BF30}"/>
              </a:ext>
            </a:extLst>
          </p:cNvPr>
          <p:cNvSpPr/>
          <p:nvPr/>
        </p:nvSpPr>
        <p:spPr>
          <a:xfrm>
            <a:off x="8028410" y="965487"/>
            <a:ext cx="2151405"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Foundation Libraries</a:t>
            </a:r>
          </a:p>
        </p:txBody>
      </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2703</TotalTime>
  <Words>69</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306</cp:revision>
  <cp:lastPrinted>2019-09-26T12:34:57Z</cp:lastPrinted>
  <dcterms:created xsi:type="dcterms:W3CDTF">2019-10-29T10:44:00Z</dcterms:created>
  <dcterms:modified xsi:type="dcterms:W3CDTF">2020-09-28T14:53:54Z</dcterms:modified>
  <cp:category/>
</cp:coreProperties>
</file>