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3"/>
  </p:notesMasterIdLst>
  <p:handoutMasterIdLst>
    <p:handoutMasterId r:id="rId4"/>
  </p:handoutMasterIdLst>
  <p:sldIdLst>
    <p:sldId id="278" r:id="rId2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529" autoAdjust="0"/>
    <p:restoredTop sz="94571" autoAdjust="0"/>
  </p:normalViewPr>
  <p:slideViewPr>
    <p:cSldViewPr>
      <p:cViewPr varScale="1">
        <p:scale>
          <a:sx n="116" d="100"/>
          <a:sy n="116" d="100"/>
        </p:scale>
        <p:origin x="708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105" d="100"/>
          <a:sy n="105" d="100"/>
        </p:scale>
        <p:origin x="4368" y="1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8FA78A5-0A8C-BB4A-989B-613D7251D3B1}" type="datetime6">
              <a:rPr lang="fr-FR" smtClean="0">
                <a:latin typeface="Calibri Regular" charset="0"/>
              </a:rPr>
              <a:t>avril 22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79958FA1-9FE8-F149-AB4B-7DC9950B39E9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16316" y="4149080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16316" y="5373216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747907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6842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75"/>
            <a:ext cx="6815667" cy="5853113"/>
          </a:xfr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3" y="1772816"/>
            <a:ext cx="4011084" cy="4353347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143" indent="0">
              <a:buNone/>
              <a:defRPr sz="1200"/>
            </a:lvl2pPr>
            <a:lvl3pPr marL="914286" indent="0">
              <a:buNone/>
              <a:defRPr sz="1000"/>
            </a:lvl3pPr>
            <a:lvl4pPr marL="1371430" indent="0">
              <a:buNone/>
              <a:defRPr sz="900"/>
            </a:lvl4pPr>
            <a:lvl5pPr marL="1828573" indent="0">
              <a:buNone/>
              <a:defRPr sz="900"/>
            </a:lvl5pPr>
            <a:lvl6pPr marL="2285718" indent="0">
              <a:buNone/>
              <a:defRPr sz="900"/>
            </a:lvl6pPr>
            <a:lvl7pPr marL="2742858" indent="0">
              <a:buNone/>
              <a:defRPr sz="900"/>
            </a:lvl7pPr>
            <a:lvl8pPr marL="3200000" indent="0">
              <a:buNone/>
              <a:defRPr sz="900"/>
            </a:lvl8pPr>
            <a:lvl9pPr marL="3657143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609603" y="274640"/>
            <a:ext cx="4011084" cy="1354163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8DAAE0-7A9E-9F46-B84D-C44AC8DB25A2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7784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09601" y="4869170"/>
            <a:ext cx="10972800" cy="92211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82307-04DB-2F4D-BDB0-614E4902BA9E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609601" y="764704"/>
            <a:ext cx="10972800" cy="3949088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545836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seu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0A4ADF-D2E2-C44F-9BED-DE909ECFAA4C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609601" y="764704"/>
            <a:ext cx="10972800" cy="4824536"/>
          </a:xfrm>
        </p:spPr>
        <p:txBody>
          <a:bodyPr/>
          <a:lstStyle/>
          <a:p>
            <a:r>
              <a:rPr lang="en-US" smtClean="0"/>
              <a:t>Drag picture to placeholder or click icon to add</a:t>
            </a:r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156835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Callout 5"/>
          <p:cNvSpPr/>
          <p:nvPr userDrawn="1"/>
        </p:nvSpPr>
        <p:spPr>
          <a:xfrm>
            <a:off x="3597662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le 1"/>
          <p:cNvSpPr txBox="1">
            <a:spLocks/>
          </p:cNvSpPr>
          <p:nvPr userDrawn="1"/>
        </p:nvSpPr>
        <p:spPr>
          <a:xfrm>
            <a:off x="866462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 smtClean="0"/>
              <a:t>THANK YOU </a:t>
            </a:r>
          </a:p>
          <a:p>
            <a:r>
              <a:rPr lang="en-US" sz="2800" dirty="0" smtClean="0">
                <a:latin typeface="+mn-lt"/>
              </a:rPr>
              <a:t>FOR YOUR ATTENTION!</a:t>
            </a:r>
            <a:endParaRPr lang="en-US" sz="2800" dirty="0">
              <a:latin typeface="+mn-lt"/>
            </a:endParaRPr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7918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55436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6" name="Image 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3685" y="1505886"/>
            <a:ext cx="5904655" cy="1117332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716316" y="3212977"/>
            <a:ext cx="1056122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716316" y="4437112"/>
            <a:ext cx="10564261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Calibri Regular" charset="0"/>
                <a:ea typeface="Calibri Regular" charset="0"/>
                <a:cs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0986385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00744" y="-747463"/>
            <a:ext cx="13393488" cy="926749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77381" y="3493240"/>
            <a:ext cx="8839099" cy="1224136"/>
          </a:xfrm>
        </p:spPr>
        <p:txBody>
          <a:bodyPr>
            <a:noAutofit/>
          </a:bodyPr>
          <a:lstStyle>
            <a:lvl1pPr algn="ctr">
              <a:defRPr sz="44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77628" y="4717375"/>
            <a:ext cx="8841637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2000" b="0" i="0">
                <a:solidFill>
                  <a:schemeClr val="tx2"/>
                </a:solidFill>
                <a:latin typeface="Calibri Regular" charset="0"/>
              </a:defRPr>
            </a:lvl1pPr>
            <a:lvl2pPr marL="4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28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571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285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14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 userDrawn="1"/>
        </p:nvSpPr>
        <p:spPr>
          <a:xfrm>
            <a:off x="4859265" y="6453340"/>
            <a:ext cx="247349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200" b="0" i="0" dirty="0" smtClean="0">
                <a:solidFill>
                  <a:schemeClr val="tx2"/>
                </a:solidFill>
                <a:latin typeface="Calibri Regular" charset="0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8" name="Image 7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9468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62714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887424" y="2735998"/>
            <a:ext cx="10417157" cy="1386011"/>
          </a:xfrm>
        </p:spPr>
        <p:txBody>
          <a:bodyPr lIns="0" rIns="0" anchor="ctr" anchorCtr="0">
            <a:noAutofit/>
          </a:bodyPr>
          <a:lstStyle>
            <a:lvl1pPr algn="ctr">
              <a:defRPr sz="5400" b="0" cap="all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Section title style</a:t>
            </a:r>
            <a:endParaRPr lang="en-US" dirty="0"/>
          </a:p>
        </p:txBody>
      </p:sp>
      <p:pic>
        <p:nvPicPr>
          <p:cNvPr id="3" name="Picture 3" descr="C:\Users\cmorineau\Marketing-Private\Marcom\Graphics\Artwork_Corp\Logos\Logo-microej-white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325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6457089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 hasCustomPrompt="1"/>
          </p:nvPr>
        </p:nvSpPr>
        <p:spPr>
          <a:xfrm>
            <a:off x="609600" y="1340768"/>
            <a:ext cx="109728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1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BFD163-B769-8340-9BFA-850DE925A78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DDD81-934D-2440-96D5-710E55CF172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/>
          </a:p>
        </p:txBody>
      </p:sp>
      <p:sp>
        <p:nvSpPr>
          <p:cNvPr id="1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340775"/>
            <a:ext cx="5386917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340775"/>
            <a:ext cx="5389033" cy="478540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609600" y="1340787"/>
            <a:ext cx="5386917" cy="432049"/>
          </a:xfrm>
        </p:spPr>
        <p:txBody>
          <a:bodyPr anchor="b">
            <a:no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1916838"/>
            <a:ext cx="5386917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193384" y="1340787"/>
            <a:ext cx="5389033" cy="432049"/>
          </a:xfrm>
        </p:spPr>
        <p:txBody>
          <a:bodyPr anchor="b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fr-FR" dirty="0" smtClean="0"/>
              <a:t>Cliquez ET </a:t>
            </a:r>
            <a:r>
              <a:rPr lang="fr-FR" dirty="0" err="1" smtClean="0"/>
              <a:t>modifieZ</a:t>
            </a:r>
            <a:r>
              <a:rPr lang="fr-FR" dirty="0" smtClean="0"/>
              <a:t> LE TITRE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84" y="1916838"/>
            <a:ext cx="5389033" cy="4209331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C060DB-6E52-EB46-96C1-740CFB82B988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0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1060136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fr-FR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677A4E-A05D-044B-B606-EB8FC4116036}" type="datetime6">
              <a:rPr lang="fr-FR" smtClean="0"/>
              <a:t>avril 22</a:t>
            </a:fld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585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57472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47"/>
            <a:ext cx="109728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dirty="0" smtClean="0"/>
              <a:t>Cliquez et modifiez le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40768"/>
            <a:ext cx="109728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dirty="0" smtClean="0"/>
              <a:t>Cliquez et modifiez le contenu</a:t>
            </a:r>
          </a:p>
          <a:p>
            <a:pPr lvl="1"/>
            <a:r>
              <a:rPr lang="fr-FR" dirty="0" smtClean="0"/>
              <a:t>Deuxième niveau</a:t>
            </a:r>
          </a:p>
          <a:p>
            <a:pPr lvl="2"/>
            <a:r>
              <a:rPr lang="fr-FR" dirty="0" smtClean="0"/>
              <a:t>Troisième niveau</a:t>
            </a:r>
          </a:p>
          <a:p>
            <a:pPr lvl="3"/>
            <a:r>
              <a:rPr lang="fr-FR" dirty="0" smtClean="0"/>
              <a:t>Quatrième niveau</a:t>
            </a:r>
          </a:p>
          <a:p>
            <a:pPr lvl="4"/>
            <a:r>
              <a:rPr lang="fr-FR" dirty="0" smtClean="0"/>
              <a:t>Cinquième niveau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44626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51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2DD8F49-BF83-0E4D-8954-2DA98C3220A2}" type="datetime6">
              <a:rPr lang="fr-FR" smtClean="0"/>
              <a:pPr/>
              <a:t>avril 22</a:t>
            </a:fld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990112" y="6344625"/>
            <a:ext cx="2592288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51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5" r:id="rId2"/>
    <p:sldLayoutId id="2147483678" r:id="rId3"/>
    <p:sldLayoutId id="2147483679" r:id="rId4"/>
    <p:sldLayoutId id="2147483662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6" r:id="rId11"/>
    <p:sldLayoutId id="2147483677" r:id="rId12"/>
    <p:sldLayoutId id="2147483680" r:id="rId13"/>
  </p:sldLayoutIdLst>
  <p:timing>
    <p:tnLst>
      <p:par>
        <p:cTn id="1" dur="indefinite" restart="never" nodeType="tmRoot"/>
      </p:par>
    </p:tnLst>
  </p:timing>
  <p:hf hdr="0" ft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None/>
        <a:defRPr sz="2400" b="0" i="0" kern="1200">
          <a:solidFill>
            <a:schemeClr val="tx2"/>
          </a:solidFill>
          <a:effectLst/>
          <a:latin typeface="Calibri Regular" charset="0"/>
          <a:ea typeface="Calibri Regular" charset="0"/>
          <a:cs typeface="Calibri Regular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4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3pPr>
      <a:lvl4pPr marL="1657144" indent="-285717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 baseline="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4pPr>
      <a:lvl5pPr marL="2057143" indent="-228573" algn="l" defTabSz="914286" rtl="0" eaLnBrk="1" latinLnBrk="0" hangingPunct="1">
        <a:spcBef>
          <a:spcPct val="20000"/>
        </a:spcBef>
        <a:spcAft>
          <a:spcPts val="400"/>
        </a:spcAft>
        <a:buFont typeface="Arial" charset="0"/>
        <a:buChar char="•"/>
        <a:defRPr sz="1600" b="0" i="0" kern="1200">
          <a:solidFill>
            <a:schemeClr val="tx2"/>
          </a:solidFill>
          <a:latin typeface="Calibri Regular" charset="0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2.emf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Rounded Rectangle 121"/>
          <p:cNvSpPr/>
          <p:nvPr/>
        </p:nvSpPr>
        <p:spPr>
          <a:xfrm>
            <a:off x="922655" y="548680"/>
            <a:ext cx="3185731" cy="3333081"/>
          </a:xfrm>
          <a:prstGeom prst="roundRect">
            <a:avLst>
              <a:gd name="adj" fmla="val 7458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24" name="Rounded Rectangle 123"/>
          <p:cNvSpPr/>
          <p:nvPr/>
        </p:nvSpPr>
        <p:spPr>
          <a:xfrm>
            <a:off x="6893125" y="4418619"/>
            <a:ext cx="2439630" cy="1386645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2" name="Rounded Rectangle 31"/>
          <p:cNvSpPr/>
          <p:nvPr/>
        </p:nvSpPr>
        <p:spPr>
          <a:xfrm>
            <a:off x="4358749" y="548680"/>
            <a:ext cx="2250756" cy="3349024"/>
          </a:xfrm>
          <a:prstGeom prst="roundRect">
            <a:avLst>
              <a:gd name="adj" fmla="val 1134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115" name="Rounded Rectangle 114"/>
          <p:cNvSpPr/>
          <p:nvPr/>
        </p:nvSpPr>
        <p:spPr>
          <a:xfrm>
            <a:off x="6897105" y="2533066"/>
            <a:ext cx="2435650" cy="1733533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2" name="Rounded Rectangle 61"/>
          <p:cNvSpPr/>
          <p:nvPr/>
        </p:nvSpPr>
        <p:spPr>
          <a:xfrm>
            <a:off x="6872392" y="530332"/>
            <a:ext cx="2460363" cy="1825250"/>
          </a:xfrm>
          <a:prstGeom prst="roundRect">
            <a:avLst>
              <a:gd name="adj" fmla="val 15733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vz</a:t>
            </a:r>
            <a:endParaRPr lang="en-US" dirty="0"/>
          </a:p>
        </p:txBody>
      </p:sp>
      <p:sp>
        <p:nvSpPr>
          <p:cNvPr id="61" name="Rounded Rectangle 60"/>
          <p:cNvSpPr/>
          <p:nvPr/>
        </p:nvSpPr>
        <p:spPr>
          <a:xfrm>
            <a:off x="922655" y="4310180"/>
            <a:ext cx="3301138" cy="1495084"/>
          </a:xfrm>
          <a:prstGeom prst="roundRect">
            <a:avLst>
              <a:gd name="adj" fmla="val 14031"/>
            </a:avLst>
          </a:prstGeom>
          <a:solidFill>
            <a:schemeClr val="bg1"/>
          </a:solidFill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78" name="TextBox 77"/>
          <p:cNvSpPr txBox="1"/>
          <p:nvPr/>
        </p:nvSpPr>
        <p:spPr>
          <a:xfrm>
            <a:off x="6941600" y="608190"/>
            <a:ext cx="1931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Central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7010189" y="1424566"/>
            <a:ext cx="242317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Packs</a:t>
            </a:r>
          </a:p>
          <a:p>
            <a:r>
              <a:rPr lang="en-US" dirty="0" smtClean="0"/>
              <a:t>Foundation Libraries</a:t>
            </a:r>
          </a:p>
          <a:p>
            <a:r>
              <a:rPr lang="en-US" dirty="0" smtClean="0"/>
              <a:t>Add-On Libraries</a:t>
            </a:r>
            <a:endParaRPr lang="en-US" b="1" dirty="0" smtClean="0"/>
          </a:p>
          <a:p>
            <a:r>
              <a:rPr lang="en-US" dirty="0"/>
              <a:t>Abstraction Layer </a:t>
            </a:r>
            <a:r>
              <a:rPr lang="en-US" dirty="0" smtClean="0"/>
              <a:t>Implementations</a:t>
            </a:r>
          </a:p>
          <a:p>
            <a:r>
              <a:rPr lang="en-US" dirty="0"/>
              <a:t>Add-On </a:t>
            </a:r>
            <a:r>
              <a:rPr lang="en-US" dirty="0" smtClean="0"/>
              <a:t>Tools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991099" y="4376476"/>
            <a:ext cx="226085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ct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b="1" dirty="0" smtClean="0"/>
              <a:t>SDK Distribution </a:t>
            </a:r>
            <a:r>
              <a:rPr lang="en-US" b="1" dirty="0">
                <a:latin typeface="Consolas" panose="020B0609020204030204" pitchFamily="49" charset="0"/>
              </a:rPr>
              <a:t>YY.MM</a:t>
            </a:r>
          </a:p>
        </p:txBody>
      </p:sp>
      <p:sp>
        <p:nvSpPr>
          <p:cNvPr id="84" name="TextBox 83"/>
          <p:cNvSpPr txBox="1"/>
          <p:nvPr/>
        </p:nvSpPr>
        <p:spPr>
          <a:xfrm>
            <a:off x="6938994" y="2640675"/>
            <a:ext cx="190913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Developer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295585" y="3884366"/>
            <a:ext cx="4217520" cy="2462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00" dirty="0">
                <a:solidFill>
                  <a:schemeClr val="accent1"/>
                </a:solidFill>
                <a:latin typeface="Consolas" panose="020B0609020204030204" pitchFamily="49" charset="0"/>
              </a:rPr>
              <a:t>MICROEJ SDK </a:t>
            </a:r>
            <a:r>
              <a:rPr lang="en-US" sz="1000" dirty="0" smtClean="0">
                <a:solidFill>
                  <a:schemeClr val="accent1"/>
                </a:solidFill>
                <a:latin typeface="Consolas" panose="020B0609020204030204" pitchFamily="49" charset="0"/>
              </a:rPr>
              <a:t>End User License Agreement (EULA)</a:t>
            </a:r>
            <a:endParaRPr lang="en-US" sz="1000" dirty="0">
              <a:solidFill>
                <a:schemeClr val="accent1"/>
              </a:solidFill>
              <a:latin typeface="Consolas" panose="020B0609020204030204" pitchFamily="49" charset="0"/>
            </a:endParaRPr>
          </a:p>
        </p:txBody>
      </p:sp>
      <p:pic>
        <p:nvPicPr>
          <p:cNvPr id="1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48124" y="4509120"/>
            <a:ext cx="356260" cy="356260"/>
          </a:xfrm>
          <a:prstGeom prst="rect">
            <a:avLst/>
          </a:prstGeom>
        </p:spPr>
      </p:pic>
      <p:sp>
        <p:nvSpPr>
          <p:cNvPr id="106" name="TextBox 105"/>
          <p:cNvSpPr txBox="1"/>
          <p:nvPr/>
        </p:nvSpPr>
        <p:spPr>
          <a:xfrm>
            <a:off x="6918509" y="4533361"/>
            <a:ext cx="17833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GitHub Repository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111" name="TextBox 110"/>
          <p:cNvSpPr txBox="1"/>
          <p:nvPr/>
        </p:nvSpPr>
        <p:spPr>
          <a:xfrm>
            <a:off x="1370765" y="1158037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Workbench &amp; Wizards</a:t>
            </a:r>
            <a:endParaRPr lang="en-US" dirty="0"/>
          </a:p>
          <a:p>
            <a:r>
              <a:rPr lang="en-US" dirty="0"/>
              <a:t>Front Panel </a:t>
            </a:r>
            <a:r>
              <a:rPr lang="en-US" dirty="0" smtClean="0"/>
              <a:t>Designer</a:t>
            </a:r>
          </a:p>
          <a:p>
            <a:r>
              <a:rPr lang="en-US" dirty="0" smtClean="0"/>
              <a:t>Platform Builder</a:t>
            </a:r>
            <a:endParaRPr lang="en-US" dirty="0"/>
          </a:p>
          <a:p>
            <a:r>
              <a:rPr lang="en-US" dirty="0"/>
              <a:t>Memory Map Analyzer</a:t>
            </a:r>
          </a:p>
          <a:p>
            <a:r>
              <a:rPr lang="en-US" dirty="0"/>
              <a:t>Heap </a:t>
            </a:r>
            <a:r>
              <a:rPr lang="en-US" dirty="0" smtClean="0"/>
              <a:t>Analyzer</a:t>
            </a:r>
          </a:p>
          <a:p>
            <a:r>
              <a:rPr lang="en-US" dirty="0" smtClean="0"/>
              <a:t>Font Designer</a:t>
            </a:r>
            <a:endParaRPr lang="en-US" dirty="0"/>
          </a:p>
        </p:txBody>
      </p:sp>
      <p:sp>
        <p:nvSpPr>
          <p:cNvPr id="112" name="TextBox 111"/>
          <p:cNvSpPr txBox="1"/>
          <p:nvPr/>
        </p:nvSpPr>
        <p:spPr>
          <a:xfrm>
            <a:off x="6981876" y="4895792"/>
            <a:ext cx="2376263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Libraries Usage Examples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Applications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Demo Platform 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Ecosystem Tools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000" dirty="0">
                <a:latin typeface="Source Sans Pro" charset="0"/>
                <a:ea typeface="Source Sans Pro" charset="0"/>
                <a:cs typeface="Source Sans Pro" charset="0"/>
              </a:rPr>
              <a:t>Abstraction Layer </a:t>
            </a:r>
            <a:r>
              <a:rPr lang="en-US" sz="1000" dirty="0" smtClean="0">
                <a:latin typeface="Source Sans Pro" charset="0"/>
                <a:ea typeface="Source Sans Pro" charset="0"/>
                <a:cs typeface="Source Sans Pro" charset="0"/>
              </a:rPr>
              <a:t>Implementations</a:t>
            </a:r>
          </a:p>
        </p:txBody>
      </p:sp>
      <p:pic>
        <p:nvPicPr>
          <p:cNvPr id="113" name="Picture 1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8749573" y="2623123"/>
            <a:ext cx="561322" cy="461297"/>
          </a:xfrm>
          <a:prstGeom prst="rect">
            <a:avLst/>
          </a:prstGeom>
        </p:spPr>
      </p:pic>
      <p:sp>
        <p:nvSpPr>
          <p:cNvPr id="117" name="TextBox 116"/>
          <p:cNvSpPr txBox="1"/>
          <p:nvPr/>
        </p:nvSpPr>
        <p:spPr>
          <a:xfrm>
            <a:off x="7010973" y="3041665"/>
            <a:ext cx="236743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Packs</a:t>
            </a:r>
            <a:endParaRPr lang="en-US" dirty="0"/>
          </a:p>
          <a:p>
            <a:r>
              <a:rPr lang="en-US" dirty="0"/>
              <a:t>Foundation Libraries</a:t>
            </a:r>
          </a:p>
          <a:p>
            <a:r>
              <a:rPr lang="en-US" dirty="0"/>
              <a:t>Add-On Libraries</a:t>
            </a:r>
          </a:p>
          <a:p>
            <a:r>
              <a:rPr lang="en-US" dirty="0"/>
              <a:t>Abstraction Layer </a:t>
            </a:r>
            <a:r>
              <a:rPr lang="en-US" dirty="0" smtClean="0"/>
              <a:t>Implementations</a:t>
            </a:r>
          </a:p>
          <a:p>
            <a:r>
              <a:rPr lang="en-US" dirty="0"/>
              <a:t>Demo Applications </a:t>
            </a:r>
            <a:r>
              <a:rPr lang="en-US" dirty="0" smtClean="0"/>
              <a:t>Modules</a:t>
            </a:r>
          </a:p>
          <a:p>
            <a:r>
              <a:rPr lang="en-US" dirty="0"/>
              <a:t>Demo Platform Modules</a:t>
            </a:r>
          </a:p>
          <a:p>
            <a:r>
              <a:rPr lang="en-US" dirty="0"/>
              <a:t>Demo Firmware &amp; Virtual Devices</a:t>
            </a:r>
          </a:p>
          <a:p>
            <a:endParaRPr lang="en-US" dirty="0"/>
          </a:p>
        </p:txBody>
      </p:sp>
      <p:sp>
        <p:nvSpPr>
          <p:cNvPr id="121" name="TextBox 120"/>
          <p:cNvSpPr txBox="1"/>
          <p:nvPr/>
        </p:nvSpPr>
        <p:spPr>
          <a:xfrm>
            <a:off x="1189031" y="4895808"/>
            <a:ext cx="265297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Eclipse Rich Client Platform (RCP)</a:t>
            </a:r>
          </a:p>
          <a:p>
            <a:r>
              <a:rPr lang="en-US" b="1" dirty="0" smtClean="0"/>
              <a:t>SDK </a:t>
            </a:r>
            <a:r>
              <a:rPr lang="en-US" b="1" dirty="0"/>
              <a:t>Version </a:t>
            </a:r>
            <a:r>
              <a:rPr lang="en-US" b="1" dirty="0">
                <a:latin typeface="Consolas" panose="020B0609020204030204" pitchFamily="49" charset="0"/>
              </a:rPr>
              <a:t>5.m.p</a:t>
            </a:r>
            <a:endParaRPr lang="en-US" b="1" dirty="0" smtClean="0">
              <a:latin typeface="Consolas" panose="020B0609020204030204" pitchFamily="49" charset="0"/>
            </a:endParaRPr>
          </a:p>
          <a:p>
            <a:r>
              <a:rPr lang="en-US" dirty="0" smtClean="0"/>
              <a:t>Java Linter &amp; Debugger</a:t>
            </a:r>
          </a:p>
          <a:p>
            <a:r>
              <a:rPr lang="en-US" dirty="0" smtClean="0"/>
              <a:t>Text Editors (</a:t>
            </a:r>
            <a:r>
              <a:rPr lang="en-US" dirty="0"/>
              <a:t>C/C</a:t>
            </a:r>
            <a:r>
              <a:rPr lang="en-US" dirty="0" smtClean="0"/>
              <a:t>++, Markdown, XML)</a:t>
            </a:r>
          </a:p>
          <a:p>
            <a:r>
              <a:rPr lang="en-US" dirty="0" smtClean="0"/>
              <a:t>Code Quality (</a:t>
            </a:r>
            <a:r>
              <a:rPr lang="en-US" dirty="0" err="1" smtClean="0"/>
              <a:t>Sonarlint</a:t>
            </a:r>
            <a:r>
              <a:rPr lang="en-US" dirty="0" smtClean="0"/>
              <a:t> &amp; Null Analysis)</a:t>
            </a:r>
            <a:endParaRPr lang="en-US" dirty="0"/>
          </a:p>
        </p:txBody>
      </p:sp>
      <p:pic>
        <p:nvPicPr>
          <p:cNvPr id="70" name="Picture 69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27"/>
          <a:stretch/>
        </p:blipFill>
        <p:spPr>
          <a:xfrm>
            <a:off x="3312891" y="617964"/>
            <a:ext cx="660462" cy="498467"/>
          </a:xfrm>
          <a:prstGeom prst="rect">
            <a:avLst/>
          </a:prstGeom>
        </p:spPr>
      </p:pic>
      <p:sp>
        <p:nvSpPr>
          <p:cNvPr id="120" name="TextBox 119"/>
          <p:cNvSpPr txBox="1"/>
          <p:nvPr/>
        </p:nvSpPr>
        <p:spPr>
          <a:xfrm>
            <a:off x="922654" y="619978"/>
            <a:ext cx="19896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SDK Version </a:t>
            </a:r>
            <a:r>
              <a:rPr lang="en-US" sz="1400" b="1" dirty="0" smtClean="0">
                <a:latin typeface="Consolas" panose="020B0609020204030204" pitchFamily="49" charset="0"/>
                <a:ea typeface="Source Sans Pro" charset="0"/>
                <a:cs typeface="Source Sans Pro" charset="0"/>
              </a:rPr>
              <a:t>5.m.p</a:t>
            </a:r>
            <a:endParaRPr lang="en-US" sz="1400" b="1" dirty="0">
              <a:latin typeface="Consolas" panose="020B0609020204030204" pitchFamily="49" charset="0"/>
              <a:ea typeface="Source Sans Pro" charset="0"/>
              <a:cs typeface="Source Sans Pro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34407" y="2355582"/>
            <a:ext cx="328204" cy="328204"/>
          </a:xfrm>
          <a:prstGeom prst="rect">
            <a:avLst/>
          </a:prstGeom>
        </p:spPr>
      </p:pic>
      <p:sp>
        <p:nvSpPr>
          <p:cNvPr id="68" name="TextBox 67"/>
          <p:cNvSpPr txBox="1"/>
          <p:nvPr/>
        </p:nvSpPr>
        <p:spPr>
          <a:xfrm>
            <a:off x="1370766" y="2376009"/>
            <a:ext cx="145246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Source Sans Pro" charset="0"/>
                <a:ea typeface="Source Sans Pro" charset="0"/>
                <a:cs typeface="Source Sans Pro" charset="0"/>
              </a:rPr>
              <a:t>Module Manager</a:t>
            </a:r>
          </a:p>
        </p:txBody>
      </p:sp>
      <p:sp>
        <p:nvSpPr>
          <p:cNvPr id="123" name="Rounded Rectangle 122"/>
          <p:cNvSpPr/>
          <p:nvPr/>
        </p:nvSpPr>
        <p:spPr>
          <a:xfrm>
            <a:off x="1189031" y="2273822"/>
            <a:ext cx="2652977" cy="1416190"/>
          </a:xfrm>
          <a:prstGeom prst="roundRect">
            <a:avLst>
              <a:gd name="adj" fmla="val 15733"/>
            </a:avLst>
          </a:prstGeom>
          <a:noFill/>
          <a:ln w="127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z</a:t>
            </a:r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1370766" y="2784170"/>
            <a:ext cx="265297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 smtClean="0"/>
              <a:t>Module Dependencies Resolver</a:t>
            </a:r>
          </a:p>
          <a:p>
            <a:r>
              <a:rPr lang="en-US" dirty="0" smtClean="0"/>
              <a:t>Build Tools (including Java Compiler)</a:t>
            </a:r>
          </a:p>
          <a:p>
            <a:r>
              <a:rPr lang="en-US" dirty="0" smtClean="0"/>
              <a:t>Command Line Interface</a:t>
            </a:r>
          </a:p>
          <a:p>
            <a:r>
              <a:rPr lang="en-US" dirty="0" smtClean="0"/>
              <a:t>Module Natures</a:t>
            </a:r>
          </a:p>
          <a:p>
            <a:pPr indent="0">
              <a:buNone/>
            </a:pPr>
            <a:r>
              <a:rPr lang="en-US" dirty="0"/>
              <a:t>(</a:t>
            </a:r>
            <a:r>
              <a:rPr lang="en-US" dirty="0" smtClean="0"/>
              <a:t>skeletons, build types, plugins)</a:t>
            </a:r>
          </a:p>
          <a:p>
            <a:endParaRPr lang="en-US" dirty="0"/>
          </a:p>
        </p:txBody>
      </p:sp>
      <p:pic>
        <p:nvPicPr>
          <p:cNvPr id="30" name="Picture 29">
            <a:extLst>
              <a:ext uri="{FF2B5EF4-FFF2-40B4-BE49-F238E27FC236}">
                <a16:creationId xmlns="" xmlns:a16="http://schemas.microsoft.com/office/drawing/2014/main" id="{72176D6D-182A-4BB5-8EA3-0ACC3EEFD101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4370" y="4414606"/>
            <a:ext cx="835351" cy="276999"/>
          </a:xfrm>
          <a:prstGeom prst="rect">
            <a:avLst/>
          </a:prstGeom>
        </p:spPr>
      </p:pic>
      <p:sp>
        <p:nvSpPr>
          <p:cNvPr id="118" name="Rounded Rectangle 117"/>
          <p:cNvSpPr/>
          <p:nvPr/>
        </p:nvSpPr>
        <p:spPr>
          <a:xfrm>
            <a:off x="839416" y="476672"/>
            <a:ext cx="5932364" cy="3653915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TextBox 32"/>
          <p:cNvSpPr txBox="1"/>
          <p:nvPr/>
        </p:nvSpPr>
        <p:spPr>
          <a:xfrm>
            <a:off x="4375795" y="615069"/>
            <a:ext cx="225075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b="1" dirty="0" smtClean="0">
                <a:latin typeface="Source Sans Pro" charset="0"/>
                <a:ea typeface="Source Sans Pro" charset="0"/>
                <a:cs typeface="Source Sans Pro" charset="0"/>
              </a:rPr>
              <a:t>Architecture</a:t>
            </a:r>
            <a:endParaRPr lang="en-US" sz="1400" b="1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xmlns="" id="{6E47523C-39E3-414E-8E44-2AF044AA7D00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78908" y="1166118"/>
            <a:ext cx="455462" cy="459117"/>
          </a:xfrm>
          <a:prstGeom prst="rect">
            <a:avLst/>
          </a:prstGeom>
        </p:spPr>
      </p:pic>
      <p:sp>
        <p:nvSpPr>
          <p:cNvPr id="35" name="TextBox 34"/>
          <p:cNvSpPr txBox="1"/>
          <p:nvPr/>
        </p:nvSpPr>
        <p:spPr>
          <a:xfrm>
            <a:off x="4404345" y="1159973"/>
            <a:ext cx="23674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Core Engine (MEJ32)</a:t>
            </a:r>
          </a:p>
          <a:p>
            <a:r>
              <a:rPr lang="en-US" dirty="0"/>
              <a:t>SOAR</a:t>
            </a:r>
          </a:p>
          <a:p>
            <a:r>
              <a:rPr lang="en-US" dirty="0" smtClean="0"/>
              <a:t>Simulator</a:t>
            </a:r>
          </a:p>
          <a:p>
            <a:r>
              <a:rPr lang="en-US" dirty="0" smtClean="0"/>
              <a:t>Front </a:t>
            </a:r>
            <a:r>
              <a:rPr lang="en-US" dirty="0"/>
              <a:t>Panel</a:t>
            </a:r>
          </a:p>
          <a:p>
            <a:r>
              <a:rPr lang="en-US" dirty="0" smtClean="0"/>
              <a:t>Runtime Foundation Libraries</a:t>
            </a:r>
          </a:p>
          <a:p>
            <a:pPr marL="628639" lvl="1" indent="-171450">
              <a:buFont typeface="Arial" panose="020B0604020202020204" pitchFamily="34" charset="0"/>
              <a:buChar char="•"/>
            </a:pPr>
            <a:r>
              <a:rPr lang="en-US" sz="1000" dirty="0" smtClean="0"/>
              <a:t>EDC, BON, SNI, KF</a:t>
            </a:r>
          </a:p>
          <a:p>
            <a:r>
              <a:rPr lang="en-US" dirty="0" smtClean="0"/>
              <a:t>ELF </a:t>
            </a:r>
            <a:r>
              <a:rPr lang="en-US" dirty="0"/>
              <a:t>tools for C Toolchain linking</a:t>
            </a:r>
          </a:p>
          <a:p>
            <a:r>
              <a:rPr lang="en-US" dirty="0" smtClean="0"/>
              <a:t>Build &amp; Link Scripts</a:t>
            </a:r>
            <a:endParaRPr lang="en-US" dirty="0"/>
          </a:p>
          <a:p>
            <a:r>
              <a:rPr lang="en-US" dirty="0"/>
              <a:t>License </a:t>
            </a:r>
            <a:r>
              <a:rPr lang="en-US" dirty="0" smtClean="0"/>
              <a:t>Check</a:t>
            </a:r>
            <a:endParaRPr lang="en-US" dirty="0"/>
          </a:p>
        </p:txBody>
      </p:sp>
      <p:pic>
        <p:nvPicPr>
          <p:cNvPr id="36" name="Picture 35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820"/>
          <a:stretch/>
        </p:blipFill>
        <p:spPr>
          <a:xfrm>
            <a:off x="8749573" y="615069"/>
            <a:ext cx="561322" cy="461297"/>
          </a:xfrm>
          <a:prstGeom prst="rect">
            <a:avLst/>
          </a:prstGeom>
        </p:spPr>
      </p:pic>
      <p:sp>
        <p:nvSpPr>
          <p:cNvPr id="41" name="Rounded Rectangle 40"/>
          <p:cNvSpPr/>
          <p:nvPr/>
        </p:nvSpPr>
        <p:spPr>
          <a:xfrm>
            <a:off x="7004927" y="1098381"/>
            <a:ext cx="538867" cy="200055"/>
          </a:xfrm>
          <a:prstGeom prst="roundRect">
            <a:avLst>
              <a:gd name="adj" fmla="val 6443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TextBox 33"/>
          <p:cNvSpPr txBox="1"/>
          <p:nvPr/>
        </p:nvSpPr>
        <p:spPr>
          <a:xfrm>
            <a:off x="6934961" y="790988"/>
            <a:ext cx="242317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285750" indent="-285750">
              <a:buFont typeface="Arial" panose="020B0604020202020204" pitchFamily="34" charset="0"/>
              <a:buChar char="•"/>
              <a:defRPr sz="1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Various Licenses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i="1" dirty="0" smtClean="0"/>
              <a:t>SDK EULA , Apache , Eclipse , BSD, etc</a:t>
            </a:r>
            <a:r>
              <a:rPr lang="en-US" i="1" dirty="0"/>
              <a:t>.</a:t>
            </a:r>
            <a:endParaRPr lang="en-US" i="1" dirty="0" smtClean="0"/>
          </a:p>
        </p:txBody>
      </p:sp>
    </p:spTree>
    <p:extLst>
      <p:ext uri="{BB962C8B-B14F-4D97-AF65-F5344CB8AC3E}">
        <p14:creationId xmlns:p14="http://schemas.microsoft.com/office/powerpoint/2010/main" val="1287403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0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EJ - 16:9" id="{46EDB368-F6F0-E44D-8643-7AC3A0E4A084}" vid="{08FCCF21-A5C0-944A-A56A-BB7F166095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MicroEJ - 16:9</Template>
  <TotalTime>2195</TotalTime>
  <Words>186</Words>
  <Application>Microsoft Office PowerPoint</Application>
  <PresentationFormat>Widescreen</PresentationFormat>
  <Paragraphs>58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Calibri Regular</vt:lpstr>
      <vt:lpstr>Consolas</vt:lpstr>
      <vt:lpstr>Source Sans Pro</vt:lpstr>
      <vt:lpstr>Template-MicroEJ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 Resources</dc:title>
  <dc:creator>Gaël Caratelli</dc:creator>
  <cp:lastModifiedBy>Frédéric RIVIERE</cp:lastModifiedBy>
  <cp:revision>119</cp:revision>
  <dcterms:created xsi:type="dcterms:W3CDTF">2017-01-10T13:21:08Z</dcterms:created>
  <dcterms:modified xsi:type="dcterms:W3CDTF">2022-04-04T10:56:55Z</dcterms:modified>
</cp:coreProperties>
</file>