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1" r:id="rId2"/>
  </p:sldMasterIdLst>
  <p:notesMasterIdLst>
    <p:notesMasterId r:id="rId4"/>
  </p:notesMasterIdLst>
  <p:handoutMasterIdLst>
    <p:handoutMasterId r:id="rId5"/>
  </p:handoutMasterIdLst>
  <p:sldIdLst>
    <p:sldId id="279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7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7.emf"/><Relationship Id="rId10" Type="http://schemas.openxmlformats.org/officeDocument/2006/relationships/image" Target="../media/image20.emf"/><Relationship Id="rId4" Type="http://schemas.openxmlformats.org/officeDocument/2006/relationships/image" Target="../media/image15.emf"/><Relationship Id="rId9" Type="http://schemas.openxmlformats.org/officeDocument/2006/relationships/image" Target="../media/image19.emf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8588779" cy="6881149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717631 w 3971634"/>
              <a:gd name="connsiteY3" fmla="*/ 6866164 h 6871855"/>
              <a:gd name="connsiteX4" fmla="*/ 0 w 3971634"/>
              <a:gd name="connsiteY4" fmla="*/ 8164 h 6871855"/>
              <a:gd name="connsiteX0" fmla="*/ 0 w 4621225"/>
              <a:gd name="connsiteY0" fmla="*/ 8164 h 6883429"/>
              <a:gd name="connsiteX1" fmla="*/ 3971634 w 4621225"/>
              <a:gd name="connsiteY1" fmla="*/ 0 h 6883429"/>
              <a:gd name="connsiteX2" fmla="*/ 4621225 w 4621225"/>
              <a:gd name="connsiteY2" fmla="*/ 6883429 h 6883429"/>
              <a:gd name="connsiteX3" fmla="*/ 717631 w 4621225"/>
              <a:gd name="connsiteY3" fmla="*/ 6866164 h 6883429"/>
              <a:gd name="connsiteX4" fmla="*/ 0 w 4621225"/>
              <a:gd name="connsiteY4" fmla="*/ 8164 h 6883429"/>
              <a:gd name="connsiteX0" fmla="*/ 0 w 9133943"/>
              <a:gd name="connsiteY0" fmla="*/ 8164 h 6883429"/>
              <a:gd name="connsiteX1" fmla="*/ 9133943 w 9133943"/>
              <a:gd name="connsiteY1" fmla="*/ 0 h 6883429"/>
              <a:gd name="connsiteX2" fmla="*/ 4621225 w 9133943"/>
              <a:gd name="connsiteY2" fmla="*/ 6883429 h 6883429"/>
              <a:gd name="connsiteX3" fmla="*/ 717631 w 9133943"/>
              <a:gd name="connsiteY3" fmla="*/ 6866164 h 6883429"/>
              <a:gd name="connsiteX4" fmla="*/ 0 w 9133943"/>
              <a:gd name="connsiteY4" fmla="*/ 8164 h 6883429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88342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673455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7999 w 9133943"/>
              <a:gd name="connsiteY2" fmla="*/ 687326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54263"/>
              <a:gd name="connsiteY0" fmla="*/ 1391 h 6882540"/>
              <a:gd name="connsiteX1" fmla="*/ 9154263 w 9154263"/>
              <a:gd name="connsiteY1" fmla="*/ 0 h 6882540"/>
              <a:gd name="connsiteX2" fmla="*/ 4627999 w 9154263"/>
              <a:gd name="connsiteY2" fmla="*/ 6866496 h 6882540"/>
              <a:gd name="connsiteX3" fmla="*/ 1 w 9154263"/>
              <a:gd name="connsiteY3" fmla="*/ 6882540 h 6882540"/>
              <a:gd name="connsiteX4" fmla="*/ 0 w 9154263"/>
              <a:gd name="connsiteY4" fmla="*/ 1391 h 6882540"/>
              <a:gd name="connsiteX0" fmla="*/ 0 w 9157650"/>
              <a:gd name="connsiteY0" fmla="*/ 0 h 6881149"/>
              <a:gd name="connsiteX1" fmla="*/ 9157650 w 9157650"/>
              <a:gd name="connsiteY1" fmla="*/ 32476 h 6881149"/>
              <a:gd name="connsiteX2" fmla="*/ 4627999 w 9157650"/>
              <a:gd name="connsiteY2" fmla="*/ 6865105 h 6881149"/>
              <a:gd name="connsiteX3" fmla="*/ 1 w 9157650"/>
              <a:gd name="connsiteY3" fmla="*/ 6881149 h 6881149"/>
              <a:gd name="connsiteX4" fmla="*/ 0 w 9157650"/>
              <a:gd name="connsiteY4" fmla="*/ 0 h 6881149"/>
              <a:gd name="connsiteX0" fmla="*/ 0 w 9154263"/>
              <a:gd name="connsiteY0" fmla="*/ 0 h 6881149"/>
              <a:gd name="connsiteX1" fmla="*/ 9154263 w 9154263"/>
              <a:gd name="connsiteY1" fmla="*/ 1996 h 6881149"/>
              <a:gd name="connsiteX2" fmla="*/ 4627999 w 9154263"/>
              <a:gd name="connsiteY2" fmla="*/ 6865105 h 6881149"/>
              <a:gd name="connsiteX3" fmla="*/ 1 w 9154263"/>
              <a:gd name="connsiteY3" fmla="*/ 6881149 h 6881149"/>
              <a:gd name="connsiteX4" fmla="*/ 0 w 9154263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779" h="6881149">
                <a:moveTo>
                  <a:pt x="0" y="0"/>
                </a:moveTo>
                <a:lnTo>
                  <a:pt x="8588779" y="1996"/>
                </a:lnTo>
                <a:cubicBezTo>
                  <a:pt x="8363393" y="388709"/>
                  <a:pt x="5948259" y="4577402"/>
                  <a:pt x="4627999" y="6865105"/>
                </a:cubicBezTo>
                <a:lnTo>
                  <a:pt x="1" y="6881149"/>
                </a:lnTo>
                <a:cubicBezTo>
                  <a:pt x="1" y="4587433"/>
                  <a:pt x="0" y="22937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9578" y="6309320"/>
            <a:ext cx="104304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9578" y="404664"/>
            <a:ext cx="11499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6" y="1975081"/>
            <a:ext cx="868787" cy="7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3" y="1611066"/>
            <a:ext cx="313478" cy="277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D3D4444-B917-2444-A320-631533C06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1" y="5661566"/>
            <a:ext cx="2956932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711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9475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534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17417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1504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01347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018534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24850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4743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6741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54021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422512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704212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843803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6490784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07222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307910"/>
      </p:ext>
    </p:extLst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33927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0F2B4F-ED74-D84B-A5FF-644A79E13221}"/>
              </a:ext>
            </a:extLst>
          </p:cNvPr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=""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05639"/>
      </p:ext>
    </p:extLst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ED4F756F-313C-9A45-AA9F-4637139720F4}"/>
              </a:ext>
            </a:extLst>
          </p:cNvPr>
          <p:cNvSpPr txBox="1">
            <a:spLocks/>
          </p:cNvSpPr>
          <p:nvPr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58023E0-65D2-F849-83D8-A55E2AC6BB63}"/>
              </a:ext>
            </a:extLst>
          </p:cNvPr>
          <p:cNvCxnSpPr>
            <a:cxnSpLocks/>
          </p:cNvCxnSpPr>
          <p:nvPr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=""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32073193"/>
      </p:ext>
    </p:extLst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24FE37-B1D2-9A48-8EE1-B9816DBDEF3D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DA988-EDE2-EB43-9964-F5CB85382BA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782101-745C-B64C-BF8C-0612C8A826F4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33064"/>
      </p:ext>
    </p:extLst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A60FEF2-2730-8045-B797-AEA6DA2ED07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FC44B9B-3ED3-CD4D-A4B4-670F9A0707A7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E9047D-CEE7-1041-9CD2-438580517A8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080B88E-5B35-9C42-B51A-25732C333881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2BB3227-C774-FD42-B9A5-3508452E6A7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496402242"/>
      </p:ext>
    </p:extLst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 rot="1800000">
            <a:off x="4979733" y="-1082287"/>
            <a:ext cx="8109376" cy="1072864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9376" h="10728642">
                <a:moveTo>
                  <a:pt x="650" y="2665156"/>
                </a:moveTo>
                <a:lnTo>
                  <a:pt x="4673861" y="0"/>
                </a:lnTo>
                <a:cubicBezTo>
                  <a:pt x="5668654" y="1793772"/>
                  <a:pt x="7081028" y="4183207"/>
                  <a:pt x="8109376" y="6035100"/>
                </a:cubicBezTo>
                <a:lnTo>
                  <a:pt x="74" y="10728642"/>
                </a:lnTo>
                <a:cubicBezTo>
                  <a:pt x="2065" y="6648884"/>
                  <a:pt x="-1341" y="6744914"/>
                  <a:pt x="650" y="2665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3" y="3140968"/>
            <a:ext cx="3155056" cy="1012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700808"/>
            <a:ext cx="3663604" cy="3657510"/>
          </a:xfrm>
          <a:prstGeom prst="rect">
            <a:avLst/>
          </a:prstGeom>
        </p:spPr>
      </p:pic>
      <p:sp>
        <p:nvSpPr>
          <p:cNvPr id="8" name="Title 51"/>
          <p:cNvSpPr txBox="1">
            <a:spLocks/>
          </p:cNvSpPr>
          <p:nvPr/>
        </p:nvSpPr>
        <p:spPr>
          <a:xfrm>
            <a:off x="623392" y="836712"/>
            <a:ext cx="7018635" cy="1008112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8000" b="0" i="1" spc="600" dirty="0">
                <a:latin typeface="Source Sans Pro ExtraLight" charset="0"/>
                <a:ea typeface="Source Sans Pro ExtraLight" charset="0"/>
                <a:cs typeface="Source Sans Pro ExtraLight" charset="0"/>
              </a:rPr>
              <a:t>Thank you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5600" y="1988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pc="300" dirty="0">
                <a:latin typeface="Source Sans Pro Light" charset="0"/>
                <a:ea typeface="Source Sans Pro Light" charset="0"/>
                <a:cs typeface="Source Sans Pro Light" charset="0"/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2382010563"/>
      </p:ext>
    </p:extLst>
  </p:cSld>
  <p:clrMapOvr>
    <a:masterClrMapping/>
  </p:clrMapOvr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="" xmlns:a16="http://schemas.microsoft.com/office/drawing/2014/main" id="{7F24C5F6-F280-EE49-BEC1-D93D2617D356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="" xmlns:a16="http://schemas.microsoft.com/office/drawing/2014/main" id="{8ECC0D63-20D7-0343-86D0-A87AE2BB8F87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="" xmlns:a16="http://schemas.microsoft.com/office/drawing/2014/main" id="{B01DB6F7-4A56-E648-8CE4-FB8C132141F4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57718"/>
      </p:ext>
    </p:extLst>
  </p:cSld>
  <p:clrMapOvr>
    <a:masterClrMapping/>
  </p:clrMapOvr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="" xmlns:a16="http://schemas.microsoft.com/office/drawing/2014/main" id="{D03E41E1-380E-DF4A-8F15-AB2EAE2322B9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="" xmlns:a16="http://schemas.microsoft.com/office/drawing/2014/main" id="{364503C3-2EEB-304D-8F5A-656CAD26AC38}"/>
              </a:ext>
            </a:extLst>
          </p:cNvPr>
          <p:cNvSpPr/>
          <p:nvPr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="" xmlns:a16="http://schemas.microsoft.com/office/drawing/2014/main" id="{242972D4-E45D-4C48-98B1-E9B8928925A8}"/>
              </a:ext>
            </a:extLst>
          </p:cNvPr>
          <p:cNvSpPr/>
          <p:nvPr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="" xmlns:a16="http://schemas.microsoft.com/office/drawing/2014/main" id="{B59D4673-E8B1-2C49-81BA-06195A220AB1}"/>
              </a:ext>
            </a:extLst>
          </p:cNvPr>
          <p:cNvSpPr txBox="1">
            <a:spLocks/>
          </p:cNvSpPr>
          <p:nvPr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="" xmlns:a16="http://schemas.microsoft.com/office/drawing/2014/main" id="{E8323CE4-5234-8142-9DE4-A809DB291451}"/>
              </a:ext>
            </a:extLst>
          </p:cNvPr>
          <p:cNvSpPr/>
          <p:nvPr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="" xmlns:a16="http://schemas.microsoft.com/office/drawing/2014/main" id="{6C78789D-668C-3346-9A82-AE9B686AF055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="" xmlns:a16="http://schemas.microsoft.com/office/drawing/2014/main" id="{B054C5B9-06BF-FE44-99FF-F2FA5C20AC60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1271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D6A5EA0A-9DA9-564F-8F7D-CF263DB84C39}"/>
              </a:ext>
            </a:extLst>
          </p:cNvPr>
          <p:cNvSpPr txBox="1">
            <a:spLocks/>
          </p:cNvSpPr>
          <p:nvPr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443C96-B82D-F449-A71B-02134B6BB207}"/>
              </a:ext>
            </a:extLst>
          </p:cNvPr>
          <p:cNvCxnSpPr>
            <a:cxnSpLocks/>
          </p:cNvCxnSpPr>
          <p:nvPr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406">
          <p15:clr>
            <a:srgbClr val="F26B43"/>
          </p15:clr>
        </p15:guide>
        <p15:guide id="5" orient="horz" pos="3916">
          <p15:clr>
            <a:srgbClr val="F26B43"/>
          </p15:clr>
        </p15:guide>
        <p15:guide id="6" pos="6834">
          <p15:clr>
            <a:srgbClr val="F26B43"/>
          </p15:clr>
        </p15:guide>
        <p15:guide id="7" pos="6728">
          <p15:clr>
            <a:srgbClr val="F26B43"/>
          </p15:clr>
        </p15:guide>
        <p15:guide id="8" pos="1292">
          <p15:clr>
            <a:srgbClr val="F26B43"/>
          </p15:clr>
        </p15:guide>
        <p15:guide id="9" pos="1044">
          <p15:clr>
            <a:srgbClr val="F26B43"/>
          </p15:clr>
        </p15:guide>
        <p15:guide id="10" pos="1990">
          <p15:clr>
            <a:srgbClr val="F26B43"/>
          </p15:clr>
        </p15:guide>
        <p15:guide id="11" pos="2242">
          <p15:clr>
            <a:srgbClr val="F26B43"/>
          </p15:clr>
        </p15:guide>
        <p15:guide id="12" pos="2938">
          <p15:clr>
            <a:srgbClr val="F26B43"/>
          </p15:clr>
        </p15:guide>
        <p15:guide id="13" pos="3190">
          <p15:clr>
            <a:srgbClr val="F26B43"/>
          </p15:clr>
        </p15:guide>
        <p15:guide id="14" pos="4138">
          <p15:clr>
            <a:srgbClr val="F26B43"/>
          </p15:clr>
        </p15:guide>
        <p15:guide id="15" pos="3885">
          <p15:clr>
            <a:srgbClr val="F26B43"/>
          </p15:clr>
        </p15:guide>
        <p15:guide id="16" pos="4838">
          <p15:clr>
            <a:srgbClr val="F26B43"/>
          </p15:clr>
        </p15:guide>
        <p15:guide id="17" pos="5084">
          <p15:clr>
            <a:srgbClr val="F26B43"/>
          </p15:clr>
        </p15:guide>
        <p15:guide id="18" pos="5784">
          <p15:clr>
            <a:srgbClr val="F26B43"/>
          </p15:clr>
        </p15:guide>
        <p15:guide id="19" pos="6032">
          <p15:clr>
            <a:srgbClr val="F26B43"/>
          </p15:clr>
        </p15:guide>
        <p15:guide id="20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="" xmlns:a16="http://schemas.microsoft.com/office/drawing/2014/main" id="{68B161DF-0B04-DA43-8872-F08463775AF3}"/>
              </a:ext>
            </a:extLst>
          </p:cNvPr>
          <p:cNvSpPr/>
          <p:nvPr/>
        </p:nvSpPr>
        <p:spPr>
          <a:xfrm>
            <a:off x="6917472" y="1208914"/>
            <a:ext cx="3354992" cy="5127701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A688394-8EA1-414F-9CFE-8B9F1DA7463F}"/>
              </a:ext>
            </a:extLst>
          </p:cNvPr>
          <p:cNvGrpSpPr/>
          <p:nvPr/>
        </p:nvGrpSpPr>
        <p:grpSpPr>
          <a:xfrm>
            <a:off x="796413" y="1208914"/>
            <a:ext cx="3433965" cy="4898835"/>
            <a:chOff x="796413" y="924672"/>
            <a:chExt cx="3433965" cy="5140619"/>
          </a:xfrm>
        </p:grpSpPr>
        <p:sp>
          <p:nvSpPr>
            <p:cNvPr id="51" name="Rounded Rectangle 50">
              <a:extLst>
                <a:ext uri="{FF2B5EF4-FFF2-40B4-BE49-F238E27FC236}">
                  <a16:creationId xmlns="" xmlns:a16="http://schemas.microsoft.com/office/drawing/2014/main" id="{F6B18FC4-0EC2-D842-9F91-793486EBD6C6}"/>
                </a:ext>
              </a:extLst>
            </p:cNvPr>
            <p:cNvSpPr/>
            <p:nvPr/>
          </p:nvSpPr>
          <p:spPr>
            <a:xfrm>
              <a:off x="796413" y="924672"/>
              <a:ext cx="3433965" cy="5140619"/>
            </a:xfrm>
            <a:prstGeom prst="roundRect">
              <a:avLst>
                <a:gd name="adj" fmla="val 51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34888" y="2682175"/>
              <a:ext cx="3352551" cy="3347302"/>
            </a:xfrm>
            <a:prstGeom prst="roundRect">
              <a:avLst>
                <a:gd name="adj" fmla="val 4301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="" xmlns:a16="http://schemas.microsoft.com/office/drawing/2014/main" id="{0FF18F5A-C793-934C-8AEF-05C54219B54D}"/>
              </a:ext>
            </a:extLst>
          </p:cNvPr>
          <p:cNvSpPr/>
          <p:nvPr/>
        </p:nvSpPr>
        <p:spPr>
          <a:xfrm>
            <a:off x="7054106" y="1452708"/>
            <a:ext cx="3088402" cy="1659235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="" xmlns:a16="http://schemas.microsoft.com/office/drawing/2014/main" id="{DCA0457D-044B-EA4C-9A83-679682284CEE}"/>
              </a:ext>
            </a:extLst>
          </p:cNvPr>
          <p:cNvSpPr/>
          <p:nvPr/>
        </p:nvSpPr>
        <p:spPr>
          <a:xfrm>
            <a:off x="7054106" y="4862184"/>
            <a:ext cx="3088402" cy="1344235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58749" y="2883755"/>
            <a:ext cx="2250756" cy="3191506"/>
          </a:xfrm>
          <a:prstGeom prst="roundRect">
            <a:avLst>
              <a:gd name="adj" fmla="val 5765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87839" y="1535980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87839" y="2178274"/>
            <a:ext cx="2423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Packs</a:t>
            </a:r>
          </a:p>
          <a:p>
            <a:r>
              <a:rPr lang="en-US" dirty="0"/>
              <a:t>Foundation Libraries</a:t>
            </a:r>
          </a:p>
          <a:p>
            <a:r>
              <a:rPr lang="en-US" dirty="0"/>
              <a:t>Add-On Libraries</a:t>
            </a:r>
            <a:endParaRPr lang="en-US" b="1" dirty="0"/>
          </a:p>
          <a:p>
            <a:r>
              <a:rPr lang="en-US" dirty="0"/>
              <a:t>Abstraction Layer Implementations</a:t>
            </a:r>
          </a:p>
          <a:p>
            <a:r>
              <a:rPr lang="en-US" dirty="0"/>
              <a:t>Add-On Tools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187839" y="4978661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25039" y="3378855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Workbench &amp; Wizards</a:t>
            </a:r>
          </a:p>
          <a:p>
            <a:r>
              <a:rPr lang="en-US" dirty="0"/>
              <a:t>Front Panel Designer</a:t>
            </a:r>
          </a:p>
          <a:p>
            <a:r>
              <a:rPr lang="en-US" dirty="0"/>
              <a:t>Platform Builder</a:t>
            </a:r>
          </a:p>
          <a:p>
            <a:r>
              <a:rPr lang="en-US" dirty="0"/>
              <a:t>Memory Map Analyzer</a:t>
            </a:r>
          </a:p>
          <a:p>
            <a:r>
              <a:rPr lang="en-US" dirty="0"/>
              <a:t>Heap Analyzer</a:t>
            </a:r>
          </a:p>
          <a:p>
            <a:r>
              <a:rPr lang="en-US" dirty="0"/>
              <a:t>Font Designer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87839" y="5245975"/>
            <a:ext cx="23762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Libraries Usage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Applications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Platform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Ecosystem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Abstraction Layer Implementations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25039" y="3050662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8524" y="4589810"/>
            <a:ext cx="198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25039" y="4487623"/>
            <a:ext cx="2982729" cy="141619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18524" y="4905196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Module Dependencies Resolver</a:t>
            </a:r>
          </a:p>
          <a:p>
            <a:r>
              <a:rPr lang="en-US" dirty="0"/>
              <a:t>Build Tools (including Java Compiler)</a:t>
            </a:r>
          </a:p>
          <a:p>
            <a:r>
              <a:rPr lang="en-US" dirty="0"/>
              <a:t>Command Line Interface</a:t>
            </a:r>
          </a:p>
          <a:p>
            <a:r>
              <a:rPr lang="en-US" dirty="0"/>
              <a:t>Module Natures</a:t>
            </a:r>
          </a:p>
          <a:p>
            <a:pPr indent="0">
              <a:buNone/>
            </a:pPr>
            <a:r>
              <a:rPr lang="en-US" dirty="0"/>
              <a:t>(skeletons, build types, plugins)</a:t>
            </a:r>
          </a:p>
          <a:p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695400" y="2708405"/>
            <a:ext cx="6008139" cy="3573967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52783" y="3032806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08" y="3050662"/>
            <a:ext cx="455462" cy="45911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46669" y="3401045"/>
            <a:ext cx="2367435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spcBef>
                <a:spcPts val="200"/>
              </a:spcBef>
            </a:pPr>
            <a:r>
              <a:rPr lang="en-US" dirty="0"/>
              <a:t>Core Engine (MEJ32)</a:t>
            </a:r>
          </a:p>
          <a:p>
            <a:pPr>
              <a:spcBef>
                <a:spcPts val="200"/>
              </a:spcBef>
            </a:pPr>
            <a:r>
              <a:rPr lang="en-US" dirty="0"/>
              <a:t>SOAR</a:t>
            </a:r>
          </a:p>
          <a:p>
            <a:pPr>
              <a:spcBef>
                <a:spcPts val="200"/>
              </a:spcBef>
            </a:pPr>
            <a:r>
              <a:rPr lang="en-US" dirty="0"/>
              <a:t>Simulator</a:t>
            </a:r>
          </a:p>
          <a:p>
            <a:pPr>
              <a:spcBef>
                <a:spcPts val="200"/>
              </a:spcBef>
            </a:pPr>
            <a:r>
              <a:rPr lang="en-US" dirty="0"/>
              <a:t>Front Panel</a:t>
            </a:r>
          </a:p>
          <a:p>
            <a:pPr>
              <a:spcBef>
                <a:spcPts val="200"/>
              </a:spcBef>
            </a:pPr>
            <a:r>
              <a:rPr lang="en-US" dirty="0"/>
              <a:t>Runtime Foundation Libraries</a:t>
            </a:r>
          </a:p>
          <a:p>
            <a:pPr marL="45720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EDC, BON, SNI, KF</a:t>
            </a:r>
          </a:p>
          <a:p>
            <a:pPr>
              <a:spcBef>
                <a:spcPts val="200"/>
              </a:spcBef>
            </a:pPr>
            <a:r>
              <a:rPr lang="en-US" dirty="0"/>
              <a:t>ELF tools for C Toolchain linking</a:t>
            </a:r>
          </a:p>
          <a:p>
            <a:pPr>
              <a:spcBef>
                <a:spcPts val="200"/>
              </a:spcBef>
            </a:pPr>
            <a:r>
              <a:rPr lang="en-US" dirty="0"/>
              <a:t>Build &amp; Link Scripts</a:t>
            </a:r>
          </a:p>
          <a:p>
            <a:pPr>
              <a:spcBef>
                <a:spcPts val="200"/>
              </a:spcBef>
            </a:pPr>
            <a:r>
              <a:rPr lang="en-US" dirty="0"/>
              <a:t>License Check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87839" y="1812843"/>
            <a:ext cx="2423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i="1" dirty="0"/>
              <a:t>Various Licenses:</a:t>
            </a:r>
            <a:br>
              <a:rPr lang="en-US" i="1" dirty="0"/>
            </a:br>
            <a:r>
              <a:rPr lang="en-US" i="1" dirty="0">
                <a:solidFill>
                  <a:schemeClr val="accent1"/>
                </a:solidFill>
              </a:rPr>
              <a:t>SDK EULA </a:t>
            </a:r>
            <a:r>
              <a:rPr lang="en-US" i="1" dirty="0"/>
              <a:t>, Apache, Eclipse, BSD, etc.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82" y="1516317"/>
            <a:ext cx="787514" cy="805627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="" xmlns:a16="http://schemas.microsoft.com/office/drawing/2014/main" id="{323AA134-BF24-B440-8CF0-7162071EAC75}"/>
              </a:ext>
            </a:extLst>
          </p:cNvPr>
          <p:cNvSpPr/>
          <p:nvPr/>
        </p:nvSpPr>
        <p:spPr>
          <a:xfrm>
            <a:off x="7054106" y="3189364"/>
            <a:ext cx="3088402" cy="1595448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87839" y="3272834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87839" y="3535723"/>
            <a:ext cx="2367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Packs</a:t>
            </a:r>
          </a:p>
          <a:p>
            <a:r>
              <a:rPr lang="en-US" dirty="0"/>
              <a:t>Foundation Libraries</a:t>
            </a:r>
          </a:p>
          <a:p>
            <a:r>
              <a:rPr lang="en-US" dirty="0"/>
              <a:t>Add-On Libraries</a:t>
            </a:r>
          </a:p>
          <a:p>
            <a:r>
              <a:rPr lang="en-US" dirty="0"/>
              <a:t>Abstraction Layer Implementations</a:t>
            </a:r>
          </a:p>
          <a:p>
            <a:r>
              <a:rPr lang="en-US" dirty="0"/>
              <a:t>Demo Applications Modules</a:t>
            </a:r>
          </a:p>
          <a:p>
            <a:r>
              <a:rPr lang="en-US" dirty="0"/>
              <a:t>Demo Platform Modules</a:t>
            </a:r>
          </a:p>
          <a:p>
            <a:r>
              <a:rPr lang="en-US" dirty="0"/>
              <a:t>Demo Firmware &amp; Virtual Devices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4F5EE46-2BC5-DF40-93A6-0894A861A0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51" y="3337162"/>
            <a:ext cx="787514" cy="80562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D7B7A7-B133-1345-B9B7-0C004F631433}"/>
              </a:ext>
            </a:extLst>
          </p:cNvPr>
          <p:cNvSpPr txBox="1"/>
          <p:nvPr/>
        </p:nvSpPr>
        <p:spPr>
          <a:xfrm>
            <a:off x="1025039" y="1537545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2B7D069-2C21-A949-A75B-A94D68B1CB1D}"/>
              </a:ext>
            </a:extLst>
          </p:cNvPr>
          <p:cNvSpPr txBox="1"/>
          <p:nvPr/>
        </p:nvSpPr>
        <p:spPr>
          <a:xfrm>
            <a:off x="1025039" y="1808739"/>
            <a:ext cx="2652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Eclipse Rich Client Platform (RCP)</a:t>
            </a:r>
          </a:p>
          <a:p>
            <a:r>
              <a:rPr lang="en-US" b="1" dirty="0"/>
              <a:t>SDK Version </a:t>
            </a:r>
            <a:r>
              <a:rPr lang="en-US" b="1" dirty="0">
                <a:latin typeface="Consolas" panose="020B0609020204030204" pitchFamily="49" charset="0"/>
              </a:rPr>
              <a:t>5.m.p</a:t>
            </a:r>
          </a:p>
          <a:p>
            <a:r>
              <a:rPr lang="en-US" dirty="0"/>
              <a:t>Java Linter &amp; Debugger</a:t>
            </a:r>
          </a:p>
          <a:p>
            <a:r>
              <a:rPr lang="en-US" dirty="0"/>
              <a:t>Text Editors (C/C++, Markdown, XML)</a:t>
            </a:r>
          </a:p>
          <a:p>
            <a:r>
              <a:rPr lang="en-US" dirty="0"/>
              <a:t>Code Quality (</a:t>
            </a:r>
            <a:r>
              <a:rPr lang="en-US" dirty="0" err="1"/>
              <a:t>Sonarlint</a:t>
            </a:r>
            <a:r>
              <a:rPr lang="en-US" dirty="0"/>
              <a:t> &amp; Null Analysis)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2FE977E-CFE6-5841-8CE3-8D2664BD1B99}"/>
              </a:ext>
            </a:extLst>
          </p:cNvPr>
          <p:cNvSpPr/>
          <p:nvPr/>
        </p:nvSpPr>
        <p:spPr>
          <a:xfrm>
            <a:off x="4487617" y="2347386"/>
            <a:ext cx="208474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MICROEJ SDK EULA </a:t>
            </a:r>
            <a:b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(</a:t>
            </a:r>
            <a:r>
              <a:rPr lang="en-US" sz="11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End User License Agreement)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500A1F69-90C8-614E-A109-B2AB4C011D21}"/>
              </a:ext>
            </a:extLst>
          </p:cNvPr>
          <p:cNvSpPr/>
          <p:nvPr/>
        </p:nvSpPr>
        <p:spPr>
          <a:xfrm>
            <a:off x="1118525" y="945895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52" y="1026609"/>
            <a:ext cx="2344649" cy="35638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5F434DB9-6B3D-CA47-B322-F3CC3A3989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91" y="2948062"/>
            <a:ext cx="725746" cy="649543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ABAC10A3-2F9D-8845-95D6-EA98A639CD92}"/>
              </a:ext>
            </a:extLst>
          </p:cNvPr>
          <p:cNvSpPr/>
          <p:nvPr/>
        </p:nvSpPr>
        <p:spPr>
          <a:xfrm>
            <a:off x="7457867" y="945895"/>
            <a:ext cx="2280751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7C95280-1B8D-1941-BF7A-21E0CE227DE4}"/>
              </a:ext>
            </a:extLst>
          </p:cNvPr>
          <p:cNvSpPr txBox="1"/>
          <p:nvPr/>
        </p:nvSpPr>
        <p:spPr>
          <a:xfrm>
            <a:off x="7908118" y="1061463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4EA4C80E-71CE-6F43-AD4A-DABA38A27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34" y="1017772"/>
            <a:ext cx="370688" cy="35146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73AF7480-2B09-0942-AAD4-91F4A5814B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10" y="4975954"/>
            <a:ext cx="586755" cy="58675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69" y="4551552"/>
            <a:ext cx="401766" cy="401766"/>
          </a:xfrm>
          <a:prstGeom prst="rect">
            <a:avLst/>
          </a:prstGeom>
        </p:spPr>
      </p:pic>
      <p:pic>
        <p:nvPicPr>
          <p:cNvPr id="1026" name="Picture 2" descr="Eclipse Logos and Artwork | The Eclipse Found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91" y="1510781"/>
            <a:ext cx="935796" cy="3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MICROEJ Charter Theme 2021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Charter Theme 2021" id="{CDD88EAF-2C44-3146-A10C-19EDE12D24A1}" vid="{1F18A0AF-E2F9-704D-B88E-5AC8A9CB34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169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Brandon Grotesque Black</vt:lpstr>
      <vt:lpstr>Calibri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ExtraLight</vt:lpstr>
      <vt:lpstr>Source Sans Pro Light</vt:lpstr>
      <vt:lpstr>Template-MicroEJ</vt:lpstr>
      <vt:lpstr>MICROEJ Charter Theme 2021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127</cp:revision>
  <dcterms:created xsi:type="dcterms:W3CDTF">2017-01-10T13:21:08Z</dcterms:created>
  <dcterms:modified xsi:type="dcterms:W3CDTF">2022-04-20T14:53:25Z</dcterms:modified>
</cp:coreProperties>
</file>