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33"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261" autoAdjust="0"/>
  </p:normalViewPr>
  <p:slideViewPr>
    <p:cSldViewPr snapToGrid="0">
      <p:cViewPr>
        <p:scale>
          <a:sx n="67" d="100"/>
          <a:sy n="67" d="100"/>
        </p:scale>
        <p:origin x="2200" y="91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April 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April 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smtClean="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smtClean="0">
                <a:latin typeface="Source Sans Pro" charset="0"/>
                <a:ea typeface="Source Sans Pro" charset="0"/>
                <a:cs typeface="Source Sans Pro" charset="0"/>
              </a:rPr>
              <a:t>zfegrhtjyufgrtntcvb</a:t>
            </a:r>
            <a:endParaRPr lang="en-US" sz="1400" b="0" i="0" dirty="0" smtClean="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spTree>
    <p:extLst/>
  </p:cSld>
  <p:clrMapOvr>
    <a:masterClrMapping/>
  </p:clrMapOvr>
  <p:timing>
    <p:tnLst>
      <p:par>
        <p:cTn id="1" dur="indefinite" restart="never" nodeType="tmRoot"/>
      </p:par>
    </p:tnLst>
  </p:timing>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iming>
    <p:tnLst>
      <p:par>
        <p:cTn id="1" dur="indefinite" restart="never" nodeType="tmRoot"/>
      </p:par>
    </p:tnLst>
  </p:timing>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smtClean="0"/>
              <a:t>click to edit title</a:t>
            </a:r>
            <a:endParaRPr lang="en-US" dirty="0"/>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Tree>
    <p:extLst/>
  </p:cSld>
  <p:clrMapOvr>
    <a:masterClrMapping/>
  </p:clrMapOvr>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smtClean="0"/>
              <a:t>DISCLAIMER</a:t>
            </a:r>
            <a:endParaRPr lang="en-US" sz="2400" dirty="0"/>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smtClean="0">
                <a:ln>
                  <a:noFill/>
                </a:ln>
                <a:solidFill>
                  <a:schemeClr val="tx2"/>
                </a:solidFill>
                <a:latin typeface="Source Sans Pro Light" charset="0"/>
                <a:ea typeface="Source Sans Pro Light" charset="0"/>
                <a:cs typeface="Source Sans Pro Light" charset="0"/>
              </a:rPr>
              <a:t>MicroEJ</a:t>
            </a:r>
            <a:r>
              <a:rPr lang="en-US" sz="1400" b="0" i="0" spc="0" dirty="0" smtClean="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IS2T® and </a:t>
            </a:r>
            <a:r>
              <a:rPr lang="en-US" sz="1400" b="0" i="0" spc="0" dirty="0" err="1" smtClean="0">
                <a:ln>
                  <a:noFill/>
                </a:ln>
                <a:solidFill>
                  <a:schemeClr val="tx2"/>
                </a:solidFill>
                <a:latin typeface="Source Sans Pro Light" charset="0"/>
                <a:ea typeface="Source Sans Pro Light" charset="0"/>
                <a:cs typeface="Source Sans Pro Light" charset="0"/>
              </a:rPr>
              <a:t>MicroEJ</a:t>
            </a:r>
            <a:r>
              <a:rPr lang="en-US" sz="1400" b="0" i="0" spc="0" dirty="0" smtClean="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smtClean="0">
                <a:ln>
                  <a:noFill/>
                </a:ln>
                <a:solidFill>
                  <a:schemeClr val="tx2"/>
                </a:solidFill>
                <a:latin typeface="Source Sans Pro Light" charset="0"/>
                <a:ea typeface="Source Sans Pro Light" charset="0"/>
                <a:cs typeface="Source Sans Pro Light" charset="0"/>
              </a:rPr>
              <a:t>Inc</a:t>
            </a:r>
            <a:r>
              <a:rPr lang="en-US" sz="1400" b="0" i="0" spc="0" dirty="0" smtClean="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smtClean="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smtClean="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smtClean="0">
                <a:ln>
                  <a:noFill/>
                </a:ln>
                <a:solidFill>
                  <a:schemeClr val="tx2"/>
                </a:solidFill>
                <a:latin typeface="Source Sans Pro Light" charset="0"/>
                <a:ea typeface="Source Sans Pro Light" charset="0"/>
                <a:cs typeface="Source Sans Pro Light" charset="0"/>
              </a:rPr>
              <a:t>MicroEJ</a:t>
            </a:r>
            <a:r>
              <a:rPr lang="en-US" sz="1400" b="0" i="0" kern="1200" spc="0" dirty="0" smtClean="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IS2T® and </a:t>
            </a:r>
            <a:r>
              <a:rPr lang="en-US" sz="1400" b="0" i="0" kern="1200" spc="0" dirty="0" err="1" smtClean="0">
                <a:ln>
                  <a:noFill/>
                </a:ln>
                <a:solidFill>
                  <a:schemeClr val="tx2"/>
                </a:solidFill>
                <a:latin typeface="Source Sans Pro Light" charset="0"/>
                <a:ea typeface="Source Sans Pro Light" charset="0"/>
                <a:cs typeface="Source Sans Pro Light" charset="0"/>
              </a:rPr>
              <a:t>MicroEJ</a:t>
            </a:r>
            <a:r>
              <a:rPr lang="en-US" sz="1400" b="0" i="0" kern="1200" spc="0" dirty="0" smtClean="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smtClean="0">
                <a:ln>
                  <a:noFill/>
                </a:ln>
                <a:solidFill>
                  <a:schemeClr val="tx2"/>
                </a:solidFill>
                <a:latin typeface="Source Sans Pro Light" charset="0"/>
                <a:ea typeface="Source Sans Pro Light" charset="0"/>
                <a:cs typeface="Source Sans Pro Light" charset="0"/>
              </a:rPr>
              <a:t>Inc</a:t>
            </a:r>
            <a:r>
              <a:rPr lang="en-US" sz="1400" b="0" i="0" kern="1200" spc="0" dirty="0" smtClean="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smtClean="0">
                <a:ln>
                  <a:noFill/>
                </a:ln>
                <a:solidFill>
                  <a:schemeClr val="tx2"/>
                </a:solidFill>
                <a:latin typeface="Source Sans Pro Light" charset="0"/>
                <a:ea typeface="Source Sans Pro Light" charset="0"/>
                <a:cs typeface="Source Sans Pro Light" charset="0"/>
              </a:rPr>
              <a:t>Other trademarks are proprietary of their respective owners.</a:t>
            </a:r>
            <a:endParaRPr lang="en-US" sz="1400" b="0" i="0" kern="1200" spc="0" dirty="0">
              <a:ln>
                <a:noFill/>
              </a:ln>
              <a:solidFill>
                <a:schemeClr val="tx2"/>
              </a:solidFill>
              <a:latin typeface="Source Sans Pro Light" charset="0"/>
              <a:ea typeface="Source Sans Pro Light" charset="0"/>
              <a:cs typeface="Source Sans Pro Light" charset="0"/>
            </a:endParaRP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smtClean="0">
                <a:latin typeface="Source Sans Pro ExtraLight" charset="0"/>
                <a:ea typeface="Source Sans Pro ExtraLight" charset="0"/>
                <a:cs typeface="Source Sans Pro ExtraLight" charset="0"/>
              </a:rPr>
              <a:t>Thank you </a:t>
            </a:r>
            <a:endParaRPr lang="en-US" sz="8000" b="0" i="1" spc="600" dirty="0">
              <a:latin typeface="Source Sans Pro ExtraLight" charset="0"/>
              <a:ea typeface="Source Sans Pro ExtraLight" charset="0"/>
              <a:cs typeface="Source Sans Pro ExtraLight" charset="0"/>
            </a:endParaRP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a:t>
            </a:r>
            <a:r>
              <a:rPr lang="en-US" b="0" i="1" spc="300" dirty="0" smtClean="0">
                <a:latin typeface="Source Sans Pro Light" charset="0"/>
                <a:ea typeface="Source Sans Pro Light" charset="0"/>
                <a:cs typeface="Source Sans Pro Light" charset="0"/>
              </a:rPr>
              <a:t>your attention !</a:t>
            </a:r>
            <a:endParaRPr lang="en-US" b="0" i="1" spc="300" dirty="0">
              <a:latin typeface="Source Sans Pro Light" charset="0"/>
              <a:ea typeface="Source Sans Pro Light" charset="0"/>
              <a:cs typeface="Source Sans Pro Light" charset="0"/>
            </a:endParaRPr>
          </a:p>
        </p:txBody>
      </p:sp>
    </p:spTree>
    <p:extLst/>
  </p:cSld>
  <p:clrMapOvr>
    <a:masterClrMapping/>
  </p:clrMapOvr>
  <p:timing>
    <p:tnLst>
      <p:par>
        <p:cTn id="1" dur="indefinite" restart="never" nodeType="tmRoot"/>
      </p:par>
    </p:tnLst>
  </p:timing>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smtClean="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Drag picture to placeholder or click icon to add</a:t>
            </a:r>
            <a:endParaRPr lang="en-US"/>
          </a:p>
        </p:txBody>
      </p:sp>
    </p:spTree>
    <p:extLst/>
  </p:cSld>
  <p:clrMapOvr>
    <a:masterClrMapping/>
  </p:clrMapOvr>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Drag picture to placeholder or click icon to add</a:t>
            </a:r>
            <a:endParaRPr lang="en-US"/>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smtClean="0"/>
              <a:t>N°</a:t>
            </a:r>
            <a:endParaRPr lang="en-US" dirty="0"/>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smtClean="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smtClean="0"/>
              <a:t>Click to edit master title style</a:t>
            </a:r>
            <a:endParaRPr lang="en-US" dirty="0"/>
          </a:p>
        </p:txBody>
      </p:sp>
    </p:spTree>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spTree>
    <p:extLst/>
  </p:cSld>
  <p:clrMapOvr>
    <a:masterClrMapping/>
  </p:clrMapOvr>
  <p:timing>
    <p:tnLst>
      <p:par>
        <p:cTn id="1" dur="indefinite" restart="never" nodeType="tmRoot"/>
      </p:par>
    </p:tnLst>
  </p:timing>
  <p:hf hdr="0" ftr="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smtClean="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smtClean="0"/>
              <a:t>Click to edit content</a:t>
            </a:r>
          </a:p>
          <a:p>
            <a:pPr lvl="1"/>
            <a:r>
              <a:rPr lang="en-US" noProof="0" dirty="0" smtClean="0"/>
              <a:t>Second level</a:t>
            </a:r>
          </a:p>
          <a:p>
            <a:pPr lvl="2"/>
            <a:r>
              <a:rPr lang="en-US" noProof="0" dirty="0" smtClean="0"/>
              <a:t>Third level</a:t>
            </a:r>
          </a:p>
          <a:p>
            <a:pPr lvl="3"/>
            <a:r>
              <a:rPr lang="en-US" noProof="0" dirty="0" smtClean="0"/>
              <a:t>Fourth level</a:t>
            </a:r>
          </a:p>
          <a:p>
            <a:pPr lvl="3"/>
            <a:r>
              <a:rPr lang="en-US" noProof="0" dirty="0" smtClean="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smtClean="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timing>
    <p:tnLst>
      <p:par>
        <p:cTn id="1" dur="indefinite" restart="never" nodeType="tmRoot"/>
      </p:par>
    </p:tnLst>
  </p:timing>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46942" y="339648"/>
            <a:ext cx="10893877" cy="553998"/>
          </a:xfrm>
          <a:prstGeom prst="rect">
            <a:avLst/>
          </a:prstGeom>
          <a:noFill/>
        </p:spPr>
        <p:txBody>
          <a:bodyPr wrap="square" rtlCol="0">
            <a:spAutoFit/>
          </a:bodyPr>
          <a:lstStyle/>
          <a:p>
            <a:r>
              <a:rPr lang="en-US" sz="3000" b="1" dirty="0" smtClean="0">
                <a:latin typeface="Source Sans Pro Black" charset="0"/>
                <a:ea typeface="Source Sans Pro Black" charset="0"/>
                <a:cs typeface="Source Sans Pro Black" charset="0"/>
              </a:rPr>
              <a:t>SCHEMATIC </a:t>
            </a:r>
            <a:r>
              <a:rPr lang="en-US" sz="3000" dirty="0" smtClean="0">
                <a:latin typeface="Source Sans Pro Light" charset="0"/>
                <a:ea typeface="Source Sans Pro Light" charset="0"/>
                <a:cs typeface="Source Sans Pro Light" charset="0"/>
              </a:rPr>
              <a:t>/ </a:t>
            </a:r>
            <a:r>
              <a:rPr lang="en-US" sz="2800" dirty="0"/>
              <a:t>firmware</a:t>
            </a:r>
            <a:endParaRPr lang="en-US" sz="2800" dirty="0">
              <a:latin typeface="Source Sans Pro Light" charset="0"/>
              <a:ea typeface="Source Sans Pro Light" charset="0"/>
              <a:cs typeface="Source Sans Pro Light" charset="0"/>
            </a:endParaRPr>
          </a:p>
        </p:txBody>
      </p:sp>
      <p:grpSp>
        <p:nvGrpSpPr>
          <p:cNvPr id="4" name="Group 3"/>
          <p:cNvGrpSpPr/>
          <p:nvPr/>
        </p:nvGrpSpPr>
        <p:grpSpPr>
          <a:xfrm>
            <a:off x="1676041" y="1209909"/>
            <a:ext cx="8923963" cy="5177385"/>
            <a:chOff x="1676041" y="1209909"/>
            <a:chExt cx="8923963" cy="5177385"/>
          </a:xfrm>
        </p:grpSpPr>
        <p:sp>
          <p:nvSpPr>
            <p:cNvPr id="8" name="Snip Same Side Corner Rectangle 7"/>
            <p:cNvSpPr/>
            <p:nvPr/>
          </p:nvSpPr>
          <p:spPr>
            <a:xfrm>
              <a:off x="2127962" y="5514193"/>
              <a:ext cx="8353541" cy="541588"/>
            </a:xfrm>
            <a:prstGeom prst="snip2SameRect">
              <a:avLst>
                <a:gd name="adj1" fmla="val 12569"/>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36000" rtlCol="0" anchor="t">
              <a:noAutofit/>
            </a:bodyPr>
            <a:lstStyle/>
            <a:p>
              <a:pPr indent="-349200">
                <a:lnSpc>
                  <a:spcPts val="1720"/>
                </a:lnSpc>
              </a:pPr>
              <a:endParaRPr lang="en-US" sz="1400" b="1" i="1" kern="1100" dirty="0" smtClean="0">
                <a:solidFill>
                  <a:schemeClr val="bg1"/>
                </a:solidFill>
                <a:latin typeface="Source Sans Pro Semibold" charset="0"/>
                <a:ea typeface="Source Sans Pro Semibold" charset="0"/>
                <a:cs typeface="Source Sans Pro Semibold" charset="0"/>
              </a:endParaRPr>
            </a:p>
          </p:txBody>
        </p:sp>
        <p:sp>
          <p:nvSpPr>
            <p:cNvPr id="9" name="Arc 8">
              <a:extLst>
                <a:ext uri="{FF2B5EF4-FFF2-40B4-BE49-F238E27FC236}">
                  <a16:creationId xmlns:a16="http://schemas.microsoft.com/office/drawing/2014/main" xmlns="" id="{FDBFB02F-DAA9-4EC8-B20B-1474AE0A4F3B}"/>
                </a:ext>
              </a:extLst>
            </p:cNvPr>
            <p:cNvSpPr/>
            <p:nvPr/>
          </p:nvSpPr>
          <p:spPr>
            <a:xfrm rot="16200000">
              <a:off x="2017188" y="5953781"/>
              <a:ext cx="229393" cy="214002"/>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Arc 9">
              <a:extLst>
                <a:ext uri="{FF2B5EF4-FFF2-40B4-BE49-F238E27FC236}">
                  <a16:creationId xmlns:a16="http://schemas.microsoft.com/office/drawing/2014/main" xmlns="" id="{FDBFB02F-DAA9-4EC8-B20B-1474AE0A4F3B}"/>
                </a:ext>
              </a:extLst>
            </p:cNvPr>
            <p:cNvSpPr/>
            <p:nvPr/>
          </p:nvSpPr>
          <p:spPr>
            <a:xfrm>
              <a:off x="10370579" y="5946085"/>
              <a:ext cx="229425" cy="213972"/>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ounded Rectangle 10"/>
            <p:cNvSpPr/>
            <p:nvPr/>
          </p:nvSpPr>
          <p:spPr>
            <a:xfrm>
              <a:off x="9439649" y="5606995"/>
              <a:ext cx="948905" cy="340781"/>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lvl="0" algn="ctr" defTabSz="914400">
                <a:lnSpc>
                  <a:spcPts val="1180"/>
                </a:lnSpc>
                <a:defRPr/>
              </a:pPr>
              <a:r>
                <a:rPr lang="en-US" sz="1200" kern="0" dirty="0" err="1">
                  <a:solidFill>
                    <a:schemeClr val="bg1"/>
                  </a:solidFill>
                  <a:latin typeface="Source Sans Pro Light" charset="0"/>
                  <a:ea typeface="Source Sans Pro Light" charset="0"/>
                  <a:cs typeface="Source Sans Pro Light" charset="0"/>
                </a:rPr>
                <a:t>Periph</a:t>
              </a:r>
              <a:r>
                <a:rPr lang="en-US" sz="1200" kern="0" dirty="0">
                  <a:solidFill>
                    <a:schemeClr val="bg1"/>
                  </a:solidFill>
                  <a:latin typeface="Source Sans Pro Light" charset="0"/>
                  <a:ea typeface="Source Sans Pro Light" charset="0"/>
                  <a:cs typeface="Source Sans Pro Light" charset="0"/>
                </a:rPr>
                <a:t> </a:t>
              </a:r>
              <a:r>
                <a:rPr lang="mr-IN" sz="1200" i="1" kern="0" dirty="0" smtClean="0">
                  <a:solidFill>
                    <a:schemeClr val="bg1"/>
                  </a:solidFill>
                  <a:latin typeface="Source Sans Pro Light" charset="0"/>
                  <a:ea typeface="Source Sans Pro Light" charset="0"/>
                  <a:cs typeface="Source Sans Pro Light" charset="0"/>
                </a:rPr>
                <a:t>…</a:t>
              </a:r>
              <a:endParaRPr lang="en-US" sz="1200" i="1" kern="0" dirty="0">
                <a:solidFill>
                  <a:schemeClr val="bg1"/>
                </a:solidFill>
                <a:latin typeface="Source Sans Pro Light" charset="0"/>
                <a:ea typeface="Source Sans Pro Light" charset="0"/>
                <a:cs typeface="Source Sans Pro Light" charset="0"/>
              </a:endParaRPr>
            </a:p>
          </p:txBody>
        </p:sp>
        <p:sp>
          <p:nvSpPr>
            <p:cNvPr id="12" name="Rounded Rectangle 11"/>
            <p:cNvSpPr/>
            <p:nvPr/>
          </p:nvSpPr>
          <p:spPr>
            <a:xfrm>
              <a:off x="3276109" y="5605132"/>
              <a:ext cx="872340"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LCD</a:t>
              </a:r>
            </a:p>
          </p:txBody>
        </p:sp>
        <p:sp>
          <p:nvSpPr>
            <p:cNvPr id="13" name="Rounded Rectangle 12"/>
            <p:cNvSpPr/>
            <p:nvPr/>
          </p:nvSpPr>
          <p:spPr>
            <a:xfrm>
              <a:off x="5160346" y="5599462"/>
              <a:ext cx="993077" cy="355846"/>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00"/>
                </a:lnSpc>
                <a:defRPr/>
              </a:pPr>
              <a:r>
                <a:rPr lang="en-US" sz="1120" kern="0" dirty="0" smtClean="0">
                  <a:solidFill>
                    <a:schemeClr val="bg1"/>
                  </a:solidFill>
                  <a:latin typeface="Source Sans Pro Light" charset="0"/>
                  <a:ea typeface="Source Sans Pro Light" charset="0"/>
                  <a:cs typeface="Source Sans Pro Light" charset="0"/>
                </a:rPr>
                <a:t>Wi-Fi/BLE/</a:t>
              </a:r>
              <a:r>
                <a:rPr lang="mr-IN" sz="1120" kern="0" dirty="0" smtClean="0">
                  <a:solidFill>
                    <a:schemeClr val="bg1"/>
                  </a:solidFill>
                  <a:latin typeface="Source Sans Pro Light" charset="0"/>
                  <a:ea typeface="Source Sans Pro Light" charset="0"/>
                  <a:cs typeface="Source Sans Pro Light" charset="0"/>
                </a:rPr>
                <a:t>…</a:t>
              </a:r>
              <a:endParaRPr lang="en-US" sz="1120" kern="0" dirty="0">
                <a:solidFill>
                  <a:schemeClr val="bg1"/>
                </a:solidFill>
                <a:latin typeface="Source Sans Pro Light" charset="0"/>
                <a:ea typeface="Source Sans Pro Light" charset="0"/>
                <a:cs typeface="Source Sans Pro Light" charset="0"/>
              </a:endParaRPr>
            </a:p>
          </p:txBody>
        </p:sp>
        <p:sp>
          <p:nvSpPr>
            <p:cNvPr id="14" name="Rounded Rectangle 13"/>
            <p:cNvSpPr/>
            <p:nvPr/>
          </p:nvSpPr>
          <p:spPr>
            <a:xfrm>
              <a:off x="6250104" y="5596105"/>
              <a:ext cx="1138140" cy="362561"/>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lvl="0" algn="ctr">
                <a:lnSpc>
                  <a:spcPts val="1100"/>
                </a:lnSpc>
                <a:defRPr/>
              </a:pPr>
              <a:r>
                <a:rPr lang="en-US" sz="1200" dirty="0">
                  <a:solidFill>
                    <a:schemeClr val="bg1"/>
                  </a:solidFill>
                  <a:latin typeface="Source Sans Pro Light" charset="0"/>
                  <a:ea typeface="Source Sans Pro Light" charset="0"/>
                  <a:cs typeface="Source Sans Pro Light" charset="0"/>
                </a:rPr>
                <a:t>Mass Storage</a:t>
              </a:r>
            </a:p>
          </p:txBody>
        </p:sp>
        <p:sp>
          <p:nvSpPr>
            <p:cNvPr id="15" name="Rounded Rectangle 14"/>
            <p:cNvSpPr/>
            <p:nvPr/>
          </p:nvSpPr>
          <p:spPr>
            <a:xfrm>
              <a:off x="7484923" y="5605132"/>
              <a:ext cx="880682"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Serial</a:t>
              </a:r>
            </a:p>
          </p:txBody>
        </p:sp>
        <p:sp>
          <p:nvSpPr>
            <p:cNvPr id="16" name="Rounded Rectangle 15"/>
            <p:cNvSpPr/>
            <p:nvPr/>
          </p:nvSpPr>
          <p:spPr>
            <a:xfrm>
              <a:off x="8462285" y="5605132"/>
              <a:ext cx="880682"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Memory</a:t>
              </a:r>
            </a:p>
          </p:txBody>
        </p:sp>
        <p:sp>
          <p:nvSpPr>
            <p:cNvPr id="17" name="Rounded Rectangle 16"/>
            <p:cNvSpPr/>
            <p:nvPr/>
          </p:nvSpPr>
          <p:spPr>
            <a:xfrm>
              <a:off x="4245129" y="5605132"/>
              <a:ext cx="818537"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Ethernet</a:t>
              </a:r>
            </a:p>
          </p:txBody>
        </p:sp>
        <p:sp>
          <p:nvSpPr>
            <p:cNvPr id="19" name="Rounded Rectangle 18"/>
            <p:cNvSpPr/>
            <p:nvPr/>
          </p:nvSpPr>
          <p:spPr>
            <a:xfrm>
              <a:off x="2102258" y="1209909"/>
              <a:ext cx="8440884" cy="1719806"/>
            </a:xfrm>
            <a:prstGeom prst="roundRect">
              <a:avLst>
                <a:gd name="adj" fmla="val 6137"/>
              </a:avLst>
            </a:prstGeom>
            <a:solidFill>
              <a:schemeClr val="bg1"/>
            </a:solidFill>
            <a:ln w="12700">
              <a:noFill/>
            </a:ln>
            <a:effectLst>
              <a:outerShdw blurRad="50800" algn="ctr" rotWithShape="0">
                <a:schemeClr val="bg2">
                  <a:lumMod val="5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63500" sx="102000" sy="102000" algn="ctr" rotWithShape="0">
                    <a:schemeClr val="accent1">
                      <a:lumMod val="60000"/>
                      <a:lumOff val="40000"/>
                      <a:alpha val="40000"/>
                    </a:schemeClr>
                  </a:outerShdw>
                </a:effectLst>
              </a:endParaRPr>
            </a:p>
          </p:txBody>
        </p:sp>
        <p:sp>
          <p:nvSpPr>
            <p:cNvPr id="21" name="Rounded Rectangle 20"/>
            <p:cNvSpPr/>
            <p:nvPr/>
          </p:nvSpPr>
          <p:spPr>
            <a:xfrm>
              <a:off x="2210248" y="1302452"/>
              <a:ext cx="8069608" cy="259353"/>
            </a:xfrm>
            <a:prstGeom prst="roundRect">
              <a:avLst>
                <a:gd name="adj" fmla="val 22508"/>
              </a:avLst>
            </a:prstGeom>
            <a:solidFill>
              <a:schemeClr val="accent1"/>
            </a:solidFill>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r>
                <a:rPr lang="en-US" sz="1600" b="1" dirty="0" smtClean="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rPr>
                <a:t>YOUR APPLICATION</a:t>
              </a:r>
              <a:endParaRPr lang="en-US" sz="1600" b="1" dirty="0">
                <a:solidFill>
                  <a:schemeClr val="bg1"/>
                </a:solidFill>
                <a:effectLst>
                  <a:outerShdw blurRad="50800" dist="38100" dir="5400000" algn="t" rotWithShape="0">
                    <a:prstClr val="black">
                      <a:alpha val="40000"/>
                    </a:prstClr>
                  </a:outerShdw>
                </a:effectLst>
                <a:latin typeface="Source Sans Pro" charset="0"/>
                <a:ea typeface="Source Sans Pro" charset="0"/>
                <a:cs typeface="Source Sans Pro" charset="0"/>
              </a:endParaRPr>
            </a:p>
          </p:txBody>
        </p:sp>
        <p:sp>
          <p:nvSpPr>
            <p:cNvPr id="22" name="Rounded Rectangle 21"/>
            <p:cNvSpPr/>
            <p:nvPr/>
          </p:nvSpPr>
          <p:spPr>
            <a:xfrm>
              <a:off x="2209485" y="1641633"/>
              <a:ext cx="6128783" cy="362106"/>
            </a:xfrm>
            <a:prstGeom prst="roundRect">
              <a:avLst>
                <a:gd name="adj" fmla="val 21024"/>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lvl="0" algn="ctr"/>
              <a:r>
                <a:rPr lang="en-US" sz="1600" b="1" dirty="0" smtClean="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ADD-ON LIBRARIES</a:t>
              </a:r>
              <a:endParaRPr lang="en-US" sz="24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endParaRPr>
            </a:p>
          </p:txBody>
        </p:sp>
        <p:sp>
          <p:nvSpPr>
            <p:cNvPr id="23" name="Rounded Rectangle 22"/>
            <p:cNvSpPr/>
            <p:nvPr/>
          </p:nvSpPr>
          <p:spPr>
            <a:xfrm>
              <a:off x="2209486" y="2085647"/>
              <a:ext cx="7245406" cy="728194"/>
            </a:xfrm>
            <a:prstGeom prst="roundRect">
              <a:avLst>
                <a:gd name="adj" fmla="val 10443"/>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lvl="0" algn="ctr"/>
              <a:r>
                <a:rPr lang="en-US" sz="16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a:t>
              </a:r>
              <a:r>
                <a:rPr lang="en-US" sz="1600" b="1" dirty="0" smtClean="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                   FOUNDATION </a:t>
              </a:r>
              <a:r>
                <a:rPr lang="en-US" sz="1600" b="1" dirty="0">
                  <a:solidFill>
                    <a:schemeClr val="bg1"/>
                  </a:solidFill>
                  <a:effectLst>
                    <a:outerShdw blurRad="127000" dist="38100" dir="5400000" algn="t" rotWithShape="0">
                      <a:schemeClr val="accent1"/>
                    </a:outerShdw>
                  </a:effectLst>
                  <a:latin typeface="Source Sans Pro" charset="0"/>
                  <a:ea typeface="Source Sans Pro" charset="0"/>
                  <a:cs typeface="Source Sans Pro" charset="0"/>
                </a:rPr>
                <a:t>LIBRARIES</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smtClean="0">
                <a:solidFill>
                  <a:schemeClr val="bg1"/>
                </a:solidFill>
                <a:latin typeface="Source Sans Pro" charset="0"/>
                <a:ea typeface="Source Sans Pro" charset="0"/>
                <a:cs typeface="Source Sans Pro" charset="0"/>
              </a:endParaRPr>
            </a:p>
          </p:txBody>
        </p:sp>
        <p:sp>
          <p:nvSpPr>
            <p:cNvPr id="24" name="Rounded Rectangle 23"/>
            <p:cNvSpPr/>
            <p:nvPr/>
          </p:nvSpPr>
          <p:spPr>
            <a:xfrm>
              <a:off x="8449346" y="2420974"/>
              <a:ext cx="89407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Lib</a:t>
              </a:r>
              <a:r>
                <a:rPr lang="mr-IN" sz="1200" dirty="0" smtClean="0">
                  <a:solidFill>
                    <a:schemeClr val="accent1"/>
                  </a:solidFill>
                  <a:latin typeface="Source Sans Pro Light" charset="0"/>
                  <a:ea typeface="Source Sans Pro Light" charset="0"/>
                  <a:cs typeface="Source Sans Pro Light" charset="0"/>
                </a:rPr>
                <a:t>…</a:t>
              </a:r>
              <a:endParaRPr lang="en-US" sz="1200" dirty="0">
                <a:solidFill>
                  <a:schemeClr val="accent1"/>
                </a:solidFill>
                <a:latin typeface="Source Sans Pro Light" charset="0"/>
                <a:ea typeface="Source Sans Pro Light" charset="0"/>
                <a:cs typeface="Source Sans Pro Light" charset="0"/>
              </a:endParaRPr>
            </a:p>
          </p:txBody>
        </p:sp>
        <p:sp>
          <p:nvSpPr>
            <p:cNvPr id="25" name="Rounded Rectangle 24"/>
            <p:cNvSpPr/>
            <p:nvPr/>
          </p:nvSpPr>
          <p:spPr>
            <a:xfrm>
              <a:off x="3402959" y="2432011"/>
              <a:ext cx="891206"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err="1" smtClean="0">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26" name="Rounded Rectangle 25"/>
            <p:cNvSpPr/>
            <p:nvPr/>
          </p:nvSpPr>
          <p:spPr>
            <a:xfrm>
              <a:off x="4405464"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NET</a:t>
              </a:r>
              <a:endParaRPr lang="en-US" sz="1200" dirty="0">
                <a:solidFill>
                  <a:schemeClr val="accent1"/>
                </a:solidFill>
                <a:latin typeface="Source Sans Pro Light" charset="0"/>
                <a:ea typeface="Source Sans Pro Light" charset="0"/>
                <a:cs typeface="Source Sans Pro Light" charset="0"/>
              </a:endParaRPr>
            </a:p>
          </p:txBody>
        </p:sp>
        <p:sp>
          <p:nvSpPr>
            <p:cNvPr id="27" name="Rounded Rectangle 26"/>
            <p:cNvSpPr/>
            <p:nvPr/>
          </p:nvSpPr>
          <p:spPr>
            <a:xfrm>
              <a:off x="5416490"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SSL</a:t>
              </a:r>
              <a:endParaRPr lang="en-US" sz="1200" dirty="0">
                <a:solidFill>
                  <a:schemeClr val="accent1"/>
                </a:solidFill>
                <a:latin typeface="Source Sans Pro Light" charset="0"/>
                <a:ea typeface="Source Sans Pro Light" charset="0"/>
                <a:cs typeface="Source Sans Pro Light" charset="0"/>
              </a:endParaRPr>
            </a:p>
          </p:txBody>
        </p:sp>
        <p:sp>
          <p:nvSpPr>
            <p:cNvPr id="28" name="Rounded Rectangle 27"/>
            <p:cNvSpPr/>
            <p:nvPr/>
          </p:nvSpPr>
          <p:spPr>
            <a:xfrm>
              <a:off x="6427516"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FS</a:t>
              </a:r>
              <a:endParaRPr lang="en-US" sz="1200" dirty="0">
                <a:solidFill>
                  <a:schemeClr val="accent1"/>
                </a:solidFill>
                <a:latin typeface="Source Sans Pro Light" charset="0"/>
                <a:ea typeface="Source Sans Pro Light" charset="0"/>
                <a:cs typeface="Source Sans Pro Light" charset="0"/>
              </a:endParaRPr>
            </a:p>
          </p:txBody>
        </p:sp>
        <p:sp>
          <p:nvSpPr>
            <p:cNvPr id="29" name="Rounded Rectangle 28"/>
            <p:cNvSpPr/>
            <p:nvPr/>
          </p:nvSpPr>
          <p:spPr>
            <a:xfrm>
              <a:off x="7438542" y="2432011"/>
              <a:ext cx="899727"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smtClean="0">
                  <a:solidFill>
                    <a:schemeClr val="accent1"/>
                  </a:solidFill>
                  <a:latin typeface="Source Sans Pro Light" charset="0"/>
                  <a:ea typeface="Source Sans Pro Light" charset="0"/>
                  <a:cs typeface="Source Sans Pro Light" charset="0"/>
                </a:rPr>
                <a:t>ECOM</a:t>
              </a:r>
              <a:endParaRPr lang="en-US" sz="1200" dirty="0">
                <a:solidFill>
                  <a:schemeClr val="accent1"/>
                </a:solidFill>
                <a:latin typeface="Source Sans Pro Light" charset="0"/>
                <a:ea typeface="Source Sans Pro Light" charset="0"/>
                <a:cs typeface="Source Sans Pro Light" charset="0"/>
              </a:endParaRPr>
            </a:p>
          </p:txBody>
        </p:sp>
        <p:sp>
          <p:nvSpPr>
            <p:cNvPr id="31" name="Rounded Rectangle 30"/>
            <p:cNvSpPr/>
            <p:nvPr/>
          </p:nvSpPr>
          <p:spPr>
            <a:xfrm>
              <a:off x="2400454" y="2432011"/>
              <a:ext cx="891206" cy="26338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accent1"/>
                  </a:solidFill>
                  <a:latin typeface="Source Sans Pro Light" charset="0"/>
                  <a:ea typeface="Source Sans Pro Light" charset="0"/>
                  <a:cs typeface="Source Sans Pro Light" charset="0"/>
                </a:rPr>
                <a:t>EDC BON</a:t>
              </a:r>
              <a:endParaRPr lang="en-US" sz="1200" dirty="0">
                <a:solidFill>
                  <a:schemeClr val="accent1"/>
                </a:solidFill>
                <a:latin typeface="Source Sans Pro Light" charset="0"/>
                <a:ea typeface="Source Sans Pro Light" charset="0"/>
                <a:cs typeface="Source Sans Pro Light" charset="0"/>
              </a:endParaRPr>
            </a:p>
          </p:txBody>
        </p:sp>
        <p:sp>
          <p:nvSpPr>
            <p:cNvPr id="33" name="Rounded Rectangle 32"/>
            <p:cNvSpPr/>
            <p:nvPr/>
          </p:nvSpPr>
          <p:spPr>
            <a:xfrm>
              <a:off x="9560037" y="1296097"/>
              <a:ext cx="847968" cy="1514557"/>
            </a:xfrm>
            <a:prstGeom prst="roundRect">
              <a:avLst>
                <a:gd name="adj" fmla="val 8613"/>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35" name="Rounded Rectangle 34"/>
            <p:cNvSpPr/>
            <p:nvPr/>
          </p:nvSpPr>
          <p:spPr>
            <a:xfrm>
              <a:off x="2102257" y="3113520"/>
              <a:ext cx="8440885" cy="2280975"/>
            </a:xfrm>
            <a:prstGeom prst="roundRect">
              <a:avLst>
                <a:gd name="adj" fmla="val 4681"/>
              </a:avLst>
            </a:prstGeom>
            <a:solidFill>
              <a:schemeClr val="bg1"/>
            </a:solidFill>
            <a:ln w="12700">
              <a:noFill/>
            </a:ln>
            <a:effectLst>
              <a:outerShdw blurRad="50800" algn="ctr" rotWithShape="0">
                <a:schemeClr val="bg2">
                  <a:lumMod val="5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63500" sx="102000" sy="102000" algn="ctr" rotWithShape="0">
                    <a:schemeClr val="accent1">
                      <a:lumMod val="60000"/>
                      <a:lumOff val="40000"/>
                      <a:alpha val="40000"/>
                    </a:schemeClr>
                  </a:outerShdw>
                </a:effectLst>
              </a:endParaRPr>
            </a:p>
          </p:txBody>
        </p:sp>
        <p:sp>
          <p:nvSpPr>
            <p:cNvPr id="40" name="Rounded Rectangle 39"/>
            <p:cNvSpPr/>
            <p:nvPr/>
          </p:nvSpPr>
          <p:spPr>
            <a:xfrm>
              <a:off x="2209486" y="4672062"/>
              <a:ext cx="8234993" cy="274211"/>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a:t>
              </a:r>
            </a:p>
          </p:txBody>
        </p:sp>
        <p:sp>
          <p:nvSpPr>
            <p:cNvPr id="41" name="Rounded Rectangle 40"/>
            <p:cNvSpPr/>
            <p:nvPr/>
          </p:nvSpPr>
          <p:spPr>
            <a:xfrm>
              <a:off x="3382484" y="4212621"/>
              <a:ext cx="7061996" cy="360539"/>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a:p>
              <a:pPr algn="ctr"/>
              <a:endParaRPr lang="en-US" sz="1200" i="1" dirty="0">
                <a:solidFill>
                  <a:schemeClr val="bg1"/>
                </a:solidFill>
                <a:latin typeface="Source Sans Pro Light" charset="0"/>
                <a:ea typeface="Source Sans Pro Light" charset="0"/>
                <a:cs typeface="Source Sans Pro Light" charset="0"/>
              </a:endParaRPr>
            </a:p>
          </p:txBody>
        </p:sp>
        <p:sp>
          <p:nvSpPr>
            <p:cNvPr id="42" name="Rounded Rectangle 41"/>
            <p:cNvSpPr/>
            <p:nvPr/>
          </p:nvSpPr>
          <p:spPr>
            <a:xfrm>
              <a:off x="3442838" y="4261196"/>
              <a:ext cx="851327" cy="263388"/>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bg2">
                      <a:lumMod val="50000"/>
                    </a:schemeClr>
                  </a:solidFill>
                  <a:latin typeface="Source Sans Pro Light" charset="0"/>
                  <a:ea typeface="Source Sans Pro Light" charset="0"/>
                  <a:cs typeface="Source Sans Pro Light" charset="0"/>
                </a:rPr>
                <a:t>Driver</a:t>
              </a:r>
            </a:p>
          </p:txBody>
        </p:sp>
        <p:sp>
          <p:nvSpPr>
            <p:cNvPr id="43" name="Rounded Rectangle 42"/>
            <p:cNvSpPr/>
            <p:nvPr/>
          </p:nvSpPr>
          <p:spPr>
            <a:xfrm>
              <a:off x="3402958" y="3290997"/>
              <a:ext cx="891207" cy="306794"/>
            </a:xfrm>
            <a:prstGeom prst="roundRect">
              <a:avLst>
                <a:gd name="adj" fmla="val 13128"/>
              </a:avLst>
            </a:prstGeom>
            <a:solidFill>
              <a:schemeClr val="accent1">
                <a:lumMod val="60000"/>
                <a:lumOff val="4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lnSpc>
                  <a:spcPts val="1200"/>
                </a:lnSpc>
              </a:pPr>
              <a:r>
                <a:rPr lang="en-US" sz="1200" dirty="0">
                  <a:solidFill>
                    <a:schemeClr val="bg1"/>
                  </a:solidFill>
                  <a:latin typeface="Source Sans Pro Light" charset="0"/>
                  <a:ea typeface="Source Sans Pro Light" charset="0"/>
                  <a:cs typeface="Source Sans Pro Light" charset="0"/>
                </a:rPr>
                <a:t>Graphical</a:t>
              </a:r>
            </a:p>
            <a:p>
              <a:pPr algn="ctr">
                <a:lnSpc>
                  <a:spcPts val="1200"/>
                </a:lnSpc>
              </a:pPr>
              <a:r>
                <a:rPr lang="en-US" sz="1200" dirty="0">
                  <a:solidFill>
                    <a:schemeClr val="bg1"/>
                  </a:solidFill>
                  <a:latin typeface="Source Sans Pro Light" charset="0"/>
                  <a:ea typeface="Source Sans Pro Light" charset="0"/>
                  <a:cs typeface="Source Sans Pro Light" charset="0"/>
                </a:rPr>
                <a:t>Engine</a:t>
              </a:r>
            </a:p>
          </p:txBody>
        </p:sp>
        <p:sp>
          <p:nvSpPr>
            <p:cNvPr id="44" name="Rounded Rectangle 43"/>
            <p:cNvSpPr/>
            <p:nvPr/>
          </p:nvSpPr>
          <p:spPr>
            <a:xfrm>
              <a:off x="4402469" y="3808532"/>
              <a:ext cx="1911790" cy="309727"/>
            </a:xfrm>
            <a:prstGeom prst="roundRect">
              <a:avLst>
                <a:gd name="adj" fmla="val 1601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smtClean="0">
                  <a:solidFill>
                    <a:schemeClr val="bg1"/>
                  </a:solidFill>
                  <a:latin typeface="Source Sans Pro Light" charset="0"/>
                  <a:ea typeface="Source Sans Pro Light" charset="0"/>
                  <a:cs typeface="Source Sans Pro Light" charset="0"/>
                </a:rPr>
                <a:t>TCP/IP Stack</a:t>
              </a:r>
              <a:endParaRPr lang="en-US" sz="1200" dirty="0">
                <a:solidFill>
                  <a:schemeClr val="bg1"/>
                </a:solidFill>
                <a:latin typeface="Source Sans Pro Light" charset="0"/>
                <a:ea typeface="Source Sans Pro Light" charset="0"/>
                <a:cs typeface="Source Sans Pro Light" charset="0"/>
              </a:endParaRPr>
            </a:p>
          </p:txBody>
        </p:sp>
        <p:sp>
          <p:nvSpPr>
            <p:cNvPr id="45" name="Rounded Rectangle 44"/>
            <p:cNvSpPr/>
            <p:nvPr/>
          </p:nvSpPr>
          <p:spPr>
            <a:xfrm>
              <a:off x="5500827" y="3864209"/>
              <a:ext cx="737533" cy="204384"/>
            </a:xfrm>
            <a:prstGeom prst="roundRect">
              <a:avLst>
                <a:gd name="adj" fmla="val 50000"/>
              </a:avLst>
            </a:prstGeom>
            <a:noFill/>
            <a:ln w="12700">
              <a:solidFill>
                <a:schemeClr val="bg1"/>
              </a:solidFill>
            </a:ln>
            <a:effectLst/>
          </p:spPr>
          <p:style>
            <a:lnRef idx="2">
              <a:schemeClr val="dk1"/>
            </a:lnRef>
            <a:fillRef idx="1">
              <a:schemeClr val="lt1"/>
            </a:fillRef>
            <a:effectRef idx="0">
              <a:schemeClr val="dk1"/>
            </a:effectRef>
            <a:fontRef idx="minor">
              <a:schemeClr val="dk1"/>
            </a:fontRef>
          </p:style>
          <p:txBody>
            <a:bodyPr wrap="square" tIns="0" bIns="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SSL</a:t>
              </a:r>
              <a:endParaRPr lang="en-US" sz="1200" dirty="0">
                <a:solidFill>
                  <a:schemeClr val="bg1"/>
                </a:solidFill>
                <a:latin typeface="Source Sans Pro Light" charset="0"/>
                <a:ea typeface="Source Sans Pro Light" charset="0"/>
                <a:cs typeface="Source Sans Pro Light" charset="0"/>
              </a:endParaRPr>
            </a:p>
          </p:txBody>
        </p:sp>
        <p:sp>
          <p:nvSpPr>
            <p:cNvPr id="46" name="Rounded Rectangle 45"/>
            <p:cNvSpPr/>
            <p:nvPr/>
          </p:nvSpPr>
          <p:spPr>
            <a:xfrm>
              <a:off x="6423863" y="3807353"/>
              <a:ext cx="902621"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FS Lib</a:t>
              </a:r>
            </a:p>
          </p:txBody>
        </p:sp>
        <p:sp>
          <p:nvSpPr>
            <p:cNvPr id="47" name="Rounded Rectangle 46"/>
            <p:cNvSpPr/>
            <p:nvPr/>
          </p:nvSpPr>
          <p:spPr>
            <a:xfrm>
              <a:off x="7436089" y="3807353"/>
              <a:ext cx="902179"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I/O Lib</a:t>
              </a:r>
            </a:p>
          </p:txBody>
        </p:sp>
        <p:sp>
          <p:nvSpPr>
            <p:cNvPr id="49" name="Rounded Rectangle 48"/>
            <p:cNvSpPr/>
            <p:nvPr/>
          </p:nvSpPr>
          <p:spPr>
            <a:xfrm>
              <a:off x="8447873" y="3806402"/>
              <a:ext cx="902179" cy="301939"/>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Lib </a:t>
              </a:r>
              <a:r>
                <a:rPr lang="mr-IN" sz="1200" i="1" dirty="0" smtClean="0">
                  <a:solidFill>
                    <a:schemeClr val="bg1"/>
                  </a:solidFill>
                  <a:latin typeface="Source Sans Pro Light" charset="0"/>
                  <a:ea typeface="Source Sans Pro Light" charset="0"/>
                  <a:cs typeface="Source Sans Pro Light" charset="0"/>
                </a:rPr>
                <a:t>…</a:t>
              </a:r>
              <a:endParaRPr lang="en-US" sz="1200" i="1" dirty="0">
                <a:solidFill>
                  <a:schemeClr val="bg1"/>
                </a:solidFill>
                <a:latin typeface="Source Sans Pro Light" charset="0"/>
                <a:ea typeface="Source Sans Pro Light" charset="0"/>
                <a:cs typeface="Source Sans Pro Light" charset="0"/>
              </a:endParaRPr>
            </a:p>
          </p:txBody>
        </p:sp>
        <p:sp>
          <p:nvSpPr>
            <p:cNvPr id="50" name="Rounded Rectangle 49"/>
            <p:cNvSpPr/>
            <p:nvPr/>
          </p:nvSpPr>
          <p:spPr>
            <a:xfrm>
              <a:off x="4402468" y="4261196"/>
              <a:ext cx="899727" cy="263388"/>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bg2">
                      <a:lumMod val="50000"/>
                    </a:schemeClr>
                  </a:solidFill>
                  <a:latin typeface="Source Sans Pro Light" charset="0"/>
                  <a:ea typeface="Source Sans Pro Light" charset="0"/>
                  <a:cs typeface="Source Sans Pro Light" charset="0"/>
                </a:rPr>
                <a:t>Driver</a:t>
              </a:r>
            </a:p>
          </p:txBody>
        </p:sp>
        <p:sp>
          <p:nvSpPr>
            <p:cNvPr id="53" name="Rounded Rectangle 52"/>
            <p:cNvSpPr/>
            <p:nvPr/>
          </p:nvSpPr>
          <p:spPr>
            <a:xfrm>
              <a:off x="7438542" y="4261196"/>
              <a:ext cx="899727" cy="263388"/>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bg2">
                      <a:lumMod val="50000"/>
                    </a:schemeClr>
                  </a:solidFill>
                  <a:latin typeface="Source Sans Pro Light" charset="0"/>
                  <a:ea typeface="Source Sans Pro Light" charset="0"/>
                  <a:cs typeface="Source Sans Pro Light" charset="0"/>
                </a:rPr>
                <a:t>Driver</a:t>
              </a:r>
              <a:endParaRPr lang="en-US" sz="1200" dirty="0">
                <a:solidFill>
                  <a:schemeClr val="bg2">
                    <a:lumMod val="50000"/>
                  </a:schemeClr>
                </a:solidFill>
                <a:latin typeface="Source Sans Pro Light" charset="0"/>
                <a:ea typeface="Source Sans Pro Light" charset="0"/>
                <a:cs typeface="Source Sans Pro Light" charset="0"/>
              </a:endParaRPr>
            </a:p>
          </p:txBody>
        </p:sp>
        <p:sp>
          <p:nvSpPr>
            <p:cNvPr id="55" name="Rounded Rectangle 54"/>
            <p:cNvSpPr/>
            <p:nvPr/>
          </p:nvSpPr>
          <p:spPr>
            <a:xfrm>
              <a:off x="5870184" y="4229698"/>
              <a:ext cx="901422" cy="326384"/>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BSP</a:t>
              </a:r>
            </a:p>
          </p:txBody>
        </p:sp>
        <p:sp>
          <p:nvSpPr>
            <p:cNvPr id="56" name="Rounded Rectangle 55"/>
            <p:cNvSpPr/>
            <p:nvPr/>
          </p:nvSpPr>
          <p:spPr>
            <a:xfrm>
              <a:off x="9470251" y="4260326"/>
              <a:ext cx="902178" cy="265129"/>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2">
                      <a:lumMod val="50000"/>
                    </a:schemeClr>
                  </a:solidFill>
                  <a:latin typeface="Source Sans Pro Light" charset="0"/>
                  <a:ea typeface="Source Sans Pro Light" charset="0"/>
                  <a:cs typeface="Source Sans Pro Light" charset="0"/>
                </a:rPr>
                <a:t>Driver</a:t>
              </a:r>
              <a:endParaRPr lang="en-US" sz="1200" dirty="0">
                <a:solidFill>
                  <a:schemeClr val="bg2">
                    <a:lumMod val="50000"/>
                  </a:schemeClr>
                </a:solidFill>
                <a:latin typeface="Source Sans Pro Light" charset="0"/>
                <a:ea typeface="Source Sans Pro Light" charset="0"/>
                <a:cs typeface="Source Sans Pro Light" charset="0"/>
              </a:endParaRPr>
            </a:p>
          </p:txBody>
        </p:sp>
        <p:sp>
          <p:nvSpPr>
            <p:cNvPr id="57" name="Rounded Rectangle 56"/>
            <p:cNvSpPr/>
            <p:nvPr/>
          </p:nvSpPr>
          <p:spPr>
            <a:xfrm>
              <a:off x="4402468" y="3489910"/>
              <a:ext cx="1911791"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6427516" y="3487000"/>
              <a:ext cx="898968"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7438427" y="3487000"/>
              <a:ext cx="899841"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8450879" y="3487000"/>
              <a:ext cx="902179"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3402958" y="3894273"/>
              <a:ext cx="891207"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ounded Rectangle 61"/>
            <p:cNvSpPr/>
            <p:nvPr/>
          </p:nvSpPr>
          <p:spPr>
            <a:xfrm>
              <a:off x="2302959" y="4283891"/>
              <a:ext cx="947187" cy="220275"/>
            </a:xfrm>
            <a:prstGeom prst="roundRect">
              <a:avLst>
                <a:gd name="adj" fmla="val 50000"/>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675975" y="3466145"/>
              <a:ext cx="1266692" cy="276999"/>
            </a:xfrm>
            <a:prstGeom prst="rect">
              <a:avLst/>
            </a:prstGeom>
          </p:spPr>
          <p:txBody>
            <a:bodyPr wrap="none">
              <a:spAutoFit/>
            </a:bodyPr>
            <a:lstStyle/>
            <a:p>
              <a:pPr algn="ctr"/>
              <a:r>
                <a:rPr lang="en-US" sz="1200" dirty="0">
                  <a:solidFill>
                    <a:schemeClr val="tx1">
                      <a:lumMod val="75000"/>
                    </a:schemeClr>
                  </a:solidFill>
                  <a:latin typeface="Source Sans Pro Light" charset="0"/>
                  <a:ea typeface="Source Sans Pro Light" charset="0"/>
                  <a:cs typeface="Source Sans Pro Light" charset="0"/>
                </a:rPr>
                <a:t>Abstraction </a:t>
              </a:r>
              <a:r>
                <a:rPr lang="en-US" sz="1200" dirty="0" smtClean="0">
                  <a:solidFill>
                    <a:schemeClr val="tx1">
                      <a:lumMod val="75000"/>
                    </a:schemeClr>
                  </a:solidFill>
                  <a:latin typeface="Source Sans Pro Light" charset="0"/>
                  <a:ea typeface="Source Sans Pro Light" charset="0"/>
                  <a:cs typeface="Source Sans Pro Light" charset="0"/>
                </a:rPr>
                <a:t>Layer</a:t>
              </a:r>
              <a:endParaRPr lang="en-US" sz="1200" dirty="0">
                <a:solidFill>
                  <a:schemeClr val="tx1">
                    <a:lumMod val="75000"/>
                  </a:schemeClr>
                </a:solidFill>
                <a:latin typeface="Source Sans Pro Light" charset="0"/>
                <a:ea typeface="Source Sans Pro Light" charset="0"/>
                <a:cs typeface="Source Sans Pro Light" charset="0"/>
              </a:endParaRPr>
            </a:p>
          </p:txBody>
        </p:sp>
        <p:sp>
          <p:nvSpPr>
            <p:cNvPr id="65" name="Oval 64"/>
            <p:cNvSpPr/>
            <p:nvPr/>
          </p:nvSpPr>
          <p:spPr>
            <a:xfrm>
              <a:off x="2302959" y="3018358"/>
              <a:ext cx="988356" cy="988356"/>
            </a:xfrm>
            <a:prstGeom prst="ellipse">
              <a:avLst/>
            </a:prstGeom>
            <a:solidFill>
              <a:schemeClr val="bg1"/>
            </a:solidFill>
            <a:ln w="12700">
              <a:noFill/>
            </a:ln>
            <a:effectLst>
              <a:outerShdw blurRad="63500" sx="102000" sy="102000" algn="ctr"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82" y="3139979"/>
              <a:ext cx="721905" cy="726714"/>
            </a:xfrm>
            <a:prstGeom prst="rect">
              <a:avLst/>
            </a:prstGeom>
            <a:ln>
              <a:noFill/>
            </a:ln>
          </p:spPr>
        </p:pic>
        <p:sp>
          <p:nvSpPr>
            <p:cNvPr id="67" name="Rounded Rectangle 66"/>
            <p:cNvSpPr/>
            <p:nvPr/>
          </p:nvSpPr>
          <p:spPr>
            <a:xfrm>
              <a:off x="9470250" y="3806402"/>
              <a:ext cx="902179" cy="301939"/>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smtClean="0">
                  <a:solidFill>
                    <a:schemeClr val="bg1"/>
                  </a:solidFill>
                  <a:latin typeface="Source Sans Pro Light" charset="0"/>
                  <a:ea typeface="Source Sans Pro Light" charset="0"/>
                  <a:cs typeface="Source Sans Pro Light" charset="0"/>
                </a:rPr>
                <a:t>Your Lib</a:t>
              </a:r>
              <a:endParaRPr lang="en-US" sz="1200" i="1" dirty="0">
                <a:solidFill>
                  <a:schemeClr val="bg1"/>
                </a:solidFill>
                <a:latin typeface="Source Sans Pro Light" charset="0"/>
                <a:ea typeface="Source Sans Pro Light" charset="0"/>
                <a:cs typeface="Source Sans Pro Light" charset="0"/>
              </a:endParaRPr>
            </a:p>
          </p:txBody>
        </p:sp>
        <p:sp>
          <p:nvSpPr>
            <p:cNvPr id="68" name="Rounded Rectangle 67"/>
            <p:cNvSpPr/>
            <p:nvPr/>
          </p:nvSpPr>
          <p:spPr>
            <a:xfrm>
              <a:off x="9473256" y="3290998"/>
              <a:ext cx="902179" cy="416278"/>
            </a:xfrm>
            <a:prstGeom prst="roundRect">
              <a:avLst>
                <a:gd name="adj" fmla="val 18867"/>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8443412" y="1390983"/>
              <a:ext cx="1318655" cy="602710"/>
            </a:xfrm>
            <a:prstGeom prst="roundRect">
              <a:avLst>
                <a:gd name="adj" fmla="val 8613"/>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72" name="Rounded Rectangle 71"/>
            <p:cNvSpPr/>
            <p:nvPr/>
          </p:nvSpPr>
          <p:spPr>
            <a:xfrm>
              <a:off x="2209486" y="5024036"/>
              <a:ext cx="8234993" cy="274211"/>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smtClean="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endPar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endParaRPr>
            </a:p>
          </p:txBody>
        </p:sp>
        <p:sp>
          <p:nvSpPr>
            <p:cNvPr id="73" name="Rounded Rectangle 72"/>
            <p:cNvSpPr/>
            <p:nvPr/>
          </p:nvSpPr>
          <p:spPr>
            <a:xfrm>
              <a:off x="4402468" y="3274171"/>
              <a:ext cx="1911791" cy="126781"/>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423863" y="3274851"/>
              <a:ext cx="902621" cy="125421"/>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7435647" y="3274851"/>
              <a:ext cx="902621" cy="125420"/>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p:nvSpPr>
          <p:spPr>
            <a:xfrm>
              <a:off x="8440801" y="3274851"/>
              <a:ext cx="902621" cy="125420"/>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3397250" y="3682294"/>
              <a:ext cx="902621" cy="115761"/>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2325241" y="4074366"/>
              <a:ext cx="902621" cy="115761"/>
            </a:xfrm>
            <a:prstGeom prst="roundRect">
              <a:avLst>
                <a:gd name="adj" fmla="val 50000"/>
              </a:avLst>
            </a:prstGeom>
            <a:solidFill>
              <a:schemeClr val="accent1">
                <a:lumMod val="40000"/>
                <a:lumOff val="60000"/>
              </a:schemeClr>
            </a:solidFill>
            <a:ln w="2857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8435579" y="4261196"/>
              <a:ext cx="899727" cy="263388"/>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smtClean="0">
                  <a:solidFill>
                    <a:schemeClr val="bg2">
                      <a:lumMod val="50000"/>
                    </a:schemeClr>
                  </a:solidFill>
                  <a:latin typeface="Source Sans Pro Light" charset="0"/>
                  <a:ea typeface="Source Sans Pro Light" charset="0"/>
                  <a:cs typeface="Source Sans Pro Light" charset="0"/>
                </a:rPr>
                <a:t>Driver</a:t>
              </a:r>
              <a:endParaRPr lang="en-US" sz="1200" dirty="0">
                <a:solidFill>
                  <a:schemeClr val="bg2">
                    <a:lumMod val="50000"/>
                  </a:schemeClr>
                </a:solidFill>
                <a:latin typeface="Source Sans Pro Light" charset="0"/>
                <a:ea typeface="Source Sans Pro Light" charset="0"/>
                <a:cs typeface="Source Sans Pro Light" charset="0"/>
              </a:endParaRPr>
            </a:p>
          </p:txBody>
        </p:sp>
        <p:sp>
          <p:nvSpPr>
            <p:cNvPr id="83" name="Rectangle 82"/>
            <p:cNvSpPr/>
            <p:nvPr/>
          </p:nvSpPr>
          <p:spPr>
            <a:xfrm>
              <a:off x="4796201" y="3199062"/>
              <a:ext cx="1026243" cy="276999"/>
            </a:xfrm>
            <a:prstGeom prst="rect">
              <a:avLst/>
            </a:prstGeom>
          </p:spPr>
          <p:txBody>
            <a:bodyPr wrap="none">
              <a:spAutoFit/>
            </a:bodyPr>
            <a:lstStyle/>
            <a:p>
              <a:pPr algn="ctr"/>
              <a:r>
                <a:rPr lang="en-US" sz="1200" dirty="0" smtClean="0">
                  <a:solidFill>
                    <a:schemeClr val="tx1">
                      <a:lumMod val="75000"/>
                    </a:schemeClr>
                  </a:solidFill>
                  <a:latin typeface="Source Sans Pro Light" charset="0"/>
                  <a:ea typeface="Source Sans Pro Light" charset="0"/>
                  <a:cs typeface="Source Sans Pro Light" charset="0"/>
                </a:rPr>
                <a:t>Low Level API</a:t>
              </a:r>
              <a:endParaRPr lang="en-US" sz="1200" dirty="0">
                <a:solidFill>
                  <a:schemeClr val="tx1">
                    <a:lumMod val="75000"/>
                  </a:schemeClr>
                </a:solidFill>
                <a:latin typeface="Source Sans Pro Light" charset="0"/>
                <a:ea typeface="Source Sans Pro Light" charset="0"/>
                <a:cs typeface="Source Sans Pro Light" charset="0"/>
              </a:endParaRPr>
            </a:p>
          </p:txBody>
        </p:sp>
        <p:sp>
          <p:nvSpPr>
            <p:cNvPr id="85" name="Rounded Rectangle 84"/>
            <p:cNvSpPr/>
            <p:nvPr/>
          </p:nvSpPr>
          <p:spPr>
            <a:xfrm>
              <a:off x="5410499" y="4260326"/>
              <a:ext cx="586982" cy="265129"/>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2">
                      <a:lumMod val="50000"/>
                    </a:schemeClr>
                  </a:solidFill>
                  <a:latin typeface="Source Sans Pro Light" charset="0"/>
                  <a:ea typeface="Source Sans Pro Light" charset="0"/>
                  <a:cs typeface="Source Sans Pro Light" charset="0"/>
                </a:rPr>
                <a:t>Driver</a:t>
              </a:r>
            </a:p>
          </p:txBody>
        </p:sp>
        <p:sp>
          <p:nvSpPr>
            <p:cNvPr id="86" name="Rounded Rectangle 85"/>
            <p:cNvSpPr/>
            <p:nvPr/>
          </p:nvSpPr>
          <p:spPr>
            <a:xfrm>
              <a:off x="6638925" y="4260326"/>
              <a:ext cx="687559" cy="265129"/>
            </a:xfrm>
            <a:prstGeom prst="roundRect">
              <a:avLst>
                <a:gd name="adj" fmla="val 19644"/>
              </a:avLst>
            </a:prstGeom>
            <a:solidFill>
              <a:schemeClr val="bg2">
                <a:lumMod val="9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2">
                      <a:lumMod val="50000"/>
                    </a:schemeClr>
                  </a:solidFill>
                  <a:latin typeface="Source Sans Pro Light" charset="0"/>
                  <a:ea typeface="Source Sans Pro Light" charset="0"/>
                  <a:cs typeface="Source Sans Pro Light" charset="0"/>
                </a:rPr>
                <a:t>Driver</a:t>
              </a:r>
            </a:p>
          </p:txBody>
        </p:sp>
        <p:sp>
          <p:nvSpPr>
            <p:cNvPr id="89" name="Rounded Rectangle 88"/>
            <p:cNvSpPr/>
            <p:nvPr/>
          </p:nvSpPr>
          <p:spPr>
            <a:xfrm>
              <a:off x="2307089" y="5605132"/>
              <a:ext cx="872340" cy="344507"/>
            </a:xfrm>
            <a:prstGeom prst="roundRect">
              <a:avLst>
                <a:gd name="adj" fmla="val 19644"/>
              </a:avLst>
            </a:prstGeom>
            <a:solidFill>
              <a:schemeClr val="bg2">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defTabSz="914400">
                <a:lnSpc>
                  <a:spcPts val="1180"/>
                </a:lnSpc>
                <a:defRPr/>
              </a:pPr>
              <a:r>
                <a:rPr lang="en-US" sz="1200" kern="0" dirty="0" smtClean="0">
                  <a:solidFill>
                    <a:schemeClr val="bg1"/>
                  </a:solidFill>
                  <a:latin typeface="Source Sans Pro Light" charset="0"/>
                  <a:ea typeface="Source Sans Pro Light" charset="0"/>
                  <a:cs typeface="Source Sans Pro Light" charset="0"/>
                </a:rPr>
                <a:t>CPU FPU</a:t>
              </a:r>
              <a:endParaRPr lang="en-US" sz="1200" kern="0" dirty="0">
                <a:solidFill>
                  <a:schemeClr val="bg1"/>
                </a:solidFill>
                <a:latin typeface="Source Sans Pro Light" charset="0"/>
                <a:ea typeface="Source Sans Pro Light" charset="0"/>
                <a:cs typeface="Source Sans Pro Light" charset="0"/>
              </a:endParaRPr>
            </a:p>
          </p:txBody>
        </p:sp>
        <p:sp>
          <p:nvSpPr>
            <p:cNvPr id="90" name="TextBox 89"/>
            <p:cNvSpPr txBox="1"/>
            <p:nvPr/>
          </p:nvSpPr>
          <p:spPr>
            <a:xfrm>
              <a:off x="5142933" y="6068370"/>
              <a:ext cx="2355924" cy="318924"/>
            </a:xfrm>
            <a:prstGeom prst="rect">
              <a:avLst/>
            </a:prstGeom>
            <a:solidFill>
              <a:schemeClr val="bg1"/>
            </a:solidFill>
          </p:spPr>
          <p:txBody>
            <a:bodyPr wrap="square" tIns="36000" bIns="36000" rtlCol="0">
              <a:spAutoFit/>
            </a:bodyPr>
            <a:lstStyle/>
            <a:p>
              <a:pPr algn="ctr"/>
              <a:r>
                <a:rPr lang="en-US" sz="1600" b="1" dirty="0" smtClean="0">
                  <a:latin typeface="Source Sans Pro" charset="0"/>
                  <a:ea typeface="Source Sans Pro" charset="0"/>
                  <a:cs typeface="Source Sans Pro" charset="0"/>
                </a:rPr>
                <a:t>YOUR HARDWARE</a:t>
              </a:r>
              <a:endParaRPr lang="en-US" sz="1600" b="1" dirty="0">
                <a:latin typeface="Source Sans Pro" charset="0"/>
                <a:ea typeface="Source Sans Pro" charset="0"/>
                <a:cs typeface="Source Sans Pro" charset="0"/>
              </a:endParaRPr>
            </a:p>
          </p:txBody>
        </p:sp>
        <p:sp>
          <p:nvSpPr>
            <p:cNvPr id="91" name="TextBox 90"/>
            <p:cNvSpPr txBox="1"/>
            <p:nvPr/>
          </p:nvSpPr>
          <p:spPr>
            <a:xfrm rot="16200000">
              <a:off x="1202851" y="1884164"/>
              <a:ext cx="1265304" cy="318924"/>
            </a:xfrm>
            <a:prstGeom prst="rect">
              <a:avLst/>
            </a:prstGeom>
            <a:solidFill>
              <a:schemeClr val="bg1"/>
            </a:solidFill>
          </p:spPr>
          <p:txBody>
            <a:bodyPr wrap="square" tIns="36000" bIns="36000" rtlCol="0">
              <a:spAutoFit/>
            </a:bodyPr>
            <a:lstStyle/>
            <a:p>
              <a:pPr algn="ctr"/>
              <a:r>
                <a:rPr lang="en-US" sz="1600" dirty="0" smtClean="0">
                  <a:latin typeface="Source Sans Pro Light" charset="0"/>
                  <a:ea typeface="Source Sans Pro Light" charset="0"/>
                  <a:cs typeface="Source Sans Pro Light" charset="0"/>
                </a:rPr>
                <a:t>JAVA CODE</a:t>
              </a:r>
              <a:endParaRPr lang="en-US" sz="1600" dirty="0">
                <a:latin typeface="Source Sans Pro Light" charset="0"/>
                <a:ea typeface="Source Sans Pro Light" charset="0"/>
                <a:cs typeface="Source Sans Pro Light" charset="0"/>
              </a:endParaRPr>
            </a:p>
          </p:txBody>
        </p:sp>
        <p:sp>
          <p:nvSpPr>
            <p:cNvPr id="92" name="TextBox 91"/>
            <p:cNvSpPr txBox="1"/>
            <p:nvPr/>
          </p:nvSpPr>
          <p:spPr>
            <a:xfrm rot="16200000">
              <a:off x="1202851" y="3990103"/>
              <a:ext cx="1265304" cy="318924"/>
            </a:xfrm>
            <a:prstGeom prst="rect">
              <a:avLst/>
            </a:prstGeom>
            <a:solidFill>
              <a:schemeClr val="bg1"/>
            </a:solidFill>
          </p:spPr>
          <p:txBody>
            <a:bodyPr wrap="square" tIns="36000" bIns="36000" rtlCol="0">
              <a:spAutoFit/>
            </a:bodyPr>
            <a:lstStyle/>
            <a:p>
              <a:pPr algn="ctr"/>
              <a:r>
                <a:rPr lang="en-US" sz="1600" dirty="0" smtClean="0">
                  <a:latin typeface="Source Sans Pro Light" charset="0"/>
                  <a:ea typeface="Source Sans Pro Light" charset="0"/>
                  <a:cs typeface="Source Sans Pro Light" charset="0"/>
                </a:rPr>
                <a:t>C/ASM Code</a:t>
              </a:r>
              <a:endParaRPr lang="en-US" sz="1600" dirty="0">
                <a:latin typeface="Source Sans Pro Light" charset="0"/>
                <a:ea typeface="Source Sans Pro Light" charset="0"/>
                <a:cs typeface="Source Sans Pro Light" charset="0"/>
              </a:endParaRPr>
            </a:p>
          </p:txBody>
        </p:sp>
      </p:gr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11137</TotalTime>
  <Words>68</Words>
  <Application>Microsoft Macintosh PowerPoint</Application>
  <PresentationFormat>Widescreen</PresentationFormat>
  <Paragraphs>42</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MICROEJ Charter Theme 2019</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Microsoft Office User</cp:lastModifiedBy>
  <cp:revision>205</cp:revision>
  <dcterms:created xsi:type="dcterms:W3CDTF">2017-01-10T13:21:08Z</dcterms:created>
  <dcterms:modified xsi:type="dcterms:W3CDTF">2020-04-10T08:26:00Z</dcterms:modified>
</cp:coreProperties>
</file>