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1" autoAdjust="0"/>
    <p:restoredTop sz="96646" autoAdjust="0"/>
  </p:normalViewPr>
  <p:slideViewPr>
    <p:cSldViewPr>
      <p:cViewPr varScale="1">
        <p:scale>
          <a:sx n="114" d="100"/>
          <a:sy n="114" d="100"/>
        </p:scale>
        <p:origin x="76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29/09/2020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29/09/2020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438262" y="591720"/>
            <a:ext cx="7978218" cy="5645592"/>
            <a:chOff x="2438262" y="123307"/>
            <a:chExt cx="7978218" cy="5645592"/>
          </a:xfrm>
        </p:grpSpPr>
        <p:sp>
          <p:nvSpPr>
            <p:cNvPr id="231" name="Arrow: Down 230">
              <a:extLst>
                <a:ext uri="{FF2B5EF4-FFF2-40B4-BE49-F238E27FC236}">
                  <a16:creationId xmlns:a16="http://schemas.microsoft.com/office/drawing/2014/main" id="{DB507579-1962-449F-9F0D-04A94733A5A9}"/>
                </a:ext>
              </a:extLst>
            </p:cNvPr>
            <p:cNvSpPr/>
            <p:nvPr/>
          </p:nvSpPr>
          <p:spPr>
            <a:xfrm>
              <a:off x="2855641" y="4434855"/>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752184" y="375732"/>
              <a:ext cx="2664296" cy="46805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324661"/>
              <a:ext cx="2706094" cy="4403045"/>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39" name="Rounded Rectangle 105">
              <a:extLst>
                <a:ext uri="{FF2B5EF4-FFF2-40B4-BE49-F238E27FC236}">
                  <a16:creationId xmlns:a16="http://schemas.microsoft.com/office/drawing/2014/main" id="{D94918E0-52E2-4098-B250-C307C5F05C31}"/>
                </a:ext>
              </a:extLst>
            </p:cNvPr>
            <p:cNvSpPr/>
            <p:nvPr/>
          </p:nvSpPr>
          <p:spPr>
            <a:xfrm>
              <a:off x="8053911" y="723900"/>
              <a:ext cx="2073070" cy="909664"/>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a16="http://schemas.microsoft.com/office/drawing/2014/main" id="{594485E9-9FDD-42D9-A895-515379347D47}"/>
                </a:ext>
              </a:extLst>
            </p:cNvPr>
            <p:cNvSpPr/>
            <p:nvPr/>
          </p:nvSpPr>
          <p:spPr>
            <a:xfrm>
              <a:off x="2630304" y="522114"/>
              <a:ext cx="2336726" cy="356743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a16="http://schemas.microsoft.com/office/drawing/2014/main" id="{4DCEBE55-347C-41E0-BAE6-4579FE9D8A50}"/>
                </a:ext>
              </a:extLst>
            </p:cNvPr>
            <p:cNvSpPr/>
            <p:nvPr/>
          </p:nvSpPr>
          <p:spPr>
            <a:xfrm>
              <a:off x="2755010" y="893554"/>
              <a:ext cx="2095698" cy="776402"/>
            </a:xfrm>
            <a:prstGeom prst="roundRect">
              <a:avLst>
                <a:gd name="adj" fmla="val 16065"/>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a16="http://schemas.microsoft.com/office/drawing/2014/main" id="{532D9E35-28E9-4BFA-8137-0AE48A627B0F}"/>
                </a:ext>
              </a:extLst>
            </p:cNvPr>
            <p:cNvSpPr/>
            <p:nvPr/>
          </p:nvSpPr>
          <p:spPr>
            <a:xfrm>
              <a:off x="2755010" y="1794697"/>
              <a:ext cx="2095698" cy="2155095"/>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pic>
          <p:nvPicPr>
            <p:cNvPr id="31" name="Picture 30">
              <a:extLst>
                <a:ext uri="{FF2B5EF4-FFF2-40B4-BE49-F238E27FC236}">
                  <a16:creationId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056" y="3418463"/>
              <a:ext cx="1917153" cy="1867053"/>
            </a:xfrm>
            <a:prstGeom prst="rect">
              <a:avLst/>
            </a:prstGeom>
          </p:spPr>
        </p:pic>
        <p:sp>
          <p:nvSpPr>
            <p:cNvPr id="49" name="Rounded Rectangle 105">
              <a:extLst>
                <a:ext uri="{FF2B5EF4-FFF2-40B4-BE49-F238E27FC236}">
                  <a16:creationId xmlns:a16="http://schemas.microsoft.com/office/drawing/2014/main" id="{4EE4CB66-D3BE-4DE8-813A-DFD683522CD1}"/>
                </a:ext>
              </a:extLst>
            </p:cNvPr>
            <p:cNvSpPr/>
            <p:nvPr/>
          </p:nvSpPr>
          <p:spPr>
            <a:xfrm>
              <a:off x="8053911" y="1751828"/>
              <a:ext cx="2073070" cy="1144492"/>
            </a:xfrm>
            <a:prstGeom prst="roundRect">
              <a:avLst>
                <a:gd name="adj" fmla="val 12449"/>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5" name="TextBox 14">
              <a:extLst>
                <a:ext uri="{FF2B5EF4-FFF2-40B4-BE49-F238E27FC236}">
                  <a16:creationId xmlns:a16="http://schemas.microsoft.com/office/drawing/2014/main" id="{AA020493-DFFC-4E55-A85B-129B71B8A63F}"/>
                </a:ext>
              </a:extLst>
            </p:cNvPr>
            <p:cNvSpPr txBox="1"/>
            <p:nvPr/>
          </p:nvSpPr>
          <p:spPr>
            <a:xfrm>
              <a:off x="7991367" y="201911"/>
              <a:ext cx="2135615"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MicroEJ 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147567" y="3014698"/>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147567" y="3397812"/>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Offline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084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150840"/>
              <a:ext cx="1909987"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Developer Setup</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55640" y="2604582"/>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Java Projects</a:t>
              </a: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55638" y="3025295"/>
              <a:ext cx="1872209" cy="809435"/>
            </a:xfrm>
            <a:prstGeom prst="roundRect">
              <a:avLst>
                <a:gd name="adj" fmla="val 7230"/>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Module</a:t>
              </a:r>
            </a:p>
            <a:p>
              <a:pPr algn="ctr"/>
              <a:r>
                <a:rPr lang="en-US" sz="1400" b="1" dirty="0">
                  <a:solidFill>
                    <a:schemeClr val="bg1"/>
                  </a:solidFill>
                  <a:latin typeface="Source Sans Pro Semibold" charset="0"/>
                  <a:ea typeface="Source Sans Pro Semibold" charset="0"/>
                  <a:cs typeface="Source Sans Pro Semibold" charset="0"/>
                </a:rPr>
                <a:t>Manager</a:t>
              </a:r>
            </a:p>
            <a:p>
              <a:pPr algn="ctr"/>
              <a:r>
                <a:rPr lang="en-US" sz="1400" b="1" dirty="0">
                  <a:solidFill>
                    <a:schemeClr val="bg1"/>
                  </a:solidFill>
                  <a:latin typeface="Source Sans Pro Semibold" charset="0"/>
                  <a:ea typeface="Source Sans Pro Semibold" charset="0"/>
                  <a:cs typeface="Source Sans Pro Semibold" charset="0"/>
                </a:rPr>
                <a:t>(MMM)</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8019" y="123307"/>
              <a:ext cx="402708" cy="402708"/>
            </a:xfrm>
            <a:prstGeom prst="rect">
              <a:avLst/>
            </a:prstGeom>
          </p:spPr>
        </p:pic>
        <p:sp>
          <p:nvSpPr>
            <p:cNvPr id="117" name="TextBox 116">
              <a:extLst>
                <a:ext uri="{FF2B5EF4-FFF2-40B4-BE49-F238E27FC236}">
                  <a16:creationId xmlns:a16="http://schemas.microsoft.com/office/drawing/2014/main" id="{7919CBE3-81C7-4DD0-94ED-87CCA9F5D8E8}"/>
                </a:ext>
              </a:extLst>
            </p:cNvPr>
            <p:cNvSpPr txBox="1"/>
            <p:nvPr/>
          </p:nvSpPr>
          <p:spPr>
            <a:xfrm>
              <a:off x="2765464" y="1852472"/>
              <a:ext cx="1260637" cy="276999"/>
            </a:xfrm>
            <a:prstGeom prst="rect">
              <a:avLst/>
            </a:prstGeom>
            <a:noFill/>
          </p:spPr>
          <p:txBody>
            <a:bodyPr wrap="square" rtlCol="0">
              <a:spAutoFit/>
            </a:bodyPr>
            <a:lstStyle/>
            <a:p>
              <a:r>
                <a:rPr lang="en-US" sz="1200" b="1" dirty="0">
                  <a:solidFill>
                    <a:schemeClr val="bg1"/>
                  </a:solidFill>
                  <a:latin typeface="Source Sans Pro Semibold" charset="0"/>
                  <a:ea typeface="Source Sans Pro Semibold" charset="0"/>
                  <a:cs typeface="Source Sans Pro Semibold" charset="0"/>
                </a:rPr>
                <a:t>SDK Workspace</a:t>
              </a:r>
            </a:p>
          </p:txBody>
        </p:sp>
        <p:sp>
          <p:nvSpPr>
            <p:cNvPr id="119" name="TextBox 118">
              <a:extLst>
                <a:ext uri="{FF2B5EF4-FFF2-40B4-BE49-F238E27FC236}">
                  <a16:creationId xmlns:a16="http://schemas.microsoft.com/office/drawing/2014/main" id="{75380A88-4537-46CC-BEB6-83BD464DA85A}"/>
                </a:ext>
              </a:extLst>
            </p:cNvPr>
            <p:cNvSpPr txBox="1"/>
            <p:nvPr/>
          </p:nvSpPr>
          <p:spPr>
            <a:xfrm>
              <a:off x="2654595" y="575130"/>
              <a:ext cx="1495718" cy="276999"/>
            </a:xfrm>
            <a:prstGeom prst="rect">
              <a:avLst/>
            </a:prstGeom>
            <a:noFill/>
          </p:spPr>
          <p:txBody>
            <a:bodyPr wrap="square" rtlCol="0">
              <a:spAutoFit/>
            </a:bodyPr>
            <a:lstStyle/>
            <a:p>
              <a:r>
                <a:rPr lang="en-US" sz="1200" b="1" dirty="0" err="1">
                  <a:latin typeface="Source Sans Pro Semibold" charset="0"/>
                  <a:ea typeface="Source Sans Pro Semibold" charset="0"/>
                  <a:cs typeface="Source Sans Pro Semibold" charset="0"/>
                </a:rPr>
                <a:t>MicroEJ</a:t>
              </a:r>
              <a:r>
                <a:rPr lang="en-US" sz="1200" b="1" dirty="0">
                  <a:latin typeface="Source Sans Pro Semibold" charset="0"/>
                  <a:ea typeface="Source Sans Pro Semibold" charset="0"/>
                  <a:cs typeface="Source Sans Pro Semibold" charset="0"/>
                </a:rPr>
                <a:t> SDK IDE</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55640" y="2179882"/>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Platform Projects</a:t>
              </a: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154423" y="2243100"/>
              <a:ext cx="1867691" cy="56690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Configuration</a:t>
              </a: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154423" y="1855181"/>
              <a:ext cx="1867691"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55640" y="1237883"/>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Light" charset="0"/>
                </a:rPr>
                <a:t> Architecture</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38020" y="4221823"/>
              <a:ext cx="190948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a16="http://schemas.microsoft.com/office/drawing/2014/main" id="{D4E6FA0B-3D4E-44B2-8289-D335B8ECC9AF}"/>
                </a:ext>
              </a:extLst>
            </p:cNvPr>
            <p:cNvSpPr/>
            <p:nvPr/>
          </p:nvSpPr>
          <p:spPr>
            <a:xfrm>
              <a:off x="8154423" y="821647"/>
              <a:ext cx="1867691"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a16="http://schemas.microsoft.com/office/drawing/2014/main" id="{656FFD6D-3BF2-4097-AD2F-529C514C43FF}"/>
                </a:ext>
              </a:extLst>
            </p:cNvPr>
            <p:cNvSpPr txBox="1"/>
            <p:nvPr/>
          </p:nvSpPr>
          <p:spPr>
            <a:xfrm>
              <a:off x="2765464" y="937276"/>
              <a:ext cx="2267590" cy="276999"/>
            </a:xfrm>
            <a:prstGeom prst="rect">
              <a:avLst/>
            </a:prstGeom>
            <a:noFill/>
          </p:spPr>
          <p:txBody>
            <a:bodyPr wrap="square" rtlCol="0">
              <a:spAutoFit/>
            </a:bodyPr>
            <a:lstStyle/>
            <a:p>
              <a:r>
                <a:rPr lang="en-US" sz="1200" b="1" dirty="0" err="1">
                  <a:solidFill>
                    <a:schemeClr val="bg1"/>
                  </a:solidFill>
                  <a:latin typeface="Source Sans Pro Semibold" charset="0"/>
                  <a:ea typeface="Source Sans Pro Semibold" charset="0"/>
                  <a:cs typeface="Source Sans Pro Semibold" charset="0"/>
                </a:rPr>
                <a:t>MicroEJ</a:t>
              </a:r>
              <a:r>
                <a:rPr lang="en-US" sz="1200" b="1" dirty="0">
                  <a:solidFill>
                    <a:schemeClr val="bg1"/>
                  </a:solidFill>
                  <a:latin typeface="Source Sans Pro Semibold" charset="0"/>
                  <a:ea typeface="Source Sans Pro Semibold" charset="0"/>
                  <a:cs typeface="Source Sans Pro Semibold" charset="0"/>
                </a:rPr>
                <a:t> Repository</a:t>
              </a:r>
            </a:p>
          </p:txBody>
        </p:sp>
        <p:cxnSp>
          <p:nvCxnSpPr>
            <p:cNvPr id="137" name="Straight Arrow Connector 136">
              <a:extLst>
                <a:ext uri="{FF2B5EF4-FFF2-40B4-BE49-F238E27FC236}">
                  <a16:creationId xmlns:a16="http://schemas.microsoft.com/office/drawing/2014/main" id="{DD6E312E-41A2-4E7E-B762-4D3AC37044F7}"/>
                </a:ext>
              </a:extLst>
            </p:cNvPr>
            <p:cNvCxnSpPr>
              <a:cxnSpLocks/>
              <a:endCxn id="127" idx="3"/>
            </p:cNvCxnSpPr>
            <p:nvPr/>
          </p:nvCxnSpPr>
          <p:spPr>
            <a:xfrm flipH="1" flipV="1">
              <a:off x="4727848" y="1400070"/>
              <a:ext cx="3317193" cy="5179"/>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4ADD20C-B063-4A53-8F52-BE7CC7F8A8F9}"/>
                </a:ext>
              </a:extLst>
            </p:cNvPr>
            <p:cNvCxnSpPr>
              <a:cxnSpLocks/>
              <a:stCxn id="49" idx="1"/>
              <a:endCxn id="121" idx="3"/>
            </p:cNvCxnSpPr>
            <p:nvPr/>
          </p:nvCxnSpPr>
          <p:spPr>
            <a:xfrm flipH="1">
              <a:off x="4727848" y="2324074"/>
              <a:ext cx="3326063" cy="17995"/>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EC1D79B-F7DD-4944-8B47-7221AC95BB2F}"/>
                </a:ext>
              </a:extLst>
            </p:cNvPr>
            <p:cNvCxnSpPr>
              <a:cxnSpLocks/>
            </p:cNvCxnSpPr>
            <p:nvPr/>
          </p:nvCxnSpPr>
          <p:spPr>
            <a:xfrm flipH="1">
              <a:off x="4740190" y="3629733"/>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F3CCDCD2-9CAF-4075-9D88-CB832DFEBFA5}"/>
                </a:ext>
              </a:extLst>
            </p:cNvPr>
            <p:cNvSpPr txBox="1"/>
            <p:nvPr/>
          </p:nvSpPr>
          <p:spPr>
            <a:xfrm>
              <a:off x="5489462" y="2017544"/>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00AEC7"/>
                  </a:solidFill>
                  <a:latin typeface="Source Sans Pro Light" charset="0"/>
                  <a:ea typeface="Source Sans Pro Light" charset="0"/>
                  <a:cs typeface="Source Sans Pro Light" charset="0"/>
                </a:rPr>
                <a:t>Import platform in workspace</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135977" y="2541192"/>
              <a:ext cx="2600969" cy="115416"/>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200" i="0" spc="0" dirty="0">
                  <a:ln>
                    <a:noFill/>
                  </a:ln>
                  <a:solidFill>
                    <a:srgbClr val="EE502E"/>
                  </a:solidFill>
                  <a:latin typeface="Source Sans Pro Light" charset="0"/>
                  <a:ea typeface="Source Sans Pro Light" charset="0"/>
                  <a:cs typeface="Source Sans Pro Light" charset="0"/>
                </a:rPr>
                <a:t>Import </a:t>
              </a:r>
              <a:r>
                <a:rPr lang="en-US" sz="1200" i="0" spc="0">
                  <a:ln>
                    <a:noFill/>
                  </a:ln>
                  <a:solidFill>
                    <a:srgbClr val="EE502E"/>
                  </a:solidFill>
                  <a:latin typeface="Source Sans Pro Light" charset="0"/>
                  <a:ea typeface="Source Sans Pro Light" charset="0"/>
                  <a:cs typeface="Source Sans Pro Light" charset="0"/>
                </a:rPr>
                <a:t>Java application in </a:t>
              </a:r>
              <a:r>
                <a:rPr lang="en-US" sz="1200" i="0" spc="0" dirty="0">
                  <a:ln>
                    <a:noFill/>
                  </a:ln>
                  <a:solidFill>
                    <a:srgbClr val="EE502E"/>
                  </a:solidFill>
                  <a:latin typeface="Source Sans Pro Light" charset="0"/>
                  <a:ea typeface="Source Sans Pro Light" charset="0"/>
                  <a:cs typeface="Source Sans Pro Light" charset="0"/>
                </a:rPr>
                <a:t>workspace</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336398" y="3200854"/>
              <a:ext cx="2294191"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Import offline repository </a:t>
              </a:r>
              <a:r>
                <a:rPr lang="en-US" sz="1200" dirty="0">
                  <a:solidFill>
                    <a:srgbClr val="EE502E"/>
                  </a:solidFill>
                  <a:latin typeface="Source Sans Pro Light" charset="0"/>
                  <a:ea typeface="Source Sans Pro Light" charset="0"/>
                  <a:cs typeface="Source Sans Pro Light" charset="0"/>
                </a:rPr>
                <a:t>(optional)</a:t>
              </a:r>
              <a:endParaRPr lang="en-US" sz="120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a16="http://schemas.microsoft.com/office/drawing/2014/main" id="{F1753A14-2EC3-4B43-9F13-78F208C94A82}"/>
                </a:ext>
              </a:extLst>
            </p:cNvPr>
            <p:cNvSpPr txBox="1"/>
            <p:nvPr/>
          </p:nvSpPr>
          <p:spPr>
            <a:xfrm>
              <a:off x="5487109" y="3708220"/>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Update Ivy Settings</a:t>
              </a:r>
            </a:p>
          </p:txBody>
        </p:sp>
        <p:sp>
          <p:nvSpPr>
            <p:cNvPr id="179" name="TextBox 178">
              <a:extLst>
                <a:ext uri="{FF2B5EF4-FFF2-40B4-BE49-F238E27FC236}">
                  <a16:creationId xmlns:a16="http://schemas.microsoft.com/office/drawing/2014/main" id="{09F1F4F5-C1B4-47B3-B18F-076B70A4E0F2}"/>
                </a:ext>
              </a:extLst>
            </p:cNvPr>
            <p:cNvSpPr txBox="1"/>
            <p:nvPr/>
          </p:nvSpPr>
          <p:spPr>
            <a:xfrm>
              <a:off x="5463477" y="882711"/>
              <a:ext cx="19690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200" spc="0" dirty="0">
                  <a:ln>
                    <a:noFill/>
                  </a:ln>
                  <a:solidFill>
                    <a:srgbClr val="5B6D76"/>
                  </a:solidFill>
                  <a:latin typeface="Source Sans Pro Light" charset="0"/>
                  <a:ea typeface="Source Sans Pro Light" charset="0"/>
                  <a:cs typeface="Source Sans Pro Light" charset="0"/>
                </a:rPr>
                <a:t>Import required</a:t>
              </a:r>
            </a:p>
            <a:p>
              <a:pPr algn="ctr">
                <a:lnSpc>
                  <a:spcPts val="1140"/>
                </a:lnSpc>
                <a:spcBef>
                  <a:spcPts val="0"/>
                </a:spcBef>
                <a:spcAft>
                  <a:spcPts val="600"/>
                </a:spcAft>
              </a:pPr>
              <a:r>
                <a:rPr lang="en-US" sz="1200" dirty="0" err="1">
                  <a:solidFill>
                    <a:srgbClr val="5B6D76"/>
                  </a:solidFill>
                  <a:latin typeface="Source Sans Pro Light" charset="0"/>
                  <a:ea typeface="Source Sans Pro Light" charset="0"/>
                  <a:cs typeface="Source Sans Pro Light" charset="0"/>
                </a:rPr>
                <a:t>MicroEJ</a:t>
              </a:r>
              <a:r>
                <a:rPr lang="en-US" sz="1200" dirty="0">
                  <a:solidFill>
                    <a:srgbClr val="5B6D76"/>
                  </a:solidFill>
                  <a:latin typeface="Source Sans Pro Light" charset="0"/>
                  <a:ea typeface="Source Sans Pro Light" charset="0"/>
                  <a:cs typeface="Source Sans Pro Light" charset="0"/>
                </a:rPr>
                <a:t> Architecture &amp; Packs</a:t>
              </a:r>
              <a:endParaRPr lang="en-US" sz="1200" spc="0" dirty="0">
                <a:ln>
                  <a:noFill/>
                </a:ln>
                <a:solidFill>
                  <a:srgbClr val="5B6D76"/>
                </a:solidFill>
                <a:latin typeface="Source Sans Pro Light" charset="0"/>
                <a:ea typeface="Source Sans Pro Light" charset="0"/>
                <a:cs typeface="Source Sans Pro Light" charset="0"/>
              </a:endParaRPr>
            </a:p>
          </p:txBody>
        </p:sp>
        <p:cxnSp>
          <p:nvCxnSpPr>
            <p:cNvPr id="216" name="Connector: Elbow 215">
              <a:extLst>
                <a:ext uri="{FF2B5EF4-FFF2-40B4-BE49-F238E27FC236}">
                  <a16:creationId xmlns:a16="http://schemas.microsoft.com/office/drawing/2014/main" id="{485E2FF2-B957-450D-9FFA-829105FF84A6}"/>
                </a:ext>
              </a:extLst>
            </p:cNvPr>
            <p:cNvCxnSpPr>
              <a:cxnSpLocks/>
              <a:stCxn id="31" idx="1"/>
            </p:cNvCxnSpPr>
            <p:nvPr/>
          </p:nvCxnSpPr>
          <p:spPr>
            <a:xfrm rot="10800000">
              <a:off x="4743086" y="3629734"/>
              <a:ext cx="3422971" cy="722257"/>
            </a:xfrm>
            <a:prstGeom prst="bentConnector3">
              <a:avLst>
                <a:gd name="adj1" fmla="val 185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92C3D1E1-9D9A-4743-B664-EA5ABF4B57AC}"/>
                </a:ext>
              </a:extLst>
            </p:cNvPr>
            <p:cNvSpPr/>
            <p:nvPr/>
          </p:nvSpPr>
          <p:spPr>
            <a:xfrm>
              <a:off x="2838021" y="5563715"/>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237" name="Rounded Rectangle 114">
              <a:extLst>
                <a:ext uri="{FF2B5EF4-FFF2-40B4-BE49-F238E27FC236}">
                  <a16:creationId xmlns:a16="http://schemas.microsoft.com/office/drawing/2014/main" id="{301EEBF6-0A4E-4662-9B5C-C1808601BF30}"/>
                </a:ext>
              </a:extLst>
            </p:cNvPr>
            <p:cNvSpPr/>
            <p:nvPr/>
          </p:nvSpPr>
          <p:spPr>
            <a:xfrm>
              <a:off x="8149907" y="1214928"/>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Foundation Libraries</a:t>
              </a:r>
            </a:p>
          </p:txBody>
        </p:sp>
        <p:sp>
          <p:nvSpPr>
            <p:cNvPr id="68" name="TextBox 67">
              <a:extLst>
                <a:ext uri="{FF2B5EF4-FFF2-40B4-BE49-F238E27FC236}">
                  <a16:creationId xmlns:a16="http://schemas.microsoft.com/office/drawing/2014/main" id="{2E717F41-5B33-4E06-83D6-2B661FDACDC7}"/>
                </a:ext>
              </a:extLst>
            </p:cNvPr>
            <p:cNvSpPr txBox="1"/>
            <p:nvPr/>
          </p:nvSpPr>
          <p:spPr>
            <a:xfrm>
              <a:off x="8546542" y="4149800"/>
              <a:ext cx="1088230" cy="577906"/>
            </a:xfrm>
            <a:prstGeom prst="rect">
              <a:avLst/>
            </a:prstGeom>
            <a:noFill/>
          </p:spPr>
          <p:txBody>
            <a:bodyPr wrap="square" tIns="36000" bIns="36000" rtlCol="0">
              <a:spAutoFit/>
            </a:bodyPr>
            <a:lstStyle/>
            <a:p>
              <a:pPr algn="ctr" defTabSz="685783">
                <a:lnSpc>
                  <a:spcPts val="1300"/>
                </a:lnSpc>
                <a:buClrTx/>
              </a:pPr>
              <a:r>
                <a:rPr lang="en-US" sz="1400" dirty="0" err="1">
                  <a:solidFill>
                    <a:schemeClr val="tx1">
                      <a:lumMod val="75000"/>
                    </a:schemeClr>
                  </a:solidFill>
                  <a:latin typeface="Source Sans Pro Light" charset="0"/>
                  <a:ea typeface="Source Sans Pro Light" charset="0"/>
                  <a:cs typeface="Source Sans Pro Light" charset="0"/>
                </a:rPr>
                <a:t>MicroEJ</a:t>
              </a:r>
              <a:r>
                <a:rPr lang="en-US" sz="1400" dirty="0">
                  <a:solidFill>
                    <a:schemeClr val="tx1">
                      <a:lumMod val="75000"/>
                    </a:schemeClr>
                  </a:solidFill>
                  <a:latin typeface="Source Sans Pro Light" charset="0"/>
                  <a:ea typeface="Source Sans Pro Light" charset="0"/>
                  <a:cs typeface="Source Sans Pro Light" charset="0"/>
                </a:rPr>
                <a:t> Central</a:t>
              </a:r>
            </a:p>
            <a:p>
              <a:pPr algn="ctr" defTabSz="685783">
                <a:lnSpc>
                  <a:spcPts val="1300"/>
                </a:lnSpc>
                <a:buClrTx/>
              </a:pPr>
              <a:r>
                <a:rPr lang="en-US" sz="1400" dirty="0">
                  <a:solidFill>
                    <a:schemeClr val="tx1">
                      <a:lumMod val="75000"/>
                    </a:schemeClr>
                  </a:solidFill>
                  <a:latin typeface="Source Sans Pro Light" charset="0"/>
                  <a:ea typeface="Source Sans Pro Light" charset="0"/>
                  <a:cs typeface="Source Sans Pro Light" charset="0"/>
                </a:rPr>
                <a:t>Repository</a:t>
              </a:r>
            </a:p>
          </p:txBody>
        </p:sp>
        <p:cxnSp>
          <p:nvCxnSpPr>
            <p:cNvPr id="82" name="Straight Arrow Connector 81">
              <a:extLst>
                <a:ext uri="{FF2B5EF4-FFF2-40B4-BE49-F238E27FC236}">
                  <a16:creationId xmlns:a16="http://schemas.microsoft.com/office/drawing/2014/main" id="{EEC1D79B-F7DD-4944-8B47-7221AC95BB2F}"/>
                </a:ext>
              </a:extLst>
            </p:cNvPr>
            <p:cNvCxnSpPr>
              <a:cxnSpLocks/>
            </p:cNvCxnSpPr>
            <p:nvPr/>
          </p:nvCxnSpPr>
          <p:spPr>
            <a:xfrm flipH="1">
              <a:off x="4747505" y="3501008"/>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215">
              <a:extLst>
                <a:ext uri="{FF2B5EF4-FFF2-40B4-BE49-F238E27FC236}">
                  <a16:creationId xmlns:a16="http://schemas.microsoft.com/office/drawing/2014/main" id="{485E2FF2-B957-450D-9FFA-829105FF84A6}"/>
                </a:ext>
              </a:extLst>
            </p:cNvPr>
            <p:cNvCxnSpPr>
              <a:cxnSpLocks/>
            </p:cNvCxnSpPr>
            <p:nvPr/>
          </p:nvCxnSpPr>
          <p:spPr>
            <a:xfrm rot="10800000">
              <a:off x="4734706" y="2774457"/>
              <a:ext cx="3365355" cy="389433"/>
            </a:xfrm>
            <a:prstGeom prst="bentConnector3">
              <a:avLst>
                <a:gd name="adj1" fmla="val 1671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 name="Rounded Rectangle 114">
              <a:extLst>
                <a:ext uri="{FF2B5EF4-FFF2-40B4-BE49-F238E27FC236}">
                  <a16:creationId xmlns:a16="http://schemas.microsoft.com/office/drawing/2014/main" id="{86C790C5-092C-46A0-BE5E-8BE15DE5A4F7}"/>
                </a:ext>
              </a:extLst>
            </p:cNvPr>
            <p:cNvSpPr/>
            <p:nvPr/>
          </p:nvSpPr>
          <p:spPr>
            <a:xfrm>
              <a:off x="2838020" y="5115155"/>
              <a:ext cx="1909485" cy="555656"/>
            </a:xfrm>
            <a:prstGeom prst="roundRect">
              <a:avLst>
                <a:gd name="adj" fmla="val 50000"/>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a:t>
              </a:r>
              <a:br>
                <a:rPr lang="en-US" sz="1400" b="1" dirty="0">
                  <a:solidFill>
                    <a:schemeClr val="bg1"/>
                  </a:solidFill>
                  <a:latin typeface="Source Sans Pro Semibold" charset="0"/>
                  <a:ea typeface="Source Sans Pro Semibold" charset="0"/>
                  <a:cs typeface="Source Sans Pro Semibold" charset="0"/>
                </a:rPr>
              </a:br>
              <a:r>
                <a:rPr lang="en-US" sz="1400" b="1" dirty="0">
                  <a:solidFill>
                    <a:schemeClr val="bg1"/>
                  </a:solidFill>
                  <a:latin typeface="Source Sans Pro Semibold" charset="0"/>
                  <a:ea typeface="Source Sans Pro Semibold" charset="0"/>
                  <a:cs typeface="Source Sans Pro Semibold" charset="0"/>
                </a:rPr>
                <a:t>Firmware</a:t>
              </a:r>
            </a:p>
          </p:txBody>
        </p:sp>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2757</TotalTime>
  <Words>72</Words>
  <Application>Microsoft Office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319</cp:revision>
  <cp:lastPrinted>2019-09-26T12:34:57Z</cp:lastPrinted>
  <dcterms:created xsi:type="dcterms:W3CDTF">2019-10-29T10:44:00Z</dcterms:created>
  <dcterms:modified xsi:type="dcterms:W3CDTF">2020-09-29T14:22:15Z</dcterms:modified>
  <cp:category/>
</cp:coreProperties>
</file>