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11"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49" autoAdjust="0"/>
    <p:restoredTop sz="97046" autoAdjust="0"/>
  </p:normalViewPr>
  <p:slideViewPr>
    <p:cSldViewPr snapToGrid="0">
      <p:cViewPr>
        <p:scale>
          <a:sx n="150" d="100"/>
          <a:sy n="150" d="100"/>
        </p:scale>
        <p:origin x="-1230" y="108"/>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janvier 21</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janvier 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ounded Rectangle 208">
            <a:extLst>
              <a:ext uri="{FF2B5EF4-FFF2-40B4-BE49-F238E27FC236}">
                <a16:creationId xmlns:a16="http://schemas.microsoft.com/office/drawing/2014/main" id="{A975D1CA-314E-6C4E-98B5-AEB9C6BF419E}"/>
              </a:ext>
            </a:extLst>
          </p:cNvPr>
          <p:cNvSpPr/>
          <p:nvPr/>
        </p:nvSpPr>
        <p:spPr>
          <a:xfrm rot="16200000">
            <a:off x="10648864" y="2182094"/>
            <a:ext cx="1304768" cy="456277"/>
          </a:xfrm>
          <a:prstGeom prst="roundRect">
            <a:avLst>
              <a:gd name="adj" fmla="val 16439"/>
            </a:avLst>
          </a:prstGeom>
          <a:noFill/>
          <a:ln w="12700">
            <a:gradFill flip="none" rotWithShape="1">
              <a:gsLst>
                <a:gs pos="37000">
                  <a:schemeClr val="bg2">
                    <a:alpha val="0"/>
                  </a:schemeClr>
                </a:gs>
                <a:gs pos="88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210" name="TextBox 209">
            <a:extLst>
              <a:ext uri="{FF2B5EF4-FFF2-40B4-BE49-F238E27FC236}">
                <a16:creationId xmlns:a16="http://schemas.microsoft.com/office/drawing/2014/main" id="{6EDEC638-7AA3-3844-ABBC-882B8F8CE47B}"/>
              </a:ext>
            </a:extLst>
          </p:cNvPr>
          <p:cNvSpPr txBox="1"/>
          <p:nvPr/>
        </p:nvSpPr>
        <p:spPr>
          <a:xfrm rot="16200000">
            <a:off x="10953780" y="2267599"/>
            <a:ext cx="1124871" cy="288147"/>
          </a:xfrm>
          <a:prstGeom prst="rect">
            <a:avLst/>
          </a:prstGeom>
          <a:solidFill>
            <a:schemeClr val="bg1"/>
          </a:solidFill>
        </p:spPr>
        <p:txBody>
          <a:bodyPr wrap="square" lIns="36000" tIns="36000" rIns="36000" bIns="36000" rtlCol="0">
            <a:spAutoFit/>
          </a:bodyPr>
          <a:lstStyle/>
          <a:p>
            <a:pPr algn="ctr"/>
            <a:r>
              <a:rPr lang="fr-FR" sz="1400" dirty="0">
                <a:latin typeface="Source Sans Pro Light" charset="0"/>
              </a:rPr>
              <a:t>Java code</a:t>
            </a:r>
            <a:endParaRPr lang="en-US" sz="1400" dirty="0">
              <a:latin typeface="Source Sans Pro Light" charset="0"/>
            </a:endParaRPr>
          </a:p>
        </p:txBody>
      </p:sp>
      <p:sp>
        <p:nvSpPr>
          <p:cNvPr id="211" name="Rounded Rectangle 210">
            <a:extLst>
              <a:ext uri="{FF2B5EF4-FFF2-40B4-BE49-F238E27FC236}">
                <a16:creationId xmlns:a16="http://schemas.microsoft.com/office/drawing/2014/main" id="{8FA73B6C-6BC3-2C4F-92B9-639F08DA09D0}"/>
              </a:ext>
            </a:extLst>
          </p:cNvPr>
          <p:cNvSpPr/>
          <p:nvPr/>
        </p:nvSpPr>
        <p:spPr>
          <a:xfrm>
            <a:off x="3726687" y="1657956"/>
            <a:ext cx="7435852" cy="1493090"/>
          </a:xfrm>
          <a:prstGeom prst="roundRect">
            <a:avLst>
              <a:gd name="adj" fmla="val 6225"/>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212" name="Round Same Side Corner Rectangle 211">
            <a:extLst>
              <a:ext uri="{FF2B5EF4-FFF2-40B4-BE49-F238E27FC236}">
                <a16:creationId xmlns:a16="http://schemas.microsoft.com/office/drawing/2014/main" id="{E78AC380-ACCE-F843-B0BD-ABC67A0AA13B}"/>
              </a:ext>
            </a:extLst>
          </p:cNvPr>
          <p:cNvSpPr/>
          <p:nvPr/>
        </p:nvSpPr>
        <p:spPr>
          <a:xfrm rot="10800000">
            <a:off x="3877257" y="1652692"/>
            <a:ext cx="7152452" cy="302613"/>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ounded Rectangle 212">
            <a:extLst>
              <a:ext uri="{FF2B5EF4-FFF2-40B4-BE49-F238E27FC236}">
                <a16:creationId xmlns:a16="http://schemas.microsoft.com/office/drawing/2014/main" id="{47693FB7-B60A-4B4E-94D8-A83759F54DB9}"/>
              </a:ext>
            </a:extLst>
          </p:cNvPr>
          <p:cNvSpPr/>
          <p:nvPr/>
        </p:nvSpPr>
        <p:spPr>
          <a:xfrm>
            <a:off x="3833866" y="2027267"/>
            <a:ext cx="7240441" cy="306000"/>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ADD-ON LIBRARIES </a:t>
            </a:r>
          </a:p>
        </p:txBody>
      </p:sp>
      <p:sp>
        <p:nvSpPr>
          <p:cNvPr id="215" name="Rounded Rectangle 214">
            <a:extLst>
              <a:ext uri="{FF2B5EF4-FFF2-40B4-BE49-F238E27FC236}">
                <a16:creationId xmlns:a16="http://schemas.microsoft.com/office/drawing/2014/main" id="{76EBFF0C-3B0D-2847-9541-6F66EB06DC1C}"/>
              </a:ext>
            </a:extLst>
          </p:cNvPr>
          <p:cNvSpPr/>
          <p:nvPr/>
        </p:nvSpPr>
        <p:spPr>
          <a:xfrm>
            <a:off x="6334284" y="1579774"/>
            <a:ext cx="2236650" cy="306000"/>
          </a:xfrm>
          <a:prstGeom prst="roundRect">
            <a:avLst>
              <a:gd name="adj" fmla="val 12311"/>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tIns="36000" bIns="0" rtlCol="0" anchor="ctr"/>
          <a:lstStyle/>
          <a:p>
            <a:pPr algn="ctr">
              <a:lnSpc>
                <a:spcPts val="1600"/>
              </a:lnSpc>
              <a:spcBef>
                <a:spcPts val="100"/>
              </a:spcBef>
              <a:spcAft>
                <a:spcPts val="100"/>
              </a:spcAft>
            </a:pPr>
            <a:r>
              <a:rPr lang="en-US" sz="1600" b="1" dirty="0">
                <a:solidFill>
                  <a:schemeClr val="tx1"/>
                </a:solidFill>
                <a:latin typeface="Source Sans Pro" charset="0"/>
                <a:ea typeface="Source Sans Pro" charset="0"/>
                <a:cs typeface="Source Sans Pro" charset="0"/>
              </a:rPr>
              <a:t>YOUR APPLICATIONS</a:t>
            </a:r>
            <a:endParaRPr lang="en-US" sz="1200" dirty="0">
              <a:solidFill>
                <a:schemeClr val="tx1"/>
              </a:solidFill>
              <a:latin typeface="Source Sans Pro" charset="0"/>
              <a:ea typeface="Source Sans Pro" charset="0"/>
              <a:cs typeface="Source Sans Pro" charset="0"/>
            </a:endParaRPr>
          </a:p>
        </p:txBody>
      </p:sp>
      <p:sp>
        <p:nvSpPr>
          <p:cNvPr id="259" name="Rectangle 258">
            <a:extLst>
              <a:ext uri="{FF2B5EF4-FFF2-40B4-BE49-F238E27FC236}">
                <a16:creationId xmlns:a16="http://schemas.microsoft.com/office/drawing/2014/main" id="{0600166D-CE01-C94C-9446-F15FD5105F68}"/>
              </a:ext>
            </a:extLst>
          </p:cNvPr>
          <p:cNvSpPr/>
          <p:nvPr/>
        </p:nvSpPr>
        <p:spPr>
          <a:xfrm>
            <a:off x="9872456" y="6328481"/>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308" name="Rounded Rectangle 307">
            <a:extLst>
              <a:ext uri="{FF2B5EF4-FFF2-40B4-BE49-F238E27FC236}">
                <a16:creationId xmlns:a16="http://schemas.microsoft.com/office/drawing/2014/main" id="{711F8E7A-0255-994D-9500-B201A106C1C8}"/>
              </a:ext>
            </a:extLst>
          </p:cNvPr>
          <p:cNvSpPr/>
          <p:nvPr/>
        </p:nvSpPr>
        <p:spPr>
          <a:xfrm>
            <a:off x="3833866" y="2405998"/>
            <a:ext cx="7239239" cy="656619"/>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FOUNDATION LIBRARIES </a:t>
            </a:r>
          </a:p>
          <a:p>
            <a:pPr lvl="0" algn="ctr"/>
            <a:endParaRPr lang="en-US" sz="1200" kern="0" dirty="0">
              <a:solidFill>
                <a:schemeClr val="bg1"/>
              </a:solidFill>
              <a:latin typeface="Source Sans Pro" charset="0"/>
              <a:ea typeface="Source Sans Pro" charset="0"/>
              <a:cs typeface="Source Sans Pro" charset="0"/>
            </a:endParaRPr>
          </a:p>
          <a:p>
            <a:pPr lvl="0" algn="ctr"/>
            <a:endParaRPr lang="en-US" sz="1200" kern="0" dirty="0">
              <a:solidFill>
                <a:schemeClr val="bg1"/>
              </a:solidFill>
              <a:latin typeface="Source Sans Pro" charset="0"/>
              <a:ea typeface="Source Sans Pro" charset="0"/>
              <a:cs typeface="Source Sans Pro" charset="0"/>
            </a:endParaRPr>
          </a:p>
        </p:txBody>
      </p:sp>
      <p:sp>
        <p:nvSpPr>
          <p:cNvPr id="309" name="Rounded Rectangle 308">
            <a:extLst>
              <a:ext uri="{FF2B5EF4-FFF2-40B4-BE49-F238E27FC236}">
                <a16:creationId xmlns:a16="http://schemas.microsoft.com/office/drawing/2014/main" id="{9046576B-E0A4-464C-9C21-8CD3BEEE76E4}"/>
              </a:ext>
            </a:extLst>
          </p:cNvPr>
          <p:cNvSpPr/>
          <p:nvPr/>
        </p:nvSpPr>
        <p:spPr>
          <a:xfrm>
            <a:off x="10399015" y="2707145"/>
            <a:ext cx="412471" cy="289727"/>
          </a:xfrm>
          <a:prstGeom prst="roundRect">
            <a:avLst>
              <a:gd name="adj" fmla="val 19644"/>
            </a:avLst>
          </a:prstGeom>
          <a:gradFill>
            <a:gsLst>
              <a:gs pos="42000">
                <a:schemeClr val="bg1"/>
              </a:gs>
              <a:gs pos="100000">
                <a:schemeClr val="bg1">
                  <a:alpha val="0"/>
                </a:schemeClr>
              </a:gs>
            </a:gsLst>
            <a:lin ang="21594000" scaled="0"/>
          </a:gra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200" i="1" dirty="0">
                <a:solidFill>
                  <a:schemeClr val="accent1"/>
                </a:solidFill>
                <a:latin typeface="Source Sans Pro Light" charset="0"/>
                <a:ea typeface="Source Sans Pro Light" charset="0"/>
                <a:cs typeface="Source Sans Pro Light" charset="0"/>
              </a:rPr>
              <a:t>…</a:t>
            </a:r>
          </a:p>
        </p:txBody>
      </p:sp>
      <p:sp>
        <p:nvSpPr>
          <p:cNvPr id="310" name="Rounded Rectangle 309">
            <a:extLst>
              <a:ext uri="{FF2B5EF4-FFF2-40B4-BE49-F238E27FC236}">
                <a16:creationId xmlns:a16="http://schemas.microsoft.com/office/drawing/2014/main" id="{CC9AFC53-F674-194C-8498-69AEC094E0E9}"/>
              </a:ext>
            </a:extLst>
          </p:cNvPr>
          <p:cNvSpPr/>
          <p:nvPr/>
        </p:nvSpPr>
        <p:spPr>
          <a:xfrm>
            <a:off x="8407762" y="2707145"/>
            <a:ext cx="900000"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ECOM</a:t>
            </a:r>
          </a:p>
        </p:txBody>
      </p:sp>
      <p:sp>
        <p:nvSpPr>
          <p:cNvPr id="311" name="Rounded Rectangle 310">
            <a:extLst>
              <a:ext uri="{FF2B5EF4-FFF2-40B4-BE49-F238E27FC236}">
                <a16:creationId xmlns:a16="http://schemas.microsoft.com/office/drawing/2014/main" id="{5D06CC0D-F76D-1C4A-BEE3-DC7A1CF3F4B0}"/>
              </a:ext>
            </a:extLst>
          </p:cNvPr>
          <p:cNvSpPr/>
          <p:nvPr/>
        </p:nvSpPr>
        <p:spPr>
          <a:xfrm>
            <a:off x="9403390" y="2707145"/>
            <a:ext cx="900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BLE</a:t>
            </a:r>
          </a:p>
        </p:txBody>
      </p:sp>
      <p:sp>
        <p:nvSpPr>
          <p:cNvPr id="312" name="Rounded Rectangle 311">
            <a:extLst>
              <a:ext uri="{FF2B5EF4-FFF2-40B4-BE49-F238E27FC236}">
                <a16:creationId xmlns:a16="http://schemas.microsoft.com/office/drawing/2014/main" id="{49D8D9D8-24E2-824C-95A0-412203ADFC17}"/>
              </a:ext>
            </a:extLst>
          </p:cNvPr>
          <p:cNvSpPr/>
          <p:nvPr/>
        </p:nvSpPr>
        <p:spPr>
          <a:xfrm>
            <a:off x="6938173" y="2707145"/>
            <a:ext cx="633600"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0" tIns="36000" rIns="0" bIns="36000" rtlCol="0" anchor="ctr">
            <a:noAutofit/>
          </a:bodyPr>
          <a:lstStyle/>
          <a:p>
            <a:pPr algn="ctr"/>
            <a:r>
              <a:rPr lang="en-US" sz="1200" spc="-40" dirty="0">
                <a:solidFill>
                  <a:schemeClr val="accent1"/>
                </a:solidFill>
                <a:latin typeface="Source Sans Pro Light" charset="0"/>
                <a:ea typeface="Source Sans Pro Light" charset="0"/>
                <a:cs typeface="Source Sans Pro Light" charset="0"/>
              </a:rPr>
              <a:t>EDC</a:t>
            </a:r>
          </a:p>
        </p:txBody>
      </p:sp>
      <p:sp>
        <p:nvSpPr>
          <p:cNvPr id="313" name="Rounded Rectangle 312">
            <a:extLst>
              <a:ext uri="{FF2B5EF4-FFF2-40B4-BE49-F238E27FC236}">
                <a16:creationId xmlns:a16="http://schemas.microsoft.com/office/drawing/2014/main" id="{54739DAF-C68A-0040-A818-CF2C7B370FCF}"/>
              </a:ext>
            </a:extLst>
          </p:cNvPr>
          <p:cNvSpPr/>
          <p:nvPr/>
        </p:nvSpPr>
        <p:spPr>
          <a:xfrm>
            <a:off x="4941422" y="2707145"/>
            <a:ext cx="900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NET/SSL</a:t>
            </a:r>
          </a:p>
        </p:txBody>
      </p:sp>
      <p:sp>
        <p:nvSpPr>
          <p:cNvPr id="314" name="Rounded Rectangle 313">
            <a:extLst>
              <a:ext uri="{FF2B5EF4-FFF2-40B4-BE49-F238E27FC236}">
                <a16:creationId xmlns:a16="http://schemas.microsoft.com/office/drawing/2014/main" id="{78F141CB-48BC-9A40-A0D6-32F2256F83A3}"/>
              </a:ext>
            </a:extLst>
          </p:cNvPr>
          <p:cNvSpPr/>
          <p:nvPr/>
        </p:nvSpPr>
        <p:spPr>
          <a:xfrm>
            <a:off x="3945794" y="2707145"/>
            <a:ext cx="900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FS</a:t>
            </a:r>
          </a:p>
        </p:txBody>
      </p:sp>
      <p:sp>
        <p:nvSpPr>
          <p:cNvPr id="315" name="Rounded Rectangle 314">
            <a:extLst>
              <a:ext uri="{FF2B5EF4-FFF2-40B4-BE49-F238E27FC236}">
                <a16:creationId xmlns:a16="http://schemas.microsoft.com/office/drawing/2014/main" id="{32B61BC8-3C55-D841-B732-C55173822FEF}"/>
              </a:ext>
            </a:extLst>
          </p:cNvPr>
          <p:cNvSpPr/>
          <p:nvPr/>
        </p:nvSpPr>
        <p:spPr>
          <a:xfrm>
            <a:off x="5937050" y="2707145"/>
            <a:ext cx="900000"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err="1">
                <a:solidFill>
                  <a:schemeClr val="accent1"/>
                </a:solidFill>
                <a:latin typeface="Source Sans Pro Light" panose="020B0403030403020204" pitchFamily="34" charset="77"/>
                <a:ea typeface="Source Sans Pro Light" charset="0"/>
                <a:cs typeface="Source Sans Pro Light" charset="0"/>
              </a:rPr>
              <a:t>MicroUI</a:t>
            </a:r>
            <a:endParaRPr lang="en-US" sz="1200" dirty="0">
              <a:solidFill>
                <a:schemeClr val="accent1"/>
              </a:solidFill>
              <a:latin typeface="Source Sans Pro Light" panose="020B0403030403020204" pitchFamily="34" charset="77"/>
              <a:ea typeface="Source Sans Pro Light" charset="0"/>
              <a:cs typeface="Source Sans Pro Light" charset="0"/>
            </a:endParaRPr>
          </a:p>
        </p:txBody>
      </p:sp>
      <p:sp>
        <p:nvSpPr>
          <p:cNvPr id="316" name="Rounded Rectangle 315">
            <a:extLst>
              <a:ext uri="{FF2B5EF4-FFF2-40B4-BE49-F238E27FC236}">
                <a16:creationId xmlns:a16="http://schemas.microsoft.com/office/drawing/2014/main" id="{7017064C-6296-3142-8B6A-5033873DF854}"/>
              </a:ext>
            </a:extLst>
          </p:cNvPr>
          <p:cNvSpPr/>
          <p:nvPr/>
        </p:nvSpPr>
        <p:spPr>
          <a:xfrm>
            <a:off x="7672896" y="2707145"/>
            <a:ext cx="633742"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0" tIns="36000" rIns="0" bIns="36000" rtlCol="0" anchor="ctr">
            <a:noAutofit/>
          </a:bodyPr>
          <a:lstStyle/>
          <a:p>
            <a:pPr algn="ctr"/>
            <a:r>
              <a:rPr lang="en-US" sz="1200" spc="-40" dirty="0">
                <a:solidFill>
                  <a:schemeClr val="accent1"/>
                </a:solidFill>
                <a:latin typeface="Source Sans Pro Light" charset="0"/>
                <a:ea typeface="Source Sans Pro Light" charset="0"/>
                <a:cs typeface="Source Sans Pro Light" charset="0"/>
              </a:rPr>
              <a:t>BON</a:t>
            </a:r>
          </a:p>
        </p:txBody>
      </p:sp>
      <p:sp>
        <p:nvSpPr>
          <p:cNvPr id="302" name="TextBox 301">
            <a:extLst>
              <a:ext uri="{FF2B5EF4-FFF2-40B4-BE49-F238E27FC236}">
                <a16:creationId xmlns:a16="http://schemas.microsoft.com/office/drawing/2014/main" id="{F4D0B262-BDE5-6842-B6C0-4BE4D97FBA60}"/>
              </a:ext>
            </a:extLst>
          </p:cNvPr>
          <p:cNvSpPr txBox="1"/>
          <p:nvPr/>
        </p:nvSpPr>
        <p:spPr>
          <a:xfrm>
            <a:off x="839416" y="339648"/>
            <a:ext cx="10893877" cy="523220"/>
          </a:xfrm>
          <a:prstGeom prst="rect">
            <a:avLst/>
          </a:prstGeom>
          <a:noFill/>
        </p:spPr>
        <p:txBody>
          <a:bodyPr wrap="square" rtlCol="0">
            <a:spAutoFit/>
          </a:bodyPr>
          <a:lstStyle/>
          <a:p>
            <a:r>
              <a:rPr lang="en-US" sz="2800" dirty="0">
                <a:latin typeface="Source Sans Pro Light" charset="0"/>
                <a:ea typeface="Source Sans Pro Light" charset="0"/>
                <a:cs typeface="Source Sans Pro Light" charset="0"/>
              </a:rPr>
              <a:t>Implementation on hardware + low level </a:t>
            </a:r>
            <a:r>
              <a:rPr lang="en-US" sz="2800" dirty="0" err="1">
                <a:latin typeface="Source Sans Pro Light" charset="0"/>
                <a:ea typeface="Source Sans Pro Light" charset="0"/>
                <a:cs typeface="Source Sans Pro Light" charset="0"/>
              </a:rPr>
              <a:t>api</a:t>
            </a:r>
            <a:r>
              <a:rPr lang="en-US" sz="2800" dirty="0">
                <a:latin typeface="Source Sans Pro Light" charset="0"/>
                <a:ea typeface="Source Sans Pro Light" charset="0"/>
                <a:cs typeface="Source Sans Pro Light" charset="0"/>
              </a:rPr>
              <a:t>, for DOCS website</a:t>
            </a:r>
          </a:p>
        </p:txBody>
      </p:sp>
      <p:cxnSp>
        <p:nvCxnSpPr>
          <p:cNvPr id="303" name="Straight Connector 302">
            <a:extLst>
              <a:ext uri="{FF2B5EF4-FFF2-40B4-BE49-F238E27FC236}">
                <a16:creationId xmlns:a16="http://schemas.microsoft.com/office/drawing/2014/main" id="{EC4A25BC-4DE0-8D44-8012-3C04C902CE8B}"/>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078447"/>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22844</TotalTime>
  <Words>30</Words>
  <Application>Microsoft Office PowerPoint</Application>
  <PresentationFormat>Widescreen</PresentationFormat>
  <Paragraphs>14</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Félix Pinel</cp:lastModifiedBy>
  <cp:revision>362</cp:revision>
  <cp:lastPrinted>2021-01-04T17:40:49Z</cp:lastPrinted>
  <dcterms:created xsi:type="dcterms:W3CDTF">2017-01-10T13:21:08Z</dcterms:created>
  <dcterms:modified xsi:type="dcterms:W3CDTF">2021-01-20T14:43:09Z</dcterms:modified>
</cp:coreProperties>
</file>